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7" r:id="rId2"/>
    <p:sldId id="516" r:id="rId3"/>
    <p:sldId id="533" r:id="rId4"/>
    <p:sldId id="569" r:id="rId5"/>
    <p:sldId id="570" r:id="rId6"/>
    <p:sldId id="571" r:id="rId7"/>
    <p:sldId id="572" r:id="rId8"/>
    <p:sldId id="573" r:id="rId9"/>
    <p:sldId id="574" r:id="rId10"/>
    <p:sldId id="575" r:id="rId11"/>
    <p:sldId id="576" r:id="rId12"/>
    <p:sldId id="532" r:id="rId13"/>
    <p:sldId id="517" r:id="rId14"/>
    <p:sldId id="534" r:id="rId15"/>
    <p:sldId id="535" r:id="rId16"/>
    <p:sldId id="536" r:id="rId17"/>
    <p:sldId id="537" r:id="rId18"/>
    <p:sldId id="538" r:id="rId19"/>
    <p:sldId id="539" r:id="rId20"/>
    <p:sldId id="540" r:id="rId21"/>
    <p:sldId id="541" r:id="rId22"/>
    <p:sldId id="542" r:id="rId23"/>
    <p:sldId id="543" r:id="rId24"/>
    <p:sldId id="544" r:id="rId25"/>
    <p:sldId id="545" r:id="rId26"/>
    <p:sldId id="546" r:id="rId27"/>
    <p:sldId id="577" r:id="rId28"/>
    <p:sldId id="578" r:id="rId29"/>
    <p:sldId id="550" r:id="rId30"/>
    <p:sldId id="551" r:id="rId31"/>
    <p:sldId id="552" r:id="rId32"/>
    <p:sldId id="553" r:id="rId33"/>
    <p:sldId id="554" r:id="rId34"/>
    <p:sldId id="555" r:id="rId35"/>
    <p:sldId id="556" r:id="rId36"/>
    <p:sldId id="557" r:id="rId37"/>
    <p:sldId id="558" r:id="rId38"/>
    <p:sldId id="559" r:id="rId39"/>
    <p:sldId id="560" r:id="rId40"/>
    <p:sldId id="561" r:id="rId41"/>
    <p:sldId id="564" r:id="rId42"/>
    <p:sldId id="562" r:id="rId43"/>
    <p:sldId id="563" r:id="rId44"/>
    <p:sldId id="565" r:id="rId45"/>
    <p:sldId id="566" r:id="rId46"/>
    <p:sldId id="567" r:id="rId47"/>
    <p:sldId id="568"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00FF"/>
    <a:srgbClr val="401B5B"/>
    <a:srgbClr val="212911"/>
    <a:srgbClr val="CCFF33"/>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2034" autoAdjust="0"/>
  </p:normalViewPr>
  <p:slideViewPr>
    <p:cSldViewPr>
      <p:cViewPr varScale="1">
        <p:scale>
          <a:sx n="67" d="100"/>
          <a:sy n="67" d="100"/>
        </p:scale>
        <p:origin x="-117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9/28/2023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9B8D4B-FBE5-4947-BE83-3BA3FCF0FF4F}"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9/28/2023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9/28/2023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9/28/2023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9/28/2023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1459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OCTOBER 1</a:t>
            </a:r>
            <a:r>
              <a:rPr lang="en-US" b="1" baseline="30000" dirty="0" smtClean="0">
                <a:solidFill>
                  <a:schemeClr val="tx1"/>
                </a:solidFill>
              </a:rPr>
              <a:t>ST</a:t>
            </a:r>
            <a:r>
              <a:rPr lang="en-US" b="1" dirty="0" smtClean="0">
                <a:solidFill>
                  <a:schemeClr val="tx1"/>
                </a:solidFill>
              </a:rPr>
              <a:t> </a:t>
            </a:r>
            <a:r>
              <a:rPr lang="en-US" b="1" dirty="0" smtClean="0">
                <a:solidFill>
                  <a:schemeClr val="tx1"/>
                </a:solidFill>
              </a:rPr>
              <a:t>2023 </a:t>
            </a:r>
            <a:r>
              <a:rPr lang="en-US" b="1" dirty="0" smtClean="0">
                <a:solidFill>
                  <a:schemeClr val="tx1"/>
                </a:solidFill>
              </a:rPr>
              <a:t/>
            </a:r>
            <a:br>
              <a:rPr lang="en-US" b="1" dirty="0" smtClean="0">
                <a:solidFill>
                  <a:schemeClr val="tx1"/>
                </a:solidFill>
              </a:rPr>
            </a:br>
            <a:r>
              <a:rPr lang="en-US" b="1" dirty="0" smtClean="0">
                <a:solidFill>
                  <a:srgbClr val="C00000"/>
                </a:solidFill>
                <a:latin typeface="Arial Rounded MT Bold" pitchFamily="34" charset="0"/>
              </a:rPr>
              <a:t>Sermon BY Marc Simeon</a:t>
            </a:r>
            <a:endParaRPr lang="en-US" dirty="0">
              <a:solidFill>
                <a:srgbClr val="C00000"/>
              </a:solidFill>
              <a:latin typeface="Arial Rounded MT Bold" pitchFamily="34" charset="0"/>
            </a:endParaRPr>
          </a:p>
        </p:txBody>
      </p:sp>
      <p:sp>
        <p:nvSpPr>
          <p:cNvPr id="6" name="TextBox 5"/>
          <p:cNvSpPr txBox="1"/>
          <p:nvPr/>
        </p:nvSpPr>
        <p:spPr>
          <a:xfrm>
            <a:off x="0" y="2590800"/>
            <a:ext cx="9144000" cy="2554545"/>
          </a:xfrm>
          <a:prstGeom prst="rect">
            <a:avLst/>
          </a:prstGeom>
          <a:solidFill>
            <a:schemeClr val="accent3">
              <a:lumMod val="40000"/>
              <a:lumOff val="60000"/>
              <a:alpha val="64000"/>
            </a:schemeClr>
          </a:solidFill>
        </p:spPr>
        <p:txBody>
          <a:bodyPr wrap="square" rtlCol="0">
            <a:spAutoFit/>
          </a:bodyPr>
          <a:lstStyle/>
          <a:p>
            <a:pPr algn="ctr"/>
            <a:endParaRPr lang="en-US" sz="4000" dirty="0" smtClean="0">
              <a:latin typeface="Copperplate Gothic Bold" pitchFamily="34" charset="0"/>
            </a:endParaRPr>
          </a:p>
          <a:p>
            <a:pPr algn="ctr"/>
            <a:r>
              <a:rPr lang="en-US" sz="4000" dirty="0" smtClean="0">
                <a:solidFill>
                  <a:srgbClr val="0000FF"/>
                </a:solidFill>
                <a:latin typeface="Copperplate Gothic Bold" pitchFamily="34" charset="0"/>
              </a:rPr>
              <a:t>Let thy kingdom come, let thy will be done as in heaven so upon the earth</a:t>
            </a:r>
            <a:endParaRPr lang="en-US" sz="4000" dirty="0">
              <a:solidFill>
                <a:srgbClr val="0000FF"/>
              </a:solidFill>
              <a:latin typeface="Copperplate Goth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ctr">
              <a:buNone/>
            </a:pPr>
            <a:r>
              <a:rPr lang="fr-FR" sz="4000" dirty="0" smtClean="0">
                <a:solidFill>
                  <a:srgbClr val="FF0000"/>
                </a:solidFill>
                <a:latin typeface="Arial Rounded MT Bold" pitchFamily="34" charset="0"/>
              </a:rPr>
              <a:t>MAT </a:t>
            </a:r>
            <a:r>
              <a:rPr lang="fr-FR" sz="4000" dirty="0" smtClean="0">
                <a:solidFill>
                  <a:srgbClr val="FF0000"/>
                </a:solidFill>
                <a:latin typeface="Arial Rounded MT Bold" pitchFamily="34" charset="0"/>
              </a:rPr>
              <a:t>6 :</a:t>
            </a:r>
            <a:r>
              <a:rPr lang="fr-FR" sz="4000" dirty="0" smtClean="0">
                <a:solidFill>
                  <a:srgbClr val="FF0000"/>
                </a:solidFill>
                <a:latin typeface="Arial Rounded MT Bold" pitchFamily="34" charset="0"/>
              </a:rPr>
              <a:t>7-10</a:t>
            </a:r>
            <a:endParaRPr lang="en-US" sz="4000" dirty="0" smtClean="0">
              <a:solidFill>
                <a:srgbClr val="FF0000"/>
              </a:solidFill>
              <a:latin typeface="Arial Rounded MT Bold" pitchFamily="34" charset="0"/>
            </a:endParaRPr>
          </a:p>
          <a:p>
            <a:pPr algn="just"/>
            <a:r>
              <a:rPr lang="en-US" sz="4000" dirty="0" smtClean="0">
                <a:solidFill>
                  <a:srgbClr val="0000FF"/>
                </a:solidFill>
                <a:latin typeface="Arial Rounded MT Bold" pitchFamily="34" charset="0"/>
              </a:rPr>
              <a:t>Mt 6:7 "And when you pray, do not use vain repetitions as the heathen do. For they think that they will be heard for their many words.</a:t>
            </a:r>
          </a:p>
          <a:p>
            <a:pPr algn="just"/>
            <a:r>
              <a:rPr lang="en-US" sz="4000" dirty="0" smtClean="0">
                <a:solidFill>
                  <a:srgbClr val="FF0000"/>
                </a:solidFill>
                <a:latin typeface="Arial Rounded MT Bold" pitchFamily="34" charset="0"/>
              </a:rPr>
              <a:t> 8 "Therefore do not be like them. For your Father knows the things you have need of before you ask Him</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en-US" sz="4800" dirty="0" smtClean="0">
                <a:solidFill>
                  <a:srgbClr val="0000FF"/>
                </a:solidFill>
                <a:latin typeface="Arial Rounded MT Bold" pitchFamily="34" charset="0"/>
              </a:rPr>
              <a:t>9 </a:t>
            </a:r>
            <a:r>
              <a:rPr lang="en-US" sz="4800" dirty="0" smtClean="0">
                <a:solidFill>
                  <a:srgbClr val="0000FF"/>
                </a:solidFill>
                <a:latin typeface="Arial Rounded MT Bold" pitchFamily="34" charset="0"/>
              </a:rPr>
              <a:t>¶ "In this manner, therefore, pray: Our Father in heaven, Hallowed be Your name.</a:t>
            </a:r>
          </a:p>
          <a:p>
            <a:pPr algn="just"/>
            <a:r>
              <a:rPr lang="en-US" sz="4800" dirty="0" smtClean="0">
                <a:solidFill>
                  <a:srgbClr val="FF0000"/>
                </a:solidFill>
                <a:latin typeface="Arial Rounded MT Bold" pitchFamily="34" charset="0"/>
              </a:rPr>
              <a:t> 10 Your kingdom come. Your will be done On earth as it is in heaven.</a:t>
            </a:r>
          </a:p>
          <a:p>
            <a:pPr algn="just"/>
            <a:endParaRPr lang="en-US" sz="4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000" b="1" dirty="0" smtClean="0">
                <a:solidFill>
                  <a:srgbClr val="FFFF00"/>
                </a:solidFill>
                <a:latin typeface="Arial Rounded MT Bold" pitchFamily="34" charset="0"/>
              </a:rPr>
              <a:t>INTRODUCTION</a:t>
            </a:r>
            <a:endParaRPr lang="en-US" sz="4000" dirty="0" smtClean="0">
              <a:solidFill>
                <a:srgbClr val="FFFF00"/>
              </a:solidFill>
              <a:latin typeface="Arial Rounded MT Bold" pitchFamily="34" charset="0"/>
            </a:endParaRPr>
          </a:p>
          <a:p>
            <a:pPr lvl="0" algn="just"/>
            <a:r>
              <a:rPr lang="en-US" sz="4400" dirty="0" smtClean="0">
                <a:latin typeface="Arial Rounded MT Bold" pitchFamily="34" charset="0"/>
              </a:rPr>
              <a:t>In democratic nations, people go to the pole every 4 to 5 years to elect a new president with hope of a change.</a:t>
            </a:r>
          </a:p>
          <a:p>
            <a:pPr lvl="0" algn="just"/>
            <a:r>
              <a:rPr lang="en-US" sz="4400" dirty="0" smtClean="0">
                <a:solidFill>
                  <a:srgbClr val="FFFF00"/>
                </a:solidFill>
                <a:latin typeface="Arial Rounded MT Bold" pitchFamily="34" charset="0"/>
              </a:rPr>
              <a:t>All voters have high hopes that their candidates will do better than their predecessors</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5400" dirty="0" smtClean="0">
                <a:latin typeface="Arial Rounded MT Bold" pitchFamily="34" charset="0"/>
              </a:rPr>
              <a:t>We </a:t>
            </a:r>
            <a:r>
              <a:rPr lang="en-US" sz="5400" dirty="0" smtClean="0">
                <a:latin typeface="Arial Rounded MT Bold" pitchFamily="34" charset="0"/>
              </a:rPr>
              <a:t>yearn for new administrations, new measures, faces, new brains, new systems, and new approaches in hope for improvements</a:t>
            </a:r>
            <a:r>
              <a:rPr lang="en-US"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000" dirty="0" smtClean="0">
                <a:latin typeface="Arial Rounded MT Bold" pitchFamily="34" charset="0"/>
              </a:rPr>
              <a:t>Although </a:t>
            </a:r>
            <a:r>
              <a:rPr lang="en-US" sz="4000" dirty="0" smtClean="0">
                <a:latin typeface="Arial Rounded MT Bold" pitchFamily="34" charset="0"/>
              </a:rPr>
              <a:t>the Children of God are shielded from the horror of this world, yet obedient Christians receive their fair share of persecution because this world in under the dominion of the devil.</a:t>
            </a:r>
          </a:p>
          <a:p>
            <a:pPr lvl="0" algn="just"/>
            <a:r>
              <a:rPr lang="en-US" sz="4000" dirty="0" smtClean="0">
                <a:solidFill>
                  <a:srgbClr val="FFFF00"/>
                </a:solidFill>
                <a:latin typeface="Arial Rounded MT Bold" pitchFamily="34" charset="0"/>
              </a:rPr>
              <a:t>God has created a beautiful world that has been subjected to vanity by the wrongdoings of its tenants</a:t>
            </a:r>
            <a:r>
              <a:rPr lang="en-US"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Evil</a:t>
            </a:r>
            <a:r>
              <a:rPr lang="en-US" sz="4000" dirty="0" smtClean="0">
                <a:latin typeface="Arial Rounded MT Bold" pitchFamily="34" charset="0"/>
              </a:rPr>
              <a:t>, stealing, killing, destroying, lying, and greed have permeated all our endeavors.</a:t>
            </a:r>
          </a:p>
          <a:p>
            <a:pPr lvl="0" algn="just"/>
            <a:r>
              <a:rPr lang="en-US" sz="4000" dirty="0" smtClean="0">
                <a:solidFill>
                  <a:srgbClr val="FFFF00"/>
                </a:solidFill>
                <a:latin typeface="Arial Rounded MT Bold" pitchFamily="34" charset="0"/>
              </a:rPr>
              <a:t>The heart of man is becoming increasingly more wicked, just </a:t>
            </a:r>
            <a:r>
              <a:rPr lang="en-US" sz="4000" dirty="0" smtClean="0">
                <a:solidFill>
                  <a:srgbClr val="FFFF00"/>
                </a:solidFill>
                <a:latin typeface="Arial Rounded MT Bold" pitchFamily="34" charset="0"/>
              </a:rPr>
              <a:t>as said in </a:t>
            </a:r>
            <a:r>
              <a:rPr lang="en-US" sz="4000" dirty="0" smtClean="0">
                <a:solidFill>
                  <a:srgbClr val="FFFF00"/>
                </a:solidFill>
                <a:latin typeface="Arial Rounded MT Bold" pitchFamily="34" charset="0"/>
              </a:rPr>
              <a:t>the Bible </a:t>
            </a:r>
            <a:r>
              <a:rPr lang="en-US"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a:p>
            <a:pPr lvl="0" algn="just"/>
            <a:r>
              <a:rPr lang="en-US" sz="4000" dirty="0" smtClean="0">
                <a:latin typeface="Arial Rounded MT Bold" pitchFamily="34" charset="0"/>
              </a:rPr>
              <a:t>The more knowledge </a:t>
            </a:r>
            <a:r>
              <a:rPr lang="en-US" sz="4000" dirty="0" smtClean="0">
                <a:latin typeface="Arial Rounded MT Bold" pitchFamily="34" charset="0"/>
              </a:rPr>
              <a:t>we human </a:t>
            </a:r>
            <a:r>
              <a:rPr lang="en-US" sz="4000" dirty="0" smtClean="0">
                <a:latin typeface="Arial Rounded MT Bold" pitchFamily="34" charset="0"/>
              </a:rPr>
              <a:t>beings acquire the move evil </a:t>
            </a:r>
            <a:r>
              <a:rPr lang="en-US" sz="4000" dirty="0" smtClean="0">
                <a:latin typeface="Arial Rounded MT Bold" pitchFamily="34" charset="0"/>
              </a:rPr>
              <a:t>we </a:t>
            </a:r>
            <a:r>
              <a:rPr lang="en-US" sz="4000" dirty="0" smtClean="0">
                <a:latin typeface="Arial Rounded MT Bold" pitchFamily="34" charset="0"/>
              </a:rPr>
              <a:t>become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Our </a:t>
            </a:r>
            <a:r>
              <a:rPr lang="en-US" sz="4400" dirty="0" smtClean="0">
                <a:latin typeface="Arial Rounded MT Bold" pitchFamily="34" charset="0"/>
              </a:rPr>
              <a:t>greatest threat of existence on this planet is due to depraved scientists who have no regards for </a:t>
            </a:r>
            <a:r>
              <a:rPr lang="en-US" sz="4400" dirty="0" smtClean="0">
                <a:latin typeface="Arial Rounded MT Bold" pitchFamily="34" charset="0"/>
              </a:rPr>
              <a:t>the sanctity of the </a:t>
            </a:r>
            <a:r>
              <a:rPr lang="en-US" sz="4400" dirty="0" smtClean="0">
                <a:latin typeface="Arial Rounded MT Bold" pitchFamily="34" charset="0"/>
              </a:rPr>
              <a:t>human life.</a:t>
            </a:r>
          </a:p>
          <a:p>
            <a:pPr lvl="0" algn="just"/>
            <a:r>
              <a:rPr lang="en-US" sz="4400" dirty="0" smtClean="0">
                <a:solidFill>
                  <a:srgbClr val="FFFF00"/>
                </a:solidFill>
                <a:latin typeface="Arial Rounded MT Bold" pitchFamily="34" charset="0"/>
              </a:rPr>
              <a:t>Who can kill a baby in the womb of his mother even in the last trimester except a well trained physician</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Who’s </a:t>
            </a:r>
            <a:r>
              <a:rPr lang="en-US" sz="4400" dirty="0" smtClean="0">
                <a:latin typeface="Arial Rounded MT Bold" pitchFamily="34" charset="0"/>
              </a:rPr>
              <a:t>working on the most powerful bomb that can wipe all of us out </a:t>
            </a:r>
            <a:r>
              <a:rPr lang="en-US" sz="4400" dirty="0" smtClean="0">
                <a:latin typeface="Arial Rounded MT Bold" pitchFamily="34" charset="0"/>
              </a:rPr>
              <a:t>of existence in </a:t>
            </a:r>
            <a:r>
              <a:rPr lang="en-US" sz="4400" dirty="0" smtClean="0">
                <a:latin typeface="Arial Rounded MT Bold" pitchFamily="34" charset="0"/>
              </a:rPr>
              <a:t>minutes, except the genius of our time?</a:t>
            </a:r>
          </a:p>
          <a:p>
            <a:pPr lvl="0" algn="just"/>
            <a:r>
              <a:rPr lang="en-US" sz="4400" dirty="0" smtClean="0">
                <a:solidFill>
                  <a:srgbClr val="FFFF00"/>
                </a:solidFill>
                <a:latin typeface="Arial Rounded MT Bold" pitchFamily="34" charset="0"/>
              </a:rPr>
              <a:t>We are dealing with manmade sicknesses, famines, poverty, and insecurities in this world at epic proportions</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kingdom of this world is in the wrong hands as we </a:t>
            </a:r>
            <a:r>
              <a:rPr lang="en-US" sz="4000" dirty="0" smtClean="0">
                <a:latin typeface="Arial Rounded MT Bold" pitchFamily="34" charset="0"/>
              </a:rPr>
              <a:t>can all testify.</a:t>
            </a:r>
            <a:endParaRPr lang="en-US" sz="4000" dirty="0" smtClean="0">
              <a:latin typeface="Arial Rounded MT Bold" pitchFamily="34" charset="0"/>
            </a:endParaRPr>
          </a:p>
          <a:p>
            <a:pPr lvl="0" algn="just"/>
            <a:r>
              <a:rPr lang="en-US" sz="4000" dirty="0" smtClean="0">
                <a:solidFill>
                  <a:srgbClr val="FFFF00"/>
                </a:solidFill>
                <a:latin typeface="Arial Rounded MT Bold" pitchFamily="34" charset="0"/>
              </a:rPr>
              <a:t>Christians have the obligation to ask God to do something about it</a:t>
            </a:r>
            <a:r>
              <a:rPr lang="en-US" sz="4000" dirty="0" smtClean="0">
                <a:latin typeface="Arial Rounded MT Bold" pitchFamily="34" charset="0"/>
              </a:rPr>
              <a:t>.</a:t>
            </a:r>
          </a:p>
          <a:p>
            <a:pPr lvl="0" algn="just"/>
            <a:r>
              <a:rPr lang="en-US" sz="4000" dirty="0" smtClean="0">
                <a:latin typeface="Arial Rounded MT Bold" pitchFamily="34" charset="0"/>
              </a:rPr>
              <a:t>Since there is only one place in this universe where everything is done right, and that’s in God’s Kingdom</a:t>
            </a:r>
            <a:r>
              <a:rPr lang="en-US" sz="4000" dirty="0" smtClean="0">
                <a:latin typeface="Arial Rounded MT Bold" pitchFamily="34" charset="0"/>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We want God’s kingdom to come and replace our present </a:t>
            </a:r>
            <a:r>
              <a:rPr lang="en-US" sz="4000" u="sng" dirty="0" smtClean="0">
                <a:solidFill>
                  <a:srgbClr val="FF0000"/>
                </a:solidFill>
                <a:latin typeface="Arial Rounded MT Bold" pitchFamily="34" charset="0"/>
              </a:rPr>
              <a:t>World </a:t>
            </a:r>
            <a:r>
              <a:rPr lang="en-US" sz="4000" u="sng" dirty="0" smtClean="0">
                <a:solidFill>
                  <a:srgbClr val="FF0000"/>
                </a:solidFill>
                <a:latin typeface="Arial Rounded MT Bold" pitchFamily="34" charset="0"/>
              </a:rPr>
              <a:t>O</a:t>
            </a:r>
            <a:r>
              <a:rPr lang="en-US" sz="4000" u="sng" dirty="0" smtClean="0">
                <a:solidFill>
                  <a:srgbClr val="FF0000"/>
                </a:solidFill>
                <a:latin typeface="Arial Rounded MT Bold" pitchFamily="34" charset="0"/>
              </a:rPr>
              <a:t>rder</a:t>
            </a:r>
            <a:r>
              <a:rPr lang="en-US" sz="4000" dirty="0" smtClean="0">
                <a:latin typeface="Arial Rounded MT Bold" pitchFamily="34" charset="0"/>
              </a:rPr>
              <a:t> which runs by the dictates of Satan the adversary.</a:t>
            </a:r>
          </a:p>
          <a:p>
            <a:pPr lvl="0" algn="just"/>
            <a:r>
              <a:rPr lang="en-US" sz="4000" dirty="0" smtClean="0">
                <a:solidFill>
                  <a:srgbClr val="FFFF00"/>
                </a:solidFill>
                <a:latin typeface="Arial Rounded MT Bold" pitchFamily="34" charset="0"/>
              </a:rPr>
              <a:t>The earth was not always as bad as we see it.</a:t>
            </a:r>
          </a:p>
          <a:p>
            <a:pPr lvl="0" algn="just"/>
            <a:r>
              <a:rPr lang="en-US" sz="4000" dirty="0" smtClean="0">
                <a:latin typeface="Arial Rounded MT Bold" pitchFamily="34" charset="0"/>
              </a:rPr>
              <a:t>T</a:t>
            </a:r>
            <a:r>
              <a:rPr lang="en-US" sz="4000" dirty="0" smtClean="0">
                <a:latin typeface="Arial Rounded MT Bold" pitchFamily="34" charset="0"/>
              </a:rPr>
              <a:t>he fall of mankind in the Garden of Eden gave way for the dominion of the devil to come in effect.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The entire physical world is lamenting for the day of its redemption.</a:t>
            </a:r>
          </a:p>
          <a:p>
            <a:pPr algn="just"/>
            <a:r>
              <a:rPr lang="fr-FR" sz="4400" b="1" dirty="0" smtClean="0">
                <a:solidFill>
                  <a:srgbClr val="FFFF00"/>
                </a:solidFill>
                <a:latin typeface="Arial Rounded MT Bold" pitchFamily="34" charset="0"/>
              </a:rPr>
              <a:t>Romans 8 : 19-21</a:t>
            </a:r>
            <a:endParaRPr lang="en-US" sz="4400" dirty="0" smtClean="0">
              <a:solidFill>
                <a:srgbClr val="FFFF00"/>
              </a:solidFill>
              <a:latin typeface="Arial Rounded MT Bold" pitchFamily="34" charset="0"/>
            </a:endParaRPr>
          </a:p>
          <a:p>
            <a:pPr algn="just"/>
            <a:r>
              <a:rPr lang="en-US" sz="4400" dirty="0" smtClean="0">
                <a:latin typeface="Arial Rounded MT Bold" pitchFamily="34" charset="0"/>
              </a:rPr>
              <a:t>19 For the earnest expectation of the creation eagerly waits for the revealing of the sons of God. </a:t>
            </a:r>
          </a:p>
          <a:p>
            <a:pPr algn="just"/>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algn="just"/>
            <a:r>
              <a:rPr lang="en-US" sz="4000" dirty="0" smtClean="0">
                <a:latin typeface="Arial Rounded MT Bold" pitchFamily="34" charset="0"/>
              </a:rPr>
              <a:t>20 </a:t>
            </a:r>
            <a:r>
              <a:rPr lang="en-US" sz="4000" dirty="0" smtClean="0">
                <a:latin typeface="Arial Rounded MT Bold" pitchFamily="34" charset="0"/>
              </a:rPr>
              <a:t>For the creation was subjected to futility, not willingly, but because of Him who subjected it in hope; </a:t>
            </a:r>
          </a:p>
          <a:p>
            <a:pPr algn="just"/>
            <a:r>
              <a:rPr lang="en-US" sz="4000" dirty="0" smtClean="0">
                <a:latin typeface="Arial Rounded MT Bold" pitchFamily="34" charset="0"/>
              </a:rPr>
              <a:t> </a:t>
            </a:r>
            <a:r>
              <a:rPr lang="en-US" sz="4000" dirty="0" smtClean="0">
                <a:solidFill>
                  <a:srgbClr val="FFFF00"/>
                </a:solidFill>
                <a:latin typeface="Arial Rounded MT Bold" pitchFamily="34" charset="0"/>
              </a:rPr>
              <a:t>21 Because the creation itself also will be delivered from the bondage of corruption into the glorious liberty of the children of God. </a:t>
            </a:r>
          </a:p>
          <a:p>
            <a:pPr algn="just"/>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800" dirty="0" smtClean="0">
                <a:solidFill>
                  <a:srgbClr val="C00000"/>
                </a:solidFill>
                <a:latin typeface="Copperplate Gothic Bold" pitchFamily="34" charset="0"/>
              </a:rPr>
              <a:t>THE SERMON ON THE MOUNT</a:t>
            </a:r>
          </a:p>
          <a:p>
            <a:pPr lvl="0" algn="just"/>
            <a:r>
              <a:rPr lang="en-US" sz="4800" dirty="0" smtClean="0">
                <a:solidFill>
                  <a:schemeClr val="tx1"/>
                </a:solidFill>
                <a:latin typeface="Arial Rounded MT Bold" pitchFamily="34" charset="0"/>
              </a:rPr>
              <a:t>From Mathew chapter 5 to 7 we encounter the greatest sermon ever preached.</a:t>
            </a:r>
          </a:p>
          <a:p>
            <a:pPr lvl="0" algn="just"/>
            <a:r>
              <a:rPr lang="en-US" sz="4800" dirty="0" smtClean="0">
                <a:solidFill>
                  <a:srgbClr val="C00000"/>
                </a:solidFill>
                <a:latin typeface="Arial Rounded MT Bold" pitchFamily="34" charset="0"/>
              </a:rPr>
              <a:t>Jesus took time to elaborate the principles of His kingdom.</a:t>
            </a:r>
          </a:p>
          <a:p>
            <a:pPr lvl="0" algn="just"/>
            <a:endParaRPr lang="en-US" sz="40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dirty="0" smtClean="0">
                <a:solidFill>
                  <a:schemeClr val="tx1"/>
                </a:solidFill>
                <a:latin typeface="Arial Rounded MT Bold" pitchFamily="34" charset="0"/>
              </a:rPr>
              <a:t>Just </a:t>
            </a:r>
            <a:r>
              <a:rPr lang="en-US" sz="4800" dirty="0" smtClean="0">
                <a:solidFill>
                  <a:schemeClr val="tx1"/>
                </a:solidFill>
                <a:latin typeface="Arial Rounded MT Bold" pitchFamily="34" charset="0"/>
              </a:rPr>
              <a:t>as Moses laid the foundation of God’s alliance to the Children of Israel with the law, Jesus likewise took His followers to a training camp and engraves the rules of the New Alliance in them</a:t>
            </a:r>
            <a:r>
              <a:rPr lang="en-US"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dirty="0" smtClean="0">
                <a:solidFill>
                  <a:schemeClr val="tx1"/>
                </a:solidFill>
                <a:latin typeface="Arial Rounded MT Bold" pitchFamily="34" charset="0"/>
              </a:rPr>
              <a:t>Jesus </a:t>
            </a:r>
            <a:r>
              <a:rPr lang="en-US" sz="4400" dirty="0" smtClean="0">
                <a:solidFill>
                  <a:schemeClr val="tx1"/>
                </a:solidFill>
                <a:latin typeface="Arial Rounded MT Bold" pitchFamily="34" charset="0"/>
              </a:rPr>
              <a:t>knew that carnal men would not be able to abide by His instructions, but the Holy Spirit in the heart of the regenerate souls will enable them to live by the standard of His kingdom.</a:t>
            </a:r>
          </a:p>
          <a:p>
            <a:pPr lvl="0" algn="just"/>
            <a:r>
              <a:rPr lang="en-US" sz="4400" dirty="0" smtClean="0">
                <a:solidFill>
                  <a:srgbClr val="C00000"/>
                </a:solidFill>
                <a:latin typeface="Arial Rounded MT Bold" pitchFamily="34" charset="0"/>
              </a:rPr>
              <a:t>In Matthew 6: 9-18 Jesus gave instructions on how to pray</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solidFill>
                  <a:schemeClr val="tx1"/>
                </a:solidFill>
                <a:latin typeface="Arial Rounded MT Bold" pitchFamily="34" charset="0"/>
              </a:rPr>
              <a:t>Our </a:t>
            </a:r>
            <a:r>
              <a:rPr lang="en-US" sz="4000" dirty="0" smtClean="0">
                <a:solidFill>
                  <a:schemeClr val="tx1"/>
                </a:solidFill>
                <a:latin typeface="Arial Rounded MT Bold" pitchFamily="34" charset="0"/>
              </a:rPr>
              <a:t>prayer must not be vain repetitions.</a:t>
            </a:r>
          </a:p>
          <a:p>
            <a:pPr lvl="0" algn="just"/>
            <a:r>
              <a:rPr lang="en-US" sz="4000" dirty="0" smtClean="0">
                <a:solidFill>
                  <a:srgbClr val="C00000"/>
                </a:solidFill>
                <a:latin typeface="Arial Rounded MT Bold" pitchFamily="34" charset="0"/>
              </a:rPr>
              <a:t>Our prayer must be well constructed.</a:t>
            </a:r>
          </a:p>
          <a:p>
            <a:pPr lvl="0" algn="just"/>
            <a:r>
              <a:rPr lang="en-US" sz="4000" dirty="0" smtClean="0">
                <a:solidFill>
                  <a:schemeClr val="tx1"/>
                </a:solidFill>
                <a:latin typeface="Arial Rounded MT Bold" pitchFamily="34" charset="0"/>
              </a:rPr>
              <a:t>The first aim of our prayer ought to be to honor God and sanctify His name</a:t>
            </a:r>
            <a:r>
              <a:rPr lang="en-US" sz="4000" dirty="0" smtClean="0">
                <a:solidFill>
                  <a:schemeClr val="tx1"/>
                </a:solidFill>
                <a:latin typeface="Arial Rounded MT Bold" pitchFamily="34" charset="0"/>
              </a:rPr>
              <a:t>.</a:t>
            </a:r>
          </a:p>
          <a:p>
            <a:pPr lvl="0" algn="just"/>
            <a:r>
              <a:rPr lang="en-US" sz="4000" dirty="0" smtClean="0">
                <a:solidFill>
                  <a:srgbClr val="C00000"/>
                </a:solidFill>
                <a:latin typeface="Arial Rounded MT Bold" pitchFamily="34" charset="0"/>
              </a:rPr>
              <a:t>The second aim of our prayer is for us to line up with the precepts of God.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000" dirty="0" smtClean="0">
                <a:solidFill>
                  <a:schemeClr val="tx1"/>
                </a:solidFill>
                <a:latin typeface="Arial Rounded MT Bold" pitchFamily="34" charset="0"/>
              </a:rPr>
              <a:t>The </a:t>
            </a:r>
            <a:r>
              <a:rPr lang="en-US" sz="4000" dirty="0" smtClean="0">
                <a:solidFill>
                  <a:schemeClr val="tx1"/>
                </a:solidFill>
                <a:latin typeface="Arial Rounded MT Bold" pitchFamily="34" charset="0"/>
              </a:rPr>
              <a:t>third aim of prayer is to make our petitions known to God.</a:t>
            </a:r>
          </a:p>
          <a:p>
            <a:pPr lvl="0" algn="just"/>
            <a:r>
              <a:rPr lang="en-US" sz="4000" dirty="0" smtClean="0">
                <a:solidFill>
                  <a:srgbClr val="C00000"/>
                </a:solidFill>
                <a:latin typeface="Arial Rounded MT Bold" pitchFamily="34" charset="0"/>
              </a:rPr>
              <a:t>The fourth aim of prayer is to ask for forgiveness provided that we also forgive others.</a:t>
            </a:r>
          </a:p>
          <a:p>
            <a:pPr lvl="0" algn="just"/>
            <a:r>
              <a:rPr lang="en-US" sz="4000" dirty="0" smtClean="0">
                <a:solidFill>
                  <a:schemeClr val="tx1"/>
                </a:solidFill>
                <a:latin typeface="Arial Rounded MT Bold" pitchFamily="34" charset="0"/>
              </a:rPr>
              <a:t>Jesus taught us that our prayers must end with praise and adoration to God.</a:t>
            </a:r>
          </a:p>
          <a:p>
            <a:pPr lvl="0" algn="just"/>
            <a:r>
              <a:rPr lang="en-US" sz="4000" dirty="0" smtClean="0">
                <a:solidFill>
                  <a:srgbClr val="C00000"/>
                </a:solidFill>
                <a:latin typeface="Arial Rounded MT Bold" pitchFamily="34" charset="0"/>
              </a:rPr>
              <a:t>As we go through the Lord’s Prayer, we find this verse that demands specific attentions</a:t>
            </a:r>
            <a:r>
              <a:rPr lang="en-US"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r>
              <a:rPr lang="en-US" sz="4000" dirty="0" smtClean="0">
                <a:latin typeface="Arial Rounded MT Bold" pitchFamily="34" charset="0"/>
              </a:rPr>
              <a:t>Mt 6:10 let thy kingdom come, let thy will be done as in heaven so upon the earth;</a:t>
            </a:r>
          </a:p>
          <a:p>
            <a:pPr lvl="0" algn="just"/>
            <a:r>
              <a:rPr lang="en-US" sz="4000" dirty="0" smtClean="0">
                <a:solidFill>
                  <a:srgbClr val="C00000"/>
                </a:solidFill>
                <a:latin typeface="Arial Rounded MT Bold" pitchFamily="34" charset="0"/>
              </a:rPr>
              <a:t>This </a:t>
            </a:r>
            <a:r>
              <a:rPr lang="en-US" sz="4000" dirty="0" smtClean="0">
                <a:solidFill>
                  <a:srgbClr val="C00000"/>
                </a:solidFill>
                <a:latin typeface="Arial Rounded MT Bold" pitchFamily="34" charset="0"/>
              </a:rPr>
              <a:t>verse is very significant in sorting out what’s going on in our world these days.</a:t>
            </a:r>
          </a:p>
          <a:p>
            <a:pPr lvl="0" algn="just"/>
            <a:r>
              <a:rPr lang="en-US" sz="4000" dirty="0" smtClean="0">
                <a:solidFill>
                  <a:schemeClr val="tx1"/>
                </a:solidFill>
                <a:latin typeface="Arial Rounded MT Bold" pitchFamily="34" charset="0"/>
              </a:rPr>
              <a:t>With the grace of God we will ponder on the applications of this verse in our message for today.</a:t>
            </a:r>
          </a:p>
          <a:p>
            <a:pPr algn="just"/>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fontScale="92500"/>
          </a:bodyPr>
          <a:lstStyle/>
          <a:p>
            <a:pPr algn="ctr"/>
            <a:r>
              <a:rPr lang="en-US" b="1" dirty="0" smtClean="0">
                <a:solidFill>
                  <a:srgbClr val="C00000"/>
                </a:solidFill>
                <a:latin typeface="Copperplate Gothic Bold" pitchFamily="34" charset="0"/>
              </a:rPr>
              <a:t>THE PERPLEXITY OF THE TWO KINGDOMS</a:t>
            </a:r>
            <a:endParaRPr lang="en-US" dirty="0" smtClean="0">
              <a:solidFill>
                <a:srgbClr val="C00000"/>
              </a:solidFill>
              <a:latin typeface="Copperplate Gothic Bold" pitchFamily="34" charset="0"/>
            </a:endParaRPr>
          </a:p>
          <a:p>
            <a:pPr lvl="0" algn="just"/>
            <a:r>
              <a:rPr lang="en-US" sz="4000" dirty="0" smtClean="0">
                <a:latin typeface="Arial Rounded MT Bold" pitchFamily="34" charset="0"/>
              </a:rPr>
              <a:t>When Pilate asked Jesus if He was truly a king, Jesus replied: “My kingdom is not of this world.”</a:t>
            </a:r>
          </a:p>
          <a:p>
            <a:pPr lvl="0" algn="just"/>
            <a:r>
              <a:rPr lang="en-US" sz="4000" dirty="0" smtClean="0">
                <a:solidFill>
                  <a:srgbClr val="C00000"/>
                </a:solidFill>
                <a:latin typeface="Arial Rounded MT Bold" pitchFamily="34" charset="0"/>
              </a:rPr>
              <a:t>Jesus’ answer to Pilate avowed that He was truly a king but in another world.</a:t>
            </a:r>
          </a:p>
          <a:p>
            <a:pPr lvl="0" algn="just"/>
            <a:r>
              <a:rPr lang="en-US" sz="4000" dirty="0" smtClean="0">
                <a:latin typeface="Arial Rounded MT Bold" pitchFamily="34" charset="0"/>
              </a:rPr>
              <a:t>Then the question remains, “who is the king of this world where we live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fontScale="92500" lnSpcReduction="10000"/>
          </a:bodyPr>
          <a:lstStyle/>
          <a:p>
            <a:pPr lvl="0" algn="just"/>
            <a:r>
              <a:rPr lang="en-US" sz="4000" dirty="0" smtClean="0">
                <a:latin typeface="Arial Rounded MT Bold" pitchFamily="34" charset="0"/>
              </a:rPr>
              <a:t>This </a:t>
            </a:r>
            <a:r>
              <a:rPr lang="en-US" sz="4000" dirty="0" smtClean="0">
                <a:latin typeface="Arial Rounded MT Bold" pitchFamily="34" charset="0"/>
              </a:rPr>
              <a:t>world where we live is not ruled by a king, but by a prince.</a:t>
            </a:r>
          </a:p>
          <a:p>
            <a:pPr lvl="0" algn="just"/>
            <a:r>
              <a:rPr lang="en-US" sz="4000" dirty="0" smtClean="0">
                <a:solidFill>
                  <a:srgbClr val="C00000"/>
                </a:solidFill>
                <a:latin typeface="Arial Rounded MT Bold" pitchFamily="34" charset="0"/>
              </a:rPr>
              <a:t>The prince of this world will be dealt with accordingly by the creator of this world.</a:t>
            </a:r>
          </a:p>
          <a:p>
            <a:pPr algn="just"/>
            <a:r>
              <a:rPr lang="en-US" sz="4000" dirty="0" smtClean="0">
                <a:latin typeface="Arial Rounded MT Bold" pitchFamily="34" charset="0"/>
              </a:rPr>
              <a:t>Re 12:12 ¶ "Therefore rejoice, O heavens, and you who dwell in them! Woe to the inhabitants of the earth and the sea! For the devil has come down to you, having great wrath, because he knows that he has a short time."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lnSpcReduction="10000"/>
          </a:bodyPr>
          <a:lstStyle/>
          <a:p>
            <a:pPr algn="just"/>
            <a:r>
              <a:rPr lang="en-US" sz="4000" dirty="0" err="1" smtClean="0">
                <a:latin typeface="Arial Rounded MT Bold" pitchFamily="34" charset="0"/>
              </a:rPr>
              <a:t>Joh</a:t>
            </a:r>
            <a:r>
              <a:rPr lang="en-US" sz="4000" dirty="0" smtClean="0">
                <a:latin typeface="Arial Rounded MT Bold" pitchFamily="34" charset="0"/>
              </a:rPr>
              <a:t> 12:31 "Now is the judgment of this world; now the ruler of this world will be cast out.</a:t>
            </a:r>
          </a:p>
          <a:p>
            <a:pPr lvl="0" algn="just"/>
            <a:r>
              <a:rPr lang="en-US" sz="4000" dirty="0" smtClean="0">
                <a:solidFill>
                  <a:srgbClr val="C00000"/>
                </a:solidFill>
                <a:latin typeface="Arial Rounded MT Bold" pitchFamily="34" charset="0"/>
              </a:rPr>
              <a:t>As </a:t>
            </a:r>
            <a:r>
              <a:rPr lang="en-US" sz="4000" dirty="0" smtClean="0">
                <a:solidFill>
                  <a:srgbClr val="C00000"/>
                </a:solidFill>
                <a:latin typeface="Arial Rounded MT Bold" pitchFamily="34" charset="0"/>
              </a:rPr>
              <a:t>children of God, we are sometimes perplexed to see how our world is running as if there is no God.</a:t>
            </a:r>
          </a:p>
          <a:p>
            <a:pPr lvl="0" algn="just"/>
            <a:r>
              <a:rPr lang="en-US" sz="4000" dirty="0" smtClean="0">
                <a:latin typeface="Arial Rounded MT Bold" pitchFamily="34" charset="0"/>
              </a:rPr>
              <a:t>It seems that mankind has reached the pinnacle in his arrogance against the true and living God</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a:bodyPr>
          <a:lstStyle/>
          <a:p>
            <a:pPr lvl="0" algn="just"/>
            <a:r>
              <a:rPr lang="en-US" sz="4000" dirty="0" smtClean="0">
                <a:latin typeface="Arial Rounded MT Bold" pitchFamily="34" charset="0"/>
              </a:rPr>
              <a:t>Different </a:t>
            </a:r>
            <a:r>
              <a:rPr lang="en-US" sz="4000" dirty="0" smtClean="0">
                <a:latin typeface="Arial Rounded MT Bold" pitchFamily="34" charset="0"/>
              </a:rPr>
              <a:t>people have risen up throughout the ages and give whatsoever rational for the existence of the world’ while omitting God in the equation.  </a:t>
            </a:r>
          </a:p>
          <a:p>
            <a:pPr lvl="0" algn="just"/>
            <a:r>
              <a:rPr lang="en-US" sz="4000" dirty="0" smtClean="0">
                <a:solidFill>
                  <a:srgbClr val="C00000"/>
                </a:solidFill>
                <a:latin typeface="Arial Rounded MT Bold" pitchFamily="34" charset="0"/>
              </a:rPr>
              <a:t>How does God allow such to happen?</a:t>
            </a:r>
          </a:p>
          <a:p>
            <a:pPr lvl="0" algn="just"/>
            <a:r>
              <a:rPr lang="en-US" sz="4000" dirty="0" smtClean="0">
                <a:latin typeface="Arial Rounded MT Bold" pitchFamily="34" charset="0"/>
              </a:rPr>
              <a:t>Why is God so soft in protecting and defending His name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a:bodyPr>
          <a:lstStyle/>
          <a:p>
            <a:pPr lvl="0" algn="just"/>
            <a:r>
              <a:rPr lang="en-US" sz="4000" dirty="0" smtClean="0">
                <a:latin typeface="Arial Rounded MT Bold" pitchFamily="34" charset="0"/>
              </a:rPr>
              <a:t>Why </a:t>
            </a:r>
            <a:r>
              <a:rPr lang="en-US" sz="4000" dirty="0" smtClean="0">
                <a:latin typeface="Arial Rounded MT Bold" pitchFamily="34" charset="0"/>
              </a:rPr>
              <a:t>is evil so rampant?</a:t>
            </a:r>
          </a:p>
          <a:p>
            <a:pPr lvl="0" algn="just"/>
            <a:r>
              <a:rPr lang="en-US" sz="4000" dirty="0" smtClean="0">
                <a:solidFill>
                  <a:srgbClr val="C00000"/>
                </a:solidFill>
                <a:latin typeface="Arial Rounded MT Bold" pitchFamily="34" charset="0"/>
              </a:rPr>
              <a:t>We know that the whole world was created by God; then, how did we get in that mess where God seems like a stranger to this world?</a:t>
            </a:r>
          </a:p>
          <a:p>
            <a:pPr lvl="0" algn="just"/>
            <a:r>
              <a:rPr lang="en-US" sz="4000" dirty="0" smtClean="0">
                <a:latin typeface="Arial Rounded MT Bold" pitchFamily="34" charset="0"/>
              </a:rPr>
              <a:t>We can all understand that this world or realm of ours was hijacked at some point</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hijackers or the kidnapers have taken this world in hostage.</a:t>
            </a:r>
          </a:p>
          <a:p>
            <a:pPr lvl="0" algn="just"/>
            <a:r>
              <a:rPr lang="en-US" sz="4000" dirty="0" smtClean="0">
                <a:solidFill>
                  <a:srgbClr val="C00000"/>
                </a:solidFill>
                <a:latin typeface="Arial Rounded MT Bold" pitchFamily="34" charset="0"/>
              </a:rPr>
              <a:t>God had a big dilemma in His hand when Satan and his angels hijacked the kingdom of mankind.</a:t>
            </a:r>
          </a:p>
          <a:p>
            <a:pPr lvl="0" algn="just"/>
            <a:r>
              <a:rPr lang="en-US" sz="4000" dirty="0" smtClean="0">
                <a:latin typeface="Arial Rounded MT Bold" pitchFamily="34" charset="0"/>
              </a:rPr>
              <a:t>Every since the fall of humanity, God been operated with a lot of caution because the hostage situation of mankind is so fragile. </a:t>
            </a:r>
          </a:p>
          <a:p>
            <a:pPr algn="just"/>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a:bodyPr>
          <a:lstStyle/>
          <a:p>
            <a:pPr algn="ctr">
              <a:buNone/>
            </a:pPr>
            <a:r>
              <a:rPr lang="en-US" sz="4000" b="1" dirty="0" smtClean="0">
                <a:solidFill>
                  <a:srgbClr val="0000FF"/>
                </a:solidFill>
                <a:latin typeface="Copperplate Gothic Bold" pitchFamily="34" charset="0"/>
              </a:rPr>
              <a:t>THE RESCUE MISSION OF GOD TOWARD MANKIND</a:t>
            </a:r>
            <a:endParaRPr lang="en-US" sz="4000" dirty="0" smtClean="0">
              <a:solidFill>
                <a:srgbClr val="0000FF"/>
              </a:solidFill>
              <a:latin typeface="Copperplate Gothic Bold" pitchFamily="34" charset="0"/>
            </a:endParaRPr>
          </a:p>
          <a:p>
            <a:pPr algn="just"/>
            <a:r>
              <a:rPr lang="en-US" sz="4800" dirty="0" smtClean="0">
                <a:latin typeface="Arial Rounded MT Bold" pitchFamily="34" charset="0"/>
              </a:rPr>
              <a:t>Mt 6:10 let thy kingdom come, let thy will be done as in heaven so upon the earth; </a:t>
            </a:r>
          </a:p>
          <a:p>
            <a:pPr lvl="0" algn="just"/>
            <a:r>
              <a:rPr lang="en-US" sz="4800" dirty="0" smtClean="0">
                <a:latin typeface="Arial Rounded MT Bold" pitchFamily="34" charset="0"/>
              </a:rPr>
              <a:t>This </a:t>
            </a:r>
            <a:r>
              <a:rPr lang="en-US" sz="4800" dirty="0" smtClean="0">
                <a:latin typeface="Arial Rounded MT Bold" pitchFamily="34" charset="0"/>
              </a:rPr>
              <a:t>is Jesus showing His disciples how to pray</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fontScale="92500" lnSpcReduction="10000"/>
          </a:bodyPr>
          <a:lstStyle/>
          <a:p>
            <a:pPr lvl="0" algn="just"/>
            <a:r>
              <a:rPr lang="en-US" sz="4000" dirty="0" smtClean="0">
                <a:latin typeface="Arial Rounded MT Bold" pitchFamily="34" charset="0"/>
              </a:rPr>
              <a:t>The damages incurred by the kidnappers are so enormous that </a:t>
            </a:r>
            <a:r>
              <a:rPr lang="en-US" sz="4000" dirty="0" smtClean="0">
                <a:latin typeface="Arial Rounded MT Bold" pitchFamily="34" charset="0"/>
              </a:rPr>
              <a:t>God, the </a:t>
            </a:r>
            <a:r>
              <a:rPr lang="en-US" sz="4000" dirty="0" smtClean="0">
                <a:latin typeface="Arial Rounded MT Bold" pitchFamily="34" charset="0"/>
              </a:rPr>
              <a:t>owner of this world has declared </a:t>
            </a:r>
            <a:r>
              <a:rPr lang="en-US" sz="4000" dirty="0" smtClean="0">
                <a:latin typeface="Arial Rounded MT Bold" pitchFamily="34" charset="0"/>
              </a:rPr>
              <a:t>it a  </a:t>
            </a:r>
            <a:r>
              <a:rPr lang="en-US" sz="4000" u="sng" dirty="0" smtClean="0">
                <a:latin typeface="Arial Rounded MT Bold" pitchFamily="34" charset="0"/>
              </a:rPr>
              <a:t>total lost</a:t>
            </a:r>
            <a:r>
              <a:rPr lang="en-US" sz="4000" dirty="0" smtClean="0">
                <a:latin typeface="Arial Rounded MT Bold" pitchFamily="34" charset="0"/>
              </a:rPr>
              <a:t>.</a:t>
            </a:r>
          </a:p>
          <a:p>
            <a:pPr lvl="0" algn="just"/>
            <a:r>
              <a:rPr lang="en-US" sz="4000" dirty="0" smtClean="0">
                <a:solidFill>
                  <a:srgbClr val="0000FF"/>
                </a:solidFill>
                <a:latin typeface="Arial Rounded MT Bold" pitchFamily="34" charset="0"/>
              </a:rPr>
              <a:t>The only mission of God on earth now is to get His own out of this mess.</a:t>
            </a:r>
          </a:p>
          <a:p>
            <a:pPr lvl="0" algn="just"/>
            <a:r>
              <a:rPr lang="en-US" sz="4000" dirty="0" smtClean="0">
                <a:latin typeface="Arial Rounded MT Bold" pitchFamily="34" charset="0"/>
              </a:rPr>
              <a:t>God has a standing covenant only with the nation of Israel.</a:t>
            </a:r>
          </a:p>
          <a:p>
            <a:pPr lvl="0" algn="just"/>
            <a:r>
              <a:rPr lang="en-US" sz="4000" dirty="0" smtClean="0">
                <a:solidFill>
                  <a:srgbClr val="0000FF"/>
                </a:solidFill>
                <a:latin typeface="Arial Rounded MT Bold" pitchFamily="34" charset="0"/>
              </a:rPr>
              <a:t>Israel </a:t>
            </a:r>
            <a:r>
              <a:rPr lang="en-US" sz="4000" dirty="0" smtClean="0">
                <a:solidFill>
                  <a:srgbClr val="0000FF"/>
                </a:solidFill>
                <a:latin typeface="Arial Rounded MT Bold" pitchFamily="34" charset="0"/>
              </a:rPr>
              <a:t>and the church</a:t>
            </a:r>
            <a:r>
              <a:rPr lang="en-US" sz="4000" dirty="0" smtClean="0">
                <a:solidFill>
                  <a:srgbClr val="0000FF"/>
                </a:solidFill>
                <a:latin typeface="Arial Rounded MT Bold" pitchFamily="34" charset="0"/>
              </a:rPr>
              <a:t> are the </a:t>
            </a:r>
            <a:r>
              <a:rPr lang="en-US" sz="4000" dirty="0" smtClean="0">
                <a:solidFill>
                  <a:srgbClr val="0000FF"/>
                </a:solidFill>
                <a:latin typeface="Arial Rounded MT Bold" pitchFamily="34" charset="0"/>
              </a:rPr>
              <a:t>only </a:t>
            </a:r>
            <a:r>
              <a:rPr lang="en-US" sz="4000" dirty="0" smtClean="0">
                <a:solidFill>
                  <a:srgbClr val="0000FF"/>
                </a:solidFill>
                <a:latin typeface="Arial Rounded MT Bold" pitchFamily="34" charset="0"/>
              </a:rPr>
              <a:t>interests </a:t>
            </a:r>
            <a:r>
              <a:rPr lang="en-US" sz="4000" dirty="0" smtClean="0">
                <a:solidFill>
                  <a:srgbClr val="0000FF"/>
                </a:solidFill>
                <a:latin typeface="Arial Rounded MT Bold" pitchFamily="34" charset="0"/>
              </a:rPr>
              <a:t>of the Creator God in this world.</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lnSpcReduction="10000"/>
          </a:bodyPr>
          <a:lstStyle/>
          <a:p>
            <a:pPr lvl="0" algn="just"/>
            <a:r>
              <a:rPr lang="en-US" sz="4000" dirty="0" smtClean="0">
                <a:latin typeface="Arial Rounded MT Bold" pitchFamily="34" charset="0"/>
              </a:rPr>
              <a:t>To excite the jealousy of the Jews, God opened up the salvation that was crafted explicitly for the Jews to all who believed in Him regardless of race.</a:t>
            </a:r>
          </a:p>
          <a:p>
            <a:pPr lvl="0" algn="just"/>
            <a:r>
              <a:rPr lang="en-US" sz="4000" dirty="0" smtClean="0">
                <a:solidFill>
                  <a:srgbClr val="0000FF"/>
                </a:solidFill>
                <a:latin typeface="Arial Rounded MT Bold" pitchFamily="34" charset="0"/>
              </a:rPr>
              <a:t>It is still about the Jewish people, but the investment of salvation to the gentiles has pleased God considerably because He is the Creator of the whole world.</a:t>
            </a:r>
          </a:p>
          <a:p>
            <a:pPr algn="just"/>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lnSpcReduction="10000"/>
          </a:bodyPr>
          <a:lstStyle/>
          <a:p>
            <a:pPr lvl="0" algn="just"/>
            <a:r>
              <a:rPr lang="en-US" sz="4000" dirty="0" smtClean="0">
                <a:latin typeface="Arial Rounded MT Bold" pitchFamily="34" charset="0"/>
              </a:rPr>
              <a:t>2000 </a:t>
            </a:r>
            <a:r>
              <a:rPr lang="en-US" sz="4000" dirty="0" smtClean="0">
                <a:latin typeface="Arial Rounded MT Bold" pitchFamily="34" charset="0"/>
              </a:rPr>
              <a:t>years ago, He came to His own and His own received Him not.</a:t>
            </a:r>
          </a:p>
          <a:p>
            <a:pPr algn="just"/>
            <a:r>
              <a:rPr lang="en-US" sz="4000" dirty="0" smtClean="0">
                <a:solidFill>
                  <a:srgbClr val="0000FF"/>
                </a:solidFill>
                <a:latin typeface="Arial Rounded MT Bold" pitchFamily="34" charset="0"/>
              </a:rPr>
              <a:t>De 32:21 They have provoked Me to jealousy by what is not God; They have moved Me to anger by their foolish idols. But I will provoke them to jealousy by those who are not a nation; I will move them to anger by a foolish nation.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lnSpcReduction="10000"/>
          </a:bodyPr>
          <a:lstStyle/>
          <a:p>
            <a:pPr lvl="0" algn="just"/>
            <a:r>
              <a:rPr lang="en-US" sz="4000" dirty="0" smtClean="0">
                <a:latin typeface="Arial Rounded MT Bold" pitchFamily="34" charset="0"/>
              </a:rPr>
              <a:t>To </a:t>
            </a:r>
            <a:r>
              <a:rPr lang="en-US" sz="4000" dirty="0" smtClean="0">
                <a:latin typeface="Arial Rounded MT Bold" pitchFamily="34" charset="0"/>
              </a:rPr>
              <a:t>excite the jealousy of the Jews, God opened up the salvation that was crafted explicitly for the Jews to all who believed in Him regardless of race.</a:t>
            </a:r>
          </a:p>
          <a:p>
            <a:pPr lvl="0" algn="just"/>
            <a:r>
              <a:rPr lang="en-US" sz="4000" dirty="0" smtClean="0">
                <a:solidFill>
                  <a:srgbClr val="0000FF"/>
                </a:solidFill>
                <a:latin typeface="Arial Rounded MT Bold" pitchFamily="34" charset="0"/>
              </a:rPr>
              <a:t>It is still about the Jewish people, but the investment of salvation to the gentiles has pleased God considerably because He is the Creator of the whole world.</a:t>
            </a:r>
          </a:p>
          <a:p>
            <a:pPr algn="just"/>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66FF66"/>
          </a:solidFill>
        </p:spPr>
        <p:txBody>
          <a:bodyPr>
            <a:normAutofit/>
          </a:bodyPr>
          <a:lstStyle/>
          <a:p>
            <a:pPr algn="ctr">
              <a:buNone/>
            </a:pPr>
            <a:r>
              <a:rPr lang="en-US" sz="4000" dirty="0" smtClean="0">
                <a:latin typeface="Copperplate Gothic Bold" pitchFamily="34" charset="0"/>
              </a:rPr>
              <a:t>THE KINGDOM OF GOD IS ALREADY IN OPERATION IN THE WORLD</a:t>
            </a:r>
          </a:p>
          <a:p>
            <a:pPr lvl="0" algn="just"/>
            <a:r>
              <a:rPr lang="en-US" sz="4000" dirty="0" smtClean="0">
                <a:solidFill>
                  <a:srgbClr val="0000FF"/>
                </a:solidFill>
                <a:latin typeface="Arial Rounded MT Bold" pitchFamily="34" charset="0"/>
              </a:rPr>
              <a:t>The Kingdom of God has come to this world by the first coming of Christ. </a:t>
            </a:r>
          </a:p>
          <a:p>
            <a:pPr lvl="0" algn="just"/>
            <a:r>
              <a:rPr lang="en-US" sz="4000" dirty="0" smtClean="0">
                <a:latin typeface="Arial Rounded MT Bold" pitchFamily="34" charset="0"/>
              </a:rPr>
              <a:t>Lu 11:20 "But if I cast out demons with the finger of God, surely the kingdom of God has come upon you.</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66FF66"/>
          </a:solidFill>
        </p:spPr>
        <p:txBody>
          <a:bodyPr>
            <a:normAutofit/>
          </a:bodyPr>
          <a:lstStyle/>
          <a:p>
            <a:pPr lvl="0" algn="just"/>
            <a:r>
              <a:rPr lang="en-US" sz="4400" dirty="0" smtClean="0">
                <a:latin typeface="Arial Rounded MT Bold" pitchFamily="34" charset="0"/>
              </a:rPr>
              <a:t>The </a:t>
            </a:r>
            <a:r>
              <a:rPr lang="en-US" sz="4400" dirty="0" smtClean="0">
                <a:latin typeface="Arial Rounded MT Bold" pitchFamily="34" charset="0"/>
              </a:rPr>
              <a:t>kingdom of God has been established by the victory of Jesus on Calvary.</a:t>
            </a:r>
          </a:p>
          <a:p>
            <a:pPr lvl="0" algn="just"/>
            <a:r>
              <a:rPr lang="en-US" sz="4400" dirty="0" smtClean="0">
                <a:latin typeface="Arial Rounded MT Bold" pitchFamily="34" charset="0"/>
              </a:rPr>
              <a:t>God’s kingdom will come in full strength on earth at the appointed time in the millennium reign of Christ</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66FF66"/>
          </a:solidFill>
        </p:spPr>
        <p:txBody>
          <a:bodyPr>
            <a:normAutofit lnSpcReduction="10000"/>
          </a:bodyPr>
          <a:lstStyle/>
          <a:p>
            <a:pPr lvl="0" algn="just"/>
            <a:r>
              <a:rPr lang="en-US" sz="4000" dirty="0" smtClean="0">
                <a:latin typeface="Arial Rounded MT Bold" pitchFamily="34" charset="0"/>
              </a:rPr>
              <a:t>In </a:t>
            </a:r>
            <a:r>
              <a:rPr lang="en-US" sz="4000" dirty="0" smtClean="0">
                <a:latin typeface="Arial Rounded MT Bold" pitchFamily="34" charset="0"/>
              </a:rPr>
              <a:t>the meantime, we the redeemed need to operate by the principles of the Kingdom of God in order to prepare the world for the full occupation of the Kingdom of God.</a:t>
            </a:r>
          </a:p>
          <a:p>
            <a:pPr lvl="0" algn="just"/>
            <a:r>
              <a:rPr lang="en-US" sz="4000" dirty="0" smtClean="0">
                <a:solidFill>
                  <a:srgbClr val="0000FF"/>
                </a:solidFill>
                <a:latin typeface="Arial Rounded MT Bold" pitchFamily="34" charset="0"/>
              </a:rPr>
              <a:t>We are heavenly citizens living on earth.</a:t>
            </a:r>
          </a:p>
          <a:p>
            <a:pPr lvl="0" algn="just"/>
            <a:r>
              <a:rPr lang="en-US" sz="4000" dirty="0" smtClean="0">
                <a:latin typeface="Arial Rounded MT Bold" pitchFamily="34" charset="0"/>
              </a:rPr>
              <a:t>We are ambassadors of God to impose the principles of God in this world</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66FF66"/>
          </a:solidFill>
        </p:spPr>
        <p:txBody>
          <a:bodyPr>
            <a:normAutofit/>
          </a:bodyPr>
          <a:lstStyle/>
          <a:p>
            <a:pPr lvl="0" algn="just"/>
            <a:r>
              <a:rPr lang="en-US" sz="4400" dirty="0" smtClean="0">
                <a:latin typeface="Arial Rounded MT Bold" pitchFamily="34" charset="0"/>
              </a:rPr>
              <a:t>Jesus </a:t>
            </a:r>
            <a:r>
              <a:rPr lang="en-US" sz="4400" dirty="0" smtClean="0">
                <a:latin typeface="Arial Rounded MT Bold" pitchFamily="34" charset="0"/>
              </a:rPr>
              <a:t>has already won the title of this world; we are the forerunners of his full dominion. </a:t>
            </a:r>
          </a:p>
          <a:p>
            <a:pPr algn="just"/>
            <a:r>
              <a:rPr lang="fr-FR" sz="4400" dirty="0" err="1" smtClean="0">
                <a:solidFill>
                  <a:srgbClr val="0000FF"/>
                </a:solidFill>
                <a:latin typeface="Arial Rounded MT Bold" pitchFamily="34" charset="0"/>
              </a:rPr>
              <a:t>Php</a:t>
            </a:r>
            <a:r>
              <a:rPr lang="fr-FR" sz="4400" dirty="0" smtClean="0">
                <a:solidFill>
                  <a:srgbClr val="0000FF"/>
                </a:solidFill>
                <a:latin typeface="Arial Rounded MT Bold" pitchFamily="34" charset="0"/>
              </a:rPr>
              <a:t> 3:20 </a:t>
            </a:r>
            <a:r>
              <a:rPr lang="en-US" sz="4400" dirty="0" smtClean="0">
                <a:latin typeface="Arial Rounded MT Bold" pitchFamily="34" charset="0"/>
              </a:rPr>
              <a:t> </a:t>
            </a:r>
            <a:r>
              <a:rPr lang="en-US" sz="4400" dirty="0" smtClean="0">
                <a:solidFill>
                  <a:srgbClr val="0000FF"/>
                </a:solidFill>
                <a:latin typeface="Arial Rounded MT Bold" pitchFamily="34" charset="0"/>
              </a:rPr>
              <a:t>For our citizenship is in heaven, from which we also eagerly wait for the Savior, the Lord Jesus Christ, </a:t>
            </a:r>
          </a:p>
          <a:p>
            <a:pPr algn="just"/>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66FF66"/>
          </a:solidFill>
        </p:spPr>
        <p:txBody>
          <a:bodyPr>
            <a:normAutofit/>
          </a:bodyPr>
          <a:lstStyle/>
          <a:p>
            <a:pPr lvl="0" algn="just"/>
            <a:r>
              <a:rPr lang="en-US" sz="4000" dirty="0" smtClean="0">
                <a:latin typeface="Arial Rounded MT Bold" pitchFamily="34" charset="0"/>
              </a:rPr>
              <a:t>Jesus </a:t>
            </a:r>
            <a:r>
              <a:rPr lang="en-US" sz="4000" dirty="0" smtClean="0">
                <a:latin typeface="Arial Rounded MT Bold" pitchFamily="34" charset="0"/>
              </a:rPr>
              <a:t>declared to his disciples, “You are the light and the salt of this world.” </a:t>
            </a:r>
          </a:p>
          <a:p>
            <a:pPr lvl="0" algn="just"/>
            <a:r>
              <a:rPr lang="en-US" sz="4000" dirty="0" smtClean="0">
                <a:solidFill>
                  <a:srgbClr val="0000FF"/>
                </a:solidFill>
                <a:latin typeface="Arial Rounded MT Bold" pitchFamily="34" charset="0"/>
              </a:rPr>
              <a:t>Jesus has given us power to vanquish the enemy.</a:t>
            </a:r>
          </a:p>
          <a:p>
            <a:pPr algn="just"/>
            <a:r>
              <a:rPr lang="en-US" sz="4000" dirty="0" smtClean="0">
                <a:latin typeface="Arial Rounded MT Bold" pitchFamily="34" charset="0"/>
              </a:rPr>
              <a:t>Lu 10:19 "Behold, I give you the authority to trample on serpents and scorpions, and over all the power of the enemy, and nothing shall by any means hurt you.</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algn="ctr">
              <a:buNone/>
            </a:pPr>
            <a:r>
              <a:rPr lang="en-US" sz="4000" b="1" dirty="0" smtClean="0">
                <a:solidFill>
                  <a:srgbClr val="003300"/>
                </a:solidFill>
                <a:latin typeface="Copperplate Gothic Bold" pitchFamily="34" charset="0"/>
              </a:rPr>
              <a:t>THE MILLENNIUM KINGDOM OF GOD ON EARTH</a:t>
            </a:r>
            <a:endParaRPr lang="en-US" sz="4000" dirty="0" smtClean="0">
              <a:solidFill>
                <a:srgbClr val="003300"/>
              </a:solidFill>
              <a:latin typeface="Copperplate Gothic Bold" pitchFamily="34" charset="0"/>
            </a:endParaRPr>
          </a:p>
          <a:p>
            <a:pPr lvl="0" algn="just"/>
            <a:r>
              <a:rPr lang="en-US" sz="4400" dirty="0" smtClean="0">
                <a:latin typeface="Arial Rounded MT Bold" pitchFamily="34" charset="0"/>
              </a:rPr>
              <a:t>Because of the prayers of the saints, the kingdom of God will come to earth in full strength for one thousand years.</a:t>
            </a:r>
          </a:p>
          <a:p>
            <a:pPr lvl="0" algn="just"/>
            <a:r>
              <a:rPr lang="en-US" sz="4400" dirty="0" smtClean="0">
                <a:solidFill>
                  <a:srgbClr val="003300"/>
                </a:solidFill>
                <a:latin typeface="Arial Rounded MT Bold" pitchFamily="34" charset="0"/>
              </a:rPr>
              <a:t>God is preparing to take over the world from Satan</a:t>
            </a:r>
            <a:r>
              <a:rPr lang="en-US" sz="4400" dirty="0" smtClean="0">
                <a:solidFill>
                  <a:srgbClr val="003300"/>
                </a:solidFill>
                <a:latin typeface="Arial Rounded MT Bold" pitchFamily="34" charset="0"/>
              </a:rPr>
              <a:t>.</a:t>
            </a:r>
            <a:endParaRPr lang="en-US" sz="44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lvl="0" algn="just"/>
            <a:r>
              <a:rPr lang="en-US" sz="4000" dirty="0" smtClean="0">
                <a:latin typeface="Arial Rounded MT Bold" pitchFamily="34" charset="0"/>
              </a:rPr>
              <a:t>This </a:t>
            </a:r>
            <a:r>
              <a:rPr lang="en-US" sz="4000" dirty="0" smtClean="0">
                <a:latin typeface="Arial Rounded MT Bold" pitchFamily="34" charset="0"/>
              </a:rPr>
              <a:t>is a multi-facets operation that began with Christ dying on the cross to assure forgiveness and reconciliation between God and mankind.</a:t>
            </a:r>
          </a:p>
          <a:p>
            <a:pPr lvl="0" algn="just"/>
            <a:r>
              <a:rPr lang="en-US" sz="4000" dirty="0" smtClean="0">
                <a:solidFill>
                  <a:srgbClr val="003300"/>
                </a:solidFill>
                <a:latin typeface="Arial Rounded MT Bold" pitchFamily="34" charset="0"/>
              </a:rPr>
              <a:t>Then God set out to save as many gentiles as possible in the last 2000 years</a:t>
            </a:r>
            <a:r>
              <a:rPr lang="en-US"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next operation in God’s agenda is the rapture of the church to close the era of the gentiles.</a:t>
            </a:r>
          </a:p>
          <a:p>
            <a:pPr lvl="0" algn="just"/>
            <a:r>
              <a:rPr lang="en-US" sz="4000" dirty="0" smtClean="0">
                <a:solidFill>
                  <a:srgbClr val="003300"/>
                </a:solidFill>
                <a:latin typeface="Arial Rounded MT Bold" pitchFamily="34" charset="0"/>
              </a:rPr>
              <a:t>After the rapture of the Saints, the following operation of God pertaining to this world is the redemption of Israel</a:t>
            </a:r>
            <a:r>
              <a:rPr lang="en-US"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algn="just"/>
            <a:r>
              <a:rPr lang="en-US" sz="4000" dirty="0" smtClean="0">
                <a:latin typeface="Arial Rounded MT Bold" pitchFamily="34" charset="0"/>
              </a:rPr>
              <a:t>will </a:t>
            </a:r>
            <a:r>
              <a:rPr lang="en-US" sz="4000" dirty="0" smtClean="0">
                <a:latin typeface="Arial Rounded MT Bold" pitchFamily="34" charset="0"/>
              </a:rPr>
              <a:t>last for 1000 years where Christ will seat on the throne of David to rule all the nations of the earth.</a:t>
            </a:r>
          </a:p>
          <a:p>
            <a:pPr lvl="0" algn="just"/>
            <a:r>
              <a:rPr lang="en-US" sz="4000" dirty="0" smtClean="0">
                <a:solidFill>
                  <a:srgbClr val="003300"/>
                </a:solidFill>
                <a:latin typeface="Arial Rounded MT Bold" pitchFamily="34" charset="0"/>
              </a:rPr>
              <a:t>For that to happen, Satan will be bound and thrown in prison for one thousand years, because this world cannot have two commanders in chief ruling it at the same time</a:t>
            </a:r>
            <a:r>
              <a:rPr lang="en-US"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algn="just"/>
            <a:r>
              <a:rPr lang="en-US" sz="4000" dirty="0" smtClean="0">
                <a:latin typeface="Arial Rounded MT Bold" pitchFamily="34" charset="0"/>
              </a:rPr>
              <a:t>Re </a:t>
            </a:r>
            <a:r>
              <a:rPr lang="en-US" sz="4000" dirty="0" smtClean="0">
                <a:latin typeface="Arial Rounded MT Bold" pitchFamily="34" charset="0"/>
              </a:rPr>
              <a:t>20:1-3</a:t>
            </a:r>
          </a:p>
          <a:p>
            <a:pPr algn="just"/>
            <a:r>
              <a:rPr lang="en-US" sz="4000" dirty="0" smtClean="0">
                <a:latin typeface="Arial Rounded MT Bold" pitchFamily="34" charset="0"/>
              </a:rPr>
              <a:t>1</a:t>
            </a:r>
            <a:r>
              <a:rPr lang="en-US" sz="4000" dirty="0" smtClean="0">
                <a:latin typeface="Arial Rounded MT Bold" pitchFamily="34" charset="0"/>
              </a:rPr>
              <a:t> </a:t>
            </a:r>
            <a:r>
              <a:rPr lang="en-US" sz="4000" dirty="0" smtClean="0">
                <a:latin typeface="Arial Rounded MT Bold" pitchFamily="34" charset="0"/>
              </a:rPr>
              <a:t>¶ Then I saw an angel coming down from heaven, having the key to the bottomless pit and a great chain in his hand.</a:t>
            </a:r>
          </a:p>
          <a:p>
            <a:pPr algn="just"/>
            <a:r>
              <a:rPr lang="en-US" sz="4000" dirty="0" smtClean="0">
                <a:solidFill>
                  <a:srgbClr val="003300"/>
                </a:solidFill>
                <a:latin typeface="Arial Rounded MT Bold" pitchFamily="34" charset="0"/>
              </a:rPr>
              <a:t> 2 He laid hold of the dragon, that serpent of old, who is the Devil and Satan, and bound him for a thousand years;</a:t>
            </a: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algn="just"/>
            <a:r>
              <a:rPr lang="en-US" sz="4000" dirty="0" smtClean="0">
                <a:solidFill>
                  <a:srgbClr val="003300"/>
                </a:solidFill>
                <a:latin typeface="Arial Rounded MT Bold" pitchFamily="34" charset="0"/>
              </a:rPr>
              <a:t>3</a:t>
            </a:r>
            <a:r>
              <a:rPr lang="en-US" sz="4000" dirty="0" smtClean="0">
                <a:latin typeface="Arial Rounded MT Bold" pitchFamily="34" charset="0"/>
              </a:rPr>
              <a:t> </a:t>
            </a:r>
            <a:r>
              <a:rPr lang="en-US" sz="4000" dirty="0" smtClean="0">
                <a:latin typeface="Arial Rounded MT Bold" pitchFamily="34" charset="0"/>
              </a:rPr>
              <a:t>and he cast him into the bottomless pit, and shut him up, and set a seal on him, so that he should deceive the nations no more till the thousand years were finished. But after these things he must be released for a little while.</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lvl="0" algn="just"/>
            <a:r>
              <a:rPr lang="en-US" sz="4000" dirty="0" smtClean="0">
                <a:latin typeface="Arial Rounded MT Bold" pitchFamily="34" charset="0"/>
              </a:rPr>
              <a:t>While </a:t>
            </a:r>
            <a:r>
              <a:rPr lang="en-US" sz="4000" dirty="0" smtClean="0">
                <a:latin typeface="Arial Rounded MT Bold" pitchFamily="34" charset="0"/>
              </a:rPr>
              <a:t>Satan is the prince of this world, but God remains the owner of this world.</a:t>
            </a:r>
          </a:p>
          <a:p>
            <a:pPr lvl="0" algn="just"/>
            <a:r>
              <a:rPr lang="en-US" sz="4000" dirty="0" smtClean="0">
                <a:solidFill>
                  <a:srgbClr val="003300"/>
                </a:solidFill>
                <a:latin typeface="Arial Rounded MT Bold" pitchFamily="34" charset="0"/>
              </a:rPr>
              <a:t>God has already declared this world total loss bound for destruction.</a:t>
            </a:r>
          </a:p>
          <a:p>
            <a:pPr lvl="0" algn="just"/>
            <a:r>
              <a:rPr lang="en-US" sz="4000" dirty="0" smtClean="0">
                <a:latin typeface="Arial Rounded MT Bold" pitchFamily="34" charset="0"/>
              </a:rPr>
              <a:t>God alone possesses the title of this world</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algn="just"/>
            <a:r>
              <a:rPr lang="en-US" sz="4000" dirty="0" smtClean="0">
                <a:solidFill>
                  <a:srgbClr val="003300"/>
                </a:solidFill>
                <a:latin typeface="Arial Rounded MT Bold" pitchFamily="34" charset="0"/>
              </a:rPr>
              <a:t>Picture this world as a car that had been wrecked by bandits on its way to the junkyard. </a:t>
            </a:r>
          </a:p>
          <a:p>
            <a:pPr lvl="0" algn="just"/>
            <a:r>
              <a:rPr lang="en-US" sz="4000" dirty="0" smtClean="0">
                <a:latin typeface="Arial Rounded MT Bold" pitchFamily="34" charset="0"/>
              </a:rPr>
              <a:t>God </a:t>
            </a:r>
            <a:r>
              <a:rPr lang="en-US" sz="4000" dirty="0" smtClean="0">
                <a:latin typeface="Arial Rounded MT Bold" pitchFamily="34" charset="0"/>
              </a:rPr>
              <a:t>only plans to remove the engine and the transmission out before sending this world to the crusher. </a:t>
            </a:r>
          </a:p>
          <a:p>
            <a:pPr lvl="0" algn="just"/>
            <a:r>
              <a:rPr lang="en-US" sz="4000" dirty="0" smtClean="0">
                <a:solidFill>
                  <a:srgbClr val="003300"/>
                </a:solidFill>
                <a:latin typeface="Arial Rounded MT Bold" pitchFamily="34" charset="0"/>
              </a:rPr>
              <a:t>Israel is the engine and the church is the transmission; the rest is junk.</a:t>
            </a:r>
          </a:p>
          <a:p>
            <a:pPr algn="just"/>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ctr">
              <a:buNone/>
            </a:pPr>
            <a:r>
              <a:rPr lang="fr-FR" sz="4000" b="1" dirty="0" smtClean="0">
                <a:solidFill>
                  <a:srgbClr val="FF0000"/>
                </a:solidFill>
                <a:latin typeface="Copperplate Gothic Bold" pitchFamily="34" charset="0"/>
              </a:rPr>
              <a:t>CONCLUSION</a:t>
            </a:r>
            <a:endParaRPr lang="en-US" sz="4000" dirty="0" smtClean="0">
              <a:solidFill>
                <a:srgbClr val="FF0000"/>
              </a:solidFill>
              <a:latin typeface="Copperplate Gothic Bold" pitchFamily="34" charset="0"/>
            </a:endParaRPr>
          </a:p>
          <a:p>
            <a:pPr algn="just"/>
            <a:r>
              <a:rPr lang="en-US" sz="4000" dirty="0" smtClean="0">
                <a:solidFill>
                  <a:srgbClr val="FF0000"/>
                </a:solidFill>
                <a:latin typeface="Arial Rounded MT Bold" pitchFamily="34" charset="0"/>
              </a:rPr>
              <a:t>Let </a:t>
            </a:r>
            <a:r>
              <a:rPr lang="en-US" sz="4000" dirty="0" smtClean="0">
                <a:solidFill>
                  <a:srgbClr val="FF0000"/>
                </a:solidFill>
                <a:latin typeface="Arial Rounded MT Bold" pitchFamily="34" charset="0"/>
              </a:rPr>
              <a:t>thy kingdom come, let thy will be done as in heaven so upon the </a:t>
            </a:r>
            <a:r>
              <a:rPr lang="en-US" sz="4000" dirty="0" smtClean="0">
                <a:solidFill>
                  <a:srgbClr val="FF0000"/>
                </a:solidFill>
                <a:latin typeface="Arial Rounded MT Bold" pitchFamily="34" charset="0"/>
              </a:rPr>
              <a:t>earth</a:t>
            </a:r>
          </a:p>
          <a:p>
            <a:pPr algn="just"/>
            <a:r>
              <a:rPr lang="en-US" sz="4000" dirty="0" smtClean="0">
                <a:latin typeface="Arial Rounded MT Bold" pitchFamily="34" charset="0"/>
              </a:rPr>
              <a:t>You and I must wait a little longer but we need to take courage knowing that our God is faithful and prompt.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en-US" sz="4000" dirty="0" smtClean="0">
                <a:latin typeface="Arial Rounded MT Bold" pitchFamily="34" charset="0"/>
              </a:rPr>
              <a:t>His </a:t>
            </a:r>
            <a:r>
              <a:rPr lang="en-US" sz="4000" dirty="0" smtClean="0">
                <a:latin typeface="Arial Rounded MT Bold" pitchFamily="34" charset="0"/>
              </a:rPr>
              <a:t>kingdom will come in due time and His ruling will be universally obeyed on earth as it is in heaven.</a:t>
            </a:r>
          </a:p>
          <a:p>
            <a:pPr algn="just"/>
            <a:r>
              <a:rPr lang="en-US" sz="4000" dirty="0" smtClean="0">
                <a:solidFill>
                  <a:srgbClr val="FF0000"/>
                </a:solidFill>
                <a:latin typeface="Arial Rounded MT Bold" pitchFamily="34" charset="0"/>
              </a:rPr>
              <a:t>We do not have to wait to start operating by the power of God’s Kingdom.</a:t>
            </a:r>
          </a:p>
          <a:p>
            <a:pPr algn="just"/>
            <a:r>
              <a:rPr lang="en-US" sz="4000" dirty="0" smtClean="0">
                <a:latin typeface="Arial Rounded MT Bold" pitchFamily="34" charset="0"/>
              </a:rPr>
              <a:t>The Kingdom of God on earth has come with Christ in His first coming</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en-US" sz="4000" dirty="0" smtClean="0">
                <a:latin typeface="Arial Rounded MT Bold" pitchFamily="34" charset="0"/>
              </a:rPr>
              <a:t>The </a:t>
            </a:r>
            <a:r>
              <a:rPr lang="en-US" sz="4000" dirty="0" smtClean="0">
                <a:latin typeface="Arial Rounded MT Bold" pitchFamily="34" charset="0"/>
              </a:rPr>
              <a:t>Kingdom of God has been established by the death, burial and resurrection of Jesus Christ.</a:t>
            </a:r>
          </a:p>
          <a:p>
            <a:pPr algn="just"/>
            <a:r>
              <a:rPr lang="en-US" sz="4000" dirty="0" smtClean="0">
                <a:solidFill>
                  <a:srgbClr val="FF0000"/>
                </a:solidFill>
                <a:latin typeface="Arial Rounded MT Bold" pitchFamily="34" charset="0"/>
              </a:rPr>
              <a:t>The kingdom of God is being exercised by the Children of God.</a:t>
            </a:r>
          </a:p>
          <a:p>
            <a:pPr algn="just"/>
            <a:r>
              <a:rPr lang="en-US" sz="4000" dirty="0" smtClean="0">
                <a:latin typeface="Arial Rounded MT Bold" pitchFamily="34" charset="0"/>
              </a:rPr>
              <a:t>The kingdom of God will come in full pledge in the second coming of Christ</a:t>
            </a:r>
            <a:r>
              <a:rPr lang="en-US" sz="4000" dirty="0" smtClean="0">
                <a:latin typeface="Arial Rounded MT Bold" pitchFamily="34" charset="0"/>
              </a:rPr>
              <a:t>.</a:t>
            </a:r>
          </a:p>
          <a:p>
            <a:pPr algn="just"/>
            <a:r>
              <a:rPr lang="en-US" sz="4000" dirty="0" smtClean="0">
                <a:solidFill>
                  <a:srgbClr val="FF0000"/>
                </a:solidFill>
                <a:latin typeface="Arial Rounded MT Bold" pitchFamily="34" charset="0"/>
              </a:rPr>
              <a:t>Know your bible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en-US" sz="4000" dirty="0" smtClean="0">
                <a:latin typeface="Arial Rounded MT Bold" pitchFamily="34" charset="0"/>
              </a:rPr>
              <a:t>Know </a:t>
            </a:r>
            <a:r>
              <a:rPr lang="en-US" sz="4000" dirty="0" smtClean="0">
                <a:latin typeface="Arial Rounded MT Bold" pitchFamily="34" charset="0"/>
              </a:rPr>
              <a:t>your rights</a:t>
            </a:r>
          </a:p>
          <a:p>
            <a:pPr algn="just"/>
            <a:r>
              <a:rPr lang="en-US" sz="4000" dirty="0" smtClean="0">
                <a:solidFill>
                  <a:srgbClr val="FF0000"/>
                </a:solidFill>
                <a:latin typeface="Arial Rounded MT Bold" pitchFamily="34" charset="0"/>
              </a:rPr>
              <a:t>Embrace your authority.</a:t>
            </a:r>
          </a:p>
          <a:p>
            <a:pPr algn="just"/>
            <a:r>
              <a:rPr lang="en-US" sz="4000" dirty="0" smtClean="0">
                <a:latin typeface="Arial Rounded MT Bold" pitchFamily="34" charset="0"/>
              </a:rPr>
              <a:t>Begin to impose God’s Kingdom by your deeds.</a:t>
            </a:r>
          </a:p>
          <a:p>
            <a:pPr algn="just"/>
            <a:r>
              <a:rPr lang="en-US" sz="4000" dirty="0" smtClean="0">
                <a:solidFill>
                  <a:srgbClr val="FF0000"/>
                </a:solidFill>
                <a:latin typeface="Arial Rounded MT Bold" pitchFamily="34" charset="0"/>
              </a:rPr>
              <a:t>And Pray for the full Kingdom of God to manifest in the near future.  </a:t>
            </a:r>
          </a:p>
          <a:p>
            <a:pPr algn="r"/>
            <a:r>
              <a:rPr lang="en-US" sz="4000" dirty="0" smtClean="0">
                <a:latin typeface="Arial Rounded MT Bold" pitchFamily="34" charset="0"/>
              </a:rPr>
              <a:t>AMEN!</a:t>
            </a:r>
          </a:p>
          <a:p>
            <a:pPr algn="just"/>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35066</TotalTime>
  <Words>2250</Words>
  <Application>Microsoft Office PowerPoint</Application>
  <PresentationFormat>On-screen Show (4:3)</PresentationFormat>
  <Paragraphs>129</Paragraphs>
  <Slides>47</Slides>
  <Notes>1</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CHRIST THE ROCK CONGREGATION SUNDAY OCTOBER 1ST 2023  Sermon BY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98</cp:revision>
  <dcterms:created xsi:type="dcterms:W3CDTF">2020-11-14T18:23:53Z</dcterms:created>
  <dcterms:modified xsi:type="dcterms:W3CDTF">2023-09-29T20:37:05Z</dcterms:modified>
</cp:coreProperties>
</file>