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625" r:id="rId2"/>
    <p:sldId id="626" r:id="rId3"/>
    <p:sldId id="627" r:id="rId4"/>
    <p:sldId id="672" r:id="rId5"/>
    <p:sldId id="628" r:id="rId6"/>
    <p:sldId id="673" r:id="rId7"/>
    <p:sldId id="674" r:id="rId8"/>
    <p:sldId id="675" r:id="rId9"/>
    <p:sldId id="676" r:id="rId10"/>
    <p:sldId id="677" r:id="rId11"/>
    <p:sldId id="678" r:id="rId12"/>
    <p:sldId id="681" r:id="rId13"/>
    <p:sldId id="682" r:id="rId14"/>
    <p:sldId id="683" r:id="rId15"/>
    <p:sldId id="679" r:id="rId16"/>
    <p:sldId id="684" r:id="rId17"/>
    <p:sldId id="629" r:id="rId18"/>
    <p:sldId id="687" r:id="rId19"/>
    <p:sldId id="685" r:id="rId20"/>
    <p:sldId id="688" r:id="rId21"/>
    <p:sldId id="686" r:id="rId22"/>
    <p:sldId id="630" r:id="rId23"/>
    <p:sldId id="689" r:id="rId24"/>
    <p:sldId id="690" r:id="rId25"/>
    <p:sldId id="631" r:id="rId26"/>
    <p:sldId id="694" r:id="rId27"/>
    <p:sldId id="695" r:id="rId28"/>
    <p:sldId id="696" r:id="rId29"/>
    <p:sldId id="697" r:id="rId30"/>
    <p:sldId id="691" r:id="rId31"/>
    <p:sldId id="692" r:id="rId32"/>
    <p:sldId id="632" r:id="rId33"/>
    <p:sldId id="698" r:id="rId34"/>
    <p:sldId id="699" r:id="rId35"/>
    <p:sldId id="701" r:id="rId36"/>
    <p:sldId id="700" r:id="rId37"/>
    <p:sldId id="664" r:id="rId38"/>
    <p:sldId id="665" r:id="rId39"/>
    <p:sldId id="666" r:id="rId40"/>
    <p:sldId id="667" r:id="rId41"/>
    <p:sldId id="668" r:id="rId42"/>
    <p:sldId id="702" r:id="rId43"/>
    <p:sldId id="703" r:id="rId44"/>
    <p:sldId id="704"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460000"/>
    <a:srgbClr val="99FF33"/>
    <a:srgbClr val="CCFF33"/>
    <a:srgbClr val="003300"/>
    <a:srgbClr val="401B5B"/>
    <a:srgbClr val="212911"/>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2034" autoAdjust="0"/>
  </p:normalViewPr>
  <p:slideViewPr>
    <p:cSldViewPr>
      <p:cViewPr varScale="1">
        <p:scale>
          <a:sx n="67" d="100"/>
          <a:sy n="67" d="100"/>
        </p:scale>
        <p:origin x="-1170" y="-102"/>
      </p:cViewPr>
      <p:guideLst>
        <p:guide orient="horz" pos="2160"/>
        <p:guide pos="2880"/>
      </p:guideLst>
    </p:cSldViewPr>
  </p:slideViewPr>
  <p:outlineViewPr>
    <p:cViewPr>
      <p:scale>
        <a:sx n="33" d="100"/>
        <a:sy n="33" d="100"/>
      </p:scale>
      <p:origin x="0" y="2697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DD4BBE-1302-4CB8-BD3E-2EE8E9F902DB}" type="datetimeFigureOut">
              <a:rPr lang="en-US" smtClean="0"/>
              <a:pPr/>
              <a:t>10/21/2023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9B8D4B-FBE5-4947-BE83-3BA3FCF0FF4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10/21/2023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10/21/2023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10/21/2023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10/21/2023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10/21/2023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10/21/2023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10/21/2023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10/21/2023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10/21/2023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10/21/2023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10/21/2023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10/21/2023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ion of Judah, exuding strength and power. Christian conceptual illustration. AI generated image"/>
          <p:cNvPicPr/>
          <p:nvPr/>
        </p:nvPicPr>
        <p:blipFill>
          <a:blip r:embed="rId2"/>
          <a:srcRect/>
          <a:stretch>
            <a:fillRect/>
          </a:stretch>
        </p:blipFill>
        <p:spPr bwMode="auto">
          <a:xfrm>
            <a:off x="0" y="2286000"/>
            <a:ext cx="9144000" cy="4572000"/>
          </a:xfrm>
          <a:prstGeom prst="rect">
            <a:avLst/>
          </a:prstGeom>
          <a:noFill/>
          <a:ln w="9525">
            <a:noFill/>
            <a:miter lim="800000"/>
            <a:headEnd/>
            <a:tailEnd/>
          </a:ln>
        </p:spPr>
      </p:pic>
      <p:sp>
        <p:nvSpPr>
          <p:cNvPr id="2" name="Title 1"/>
          <p:cNvSpPr>
            <a:spLocks noGrp="1"/>
          </p:cNvSpPr>
          <p:nvPr>
            <p:ph type="ctrTitle"/>
          </p:nvPr>
        </p:nvSpPr>
        <p:spPr>
          <a:xfrm>
            <a:off x="0" y="1"/>
            <a:ext cx="9144000" cy="2514599"/>
          </a:xfr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C0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OCTOBER </a:t>
            </a:r>
            <a:r>
              <a:rPr lang="en-US" b="1" dirty="0" smtClean="0">
                <a:solidFill>
                  <a:schemeClr val="tx1"/>
                </a:solidFill>
              </a:rPr>
              <a:t>22</a:t>
            </a:r>
            <a:r>
              <a:rPr lang="en-US" b="1" baseline="30000" dirty="0" smtClean="0">
                <a:solidFill>
                  <a:schemeClr val="tx1"/>
                </a:solidFill>
              </a:rPr>
              <a:t>nd</a:t>
            </a:r>
            <a:r>
              <a:rPr lang="en-US" b="1" dirty="0" smtClean="0">
                <a:solidFill>
                  <a:schemeClr val="tx1"/>
                </a:solidFill>
              </a:rPr>
              <a:t> </a:t>
            </a:r>
            <a:r>
              <a:rPr lang="en-US" b="1" dirty="0" smtClean="0">
                <a:solidFill>
                  <a:schemeClr val="tx1"/>
                </a:solidFill>
              </a:rPr>
              <a:t> </a:t>
            </a:r>
            <a:r>
              <a:rPr lang="en-US" b="1" dirty="0" smtClean="0">
                <a:solidFill>
                  <a:schemeClr val="tx1"/>
                </a:solidFill>
              </a:rPr>
              <a:t>2023 </a:t>
            </a:r>
            <a:br>
              <a:rPr lang="en-US" b="1" dirty="0" smtClean="0">
                <a:solidFill>
                  <a:schemeClr val="tx1"/>
                </a:solidFill>
              </a:rPr>
            </a:br>
            <a:r>
              <a:rPr lang="en-US" b="1" dirty="0" smtClean="0">
                <a:solidFill>
                  <a:srgbClr val="C00000"/>
                </a:solidFill>
                <a:latin typeface="Arial Rounded MT Bold" pitchFamily="34" charset="0"/>
              </a:rPr>
              <a:t>Sermon BY Marc Simeon</a:t>
            </a:r>
            <a:endParaRPr lang="en-US" dirty="0">
              <a:solidFill>
                <a:srgbClr val="C00000"/>
              </a:solidFill>
              <a:latin typeface="Arial Rounded MT Bold" pitchFamily="34" charset="0"/>
            </a:endParaRPr>
          </a:p>
        </p:txBody>
      </p:sp>
      <p:sp>
        <p:nvSpPr>
          <p:cNvPr id="6" name="TextBox 5"/>
          <p:cNvSpPr txBox="1"/>
          <p:nvPr/>
        </p:nvSpPr>
        <p:spPr>
          <a:xfrm>
            <a:off x="0" y="5410200"/>
            <a:ext cx="9144000" cy="1323439"/>
          </a:xfrm>
          <a:prstGeom prst="rect">
            <a:avLst/>
          </a:prstGeom>
          <a:solidFill>
            <a:schemeClr val="accent3">
              <a:lumMod val="40000"/>
              <a:lumOff val="60000"/>
              <a:alpha val="64000"/>
            </a:schemeClr>
          </a:solidFill>
        </p:spPr>
        <p:txBody>
          <a:bodyPr wrap="square" rtlCol="0">
            <a:spAutoFit/>
          </a:bodyPr>
          <a:lstStyle/>
          <a:p>
            <a:pPr algn="ctr"/>
            <a:r>
              <a:rPr lang="fr-FR" sz="4000" b="1" dirty="0" smtClean="0"/>
              <a:t>LES PRIVILÈGES TERRESTRES DES ENFANTS DU ROYAUME DE DIEU</a:t>
            </a:r>
            <a:endParaRPr lang="en-US" sz="4000" dirty="0"/>
          </a:p>
        </p:txBody>
      </p:sp>
      <p:sp>
        <p:nvSpPr>
          <p:cNvPr id="8" name="TextBox 7"/>
          <p:cNvSpPr txBox="1"/>
          <p:nvPr/>
        </p:nvSpPr>
        <p:spPr>
          <a:xfrm>
            <a:off x="6858000" y="2819400"/>
            <a:ext cx="2286000" cy="1200329"/>
          </a:xfrm>
          <a:prstGeom prst="rect">
            <a:avLst/>
          </a:prstGeom>
          <a:solidFill>
            <a:srgbClr val="7030A0"/>
          </a:solidFill>
        </p:spPr>
        <p:txBody>
          <a:bodyPr wrap="square" rtlCol="0">
            <a:spAutoFit/>
          </a:bodyPr>
          <a:lstStyle/>
          <a:p>
            <a:pPr algn="ctr"/>
            <a:r>
              <a:rPr lang="en-US" sz="2400" b="1" dirty="0" smtClean="0">
                <a:solidFill>
                  <a:schemeClr val="bg1"/>
                </a:solidFill>
              </a:rPr>
              <a:t>QUE TON RÈGNE VIENNE!</a:t>
            </a:r>
          </a:p>
          <a:p>
            <a:pPr algn="ctr"/>
            <a:r>
              <a:rPr lang="en-US" sz="2400" b="1" dirty="0" smtClean="0">
                <a:solidFill>
                  <a:schemeClr val="bg1"/>
                </a:solidFill>
              </a:rPr>
              <a:t>Sermon # </a:t>
            </a:r>
            <a:r>
              <a:rPr lang="en-US" sz="2400" b="1" dirty="0" smtClean="0">
                <a:solidFill>
                  <a:schemeClr val="bg1"/>
                </a:solidFill>
              </a:rPr>
              <a:t>4</a:t>
            </a:r>
            <a:endParaRPr lang="en-US" sz="24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99FF33"/>
          </a:solidFill>
        </p:spPr>
        <p:txBody>
          <a:bodyPr>
            <a:normAutofit/>
          </a:bodyPr>
          <a:lstStyle/>
          <a:p>
            <a:pPr marL="0" indent="0" algn="ctr">
              <a:buNone/>
            </a:pPr>
            <a:r>
              <a:rPr lang="fr-FR" sz="4000" b="1" dirty="0" smtClean="0">
                <a:solidFill>
                  <a:srgbClr val="460000"/>
                </a:solidFill>
                <a:latin typeface="Copperplate Gothic Bold" pitchFamily="34" charset="0"/>
              </a:rPr>
              <a:t>LES PRIVILÈGES TERRESTRES DES ENFANTS DU ROYAUME DE DIEU</a:t>
            </a:r>
            <a:endParaRPr lang="en-US" sz="4000" dirty="0" smtClean="0">
              <a:solidFill>
                <a:srgbClr val="460000"/>
              </a:solidFill>
              <a:latin typeface="Copperplate Gothic Bold" pitchFamily="34" charset="0"/>
            </a:endParaRPr>
          </a:p>
          <a:p>
            <a:r>
              <a:rPr lang="fr-FR" sz="4000" b="1" dirty="0" smtClean="0"/>
              <a:t>20 PRIVILÈGES PRÉSENTS POUR LES ADHÉRENTS DU ROYAUME DE DIEU</a:t>
            </a:r>
            <a:endParaRPr lang="en-US" sz="4000" dirty="0" smtClean="0"/>
          </a:p>
          <a:p>
            <a:pPr algn="just"/>
            <a:r>
              <a:rPr lang="fr-FR" sz="4000" dirty="0" err="1" smtClean="0">
                <a:solidFill>
                  <a:srgbClr val="460000"/>
                </a:solidFill>
                <a:latin typeface="Arial Rounded MT Bold" pitchFamily="34" charset="0"/>
              </a:rPr>
              <a:t>Heb</a:t>
            </a:r>
            <a:r>
              <a:rPr lang="fr-FR" sz="4000" dirty="0" smtClean="0">
                <a:solidFill>
                  <a:srgbClr val="460000"/>
                </a:solidFill>
                <a:latin typeface="Arial Rounded MT Bold" pitchFamily="34" charset="0"/>
              </a:rPr>
              <a:t> 10:39 Nous, nous ne sommes pas de ceux qui se retirent pour se perdre, mais de ceux qui ont la foi pour sauver leur âme.</a:t>
            </a:r>
            <a:endParaRPr lang="en-US" sz="4000" dirty="0">
              <a:solidFill>
                <a:srgbClr val="46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a:bodyPr>
          <a:lstStyle/>
          <a:p>
            <a:pPr algn="ctr">
              <a:buNone/>
            </a:pPr>
            <a:r>
              <a:rPr lang="fr-FR" sz="4000" dirty="0" smtClean="0">
                <a:solidFill>
                  <a:srgbClr val="0000FF"/>
                </a:solidFill>
                <a:latin typeface="Copperplate Gothic Bold" pitchFamily="34" charset="0"/>
              </a:rPr>
              <a:t>1Pierre 2:7-9 </a:t>
            </a:r>
            <a:endParaRPr lang="en-US" sz="4000" dirty="0" smtClean="0">
              <a:solidFill>
                <a:srgbClr val="0000FF"/>
              </a:solidFill>
              <a:latin typeface="Copperplate Gothic Bold" pitchFamily="34" charset="0"/>
            </a:endParaRPr>
          </a:p>
          <a:p>
            <a:pPr lvl="0" algn="just"/>
            <a:r>
              <a:rPr lang="fr-FR" sz="4000" dirty="0" smtClean="0">
                <a:latin typeface="Arial Rounded MT Bold" pitchFamily="34" charset="0"/>
              </a:rPr>
              <a:t>7 L'honneur est donc pour vous, qui croyez. Mais, pour les incrédules, La pierre qu'ont rejetée ceux qui bâtissaient Est devenue la principale de l'angle, Et une pierre d'achoppement Et un rocher de scandale; </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a:bodyPr>
          <a:lstStyle/>
          <a:p>
            <a:pPr lvl="0" algn="just"/>
            <a:r>
              <a:rPr lang="fr-FR" sz="4000" dirty="0" smtClean="0">
                <a:latin typeface="Arial Rounded MT Bold" pitchFamily="34" charset="0"/>
              </a:rPr>
              <a:t>8 </a:t>
            </a:r>
            <a:r>
              <a:rPr lang="fr-FR" sz="4000" dirty="0" smtClean="0">
                <a:latin typeface="Arial Rounded MT Bold" pitchFamily="34" charset="0"/>
              </a:rPr>
              <a:t>ils s'y heurtent pour n'avoir pas cru à la parole, et c'est à cela qu'ils sont destinés. </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9 Vous, au contraire, vous êtes une </a:t>
            </a:r>
            <a:r>
              <a:rPr lang="fr-FR" sz="4000" u="sng" dirty="0" smtClean="0">
                <a:solidFill>
                  <a:srgbClr val="0000FF"/>
                </a:solidFill>
                <a:latin typeface="Arial Rounded MT Bold" pitchFamily="34" charset="0"/>
              </a:rPr>
              <a:t>race élue</a:t>
            </a:r>
            <a:r>
              <a:rPr lang="fr-FR" sz="4000" dirty="0" smtClean="0">
                <a:solidFill>
                  <a:srgbClr val="0000FF"/>
                </a:solidFill>
                <a:latin typeface="Arial Rounded MT Bold" pitchFamily="34" charset="0"/>
              </a:rPr>
              <a:t>, un </a:t>
            </a:r>
            <a:r>
              <a:rPr lang="fr-FR" sz="4000" u="sng" dirty="0" smtClean="0">
                <a:solidFill>
                  <a:srgbClr val="0000FF"/>
                </a:solidFill>
                <a:latin typeface="Arial Rounded MT Bold" pitchFamily="34" charset="0"/>
              </a:rPr>
              <a:t>sacerdoce royal</a:t>
            </a:r>
            <a:r>
              <a:rPr lang="fr-FR" sz="4000" dirty="0" smtClean="0">
                <a:solidFill>
                  <a:srgbClr val="0000FF"/>
                </a:solidFill>
                <a:latin typeface="Arial Rounded MT Bold" pitchFamily="34" charset="0"/>
              </a:rPr>
              <a:t>, une </a:t>
            </a:r>
            <a:r>
              <a:rPr lang="fr-FR" sz="4000" u="sng" dirty="0" smtClean="0">
                <a:solidFill>
                  <a:srgbClr val="0000FF"/>
                </a:solidFill>
                <a:latin typeface="Arial Rounded MT Bold" pitchFamily="34" charset="0"/>
              </a:rPr>
              <a:t>nation sainte</a:t>
            </a:r>
            <a:r>
              <a:rPr lang="fr-FR" sz="4000" dirty="0" smtClean="0">
                <a:solidFill>
                  <a:srgbClr val="0000FF"/>
                </a:solidFill>
                <a:latin typeface="Arial Rounded MT Bold" pitchFamily="34" charset="0"/>
              </a:rPr>
              <a:t>, un </a:t>
            </a:r>
            <a:r>
              <a:rPr lang="fr-FR" sz="4000" u="sng" dirty="0" smtClean="0">
                <a:solidFill>
                  <a:srgbClr val="0000FF"/>
                </a:solidFill>
                <a:latin typeface="Arial Rounded MT Bold" pitchFamily="34" charset="0"/>
              </a:rPr>
              <a:t>peuple acquis</a:t>
            </a:r>
            <a:r>
              <a:rPr lang="fr-FR" sz="4000" dirty="0" smtClean="0">
                <a:solidFill>
                  <a:srgbClr val="0000FF"/>
                </a:solidFill>
                <a:latin typeface="Arial Rounded MT Bold" pitchFamily="34" charset="0"/>
              </a:rPr>
              <a:t>, afin que vous annonciez les vertus de celui qui vous a appelés des ténèbres à son </a:t>
            </a:r>
            <a:r>
              <a:rPr lang="fr-FR" sz="4000" u="sng" dirty="0" smtClean="0">
                <a:solidFill>
                  <a:srgbClr val="0000FF"/>
                </a:solidFill>
                <a:latin typeface="Arial Rounded MT Bold" pitchFamily="34" charset="0"/>
              </a:rPr>
              <a:t>admirable lumière</a:t>
            </a:r>
            <a:r>
              <a:rPr lang="fr-FR" sz="4000" dirty="0" smtClean="0">
                <a:solidFill>
                  <a:srgbClr val="0000FF"/>
                </a:solidFill>
                <a:latin typeface="Arial Rounded MT Bold" pitchFamily="34" charset="0"/>
              </a:rPr>
              <a:t>, </a:t>
            </a:r>
            <a:endParaRPr lang="en-US" sz="4000" dirty="0" smtClean="0">
              <a:solidFill>
                <a:srgbClr val="0000FF"/>
              </a:solidFill>
              <a:latin typeface="Arial Rounded MT Bold" pitchFamily="34" charset="0"/>
            </a:endParaRPr>
          </a:p>
          <a:p>
            <a:pPr algn="just"/>
            <a:endParaRPr lang="en-US" sz="40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a:bodyPr>
          <a:lstStyle/>
          <a:p>
            <a:pPr algn="ctr">
              <a:buNone/>
            </a:pPr>
            <a:r>
              <a:rPr lang="fr-FR" sz="4000" b="1" dirty="0" smtClean="0">
                <a:solidFill>
                  <a:srgbClr val="FF0000"/>
                </a:solidFill>
                <a:latin typeface="Arial Rounded MT Bold" pitchFamily="34" charset="0"/>
              </a:rPr>
              <a:t>INTRODUCTION</a:t>
            </a:r>
            <a:endParaRPr lang="en-US" sz="4000" dirty="0" smtClean="0">
              <a:solidFill>
                <a:srgbClr val="FF0000"/>
              </a:solidFill>
              <a:latin typeface="Arial Rounded MT Bold" pitchFamily="34" charset="0"/>
            </a:endParaRPr>
          </a:p>
          <a:p>
            <a:pPr lvl="0" algn="just"/>
            <a:r>
              <a:rPr lang="fr-FR" sz="4000" dirty="0" smtClean="0">
                <a:solidFill>
                  <a:srgbClr val="0000FF"/>
                </a:solidFill>
                <a:latin typeface="Arial Rounded MT Bold" pitchFamily="34" charset="0"/>
              </a:rPr>
              <a:t>Quand les enfants se jouent entre eux, chacun veut être le prince, ou la princesse.</a:t>
            </a:r>
            <a:endParaRPr lang="en-US" sz="4000" dirty="0" smtClean="0">
              <a:solidFill>
                <a:srgbClr val="0000FF"/>
              </a:solidFill>
              <a:latin typeface="Arial Rounded MT Bold" pitchFamily="34" charset="0"/>
            </a:endParaRPr>
          </a:p>
          <a:p>
            <a:pPr lvl="0" algn="just"/>
            <a:r>
              <a:rPr lang="fr-FR" sz="4000" dirty="0" smtClean="0">
                <a:solidFill>
                  <a:srgbClr val="FF0000"/>
                </a:solidFill>
                <a:latin typeface="Arial Rounded MT Bold" pitchFamily="34" charset="0"/>
              </a:rPr>
              <a:t>Sur la terre il y a bien des gens qui sont plus privilégiés que le reste des hommes.</a:t>
            </a:r>
            <a:endParaRPr lang="en-US" sz="4000" dirty="0" smtClean="0">
              <a:solidFill>
                <a:srgbClr val="FF0000"/>
              </a:solidFill>
              <a:latin typeface="Arial Rounded MT Bold" pitchFamily="34" charset="0"/>
            </a:endParaRPr>
          </a:p>
          <a:p>
            <a:pPr lvl="0" algn="just"/>
            <a:r>
              <a:rPr lang="fr-FR" sz="4000" dirty="0" smtClean="0">
                <a:solidFill>
                  <a:srgbClr val="0000FF"/>
                </a:solidFill>
                <a:latin typeface="Arial Rounded MT Bold" pitchFamily="34" charset="0"/>
              </a:rPr>
              <a:t>Certaines personnes sont nées dans des familles aisées. </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a:bodyPr>
          <a:lstStyle/>
          <a:p>
            <a:pPr lvl="0" algn="just"/>
            <a:r>
              <a:rPr lang="fr-FR" sz="4000" dirty="0" smtClean="0">
                <a:solidFill>
                  <a:srgbClr val="0000FF"/>
                </a:solidFill>
                <a:latin typeface="Arial Rounded MT Bold" pitchFamily="34" charset="0"/>
              </a:rPr>
              <a:t>Certaines </a:t>
            </a:r>
            <a:r>
              <a:rPr lang="fr-FR" sz="4000" dirty="0" smtClean="0">
                <a:solidFill>
                  <a:srgbClr val="0000FF"/>
                </a:solidFill>
                <a:latin typeface="Arial Rounded MT Bold" pitchFamily="34" charset="0"/>
              </a:rPr>
              <a:t>personnes jouissent des privilèges politiques.</a:t>
            </a:r>
            <a:endParaRPr lang="en-US" sz="4000" dirty="0" smtClean="0">
              <a:solidFill>
                <a:srgbClr val="0000FF"/>
              </a:solidFill>
              <a:latin typeface="Arial Rounded MT Bold" pitchFamily="34" charset="0"/>
            </a:endParaRPr>
          </a:p>
          <a:p>
            <a:pPr lvl="0" algn="just"/>
            <a:r>
              <a:rPr lang="fr-FR" sz="4000" dirty="0" smtClean="0">
                <a:solidFill>
                  <a:srgbClr val="FF0000"/>
                </a:solidFill>
                <a:latin typeface="Arial Rounded MT Bold" pitchFamily="34" charset="0"/>
              </a:rPr>
              <a:t>Certaines personnes sont membres de la famille royale.</a:t>
            </a:r>
            <a:endParaRPr lang="en-US" sz="4000" dirty="0" smtClean="0">
              <a:solidFill>
                <a:srgbClr val="FF0000"/>
              </a:solidFill>
              <a:latin typeface="Arial Rounded MT Bold" pitchFamily="34" charset="0"/>
            </a:endParaRPr>
          </a:p>
          <a:p>
            <a:pPr lvl="0" algn="just"/>
            <a:r>
              <a:rPr lang="fr-FR" sz="4000" dirty="0" smtClean="0">
                <a:solidFill>
                  <a:srgbClr val="0000FF"/>
                </a:solidFill>
                <a:latin typeface="Arial Rounded MT Bold" pitchFamily="34" charset="0"/>
              </a:rPr>
              <a:t>Certaines personnes sont privilégiées sur la terre par rapport à leur intelligence.</a:t>
            </a:r>
            <a:endParaRPr lang="en-US" sz="4000" dirty="0" smtClean="0">
              <a:solidFill>
                <a:srgbClr val="0000FF"/>
              </a:solidFill>
              <a:latin typeface="Arial Rounded MT Bold" pitchFamily="34" charset="0"/>
            </a:endParaRPr>
          </a:p>
          <a:p>
            <a:pPr lvl="0" algn="just"/>
            <a:r>
              <a:rPr lang="fr-FR" sz="4000" dirty="0" smtClean="0">
                <a:solidFill>
                  <a:srgbClr val="FF0000"/>
                </a:solidFill>
                <a:latin typeface="Arial Rounded MT Bold" pitchFamily="34" charset="0"/>
              </a:rPr>
              <a:t>Certaines personnes sont privilégiées parce qu’ils </a:t>
            </a:r>
            <a:r>
              <a:rPr lang="fr-FR" sz="4000" dirty="0" smtClean="0">
                <a:solidFill>
                  <a:srgbClr val="FF0000"/>
                </a:solidFill>
                <a:latin typeface="Arial Rounded MT Bold" pitchFamily="34" charset="0"/>
              </a:rPr>
              <a:t>sont </a:t>
            </a:r>
            <a:r>
              <a:rPr lang="fr-FR" sz="4000" dirty="0" smtClean="0">
                <a:solidFill>
                  <a:srgbClr val="FF0000"/>
                </a:solidFill>
                <a:latin typeface="Arial Rounded MT Bold" pitchFamily="34" charset="0"/>
              </a:rPr>
              <a:t>bien </a:t>
            </a:r>
            <a:r>
              <a:rPr lang="fr-FR" sz="4000" dirty="0" smtClean="0">
                <a:solidFill>
                  <a:srgbClr val="FF0000"/>
                </a:solidFill>
                <a:latin typeface="Arial Rounded MT Bold" pitchFamily="34" charset="0"/>
              </a:rPr>
              <a:t>réussis </a:t>
            </a:r>
            <a:r>
              <a:rPr lang="fr-FR" sz="4000" dirty="0" smtClean="0">
                <a:solidFill>
                  <a:srgbClr val="FF0000"/>
                </a:solidFill>
                <a:latin typeface="Arial Rounded MT Bold" pitchFamily="34" charset="0"/>
              </a:rPr>
              <a:t>dans leur activités.  </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a:bodyPr>
          <a:lstStyle/>
          <a:p>
            <a:pPr lvl="0" algn="just"/>
            <a:r>
              <a:rPr lang="fr-FR" sz="4000" dirty="0" smtClean="0">
                <a:solidFill>
                  <a:srgbClr val="0000FF"/>
                </a:solidFill>
                <a:latin typeface="Arial Rounded MT Bold" pitchFamily="34" charset="0"/>
              </a:rPr>
              <a:t>Certaines </a:t>
            </a:r>
            <a:r>
              <a:rPr lang="fr-FR" sz="4000" dirty="0" smtClean="0">
                <a:solidFill>
                  <a:srgbClr val="0000FF"/>
                </a:solidFill>
                <a:latin typeface="Arial Rounded MT Bold" pitchFamily="34" charset="0"/>
              </a:rPr>
              <a:t>personnes sont privilégiées par rapport à leur beauté physique.</a:t>
            </a:r>
            <a:endParaRPr lang="en-US" sz="4000" dirty="0" smtClean="0">
              <a:solidFill>
                <a:srgbClr val="0000FF"/>
              </a:solidFill>
              <a:latin typeface="Arial Rounded MT Bold" pitchFamily="34" charset="0"/>
            </a:endParaRPr>
          </a:p>
          <a:p>
            <a:pPr lvl="0" algn="just"/>
            <a:r>
              <a:rPr lang="fr-FR" sz="4000" dirty="0" smtClean="0">
                <a:solidFill>
                  <a:srgbClr val="FF0000"/>
                </a:solidFill>
                <a:latin typeface="Arial Rounded MT Bold" pitchFamily="34" charset="0"/>
              </a:rPr>
              <a:t>Certaines personnes sont privilégiées sur la terre par rapport à la couleur de leur peau.</a:t>
            </a:r>
            <a:endParaRPr lang="en-US" sz="4000" dirty="0" smtClean="0">
              <a:solidFill>
                <a:srgbClr val="FF0000"/>
              </a:solidFill>
              <a:latin typeface="Arial Rounded MT Bold" pitchFamily="34" charset="0"/>
            </a:endParaRPr>
          </a:p>
          <a:p>
            <a:pPr lvl="0" algn="just"/>
            <a:r>
              <a:rPr lang="fr-FR" sz="4000" dirty="0" smtClean="0">
                <a:solidFill>
                  <a:srgbClr val="0000FF"/>
                </a:solidFill>
                <a:latin typeface="Arial Rounded MT Bold" pitchFamily="34" charset="0"/>
              </a:rPr>
              <a:t>Certaines personnes sont privilégiées à cause de leur haute personnalité</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a:bodyPr>
          <a:lstStyle/>
          <a:p>
            <a:pPr lvl="0" algn="just"/>
            <a:r>
              <a:rPr lang="fr-FR" sz="4400" dirty="0" smtClean="0">
                <a:solidFill>
                  <a:srgbClr val="0000FF"/>
                </a:solidFill>
                <a:latin typeface="Arial Rounded MT Bold" pitchFamily="34" charset="0"/>
              </a:rPr>
              <a:t>Certaines </a:t>
            </a:r>
            <a:r>
              <a:rPr lang="fr-FR" sz="4400" dirty="0" smtClean="0">
                <a:solidFill>
                  <a:srgbClr val="0000FF"/>
                </a:solidFill>
                <a:latin typeface="Arial Rounded MT Bold" pitchFamily="34" charset="0"/>
              </a:rPr>
              <a:t>personnes semblent êtres les plus chanceux dans la vie.</a:t>
            </a:r>
            <a:endParaRPr lang="en-US" sz="4400" dirty="0" smtClean="0">
              <a:solidFill>
                <a:srgbClr val="0000FF"/>
              </a:solidFill>
              <a:latin typeface="Arial Rounded MT Bold" pitchFamily="34" charset="0"/>
            </a:endParaRPr>
          </a:p>
          <a:p>
            <a:pPr lvl="0" algn="just"/>
            <a:r>
              <a:rPr lang="fr-FR" sz="4400" dirty="0" smtClean="0">
                <a:solidFill>
                  <a:srgbClr val="FF0000"/>
                </a:solidFill>
                <a:latin typeface="Arial Rounded MT Bold" pitchFamily="34" charset="0"/>
              </a:rPr>
              <a:t>Le reste des hommes convoitent les privilégiés dans cette vie.</a:t>
            </a:r>
            <a:endParaRPr lang="en-US" sz="4400" dirty="0" smtClean="0">
              <a:solidFill>
                <a:srgbClr val="FF0000"/>
              </a:solidFill>
              <a:latin typeface="Arial Rounded MT Bold" pitchFamily="34" charset="0"/>
            </a:endParaRPr>
          </a:p>
          <a:p>
            <a:pPr lvl="0" algn="just"/>
            <a:r>
              <a:rPr lang="fr-FR" sz="4400" dirty="0" smtClean="0">
                <a:solidFill>
                  <a:srgbClr val="0000FF"/>
                </a:solidFill>
                <a:latin typeface="Arial Rounded MT Bold" pitchFamily="34" charset="0"/>
              </a:rPr>
              <a:t>les privilégiés immérités provoquent la confusion</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lnSpcReduction="10000"/>
          </a:bodyPr>
          <a:lstStyle/>
          <a:p>
            <a:pPr lvl="0" algn="just"/>
            <a:r>
              <a:rPr lang="fr-FR" sz="4000" dirty="0" smtClean="0">
                <a:solidFill>
                  <a:srgbClr val="0000FF"/>
                </a:solidFill>
                <a:latin typeface="Arial Rounded MT Bold" pitchFamily="34" charset="0"/>
              </a:rPr>
              <a:t>Certes</a:t>
            </a:r>
            <a:r>
              <a:rPr lang="fr-FR" sz="4000" dirty="0" smtClean="0">
                <a:solidFill>
                  <a:srgbClr val="0000FF"/>
                </a:solidFill>
                <a:latin typeface="Arial Rounded MT Bold" pitchFamily="34" charset="0"/>
              </a:rPr>
              <a:t>, la Bible déclare que : « Si c'est dans cette vie seulement que nous espérons en Christ, nous sommes les plus malheureux de tous les hommes. » 1Co 15:19</a:t>
            </a:r>
            <a:endParaRPr lang="en-US" sz="4000" dirty="0" smtClean="0">
              <a:solidFill>
                <a:srgbClr val="0000FF"/>
              </a:solidFill>
              <a:latin typeface="Arial Rounded MT Bold" pitchFamily="34" charset="0"/>
            </a:endParaRPr>
          </a:p>
          <a:p>
            <a:pPr lvl="0" algn="just"/>
            <a:r>
              <a:rPr lang="fr-FR" sz="4000" dirty="0" smtClean="0">
                <a:solidFill>
                  <a:srgbClr val="FF0000"/>
                </a:solidFill>
                <a:latin typeface="Arial Rounded MT Bold" pitchFamily="34" charset="0"/>
              </a:rPr>
              <a:t>Le Royaume de Dieu a certes des exigences et des difficultés.</a:t>
            </a:r>
            <a:endParaRPr lang="en-US" sz="4000" dirty="0" smtClean="0">
              <a:solidFill>
                <a:srgbClr val="FF0000"/>
              </a:solidFill>
              <a:latin typeface="Arial Rounded MT Bold" pitchFamily="34" charset="0"/>
            </a:endParaRPr>
          </a:p>
          <a:p>
            <a:pPr lvl="0" algn="just"/>
            <a:r>
              <a:rPr lang="fr-FR" sz="4000" dirty="0" smtClean="0">
                <a:solidFill>
                  <a:srgbClr val="0000FF"/>
                </a:solidFill>
                <a:latin typeface="Arial Rounded MT Bold" pitchFamily="34" charset="0"/>
              </a:rPr>
              <a:t>Les lâches, les hypocrites,  les impudiques n’hériteront pas le Royaume de Dieu.  </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lnSpcReduction="10000"/>
          </a:bodyPr>
          <a:lstStyle/>
          <a:p>
            <a:pPr lvl="0" algn="just"/>
            <a:r>
              <a:rPr lang="fr-FR" sz="4000" dirty="0" smtClean="0">
                <a:solidFill>
                  <a:srgbClr val="0000FF"/>
                </a:solidFill>
                <a:latin typeface="Arial Rounded MT Bold" pitchFamily="34" charset="0"/>
              </a:rPr>
              <a:t>Beaucoup </a:t>
            </a:r>
            <a:r>
              <a:rPr lang="fr-FR" sz="4000" dirty="0" smtClean="0">
                <a:solidFill>
                  <a:srgbClr val="0000FF"/>
                </a:solidFill>
                <a:latin typeface="Arial Rounded MT Bold" pitchFamily="34" charset="0"/>
              </a:rPr>
              <a:t>s’abstiennent du Royaume à cause des soucis associés.</a:t>
            </a:r>
            <a:endParaRPr lang="en-US" sz="4000" dirty="0" smtClean="0">
              <a:solidFill>
                <a:srgbClr val="0000FF"/>
              </a:solidFill>
              <a:latin typeface="Arial Rounded MT Bold" pitchFamily="34" charset="0"/>
            </a:endParaRPr>
          </a:p>
          <a:p>
            <a:pPr lvl="0" algn="just"/>
            <a:r>
              <a:rPr lang="fr-FR" sz="4000" dirty="0" smtClean="0">
                <a:solidFill>
                  <a:srgbClr val="FF0000"/>
                </a:solidFill>
                <a:latin typeface="Arial Rounded MT Bold" pitchFamily="34" charset="0"/>
              </a:rPr>
              <a:t>Les sages contemplent plutôt les bénéfices et les privilèges des adhérents du Royaume de Dieu.</a:t>
            </a:r>
            <a:endParaRPr lang="en-US" sz="4000" dirty="0" smtClean="0">
              <a:solidFill>
                <a:srgbClr val="FF0000"/>
              </a:solidFill>
              <a:latin typeface="Arial Rounded MT Bold" pitchFamily="34" charset="0"/>
            </a:endParaRPr>
          </a:p>
          <a:p>
            <a:pPr lvl="0" algn="just"/>
            <a:r>
              <a:rPr lang="fr-FR" sz="4000" dirty="0" smtClean="0">
                <a:solidFill>
                  <a:srgbClr val="0000FF"/>
                </a:solidFill>
                <a:latin typeface="Arial Rounded MT Bold" pitchFamily="34" charset="0"/>
              </a:rPr>
              <a:t>Paul a dit, « </a:t>
            </a:r>
            <a:r>
              <a:rPr lang="fr-FR" sz="4000" dirty="0" err="1" smtClean="0">
                <a:solidFill>
                  <a:srgbClr val="0000FF"/>
                </a:solidFill>
                <a:latin typeface="Arial Rounded MT Bold" pitchFamily="34" charset="0"/>
              </a:rPr>
              <a:t>Ro</a:t>
            </a:r>
            <a:r>
              <a:rPr lang="fr-FR" sz="4000" dirty="0" smtClean="0">
                <a:solidFill>
                  <a:srgbClr val="0000FF"/>
                </a:solidFill>
                <a:latin typeface="Arial Rounded MT Bold" pitchFamily="34" charset="0"/>
              </a:rPr>
              <a:t> 8:18 J'estime que les souffrances du temps présent ne sauraient être comparées à la gloire à venir qui sera révélée pour nous. </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a:bodyPr>
          <a:lstStyle/>
          <a:p>
            <a:pPr lvl="0" algn="just"/>
            <a:r>
              <a:rPr lang="fr-FR" sz="4000" dirty="0" smtClean="0">
                <a:solidFill>
                  <a:srgbClr val="0000FF"/>
                </a:solidFill>
                <a:latin typeface="Arial Rounded MT Bold" pitchFamily="34" charset="0"/>
              </a:rPr>
              <a:t>Nous </a:t>
            </a:r>
            <a:r>
              <a:rPr lang="fr-FR" sz="4000" dirty="0" smtClean="0">
                <a:solidFill>
                  <a:srgbClr val="0000FF"/>
                </a:solidFill>
                <a:latin typeface="Arial Rounded MT Bold" pitchFamily="34" charset="0"/>
              </a:rPr>
              <a:t>sommes au 4eme message dans le thème « Que ton Règne Vienne ». </a:t>
            </a:r>
            <a:endParaRPr lang="en-US" sz="4000" dirty="0" smtClean="0">
              <a:solidFill>
                <a:srgbClr val="0000FF"/>
              </a:solidFill>
              <a:latin typeface="Arial Rounded MT Bold" pitchFamily="34" charset="0"/>
            </a:endParaRPr>
          </a:p>
          <a:p>
            <a:pPr lvl="0" algn="just"/>
            <a:r>
              <a:rPr lang="fr-FR" sz="4000" dirty="0" smtClean="0">
                <a:solidFill>
                  <a:srgbClr val="FF0000"/>
                </a:solidFill>
                <a:latin typeface="Arial Rounded MT Bold" pitchFamily="34" charset="0"/>
              </a:rPr>
              <a:t>Nous vous avons parlés de la sureté de la venue du règne de Dieu sur la terre.</a:t>
            </a:r>
            <a:endParaRPr lang="en-US" sz="4000" dirty="0" smtClean="0">
              <a:solidFill>
                <a:srgbClr val="FF0000"/>
              </a:solidFill>
              <a:latin typeface="Arial Rounded MT Bold" pitchFamily="34" charset="0"/>
            </a:endParaRPr>
          </a:p>
          <a:p>
            <a:pPr lvl="0" algn="just"/>
            <a:r>
              <a:rPr lang="fr-FR" sz="4000" dirty="0" smtClean="0">
                <a:solidFill>
                  <a:srgbClr val="0000FF"/>
                </a:solidFill>
                <a:latin typeface="Arial Rounded MT Bold" pitchFamily="34" charset="0"/>
              </a:rPr>
              <a:t>Ensuite nous avons parlé sur l’Ampleur et la frayeur du Règne millénaire de Christ sur la terre</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a:bodyPr>
          <a:lstStyle/>
          <a:p>
            <a:pPr lvl="0" algn="just"/>
            <a:r>
              <a:rPr lang="fr-FR" sz="4400" dirty="0" smtClean="0">
                <a:solidFill>
                  <a:srgbClr val="0000FF"/>
                </a:solidFill>
                <a:latin typeface="Arial Rounded MT Bold" pitchFamily="34" charset="0"/>
              </a:rPr>
              <a:t>La </a:t>
            </a:r>
            <a:r>
              <a:rPr lang="fr-FR" sz="4400" dirty="0" smtClean="0">
                <a:solidFill>
                  <a:srgbClr val="0000FF"/>
                </a:solidFill>
                <a:latin typeface="Arial Rounded MT Bold" pitchFamily="34" charset="0"/>
              </a:rPr>
              <a:t>semaine dernière, nous avons parlé sur les embarras de la progression du Royaume de Dieu dur la terre.</a:t>
            </a:r>
            <a:endParaRPr lang="en-US" sz="4400" dirty="0" smtClean="0">
              <a:solidFill>
                <a:srgbClr val="0000FF"/>
              </a:solidFill>
              <a:latin typeface="Arial Rounded MT Bold" pitchFamily="34" charset="0"/>
            </a:endParaRPr>
          </a:p>
          <a:p>
            <a:pPr lvl="0" algn="just"/>
            <a:r>
              <a:rPr lang="fr-FR" sz="4400" dirty="0" smtClean="0">
                <a:solidFill>
                  <a:srgbClr val="FF0000"/>
                </a:solidFill>
                <a:latin typeface="Arial Rounded MT Bold" pitchFamily="34" charset="0"/>
              </a:rPr>
              <a:t>Aujourd’hui nous voulons vous parler sur les privilèges présents et futurs des adhérents du Royaume de Dieu</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a:bodyPr>
          <a:lstStyle/>
          <a:p>
            <a:pPr lvl="0" algn="just"/>
            <a:r>
              <a:rPr lang="fr-FR" sz="6000" dirty="0" err="1" smtClean="0">
                <a:solidFill>
                  <a:srgbClr val="FF0000"/>
                </a:solidFill>
                <a:latin typeface="Arial Rounded MT Bold" pitchFamily="34" charset="0"/>
              </a:rPr>
              <a:t>Heb</a:t>
            </a:r>
            <a:r>
              <a:rPr lang="fr-FR" sz="6000" dirty="0" smtClean="0">
                <a:solidFill>
                  <a:srgbClr val="FF0000"/>
                </a:solidFill>
                <a:latin typeface="Arial Rounded MT Bold" pitchFamily="34" charset="0"/>
              </a:rPr>
              <a:t> </a:t>
            </a:r>
            <a:r>
              <a:rPr lang="fr-FR" sz="6000" dirty="0" smtClean="0">
                <a:solidFill>
                  <a:srgbClr val="FF0000"/>
                </a:solidFill>
                <a:latin typeface="Arial Rounded MT Bold" pitchFamily="34" charset="0"/>
              </a:rPr>
              <a:t>10:39 </a:t>
            </a:r>
            <a:r>
              <a:rPr lang="fr-FR" sz="6000" dirty="0" smtClean="0">
                <a:solidFill>
                  <a:srgbClr val="0000FF"/>
                </a:solidFill>
                <a:latin typeface="Arial Rounded MT Bold" pitchFamily="34" charset="0"/>
              </a:rPr>
              <a:t>Nous, nous ne sommes pas de ceux qui se retirent pour se perdre, mais de ceux qui ont la foi pour sauver leur âme. </a:t>
            </a:r>
            <a:endParaRPr lang="en-US" sz="6000" dirty="0" smtClean="0">
              <a:solidFill>
                <a:srgbClr val="0000FF"/>
              </a:solidFill>
              <a:latin typeface="Arial Rounded MT Bold" pitchFamily="34" charset="0"/>
            </a:endParaRPr>
          </a:p>
          <a:p>
            <a:pPr lvl="0" algn="just"/>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a:bodyPr>
          <a:lstStyle/>
          <a:p>
            <a:pPr lvl="0" algn="just"/>
            <a:r>
              <a:rPr lang="fr-FR" sz="4000" dirty="0" smtClean="0">
                <a:solidFill>
                  <a:srgbClr val="FF0000"/>
                </a:solidFill>
                <a:latin typeface="Arial Rounded MT Bold" pitchFamily="34" charset="0"/>
              </a:rPr>
              <a:t>2Co 4:3-4 </a:t>
            </a:r>
            <a:r>
              <a:rPr lang="fr-FR" sz="4000" dirty="0" smtClean="0">
                <a:solidFill>
                  <a:srgbClr val="0000FF"/>
                </a:solidFill>
                <a:latin typeface="Arial Rounded MT Bold" pitchFamily="34" charset="0"/>
              </a:rPr>
              <a:t>Si notre Évangile est encore voilé, il est voilé pour ceux qui périssent;</a:t>
            </a:r>
            <a:endParaRPr lang="en-US" sz="4000" dirty="0" smtClean="0">
              <a:solidFill>
                <a:srgbClr val="0000FF"/>
              </a:solidFill>
              <a:latin typeface="Arial Rounded MT Bold" pitchFamily="34" charset="0"/>
            </a:endParaRPr>
          </a:p>
          <a:p>
            <a:pPr lvl="0" algn="just"/>
            <a:r>
              <a:rPr lang="fr-FR" sz="4000" dirty="0" smtClean="0">
                <a:solidFill>
                  <a:srgbClr val="0000FF"/>
                </a:solidFill>
                <a:latin typeface="Arial Rounded MT Bold" pitchFamily="34" charset="0"/>
              </a:rPr>
              <a:t> </a:t>
            </a:r>
            <a:r>
              <a:rPr lang="fr-FR" sz="4000" dirty="0" smtClean="0">
                <a:solidFill>
                  <a:srgbClr val="FF0000"/>
                </a:solidFill>
                <a:latin typeface="Arial Rounded MT Bold" pitchFamily="34" charset="0"/>
              </a:rPr>
              <a:t>4 pour les incrédules dont le dieu de ce siècle a aveuglé l'intelligence, afin qu'ils ne vissent pas briller la splendeur de l'Évangile de la gloire de Christ, qui est l'image de Dieu</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a:bodyPr>
          <a:lstStyle/>
          <a:p>
            <a:pPr lvl="0" algn="just"/>
            <a:r>
              <a:rPr lang="fr-FR" sz="4800" dirty="0" smtClean="0">
                <a:solidFill>
                  <a:srgbClr val="0000FF"/>
                </a:solidFill>
                <a:latin typeface="Arial Rounded MT Bold" pitchFamily="34" charset="0"/>
              </a:rPr>
              <a:t>Quoi </a:t>
            </a:r>
            <a:r>
              <a:rPr lang="fr-FR" sz="4800" dirty="0" smtClean="0">
                <a:solidFill>
                  <a:srgbClr val="0000FF"/>
                </a:solidFill>
                <a:latin typeface="Arial Rounded MT Bold" pitchFamily="34" charset="0"/>
              </a:rPr>
              <a:t>qu’il y ait une croix associée à chaque croyant, mais les bénéfices présents et futurs du Royaume excédent de loin les inconvénients du temps présent</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a:bodyPr>
          <a:lstStyle/>
          <a:p>
            <a:pPr lvl="0" algn="just"/>
            <a:r>
              <a:rPr lang="fr-FR" sz="4000" dirty="0" smtClean="0">
                <a:solidFill>
                  <a:srgbClr val="0000FF"/>
                </a:solidFill>
                <a:latin typeface="Arial Rounded MT Bold" pitchFamily="34" charset="0"/>
              </a:rPr>
              <a:t>Aller </a:t>
            </a:r>
            <a:r>
              <a:rPr lang="fr-FR" sz="4000" dirty="0" smtClean="0">
                <a:solidFill>
                  <a:srgbClr val="0000FF"/>
                </a:solidFill>
                <a:latin typeface="Arial Rounded MT Bold" pitchFamily="34" charset="0"/>
              </a:rPr>
              <a:t>au ciel pour jouir du bonheur eternel est incontestablement l’emblème de la foi chrétienne, mais nombreux aussi sont les privilèges du Chrétien dans ce monde-ci.</a:t>
            </a:r>
            <a:endParaRPr lang="en-US" sz="4000" dirty="0" smtClean="0">
              <a:solidFill>
                <a:srgbClr val="0000FF"/>
              </a:solidFill>
              <a:latin typeface="Arial Rounded MT Bold" pitchFamily="34" charset="0"/>
            </a:endParaRPr>
          </a:p>
          <a:p>
            <a:pPr lvl="0" algn="just"/>
            <a:r>
              <a:rPr lang="fr-FR" sz="4000" dirty="0" smtClean="0">
                <a:solidFill>
                  <a:srgbClr val="FF0000"/>
                </a:solidFill>
                <a:latin typeface="Arial Rounded MT Bold" pitchFamily="34" charset="0"/>
              </a:rPr>
              <a:t>Aujourd'hui nous allons focaliser sur 20/20 privilèges du chrétien.</a:t>
            </a:r>
            <a:endParaRPr lang="en-US" sz="40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accent6">
              <a:lumMod val="40000"/>
              <a:lumOff val="60000"/>
            </a:schemeClr>
          </a:solidFill>
        </p:spPr>
        <p:txBody>
          <a:bodyPr>
            <a:normAutofit/>
          </a:bodyPr>
          <a:lstStyle/>
          <a:p>
            <a:pPr marL="0" indent="0" algn="ctr">
              <a:buNone/>
            </a:pPr>
            <a:r>
              <a:rPr lang="fr-FR" sz="4800" b="1" dirty="0" smtClean="0">
                <a:solidFill>
                  <a:srgbClr val="FF0000"/>
                </a:solidFill>
                <a:latin typeface="Arial Rounded MT Bold" pitchFamily="34" charset="0"/>
              </a:rPr>
              <a:t>20 DES PRIVILÈGES </a:t>
            </a:r>
            <a:r>
              <a:rPr lang="fr-FR" sz="4800" b="1" dirty="0" smtClean="0">
                <a:solidFill>
                  <a:srgbClr val="FF0000"/>
                </a:solidFill>
                <a:latin typeface="Arial Rounded MT Bold" pitchFamily="34" charset="0"/>
              </a:rPr>
              <a:t>PRÉSENTS</a:t>
            </a:r>
            <a:endParaRPr lang="fr-FR" sz="4800" dirty="0" smtClean="0">
              <a:solidFill>
                <a:srgbClr val="FF0000"/>
              </a:solidFill>
              <a:latin typeface="Arial Rounded MT Bold" pitchFamily="34" charset="0"/>
            </a:endParaRPr>
          </a:p>
          <a:p>
            <a:pPr lvl="0" algn="just">
              <a:buNone/>
            </a:pPr>
            <a:r>
              <a:rPr lang="fr-FR" sz="4800" dirty="0" smtClean="0">
                <a:solidFill>
                  <a:srgbClr val="0000FF"/>
                </a:solidFill>
                <a:latin typeface="Arial Rounded MT Bold" pitchFamily="34" charset="0"/>
              </a:rPr>
              <a:t>1- PARDON </a:t>
            </a:r>
            <a:r>
              <a:rPr lang="fr-FR" sz="4800" dirty="0" smtClean="0">
                <a:solidFill>
                  <a:srgbClr val="0000FF"/>
                </a:solidFill>
                <a:latin typeface="Arial Rounded MT Bold" pitchFamily="34" charset="0"/>
              </a:rPr>
              <a:t>DU PÉCHÉ</a:t>
            </a:r>
            <a:r>
              <a:rPr lang="fr-FR" sz="4800" dirty="0" smtClean="0">
                <a:latin typeface="Arial Rounded MT Bold" pitchFamily="34" charset="0"/>
              </a:rPr>
              <a:t> : </a:t>
            </a:r>
            <a:endParaRPr lang="fr-FR" sz="4800" dirty="0" smtClean="0">
              <a:latin typeface="Arial Rounded MT Bold" pitchFamily="34" charset="0"/>
            </a:endParaRPr>
          </a:p>
          <a:p>
            <a:pPr lvl="0" algn="just">
              <a:buNone/>
            </a:pPr>
            <a:r>
              <a:rPr lang="fr-FR" sz="4800" u="sng" dirty="0" err="1" smtClean="0">
                <a:solidFill>
                  <a:srgbClr val="FF0000"/>
                </a:solidFill>
                <a:latin typeface="Arial Rounded MT Bold" pitchFamily="34" charset="0"/>
              </a:rPr>
              <a:t>Eph</a:t>
            </a:r>
            <a:r>
              <a:rPr lang="fr-FR" sz="4800" u="sng" dirty="0" smtClean="0">
                <a:solidFill>
                  <a:srgbClr val="FF0000"/>
                </a:solidFill>
                <a:latin typeface="Arial Rounded MT Bold" pitchFamily="34" charset="0"/>
              </a:rPr>
              <a:t> </a:t>
            </a:r>
            <a:r>
              <a:rPr lang="fr-FR" sz="4800" u="sng" dirty="0" smtClean="0">
                <a:solidFill>
                  <a:srgbClr val="FF0000"/>
                </a:solidFill>
                <a:latin typeface="Arial Rounded MT Bold" pitchFamily="34" charset="0"/>
              </a:rPr>
              <a:t>1:7 </a:t>
            </a:r>
            <a:r>
              <a:rPr lang="fr-FR" sz="4800" dirty="0" smtClean="0">
                <a:latin typeface="Arial Rounded MT Bold" pitchFamily="34" charset="0"/>
              </a:rPr>
              <a:t>En lui nous avons la rédemption par son sang, la rémission des péchés, selon la richesse de sa grâce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accent6">
              <a:lumMod val="40000"/>
              <a:lumOff val="60000"/>
            </a:schemeClr>
          </a:solidFill>
        </p:spPr>
        <p:txBody>
          <a:bodyPr>
            <a:normAutofit/>
          </a:bodyPr>
          <a:lstStyle/>
          <a:p>
            <a:pPr lvl="0" algn="just">
              <a:buNone/>
            </a:pPr>
            <a:r>
              <a:rPr lang="fr-FR" sz="4800" dirty="0" smtClean="0">
                <a:solidFill>
                  <a:srgbClr val="0000FF"/>
                </a:solidFill>
                <a:latin typeface="Arial Rounded MT Bold" pitchFamily="34" charset="0"/>
              </a:rPr>
              <a:t>2- RECONCILIATION </a:t>
            </a:r>
            <a:r>
              <a:rPr lang="fr-FR" sz="4800" dirty="0" smtClean="0">
                <a:solidFill>
                  <a:srgbClr val="0000FF"/>
                </a:solidFill>
                <a:latin typeface="Arial Rounded MT Bold" pitchFamily="34" charset="0"/>
              </a:rPr>
              <a:t>AVEC DIEU</a:t>
            </a:r>
            <a:r>
              <a:rPr lang="fr-FR" sz="4800" dirty="0" smtClean="0">
                <a:latin typeface="Arial Rounded MT Bold" pitchFamily="34" charset="0"/>
              </a:rPr>
              <a:t> : </a:t>
            </a:r>
            <a:endParaRPr lang="fr-FR" sz="4800" dirty="0" smtClean="0">
              <a:latin typeface="Arial Rounded MT Bold" pitchFamily="34" charset="0"/>
            </a:endParaRPr>
          </a:p>
          <a:p>
            <a:pPr lvl="0" algn="just">
              <a:buNone/>
            </a:pPr>
            <a:r>
              <a:rPr lang="fr-FR" sz="4800" u="sng" dirty="0" smtClean="0">
                <a:solidFill>
                  <a:srgbClr val="FF0000"/>
                </a:solidFill>
                <a:latin typeface="Arial Rounded MT Bold" pitchFamily="34" charset="0"/>
              </a:rPr>
              <a:t>2Co </a:t>
            </a:r>
            <a:r>
              <a:rPr lang="fr-FR" sz="4800" u="sng" dirty="0" smtClean="0">
                <a:solidFill>
                  <a:srgbClr val="FF0000"/>
                </a:solidFill>
                <a:latin typeface="Arial Rounded MT Bold" pitchFamily="34" charset="0"/>
              </a:rPr>
              <a:t>5:19 </a:t>
            </a:r>
            <a:r>
              <a:rPr lang="fr-FR" sz="4800" dirty="0" smtClean="0">
                <a:latin typeface="Arial Rounded MT Bold" pitchFamily="34" charset="0"/>
              </a:rPr>
              <a:t>Car Dieu était en Christ, réconciliant le monde avec lui-même, en n'imputant point aux hommes leurs offenses, et il a mis en nous la parole de la réconciliation</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accent6">
              <a:lumMod val="40000"/>
              <a:lumOff val="60000"/>
            </a:schemeClr>
          </a:solidFill>
        </p:spPr>
        <p:txBody>
          <a:bodyPr>
            <a:normAutofit/>
          </a:bodyPr>
          <a:lstStyle/>
          <a:p>
            <a:pPr lvl="0" algn="just">
              <a:buNone/>
            </a:pPr>
            <a:r>
              <a:rPr lang="fr-FR" sz="4800" dirty="0" smtClean="0">
                <a:solidFill>
                  <a:srgbClr val="0000FF"/>
                </a:solidFill>
                <a:latin typeface="Arial Rounded MT Bold" pitchFamily="34" charset="0"/>
              </a:rPr>
              <a:t>3- ADOPTION </a:t>
            </a:r>
            <a:r>
              <a:rPr lang="fr-FR" sz="4800" dirty="0" smtClean="0">
                <a:solidFill>
                  <a:srgbClr val="0000FF"/>
                </a:solidFill>
                <a:latin typeface="Arial Rounded MT Bold" pitchFamily="34" charset="0"/>
              </a:rPr>
              <a:t>DANS LA FAMILLE DE DIEU</a:t>
            </a:r>
            <a:r>
              <a:rPr lang="fr-FR" sz="4800" dirty="0" smtClean="0">
                <a:latin typeface="Arial Rounded MT Bold" pitchFamily="34" charset="0"/>
              </a:rPr>
              <a:t> : </a:t>
            </a:r>
            <a:endParaRPr lang="fr-FR" sz="4800" dirty="0" smtClean="0">
              <a:latin typeface="Arial Rounded MT Bold" pitchFamily="34" charset="0"/>
            </a:endParaRPr>
          </a:p>
          <a:p>
            <a:pPr lvl="0" algn="just">
              <a:buNone/>
            </a:pPr>
            <a:r>
              <a:rPr lang="fr-FR" sz="4800" u="sng" dirty="0" err="1" smtClean="0">
                <a:solidFill>
                  <a:srgbClr val="FF0000"/>
                </a:solidFill>
                <a:latin typeface="Arial Rounded MT Bold" pitchFamily="34" charset="0"/>
              </a:rPr>
              <a:t>Ro</a:t>
            </a:r>
            <a:r>
              <a:rPr lang="fr-FR" sz="4800" u="sng" dirty="0" smtClean="0">
                <a:solidFill>
                  <a:srgbClr val="FF0000"/>
                </a:solidFill>
                <a:latin typeface="Arial Rounded MT Bold" pitchFamily="34" charset="0"/>
              </a:rPr>
              <a:t> </a:t>
            </a:r>
            <a:r>
              <a:rPr lang="fr-FR" sz="4800" u="sng" dirty="0" smtClean="0">
                <a:solidFill>
                  <a:srgbClr val="FF0000"/>
                </a:solidFill>
                <a:latin typeface="Arial Rounded MT Bold" pitchFamily="34" charset="0"/>
              </a:rPr>
              <a:t>8:15 </a:t>
            </a:r>
            <a:r>
              <a:rPr lang="fr-FR" sz="4800" dirty="0" smtClean="0">
                <a:latin typeface="Arial Rounded MT Bold" pitchFamily="34" charset="0"/>
              </a:rPr>
              <a:t>Et vous n'avez point reçu un esprit de servitude, pour être encore dans la crainte; mais vous avez reçu un Esprit d'adoption, par lequel nous crions: </a:t>
            </a:r>
            <a:r>
              <a:rPr lang="fr-FR" sz="4800" dirty="0" err="1" smtClean="0">
                <a:latin typeface="Arial Rounded MT Bold" pitchFamily="34" charset="0"/>
              </a:rPr>
              <a:t>Abba</a:t>
            </a:r>
            <a:r>
              <a:rPr lang="fr-FR" sz="4800" dirty="0" smtClean="0">
                <a:latin typeface="Arial Rounded MT Bold" pitchFamily="34" charset="0"/>
              </a:rPr>
              <a:t>! Père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accent6">
              <a:lumMod val="40000"/>
              <a:lumOff val="60000"/>
            </a:schemeClr>
          </a:solidFill>
        </p:spPr>
        <p:txBody>
          <a:bodyPr>
            <a:normAutofit/>
          </a:bodyPr>
          <a:lstStyle/>
          <a:p>
            <a:pPr lvl="0" algn="just">
              <a:buNone/>
            </a:pPr>
            <a:r>
              <a:rPr lang="fr-FR" sz="4800" dirty="0" smtClean="0">
                <a:solidFill>
                  <a:srgbClr val="0000FF"/>
                </a:solidFill>
                <a:latin typeface="Arial Rounded MT Bold" pitchFamily="34" charset="0"/>
              </a:rPr>
              <a:t>4- LE </a:t>
            </a:r>
            <a:r>
              <a:rPr lang="fr-FR" sz="4800" dirty="0" smtClean="0">
                <a:solidFill>
                  <a:srgbClr val="0000FF"/>
                </a:solidFill>
                <a:latin typeface="Arial Rounded MT Bold" pitchFamily="34" charset="0"/>
              </a:rPr>
              <a:t>SALUT</a:t>
            </a:r>
            <a:r>
              <a:rPr lang="fr-FR" sz="4800" dirty="0" smtClean="0">
                <a:latin typeface="Arial Rounded MT Bold" pitchFamily="34" charset="0"/>
              </a:rPr>
              <a:t> : </a:t>
            </a:r>
            <a:endParaRPr lang="fr-FR" sz="4800" dirty="0" smtClean="0">
              <a:latin typeface="Arial Rounded MT Bold" pitchFamily="34" charset="0"/>
            </a:endParaRPr>
          </a:p>
          <a:p>
            <a:pPr lvl="0" algn="just">
              <a:buNone/>
            </a:pPr>
            <a:r>
              <a:rPr lang="fr-FR" sz="4800" u="sng" dirty="0" err="1" smtClean="0">
                <a:solidFill>
                  <a:srgbClr val="FF0000"/>
                </a:solidFill>
                <a:latin typeface="Arial Rounded MT Bold" pitchFamily="34" charset="0"/>
              </a:rPr>
              <a:t>Eph</a:t>
            </a:r>
            <a:r>
              <a:rPr lang="fr-FR" sz="4800" u="sng" dirty="0" smtClean="0">
                <a:solidFill>
                  <a:srgbClr val="FF0000"/>
                </a:solidFill>
                <a:latin typeface="Arial Rounded MT Bold" pitchFamily="34" charset="0"/>
              </a:rPr>
              <a:t> </a:t>
            </a:r>
            <a:r>
              <a:rPr lang="fr-FR" sz="4800" u="sng" dirty="0" smtClean="0">
                <a:solidFill>
                  <a:srgbClr val="FF0000"/>
                </a:solidFill>
                <a:latin typeface="Arial Rounded MT Bold" pitchFamily="34" charset="0"/>
              </a:rPr>
              <a:t>1:13 </a:t>
            </a:r>
            <a:r>
              <a:rPr lang="fr-FR" sz="4800" dirty="0" smtClean="0">
                <a:latin typeface="Arial Rounded MT Bold" pitchFamily="34" charset="0"/>
              </a:rPr>
              <a:t>En lui vous aussi, après avoir entendu la parole de la vérité, l'Évangile de votre salut, en lui vous avez cru et vous avez été scellés du Saint-Esprit qui avait été promis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accent6">
              <a:lumMod val="40000"/>
              <a:lumOff val="60000"/>
            </a:schemeClr>
          </a:solidFill>
        </p:spPr>
        <p:txBody>
          <a:bodyPr>
            <a:normAutofit/>
          </a:bodyPr>
          <a:lstStyle/>
          <a:p>
            <a:pPr lvl="0" algn="just">
              <a:buNone/>
            </a:pPr>
            <a:r>
              <a:rPr lang="fr-FR" sz="4800" dirty="0" smtClean="0">
                <a:solidFill>
                  <a:srgbClr val="0000FF"/>
                </a:solidFill>
                <a:latin typeface="Arial Rounded MT Bold" pitchFamily="34" charset="0"/>
              </a:rPr>
              <a:t>5- COHABITION </a:t>
            </a:r>
            <a:r>
              <a:rPr lang="fr-FR" sz="4800" dirty="0" smtClean="0">
                <a:solidFill>
                  <a:srgbClr val="0000FF"/>
                </a:solidFill>
                <a:latin typeface="Arial Rounded MT Bold" pitchFamily="34" charset="0"/>
              </a:rPr>
              <a:t>DU SAINT ESPRIT : </a:t>
            </a:r>
            <a:endParaRPr lang="fr-FR" sz="4800" dirty="0" smtClean="0">
              <a:solidFill>
                <a:srgbClr val="0000FF"/>
              </a:solidFill>
              <a:latin typeface="Arial Rounded MT Bold" pitchFamily="34" charset="0"/>
            </a:endParaRPr>
          </a:p>
          <a:p>
            <a:pPr lvl="0" algn="just">
              <a:buNone/>
            </a:pPr>
            <a:r>
              <a:rPr lang="fr-FR" sz="4800" u="sng" dirty="0" smtClean="0">
                <a:solidFill>
                  <a:srgbClr val="FF0000"/>
                </a:solidFill>
                <a:latin typeface="Arial Rounded MT Bold" pitchFamily="34" charset="0"/>
              </a:rPr>
              <a:t>Jean </a:t>
            </a:r>
            <a:r>
              <a:rPr lang="fr-FR" sz="4800" u="sng" dirty="0" smtClean="0">
                <a:solidFill>
                  <a:srgbClr val="FF0000"/>
                </a:solidFill>
                <a:latin typeface="Arial Rounded MT Bold" pitchFamily="34" charset="0"/>
              </a:rPr>
              <a:t>14:17 </a:t>
            </a:r>
            <a:r>
              <a:rPr lang="fr-FR" sz="4800" dirty="0" smtClean="0">
                <a:latin typeface="Arial Rounded MT Bold" pitchFamily="34" charset="0"/>
              </a:rPr>
              <a:t>l'Esprit de vérité, que le monde ne peut recevoir, parce qu'il ne le voit point et ne le connaît point; mais vous, vous le connaissez, car il demeure avec vous, et il sera en vous.</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buNone/>
            </a:pPr>
            <a:r>
              <a:rPr lang="fr-FR" sz="4800" dirty="0" smtClean="0">
                <a:solidFill>
                  <a:srgbClr val="002060"/>
                </a:solidFill>
                <a:latin typeface="Arial Rounded MT Bold" pitchFamily="34" charset="0"/>
              </a:rPr>
              <a:t>6- PLÉNITUDE </a:t>
            </a:r>
            <a:r>
              <a:rPr lang="fr-FR" sz="4800" dirty="0" smtClean="0">
                <a:solidFill>
                  <a:srgbClr val="002060"/>
                </a:solidFill>
                <a:latin typeface="Arial Rounded MT Bold" pitchFamily="34" charset="0"/>
              </a:rPr>
              <a:t>DU SAINT ESPRIT </a:t>
            </a:r>
            <a:r>
              <a:rPr lang="fr-FR" sz="4800" dirty="0" smtClean="0">
                <a:latin typeface="Arial Rounded MT Bold" pitchFamily="34" charset="0"/>
              </a:rPr>
              <a:t>: </a:t>
            </a:r>
            <a:endParaRPr lang="fr-FR" sz="4800" dirty="0" smtClean="0">
              <a:latin typeface="Arial Rounded MT Bold" pitchFamily="34" charset="0"/>
            </a:endParaRPr>
          </a:p>
          <a:p>
            <a:pPr lvl="0" algn="just">
              <a:buNone/>
            </a:pPr>
            <a:r>
              <a:rPr lang="fr-FR" sz="4800" u="sng" dirty="0" err="1" smtClean="0">
                <a:solidFill>
                  <a:srgbClr val="C00000"/>
                </a:solidFill>
                <a:latin typeface="Arial Rounded MT Bold" pitchFamily="34" charset="0"/>
              </a:rPr>
              <a:t>Eph</a:t>
            </a:r>
            <a:r>
              <a:rPr lang="fr-FR" sz="4800" u="sng" dirty="0" smtClean="0">
                <a:solidFill>
                  <a:srgbClr val="C00000"/>
                </a:solidFill>
                <a:latin typeface="Arial Rounded MT Bold" pitchFamily="34" charset="0"/>
              </a:rPr>
              <a:t> </a:t>
            </a:r>
            <a:r>
              <a:rPr lang="fr-FR" sz="4800" u="sng" dirty="0" smtClean="0">
                <a:solidFill>
                  <a:srgbClr val="C00000"/>
                </a:solidFill>
                <a:latin typeface="Arial Rounded MT Bold" pitchFamily="34" charset="0"/>
              </a:rPr>
              <a:t>5:18 </a:t>
            </a:r>
            <a:r>
              <a:rPr lang="fr-FR" sz="4800" dirty="0" smtClean="0">
                <a:latin typeface="Arial Rounded MT Bold" pitchFamily="34" charset="0"/>
              </a:rPr>
              <a:t>Ne vous enivrez pas de vin: c'est de la débauche. Soyez, au contraire, remplis de l'Esprit;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lvl="0" algn="just">
              <a:buNone/>
            </a:pPr>
            <a:r>
              <a:rPr lang="fr-FR" sz="4800" dirty="0" smtClean="0">
                <a:solidFill>
                  <a:srgbClr val="002060"/>
                </a:solidFill>
                <a:latin typeface="Arial Rounded MT Bold" pitchFamily="34" charset="0"/>
              </a:rPr>
              <a:t>7- GÉRANCE </a:t>
            </a:r>
            <a:r>
              <a:rPr lang="fr-FR" sz="4800" dirty="0" smtClean="0">
                <a:solidFill>
                  <a:srgbClr val="002060"/>
                </a:solidFill>
                <a:latin typeface="Arial Rounded MT Bold" pitchFamily="34" charset="0"/>
              </a:rPr>
              <a:t>DU SAINT ESPRIT : </a:t>
            </a:r>
            <a:endParaRPr lang="fr-FR" sz="4800" dirty="0" smtClean="0">
              <a:solidFill>
                <a:srgbClr val="002060"/>
              </a:solidFill>
              <a:latin typeface="Arial Rounded MT Bold" pitchFamily="34" charset="0"/>
            </a:endParaRPr>
          </a:p>
          <a:p>
            <a:pPr lvl="0" algn="just">
              <a:buNone/>
            </a:pPr>
            <a:r>
              <a:rPr lang="fr-FR" sz="4800" u="sng" dirty="0" smtClean="0">
                <a:solidFill>
                  <a:srgbClr val="C00000"/>
                </a:solidFill>
                <a:latin typeface="Arial Rounded MT Bold" pitchFamily="34" charset="0"/>
              </a:rPr>
              <a:t>Ga </a:t>
            </a:r>
            <a:r>
              <a:rPr lang="fr-FR" sz="4800" u="sng" dirty="0" smtClean="0">
                <a:solidFill>
                  <a:srgbClr val="C00000"/>
                </a:solidFill>
                <a:latin typeface="Arial Rounded MT Bold" pitchFamily="34" charset="0"/>
              </a:rPr>
              <a:t>5:16 </a:t>
            </a:r>
            <a:r>
              <a:rPr lang="fr-FR" sz="4800" dirty="0" smtClean="0">
                <a:latin typeface="Arial Rounded MT Bold" pitchFamily="34" charset="0"/>
              </a:rPr>
              <a:t>Je dis donc: Marchez selon l'Esprit, et vous n'accomplirez pas les désirs de la chair.</a:t>
            </a:r>
            <a:endParaRPr lang="en-US" sz="4800" dirty="0" smtClean="0">
              <a:latin typeface="Arial Rounded MT Bold" pitchFamily="34" charset="0"/>
            </a:endParaRPr>
          </a:p>
          <a:p>
            <a:pPr lvl="0" algn="just">
              <a:buNone/>
            </a:pPr>
            <a:r>
              <a:rPr lang="fr-FR" sz="4800" dirty="0" smtClean="0">
                <a:solidFill>
                  <a:srgbClr val="002060"/>
                </a:solidFill>
                <a:latin typeface="Arial Rounded MT Bold" pitchFamily="34" charset="0"/>
              </a:rPr>
              <a:t>8- LES </a:t>
            </a:r>
            <a:r>
              <a:rPr lang="fr-FR" sz="4800" dirty="0" smtClean="0">
                <a:solidFill>
                  <a:srgbClr val="002060"/>
                </a:solidFill>
                <a:latin typeface="Arial Rounded MT Bold" pitchFamily="34" charset="0"/>
              </a:rPr>
              <a:t>DONS SPIRITUELS : </a:t>
            </a:r>
            <a:endParaRPr lang="fr-FR" sz="4800" dirty="0" smtClean="0">
              <a:solidFill>
                <a:srgbClr val="002060"/>
              </a:solidFill>
              <a:latin typeface="Arial Rounded MT Bold" pitchFamily="34" charset="0"/>
            </a:endParaRPr>
          </a:p>
          <a:p>
            <a:pPr lvl="0" algn="just">
              <a:buNone/>
            </a:pPr>
            <a:r>
              <a:rPr lang="fr-FR" sz="4800" u="sng" dirty="0" smtClean="0">
                <a:solidFill>
                  <a:srgbClr val="C00000"/>
                </a:solidFill>
                <a:latin typeface="Arial Rounded MT Bold" pitchFamily="34" charset="0"/>
              </a:rPr>
              <a:t>1Co </a:t>
            </a:r>
            <a:r>
              <a:rPr lang="fr-FR" sz="4800" u="sng" dirty="0" smtClean="0">
                <a:solidFill>
                  <a:srgbClr val="C00000"/>
                </a:solidFill>
                <a:latin typeface="Arial Rounded MT Bold" pitchFamily="34" charset="0"/>
              </a:rPr>
              <a:t>12:11 </a:t>
            </a:r>
            <a:r>
              <a:rPr lang="fr-FR" sz="4800" dirty="0" smtClean="0">
                <a:latin typeface="Arial Rounded MT Bold" pitchFamily="34" charset="0"/>
              </a:rPr>
              <a:t>Un seul et même Esprit opère toutes ces choses, les distribuant à chacun en particulier comme il veut</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lvl="0" algn="just">
              <a:buNone/>
            </a:pPr>
            <a:r>
              <a:rPr lang="fr-FR" sz="4800" dirty="0" smtClean="0">
                <a:solidFill>
                  <a:srgbClr val="002060"/>
                </a:solidFill>
                <a:latin typeface="Arial Rounded MT Bold" pitchFamily="34" charset="0"/>
              </a:rPr>
              <a:t>9- PAIX</a:t>
            </a:r>
            <a:r>
              <a:rPr lang="fr-FR" sz="4800" dirty="0" smtClean="0">
                <a:solidFill>
                  <a:srgbClr val="002060"/>
                </a:solidFill>
                <a:latin typeface="Arial Rounded MT Bold" pitchFamily="34" charset="0"/>
              </a:rPr>
              <a:t> </a:t>
            </a:r>
            <a:r>
              <a:rPr lang="fr-FR" sz="4800" dirty="0" smtClean="0">
                <a:latin typeface="Arial Rounded MT Bold" pitchFamily="34" charset="0"/>
              </a:rPr>
              <a:t>: </a:t>
            </a:r>
            <a:endParaRPr lang="fr-FR" sz="4800" dirty="0" smtClean="0">
              <a:latin typeface="Arial Rounded MT Bold" pitchFamily="34" charset="0"/>
            </a:endParaRPr>
          </a:p>
          <a:p>
            <a:pPr lvl="0" algn="just">
              <a:buNone/>
            </a:pPr>
            <a:r>
              <a:rPr lang="fr-FR" sz="4800" u="sng" dirty="0" err="1" smtClean="0">
                <a:solidFill>
                  <a:srgbClr val="C00000"/>
                </a:solidFill>
                <a:latin typeface="Arial Rounded MT Bold" pitchFamily="34" charset="0"/>
              </a:rPr>
              <a:t>Ro</a:t>
            </a:r>
            <a:r>
              <a:rPr lang="fr-FR" sz="4800" u="sng" dirty="0" smtClean="0">
                <a:solidFill>
                  <a:srgbClr val="C00000"/>
                </a:solidFill>
                <a:latin typeface="Arial Rounded MT Bold" pitchFamily="34" charset="0"/>
              </a:rPr>
              <a:t> </a:t>
            </a:r>
            <a:r>
              <a:rPr lang="fr-FR" sz="4800" u="sng" dirty="0" smtClean="0">
                <a:solidFill>
                  <a:srgbClr val="C00000"/>
                </a:solidFill>
                <a:latin typeface="Arial Rounded MT Bold" pitchFamily="34" charset="0"/>
              </a:rPr>
              <a:t>14:17 </a:t>
            </a:r>
            <a:r>
              <a:rPr lang="fr-FR" sz="4800" dirty="0" smtClean="0">
                <a:latin typeface="Arial Rounded MT Bold" pitchFamily="34" charset="0"/>
              </a:rPr>
              <a:t>Car le royaume de Dieu, ce n'est pas le manger et le boire, mais la justice, la paix et la joie, par le Saint-Esprit.</a:t>
            </a:r>
            <a:endParaRPr lang="en-US" sz="4800" dirty="0" smtClean="0">
              <a:latin typeface="Arial Rounded MT Bold" pitchFamily="34" charset="0"/>
            </a:endParaRPr>
          </a:p>
          <a:p>
            <a:pPr lvl="0" algn="just">
              <a:buNone/>
            </a:pPr>
            <a:r>
              <a:rPr lang="fr-FR" sz="4800" dirty="0" smtClean="0">
                <a:solidFill>
                  <a:srgbClr val="002060"/>
                </a:solidFill>
                <a:latin typeface="Arial Rounded MT Bold" pitchFamily="34" charset="0"/>
              </a:rPr>
              <a:t>10- JOIE</a:t>
            </a:r>
            <a:r>
              <a:rPr lang="fr-FR" sz="4800" dirty="0" smtClean="0">
                <a:latin typeface="Arial Rounded MT Bold" pitchFamily="34" charset="0"/>
              </a:rPr>
              <a:t> : </a:t>
            </a:r>
            <a:endParaRPr lang="fr-FR" sz="4800" dirty="0" smtClean="0">
              <a:latin typeface="Arial Rounded MT Bold" pitchFamily="34" charset="0"/>
            </a:endParaRPr>
          </a:p>
          <a:p>
            <a:pPr lvl="0" algn="just">
              <a:buNone/>
            </a:pPr>
            <a:r>
              <a:rPr lang="fr-FR" sz="4800" u="sng" dirty="0" err="1" smtClean="0">
                <a:solidFill>
                  <a:srgbClr val="C00000"/>
                </a:solidFill>
                <a:latin typeface="Arial Rounded MT Bold" pitchFamily="34" charset="0"/>
              </a:rPr>
              <a:t>Ro</a:t>
            </a:r>
            <a:r>
              <a:rPr lang="fr-FR" sz="4800" u="sng" dirty="0" smtClean="0">
                <a:solidFill>
                  <a:srgbClr val="C00000"/>
                </a:solidFill>
                <a:latin typeface="Arial Rounded MT Bold" pitchFamily="34" charset="0"/>
              </a:rPr>
              <a:t> </a:t>
            </a:r>
            <a:r>
              <a:rPr lang="fr-FR" sz="4800" u="sng" dirty="0" smtClean="0">
                <a:solidFill>
                  <a:srgbClr val="C00000"/>
                </a:solidFill>
                <a:latin typeface="Arial Rounded MT Bold" pitchFamily="34" charset="0"/>
              </a:rPr>
              <a:t>15:13 </a:t>
            </a:r>
            <a:r>
              <a:rPr lang="fr-FR" sz="4800" dirty="0" smtClean="0">
                <a:latin typeface="Arial Rounded MT Bold" pitchFamily="34" charset="0"/>
              </a:rPr>
              <a:t>¶ Que le Dieu de l'espérance vous remplisse de toute joie et de toute paix dans la foi, pour que vous abondiez en espérance, par la puissance du Saint-Esprit!</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bg1"/>
          </a:solidFill>
        </p:spPr>
        <p:txBody>
          <a:bodyPr>
            <a:normAutofit fontScale="85000" lnSpcReduction="20000"/>
          </a:bodyPr>
          <a:lstStyle/>
          <a:p>
            <a:pPr lvl="0" algn="just">
              <a:buNone/>
            </a:pPr>
            <a:r>
              <a:rPr lang="fr-FR" sz="4800" dirty="0" smtClean="0">
                <a:solidFill>
                  <a:srgbClr val="002060"/>
                </a:solidFill>
                <a:latin typeface="Arial Rounded MT Bold" pitchFamily="34" charset="0"/>
              </a:rPr>
              <a:t>11-</a:t>
            </a:r>
            <a:r>
              <a:rPr lang="fr-FR" sz="4800" dirty="0" smtClean="0">
                <a:solidFill>
                  <a:srgbClr val="002060"/>
                </a:solidFill>
              </a:rPr>
              <a:t> </a:t>
            </a:r>
            <a:r>
              <a:rPr lang="fr-FR" sz="4800" dirty="0" smtClean="0">
                <a:solidFill>
                  <a:srgbClr val="002060"/>
                </a:solidFill>
                <a:latin typeface="Arial Rounded MT Bold" pitchFamily="34" charset="0"/>
              </a:rPr>
              <a:t>SECURITÉ </a:t>
            </a:r>
            <a:r>
              <a:rPr lang="fr-FR" sz="4800" dirty="0" smtClean="0">
                <a:solidFill>
                  <a:srgbClr val="002060"/>
                </a:solidFill>
                <a:latin typeface="Arial Rounded MT Bold" pitchFamily="34" charset="0"/>
              </a:rPr>
              <a:t>DIVINE</a:t>
            </a:r>
            <a:r>
              <a:rPr lang="fr-FR" sz="4800" dirty="0" smtClean="0">
                <a:latin typeface="Arial Rounded MT Bold" pitchFamily="34" charset="0"/>
              </a:rPr>
              <a:t> : </a:t>
            </a:r>
            <a:endParaRPr lang="fr-FR" sz="4800" dirty="0" smtClean="0">
              <a:latin typeface="Arial Rounded MT Bold" pitchFamily="34" charset="0"/>
            </a:endParaRPr>
          </a:p>
          <a:p>
            <a:pPr lvl="0" algn="just">
              <a:buNone/>
            </a:pPr>
            <a:r>
              <a:rPr lang="fr-FR" sz="4800" u="sng" dirty="0" smtClean="0">
                <a:solidFill>
                  <a:srgbClr val="FF0000"/>
                </a:solidFill>
                <a:latin typeface="Arial Rounded MT Bold" pitchFamily="34" charset="0"/>
              </a:rPr>
              <a:t>Psaume 91</a:t>
            </a:r>
          </a:p>
          <a:p>
            <a:pPr lvl="0" algn="just">
              <a:buNone/>
            </a:pPr>
            <a:r>
              <a:rPr lang="fr-FR" sz="4800" dirty="0" smtClean="0">
                <a:latin typeface="Arial Rounded MT Bold" pitchFamily="34" charset="0"/>
              </a:rPr>
              <a:t> ¶ Celui qui demeure sous l'abri du Très-Haut Repose à l'ombre du Tout Puissant.</a:t>
            </a:r>
          </a:p>
          <a:p>
            <a:pPr lvl="0" algn="just">
              <a:buNone/>
            </a:pPr>
            <a:r>
              <a:rPr lang="fr-FR" sz="4800" dirty="0" smtClean="0">
                <a:solidFill>
                  <a:srgbClr val="C00000"/>
                </a:solidFill>
                <a:latin typeface="Arial Rounded MT Bold" pitchFamily="34" charset="0"/>
              </a:rPr>
              <a:t> 2 Je dis à l'Éternel: Mon refuge et ma forteresse, Mon Dieu en qui je me confie!</a:t>
            </a:r>
          </a:p>
          <a:p>
            <a:pPr lvl="0" algn="just">
              <a:buNone/>
            </a:pPr>
            <a:r>
              <a:rPr lang="fr-FR" sz="4800" dirty="0" smtClean="0">
                <a:latin typeface="Arial Rounded MT Bold" pitchFamily="34" charset="0"/>
              </a:rPr>
              <a:t> 3 Car c'est lui qui te délivre du filet de l'oiseleur, De la peste et de ses ravages.</a:t>
            </a:r>
          </a:p>
          <a:p>
            <a:pPr lvl="0" algn="just">
              <a:buNone/>
            </a:pPr>
            <a:r>
              <a:rPr lang="fr-FR" sz="4800" dirty="0" smtClean="0">
                <a:latin typeface="Arial Rounded MT Bold" pitchFamily="34" charset="0"/>
              </a:rPr>
              <a:t>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bg1"/>
          </a:solidFill>
        </p:spPr>
        <p:txBody>
          <a:bodyPr>
            <a:normAutofit fontScale="77500" lnSpcReduction="20000"/>
          </a:bodyPr>
          <a:lstStyle/>
          <a:p>
            <a:pPr lvl="0" algn="just">
              <a:buNone/>
            </a:pPr>
            <a:r>
              <a:rPr lang="fr-FR" sz="4800" dirty="0" smtClean="0">
                <a:latin typeface="Arial Rounded MT Bold" pitchFamily="34" charset="0"/>
              </a:rPr>
              <a:t>4 </a:t>
            </a:r>
            <a:r>
              <a:rPr lang="fr-FR" sz="4800" dirty="0" smtClean="0">
                <a:latin typeface="Arial Rounded MT Bold" pitchFamily="34" charset="0"/>
              </a:rPr>
              <a:t>Il te couvrira de ses plumes, Et tu trouveras un refuge sous ses ailes; Sa fidélité est un bouclier et une cuirasse.</a:t>
            </a:r>
          </a:p>
          <a:p>
            <a:pPr lvl="0" algn="just">
              <a:buNone/>
            </a:pPr>
            <a:r>
              <a:rPr lang="fr-FR" sz="4800" dirty="0" smtClean="0">
                <a:solidFill>
                  <a:srgbClr val="C00000"/>
                </a:solidFill>
                <a:latin typeface="Arial Rounded MT Bold" pitchFamily="34" charset="0"/>
              </a:rPr>
              <a:t> 5 Tu ne craindras ni les terreurs de la nuit, Ni la flèche qui vole de jour,</a:t>
            </a:r>
          </a:p>
          <a:p>
            <a:pPr lvl="0" algn="just">
              <a:buNone/>
            </a:pPr>
            <a:r>
              <a:rPr lang="fr-FR" sz="4800" dirty="0" smtClean="0">
                <a:latin typeface="Arial Rounded MT Bold" pitchFamily="34" charset="0"/>
              </a:rPr>
              <a:t> 6 Ni la peste qui marche dans les ténèbres, Ni la contagion qui frappe en plein midi.</a:t>
            </a:r>
          </a:p>
          <a:p>
            <a:pPr lvl="0" algn="just">
              <a:buNone/>
            </a:pPr>
            <a:r>
              <a:rPr lang="fr-FR" sz="4800" dirty="0" smtClean="0">
                <a:latin typeface="Arial Rounded MT Bold" pitchFamily="34" charset="0"/>
              </a:rPr>
              <a:t> </a:t>
            </a:r>
            <a:r>
              <a:rPr lang="fr-FR" sz="4800" dirty="0" smtClean="0">
                <a:solidFill>
                  <a:srgbClr val="C00000"/>
                </a:solidFill>
                <a:latin typeface="Arial Rounded MT Bold" pitchFamily="34" charset="0"/>
              </a:rPr>
              <a:t>7 Que mille tombent à ton côté, Et dix mille à ta droite, Tu ne seras pas atteint;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bg1"/>
          </a:solidFill>
        </p:spPr>
        <p:txBody>
          <a:bodyPr>
            <a:normAutofit fontScale="85000" lnSpcReduction="20000"/>
          </a:bodyPr>
          <a:lstStyle/>
          <a:p>
            <a:pPr lvl="0" algn="just">
              <a:buNone/>
            </a:pPr>
            <a:r>
              <a:rPr lang="fr-FR" sz="4800" dirty="0" smtClean="0">
                <a:latin typeface="Arial Rounded MT Bold" pitchFamily="34" charset="0"/>
              </a:rPr>
              <a:t>8 </a:t>
            </a:r>
            <a:r>
              <a:rPr lang="fr-FR" sz="4800" dirty="0" smtClean="0">
                <a:latin typeface="Arial Rounded MT Bold" pitchFamily="34" charset="0"/>
              </a:rPr>
              <a:t>De tes yeux seulement tu regarderas, Et tu verras la rétribution des méchants.</a:t>
            </a:r>
          </a:p>
          <a:p>
            <a:pPr lvl="0" algn="just">
              <a:buNone/>
            </a:pPr>
            <a:r>
              <a:rPr lang="fr-FR" sz="4800" dirty="0" smtClean="0">
                <a:solidFill>
                  <a:srgbClr val="C00000"/>
                </a:solidFill>
                <a:latin typeface="Arial Rounded MT Bold" pitchFamily="34" charset="0"/>
              </a:rPr>
              <a:t> 9 ¶ Car tu es mon refuge, ô Éternel! Tu fais du Très-Haut ta retraite.</a:t>
            </a:r>
          </a:p>
          <a:p>
            <a:pPr lvl="0" algn="just">
              <a:buNone/>
            </a:pPr>
            <a:r>
              <a:rPr lang="fr-FR" sz="4800" dirty="0" smtClean="0">
                <a:latin typeface="Arial Rounded MT Bold" pitchFamily="34" charset="0"/>
              </a:rPr>
              <a:t> 10 Aucun malheur ne t'arrivera, Aucun fléau n'approchera de ta tente.</a:t>
            </a:r>
          </a:p>
          <a:p>
            <a:pPr lvl="0" algn="just">
              <a:buNone/>
            </a:pPr>
            <a:r>
              <a:rPr lang="fr-FR" sz="4800" dirty="0" smtClean="0">
                <a:solidFill>
                  <a:srgbClr val="C00000"/>
                </a:solidFill>
                <a:latin typeface="Arial Rounded MT Bold" pitchFamily="34" charset="0"/>
              </a:rPr>
              <a:t> 11 Car il ordonnera à ses anges De te garder dans toutes tes voies;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bg1"/>
          </a:solidFill>
        </p:spPr>
        <p:txBody>
          <a:bodyPr>
            <a:normAutofit lnSpcReduction="10000"/>
          </a:bodyPr>
          <a:lstStyle/>
          <a:p>
            <a:pPr lvl="0" algn="just">
              <a:buNone/>
            </a:pPr>
            <a:r>
              <a:rPr lang="fr-FR" sz="4800" dirty="0" smtClean="0">
                <a:latin typeface="Arial Rounded MT Bold" pitchFamily="34" charset="0"/>
              </a:rPr>
              <a:t>12 </a:t>
            </a:r>
            <a:r>
              <a:rPr lang="fr-FR" sz="4800" dirty="0" smtClean="0">
                <a:latin typeface="Arial Rounded MT Bold" pitchFamily="34" charset="0"/>
              </a:rPr>
              <a:t>Ils te porteront sur les mains, De peur que ton pied ne heurte contre une pierre.</a:t>
            </a:r>
          </a:p>
          <a:p>
            <a:pPr lvl="0" algn="just">
              <a:buNone/>
            </a:pPr>
            <a:r>
              <a:rPr lang="fr-FR" sz="4800" dirty="0" smtClean="0">
                <a:latin typeface="Arial Rounded MT Bold" pitchFamily="34" charset="0"/>
              </a:rPr>
              <a:t> </a:t>
            </a:r>
            <a:r>
              <a:rPr lang="fr-FR" sz="4800" dirty="0" smtClean="0">
                <a:solidFill>
                  <a:srgbClr val="C00000"/>
                </a:solidFill>
                <a:latin typeface="Arial Rounded MT Bold" pitchFamily="34" charset="0"/>
              </a:rPr>
              <a:t>13 Tu marcheras sur le lion et sur l'aspic, Tu fouleras le lionceau et le dragon.</a:t>
            </a:r>
          </a:p>
          <a:p>
            <a:pPr lvl="0" algn="just">
              <a:buNone/>
            </a:pPr>
            <a:r>
              <a:rPr lang="fr-FR" sz="4800" dirty="0" smtClean="0">
                <a:latin typeface="Arial Rounded MT Bold" pitchFamily="34" charset="0"/>
              </a:rPr>
              <a:t> 14 Puisqu'il m'aime, je le délivrerai; Je le protégerai, puisqu'il connaît mon nom.</a:t>
            </a:r>
          </a:p>
          <a:p>
            <a:pPr lvl="0" algn="just">
              <a:buNone/>
            </a:pP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bg1"/>
          </a:solidFill>
        </p:spPr>
        <p:txBody>
          <a:bodyPr>
            <a:normAutofit/>
          </a:bodyPr>
          <a:lstStyle/>
          <a:p>
            <a:pPr lvl="0" algn="just">
              <a:buNone/>
            </a:pPr>
            <a:r>
              <a:rPr lang="fr-FR" sz="4800" dirty="0" smtClean="0">
                <a:latin typeface="Arial Rounded MT Bold" pitchFamily="34" charset="0"/>
              </a:rPr>
              <a:t>15 </a:t>
            </a:r>
            <a:r>
              <a:rPr lang="fr-FR" sz="4800" dirty="0" smtClean="0">
                <a:latin typeface="Arial Rounded MT Bold" pitchFamily="34" charset="0"/>
              </a:rPr>
              <a:t>Il m'invoquera, et je lui répondrai; Je serai avec lui dans la détresse, Je le délivrerai et je le glorifierai.</a:t>
            </a:r>
          </a:p>
          <a:p>
            <a:pPr lvl="0" algn="just">
              <a:buNone/>
            </a:pPr>
            <a:r>
              <a:rPr lang="fr-FR" sz="4800" dirty="0" smtClean="0">
                <a:solidFill>
                  <a:srgbClr val="C00000"/>
                </a:solidFill>
                <a:latin typeface="Arial Rounded MT Bold" pitchFamily="34" charset="0"/>
              </a:rPr>
              <a:t> 16 Je le rassasierai de longs jours, Et je lui ferai voir mon salut.</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rgbClr val="FFFF00"/>
          </a:solidFill>
        </p:spPr>
        <p:txBody>
          <a:bodyPr>
            <a:normAutofit fontScale="77500" lnSpcReduction="20000"/>
          </a:bodyPr>
          <a:lstStyle/>
          <a:p>
            <a:pPr lvl="0" algn="just">
              <a:buNone/>
            </a:pPr>
            <a:r>
              <a:rPr lang="fr-FR" sz="4800" dirty="0" smtClean="0">
                <a:solidFill>
                  <a:srgbClr val="002060"/>
                </a:solidFill>
                <a:latin typeface="Arial Rounded MT Bold" pitchFamily="34" charset="0"/>
              </a:rPr>
              <a:t>12- PROVIDENCE </a:t>
            </a:r>
            <a:r>
              <a:rPr lang="fr-FR" sz="4800" dirty="0" smtClean="0">
                <a:solidFill>
                  <a:srgbClr val="002060"/>
                </a:solidFill>
                <a:latin typeface="Arial Rounded MT Bold" pitchFamily="34" charset="0"/>
              </a:rPr>
              <a:t>DIVINE</a:t>
            </a:r>
            <a:r>
              <a:rPr lang="fr-FR" sz="4800" dirty="0" smtClean="0">
                <a:latin typeface="Arial Rounded MT Bold" pitchFamily="34" charset="0"/>
              </a:rPr>
              <a:t> : </a:t>
            </a:r>
            <a:endParaRPr lang="fr-FR" sz="4800" dirty="0" smtClean="0">
              <a:latin typeface="Arial Rounded MT Bold" pitchFamily="34" charset="0"/>
            </a:endParaRPr>
          </a:p>
          <a:p>
            <a:pPr lvl="0" algn="just">
              <a:buNone/>
            </a:pPr>
            <a:r>
              <a:rPr lang="fr-FR" sz="4800" u="sng" dirty="0" smtClean="0">
                <a:solidFill>
                  <a:srgbClr val="FF0000"/>
                </a:solidFill>
                <a:latin typeface="Arial Rounded MT Bold" pitchFamily="34" charset="0"/>
              </a:rPr>
              <a:t>2Co </a:t>
            </a:r>
            <a:r>
              <a:rPr lang="fr-FR" sz="4800" u="sng" dirty="0" smtClean="0">
                <a:solidFill>
                  <a:srgbClr val="FF0000"/>
                </a:solidFill>
                <a:latin typeface="Arial Rounded MT Bold" pitchFamily="34" charset="0"/>
              </a:rPr>
              <a:t>9:10 </a:t>
            </a:r>
            <a:r>
              <a:rPr lang="fr-FR" sz="4800" dirty="0" smtClean="0">
                <a:latin typeface="Arial Rounded MT Bold" pitchFamily="34" charset="0"/>
              </a:rPr>
              <a:t>Celui qui Fournit de la semence au semeur, Et du pain pour sa nourriture, vous fournira et vous multipliera la semence, et il augmentera les fruits de votre justice.</a:t>
            </a:r>
            <a:endParaRPr lang="en-US" sz="4800" dirty="0" smtClean="0">
              <a:latin typeface="Arial Rounded MT Bold" pitchFamily="34" charset="0"/>
            </a:endParaRPr>
          </a:p>
          <a:p>
            <a:pPr lvl="0" algn="just">
              <a:buNone/>
            </a:pPr>
            <a:r>
              <a:rPr lang="fr-FR" sz="4800" dirty="0" smtClean="0">
                <a:solidFill>
                  <a:srgbClr val="002060"/>
                </a:solidFill>
                <a:latin typeface="Arial Rounded MT Bold" pitchFamily="34" charset="0"/>
              </a:rPr>
              <a:t>13- ÊTRE </a:t>
            </a:r>
            <a:r>
              <a:rPr lang="fr-FR" sz="4800" dirty="0" smtClean="0">
                <a:solidFill>
                  <a:srgbClr val="002060"/>
                </a:solidFill>
                <a:latin typeface="Arial Rounded MT Bold" pitchFamily="34" charset="0"/>
              </a:rPr>
              <a:t>DANS LA VÉRITÉ</a:t>
            </a:r>
            <a:r>
              <a:rPr lang="fr-FR" sz="4800" dirty="0" smtClean="0">
                <a:latin typeface="Arial Rounded MT Bold" pitchFamily="34" charset="0"/>
              </a:rPr>
              <a:t> : </a:t>
            </a:r>
            <a:endParaRPr lang="fr-FR" sz="4800" dirty="0" smtClean="0">
              <a:latin typeface="Arial Rounded MT Bold" pitchFamily="34" charset="0"/>
            </a:endParaRPr>
          </a:p>
          <a:p>
            <a:pPr lvl="0" algn="just">
              <a:buNone/>
            </a:pPr>
            <a:r>
              <a:rPr lang="fr-FR" sz="4800" u="sng" dirty="0" smtClean="0">
                <a:solidFill>
                  <a:srgbClr val="FF0000"/>
                </a:solidFill>
                <a:latin typeface="Arial Rounded MT Bold" pitchFamily="34" charset="0"/>
              </a:rPr>
              <a:t>Jean </a:t>
            </a:r>
            <a:r>
              <a:rPr lang="fr-FR" sz="4800" u="sng" dirty="0" smtClean="0">
                <a:solidFill>
                  <a:srgbClr val="FF0000"/>
                </a:solidFill>
                <a:latin typeface="Arial Rounded MT Bold" pitchFamily="34" charset="0"/>
              </a:rPr>
              <a:t>16:13 </a:t>
            </a:r>
            <a:r>
              <a:rPr lang="fr-FR" sz="4800" dirty="0" smtClean="0">
                <a:latin typeface="Arial Rounded MT Bold" pitchFamily="34" charset="0"/>
              </a:rPr>
              <a:t>Quand le consolateur sera venu, l'Esprit de vérité, il vous conduira dans toute la vérité; car il ne parlera pas de lui-même, mais il dira tout ce qu'il aura entendu, et il vous annoncera les choses à venir</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rgbClr val="FFFF00"/>
          </a:solidFill>
        </p:spPr>
        <p:txBody>
          <a:bodyPr>
            <a:normAutofit fontScale="85000" lnSpcReduction="20000"/>
          </a:bodyPr>
          <a:lstStyle/>
          <a:p>
            <a:pPr lvl="0" algn="just">
              <a:buNone/>
            </a:pPr>
            <a:r>
              <a:rPr lang="fr-FR" sz="4800" dirty="0" smtClean="0">
                <a:solidFill>
                  <a:srgbClr val="002060"/>
                </a:solidFill>
                <a:latin typeface="Arial Rounded MT Bold" pitchFamily="34" charset="0"/>
              </a:rPr>
              <a:t>14- AUTORITE </a:t>
            </a:r>
            <a:r>
              <a:rPr lang="fr-FR" sz="4800" dirty="0" smtClean="0">
                <a:solidFill>
                  <a:srgbClr val="002060"/>
                </a:solidFill>
                <a:latin typeface="Arial Rounded MT Bold" pitchFamily="34" charset="0"/>
              </a:rPr>
              <a:t>SUR LE DIABLE</a:t>
            </a:r>
            <a:r>
              <a:rPr lang="fr-FR" sz="4800" dirty="0" smtClean="0">
                <a:latin typeface="Arial Rounded MT Bold" pitchFamily="34" charset="0"/>
              </a:rPr>
              <a:t> : </a:t>
            </a:r>
            <a:endParaRPr lang="fr-FR" sz="4800" dirty="0" smtClean="0">
              <a:latin typeface="Arial Rounded MT Bold" pitchFamily="34" charset="0"/>
            </a:endParaRPr>
          </a:p>
          <a:p>
            <a:pPr lvl="0" algn="just">
              <a:buNone/>
            </a:pPr>
            <a:r>
              <a:rPr lang="fr-FR" sz="4800" u="sng" dirty="0" smtClean="0">
                <a:solidFill>
                  <a:srgbClr val="FF0000"/>
                </a:solidFill>
                <a:latin typeface="Arial Rounded MT Bold" pitchFamily="34" charset="0"/>
              </a:rPr>
              <a:t>Luc </a:t>
            </a:r>
            <a:r>
              <a:rPr lang="fr-FR" sz="4800" u="sng" dirty="0" smtClean="0">
                <a:solidFill>
                  <a:srgbClr val="FF0000"/>
                </a:solidFill>
                <a:latin typeface="Arial Rounded MT Bold" pitchFamily="34" charset="0"/>
              </a:rPr>
              <a:t>10:19 </a:t>
            </a:r>
            <a:r>
              <a:rPr lang="fr-FR" sz="4800" dirty="0" smtClean="0">
                <a:latin typeface="Arial Rounded MT Bold" pitchFamily="34" charset="0"/>
              </a:rPr>
              <a:t>Voici, je vous ai donné le pouvoir de marcher sur les serpents et les scorpions, et sur toute la puissance de l'ennemi; et rien ne pourra vous nuire.</a:t>
            </a:r>
            <a:endParaRPr lang="en-US" sz="4800" dirty="0" smtClean="0">
              <a:latin typeface="Arial Rounded MT Bold" pitchFamily="34" charset="0"/>
            </a:endParaRPr>
          </a:p>
          <a:p>
            <a:pPr lvl="0" algn="just">
              <a:buNone/>
            </a:pPr>
            <a:r>
              <a:rPr lang="fr-FR" sz="4800" dirty="0" smtClean="0">
                <a:solidFill>
                  <a:srgbClr val="002060"/>
                </a:solidFill>
                <a:latin typeface="Arial Rounded MT Bold" pitchFamily="34" charset="0"/>
              </a:rPr>
              <a:t>15- LA </a:t>
            </a:r>
            <a:r>
              <a:rPr lang="fr-FR" sz="4800" dirty="0" smtClean="0">
                <a:solidFill>
                  <a:srgbClr val="002060"/>
                </a:solidFill>
                <a:latin typeface="Arial Rounded MT Bold" pitchFamily="34" charset="0"/>
              </a:rPr>
              <a:t>PRIÈRE</a:t>
            </a:r>
            <a:r>
              <a:rPr lang="fr-FR" sz="4800" dirty="0" smtClean="0">
                <a:latin typeface="Arial Rounded MT Bold" pitchFamily="34" charset="0"/>
              </a:rPr>
              <a:t> : </a:t>
            </a:r>
            <a:endParaRPr lang="fr-FR" sz="4800" dirty="0" smtClean="0">
              <a:latin typeface="Arial Rounded MT Bold" pitchFamily="34" charset="0"/>
            </a:endParaRPr>
          </a:p>
          <a:p>
            <a:pPr lvl="0" algn="just">
              <a:buNone/>
            </a:pPr>
            <a:r>
              <a:rPr lang="fr-FR" sz="4800" u="sng" dirty="0" err="1" smtClean="0">
                <a:solidFill>
                  <a:srgbClr val="FF0000"/>
                </a:solidFill>
                <a:latin typeface="Arial Rounded MT Bold" pitchFamily="34" charset="0"/>
              </a:rPr>
              <a:t>Php</a:t>
            </a:r>
            <a:r>
              <a:rPr lang="fr-FR" sz="4800" u="sng" dirty="0" smtClean="0">
                <a:solidFill>
                  <a:srgbClr val="FF0000"/>
                </a:solidFill>
                <a:latin typeface="Arial Rounded MT Bold" pitchFamily="34" charset="0"/>
              </a:rPr>
              <a:t> </a:t>
            </a:r>
            <a:r>
              <a:rPr lang="fr-FR" sz="4800" u="sng" dirty="0" smtClean="0">
                <a:solidFill>
                  <a:srgbClr val="FF0000"/>
                </a:solidFill>
                <a:latin typeface="Arial Rounded MT Bold" pitchFamily="34" charset="0"/>
              </a:rPr>
              <a:t>4:6 </a:t>
            </a:r>
            <a:r>
              <a:rPr lang="fr-FR" sz="4800" dirty="0" smtClean="0">
                <a:latin typeface="Arial Rounded MT Bold" pitchFamily="34" charset="0"/>
              </a:rPr>
              <a:t>Ne vous inquiétez de rien; mais en toute chose faites connaître vos besoins à Dieu par des prières et des supplications, avec des actions de grâces.</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accent6">
              <a:lumMod val="40000"/>
              <a:lumOff val="60000"/>
            </a:schemeClr>
          </a:solidFill>
        </p:spPr>
        <p:style>
          <a:lnRef idx="3">
            <a:schemeClr val="lt1"/>
          </a:lnRef>
          <a:fillRef idx="1">
            <a:schemeClr val="dk1"/>
          </a:fillRef>
          <a:effectRef idx="1">
            <a:schemeClr val="dk1"/>
          </a:effectRef>
          <a:fontRef idx="minor">
            <a:schemeClr val="lt1"/>
          </a:fontRef>
        </p:style>
        <p:txBody>
          <a:bodyPr>
            <a:normAutofit fontScale="85000" lnSpcReduction="10000"/>
          </a:bodyPr>
          <a:lstStyle/>
          <a:p>
            <a:pPr lvl="0" algn="just">
              <a:buNone/>
            </a:pPr>
            <a:r>
              <a:rPr lang="fr-FR" sz="5400" dirty="0" smtClean="0">
                <a:solidFill>
                  <a:srgbClr val="0000FF"/>
                </a:solidFill>
                <a:latin typeface="Arial Rounded MT Bold" pitchFamily="34" charset="0"/>
              </a:rPr>
              <a:t>16- L’ADORATION </a:t>
            </a:r>
            <a:r>
              <a:rPr lang="fr-FR" sz="5400" dirty="0" smtClean="0">
                <a:solidFill>
                  <a:srgbClr val="0000FF"/>
                </a:solidFill>
                <a:latin typeface="Arial Rounded MT Bold" pitchFamily="34" charset="0"/>
              </a:rPr>
              <a:t>ET LA LOUANGE</a:t>
            </a:r>
            <a:r>
              <a:rPr lang="fr-FR" sz="5400" dirty="0" smtClean="0">
                <a:solidFill>
                  <a:schemeClr val="tx1"/>
                </a:solidFill>
                <a:latin typeface="Arial Rounded MT Bold" pitchFamily="34" charset="0"/>
              </a:rPr>
              <a:t> : </a:t>
            </a:r>
            <a:endParaRPr lang="fr-FR" sz="5400" dirty="0" smtClean="0">
              <a:solidFill>
                <a:schemeClr val="tx1"/>
              </a:solidFill>
              <a:latin typeface="Arial Rounded MT Bold" pitchFamily="34" charset="0"/>
            </a:endParaRPr>
          </a:p>
          <a:p>
            <a:pPr lvl="0" algn="just">
              <a:buNone/>
            </a:pPr>
            <a:r>
              <a:rPr lang="fr-FR" sz="5400" u="sng" dirty="0" smtClean="0">
                <a:solidFill>
                  <a:srgbClr val="FF0000"/>
                </a:solidFill>
                <a:latin typeface="Arial Rounded MT Bold" pitchFamily="34" charset="0"/>
              </a:rPr>
              <a:t>Actes </a:t>
            </a:r>
            <a:r>
              <a:rPr lang="fr-FR" sz="5400" u="sng" dirty="0" smtClean="0">
                <a:solidFill>
                  <a:srgbClr val="FF0000"/>
                </a:solidFill>
                <a:latin typeface="Arial Rounded MT Bold" pitchFamily="34" charset="0"/>
              </a:rPr>
              <a:t>16:25 </a:t>
            </a:r>
            <a:r>
              <a:rPr lang="fr-FR" sz="5400" dirty="0" smtClean="0">
                <a:solidFill>
                  <a:schemeClr val="tx1"/>
                </a:solidFill>
                <a:latin typeface="Arial Rounded MT Bold" pitchFamily="34" charset="0"/>
              </a:rPr>
              <a:t>¶ Vers le milieu de la nuit, Paul et </a:t>
            </a:r>
            <a:r>
              <a:rPr lang="fr-FR" sz="5400" dirty="0" err="1" smtClean="0">
                <a:solidFill>
                  <a:schemeClr val="tx1"/>
                </a:solidFill>
                <a:latin typeface="Arial Rounded MT Bold" pitchFamily="34" charset="0"/>
              </a:rPr>
              <a:t>Silas</a:t>
            </a:r>
            <a:r>
              <a:rPr lang="fr-FR" sz="5400" dirty="0" smtClean="0">
                <a:solidFill>
                  <a:schemeClr val="tx1"/>
                </a:solidFill>
                <a:latin typeface="Arial Rounded MT Bold" pitchFamily="34" charset="0"/>
              </a:rPr>
              <a:t> priaient et chantaient les louanges de Dieu, et les prisonniers les entendaient. Ps 18:3 (18:4) Je m'écrie: Loué soit l'Éternel! Et je suis délivré de mes ennemis</a:t>
            </a:r>
            <a:r>
              <a:rPr lang="fr-FR" sz="5400" dirty="0" smtClean="0">
                <a:solidFill>
                  <a:schemeClr val="tx1"/>
                </a:solidFill>
                <a:latin typeface="Arial Rounded MT Bold" pitchFamily="34" charset="0"/>
              </a:rPr>
              <a:t>.</a:t>
            </a:r>
            <a:endParaRPr lang="en-US" sz="5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accent6">
              <a:lumMod val="40000"/>
              <a:lumOff val="60000"/>
            </a:schemeClr>
          </a:solidFill>
        </p:spPr>
        <p:style>
          <a:lnRef idx="3">
            <a:schemeClr val="lt1"/>
          </a:lnRef>
          <a:fillRef idx="1">
            <a:schemeClr val="dk1"/>
          </a:fillRef>
          <a:effectRef idx="1">
            <a:schemeClr val="dk1"/>
          </a:effectRef>
          <a:fontRef idx="minor">
            <a:schemeClr val="lt1"/>
          </a:fontRef>
        </p:style>
        <p:txBody>
          <a:bodyPr>
            <a:normAutofit fontScale="70000" lnSpcReduction="20000"/>
          </a:bodyPr>
          <a:lstStyle/>
          <a:p>
            <a:pPr lvl="0" algn="just">
              <a:buNone/>
            </a:pPr>
            <a:r>
              <a:rPr lang="fr-FR" sz="5400" dirty="0" smtClean="0">
                <a:solidFill>
                  <a:srgbClr val="0000FF"/>
                </a:solidFill>
                <a:latin typeface="Arial Rounded MT Bold" pitchFamily="34" charset="0"/>
              </a:rPr>
              <a:t>17- ORIENTATION</a:t>
            </a:r>
            <a:r>
              <a:rPr lang="fr-FR" sz="5400" dirty="0" smtClean="0">
                <a:solidFill>
                  <a:srgbClr val="0000FF"/>
                </a:solidFill>
                <a:latin typeface="Arial Rounded MT Bold" pitchFamily="34" charset="0"/>
              </a:rPr>
              <a:t>, POINT DE REPÈRE</a:t>
            </a:r>
            <a:r>
              <a:rPr lang="fr-FR" sz="5400" dirty="0" smtClean="0">
                <a:solidFill>
                  <a:schemeClr val="tx1"/>
                </a:solidFill>
                <a:latin typeface="Arial Rounded MT Bold" pitchFamily="34" charset="0"/>
              </a:rPr>
              <a:t> : </a:t>
            </a:r>
            <a:endParaRPr lang="fr-FR" sz="5400" dirty="0" smtClean="0">
              <a:solidFill>
                <a:schemeClr val="tx1"/>
              </a:solidFill>
              <a:latin typeface="Arial Rounded MT Bold" pitchFamily="34" charset="0"/>
            </a:endParaRPr>
          </a:p>
          <a:p>
            <a:pPr lvl="0" algn="just">
              <a:buNone/>
            </a:pPr>
            <a:r>
              <a:rPr lang="fr-FR" sz="5400" u="sng" dirty="0" smtClean="0">
                <a:solidFill>
                  <a:srgbClr val="FF0000"/>
                </a:solidFill>
                <a:latin typeface="Arial Rounded MT Bold" pitchFamily="34" charset="0"/>
              </a:rPr>
              <a:t>1Jean </a:t>
            </a:r>
            <a:r>
              <a:rPr lang="fr-FR" sz="5400" u="sng" dirty="0" smtClean="0">
                <a:solidFill>
                  <a:srgbClr val="FF0000"/>
                </a:solidFill>
                <a:latin typeface="Arial Rounded MT Bold" pitchFamily="34" charset="0"/>
              </a:rPr>
              <a:t>2:27 </a:t>
            </a:r>
            <a:r>
              <a:rPr lang="fr-FR" sz="5400" dirty="0" smtClean="0">
                <a:solidFill>
                  <a:schemeClr val="tx1"/>
                </a:solidFill>
                <a:latin typeface="Arial Rounded MT Bold" pitchFamily="34" charset="0"/>
              </a:rPr>
              <a:t>Pour vous, l'onction que vous avez reçue de lui demeure en vous, et vous n'avez pas besoin qu'on vous enseigne; mais comme son onction vous enseigne toutes choses, et qu'elle est véritable et qu'elle n'est point un mensonge, demeurez en lui selon les enseignements qu'elle vous a donnés. </a:t>
            </a:r>
            <a:endParaRPr lang="en-US" sz="5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accent6">
              <a:lumMod val="40000"/>
              <a:lumOff val="60000"/>
            </a:schemeClr>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buNone/>
            </a:pPr>
            <a:r>
              <a:rPr lang="fr-FR" sz="5400" dirty="0" smtClean="0">
                <a:solidFill>
                  <a:srgbClr val="0000FF"/>
                </a:solidFill>
                <a:latin typeface="Arial Rounded MT Bold" pitchFamily="34" charset="0"/>
              </a:rPr>
              <a:t>18- LE CHRETIEN CONNAIT </a:t>
            </a:r>
            <a:r>
              <a:rPr lang="fr-FR" sz="5400" dirty="0" smtClean="0">
                <a:solidFill>
                  <a:srgbClr val="0000FF"/>
                </a:solidFill>
                <a:latin typeface="Arial Rounded MT Bold" pitchFamily="34" charset="0"/>
              </a:rPr>
              <a:t>SA RAISON D’ÊTRE </a:t>
            </a:r>
            <a:r>
              <a:rPr lang="fr-FR" sz="5400" dirty="0" smtClean="0">
                <a:solidFill>
                  <a:srgbClr val="0000FF"/>
                </a:solidFill>
                <a:latin typeface="Arial Rounded MT Bold" pitchFamily="34" charset="0"/>
              </a:rPr>
              <a:t> SUR LA TERRE ET SON FUTUR: </a:t>
            </a:r>
            <a:endParaRPr lang="en-US" sz="5400" dirty="0" smtClean="0">
              <a:solidFill>
                <a:srgbClr val="0000FF"/>
              </a:solidFill>
              <a:latin typeface="Arial Rounded MT Bold" pitchFamily="34" charset="0"/>
            </a:endParaRPr>
          </a:p>
          <a:p>
            <a:pPr algn="just"/>
            <a:r>
              <a:rPr lang="fr-FR" sz="4400" dirty="0" err="1" smtClean="0">
                <a:solidFill>
                  <a:srgbClr val="FF0000"/>
                </a:solidFill>
                <a:latin typeface="Arial Rounded MT Bold" pitchFamily="34" charset="0"/>
              </a:rPr>
              <a:t>Heb</a:t>
            </a:r>
            <a:r>
              <a:rPr lang="fr-FR" sz="4400" dirty="0" smtClean="0">
                <a:solidFill>
                  <a:srgbClr val="FF0000"/>
                </a:solidFill>
                <a:latin typeface="Arial Rounded MT Bold" pitchFamily="34" charset="0"/>
              </a:rPr>
              <a:t> </a:t>
            </a:r>
            <a:r>
              <a:rPr lang="fr-FR" sz="4400" dirty="0" smtClean="0">
                <a:solidFill>
                  <a:srgbClr val="FF0000"/>
                </a:solidFill>
                <a:latin typeface="Arial Rounded MT Bold" pitchFamily="34" charset="0"/>
              </a:rPr>
              <a:t>10:39 </a:t>
            </a:r>
            <a:r>
              <a:rPr lang="fr-FR" sz="4400" dirty="0" smtClean="0">
                <a:solidFill>
                  <a:schemeClr val="tx1"/>
                </a:solidFill>
                <a:latin typeface="Arial Rounded MT Bold" pitchFamily="34" charset="0"/>
              </a:rPr>
              <a:t>Nous, nous ne sommes pas de ceux qui se retirent pour se perdre, mais de ceux qui ont la foi pour sauver leur âme</a:t>
            </a:r>
            <a:r>
              <a:rPr lang="fr-FR" sz="4400" dirty="0" smtClean="0">
                <a:solidFill>
                  <a:schemeClr val="tx1"/>
                </a:solidFill>
                <a:latin typeface="Arial Rounded MT Bold" pitchFamily="34" charset="0"/>
              </a:rPr>
              <a:t>.</a:t>
            </a:r>
          </a:p>
          <a:p>
            <a:pPr algn="just"/>
            <a:r>
              <a:rPr lang="fr-FR" sz="4400" dirty="0" smtClean="0">
                <a:solidFill>
                  <a:schemeClr val="tx1"/>
                </a:solidFill>
                <a:latin typeface="Arial Rounded MT Bold" pitchFamily="34" charset="0"/>
              </a:rPr>
              <a:t> </a:t>
            </a:r>
            <a:r>
              <a:rPr lang="fr-FR" sz="4400" u="sng" dirty="0" err="1" smtClean="0">
                <a:solidFill>
                  <a:srgbClr val="FF0000"/>
                </a:solidFill>
                <a:latin typeface="Arial Rounded MT Bold" pitchFamily="34" charset="0"/>
              </a:rPr>
              <a:t>Php</a:t>
            </a:r>
            <a:r>
              <a:rPr lang="fr-FR" sz="4400" u="sng" dirty="0" smtClean="0">
                <a:solidFill>
                  <a:srgbClr val="FF0000"/>
                </a:solidFill>
                <a:latin typeface="Arial Rounded MT Bold" pitchFamily="34" charset="0"/>
              </a:rPr>
              <a:t> 3:20 </a:t>
            </a:r>
            <a:r>
              <a:rPr lang="fr-FR" sz="4400" dirty="0" smtClean="0">
                <a:solidFill>
                  <a:schemeClr val="tx1"/>
                </a:solidFill>
                <a:latin typeface="Arial Rounded MT Bold" pitchFamily="34" charset="0"/>
              </a:rPr>
              <a:t>Mais notre cité à nous est dans les cieux, d'où nous attendons aussi comme Sauveur le Seigneur Jésus-Christ,</a:t>
            </a:r>
            <a:endParaRPr lang="en-US" sz="44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accent6">
              <a:lumMod val="40000"/>
              <a:lumOff val="60000"/>
            </a:schemeClr>
          </a:solidFill>
        </p:spPr>
        <p:style>
          <a:lnRef idx="3">
            <a:schemeClr val="lt1"/>
          </a:lnRef>
          <a:fillRef idx="1">
            <a:schemeClr val="dk1"/>
          </a:fillRef>
          <a:effectRef idx="1">
            <a:schemeClr val="dk1"/>
          </a:effectRef>
          <a:fontRef idx="minor">
            <a:schemeClr val="lt1"/>
          </a:fontRef>
        </p:style>
        <p:txBody>
          <a:bodyPr>
            <a:normAutofit fontScale="85000" lnSpcReduction="20000"/>
          </a:bodyPr>
          <a:lstStyle/>
          <a:p>
            <a:pPr lvl="0" algn="just">
              <a:buNone/>
            </a:pPr>
            <a:r>
              <a:rPr lang="fr-FR" sz="5400" dirty="0" smtClean="0">
                <a:solidFill>
                  <a:srgbClr val="0000FF"/>
                </a:solidFill>
                <a:latin typeface="Arial Rounded MT Bold" pitchFamily="34" charset="0"/>
              </a:rPr>
              <a:t>19- ADVERSITÉ </a:t>
            </a:r>
            <a:r>
              <a:rPr lang="fr-FR" sz="5400" dirty="0" smtClean="0">
                <a:solidFill>
                  <a:srgbClr val="0000FF"/>
                </a:solidFill>
                <a:latin typeface="Arial Rounded MT Bold" pitchFamily="34" charset="0"/>
              </a:rPr>
              <a:t>ET TENTATION MESURÉES ET MODÉRÉES</a:t>
            </a:r>
            <a:r>
              <a:rPr lang="fr-FR" sz="5400" dirty="0" smtClean="0">
                <a:solidFill>
                  <a:schemeClr val="tx1"/>
                </a:solidFill>
                <a:latin typeface="Arial Rounded MT Bold" pitchFamily="34" charset="0"/>
              </a:rPr>
              <a:t> : </a:t>
            </a:r>
            <a:endParaRPr lang="fr-FR" sz="5400" dirty="0" smtClean="0">
              <a:solidFill>
                <a:schemeClr val="tx1"/>
              </a:solidFill>
              <a:latin typeface="Arial Rounded MT Bold" pitchFamily="34" charset="0"/>
            </a:endParaRPr>
          </a:p>
          <a:p>
            <a:pPr lvl="0" algn="just">
              <a:buNone/>
            </a:pPr>
            <a:r>
              <a:rPr lang="fr-FR" sz="5400" u="sng" dirty="0" smtClean="0">
                <a:solidFill>
                  <a:srgbClr val="FF0000"/>
                </a:solidFill>
                <a:latin typeface="Arial Rounded MT Bold" pitchFamily="34" charset="0"/>
              </a:rPr>
              <a:t>1Co </a:t>
            </a:r>
            <a:r>
              <a:rPr lang="fr-FR" sz="5400" u="sng" dirty="0" smtClean="0">
                <a:solidFill>
                  <a:srgbClr val="FF0000"/>
                </a:solidFill>
                <a:latin typeface="Arial Rounded MT Bold" pitchFamily="34" charset="0"/>
              </a:rPr>
              <a:t>10:13 </a:t>
            </a:r>
            <a:r>
              <a:rPr lang="fr-FR" sz="5400" dirty="0" smtClean="0">
                <a:solidFill>
                  <a:schemeClr val="tx1"/>
                </a:solidFill>
                <a:latin typeface="Arial Rounded MT Bold" pitchFamily="34" charset="0"/>
              </a:rPr>
              <a:t>Aucune tentation ne vous est survenue qui n'ait été humaine, et Dieu, qui est fidèle, ne permettra pas que vous soyez tentés au delà de vos forces; mais avec la tentation il préparera aussi le moyen d'en sortir, afin que vous puissiez la supporter</a:t>
            </a:r>
            <a:r>
              <a:rPr lang="fr-FR" sz="5400" dirty="0" smtClean="0">
                <a:solidFill>
                  <a:schemeClr val="tx1"/>
                </a:solidFill>
                <a:latin typeface="Arial Rounded MT Bold" pitchFamily="34" charset="0"/>
              </a:rPr>
              <a:t>.</a:t>
            </a:r>
            <a:endParaRPr lang="en-US" sz="5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a:solidFill>
            <a:schemeClr val="accent6">
              <a:lumMod val="40000"/>
              <a:lumOff val="60000"/>
            </a:schemeClr>
          </a:solidFill>
        </p:spPr>
        <p:style>
          <a:lnRef idx="3">
            <a:schemeClr val="lt1"/>
          </a:lnRef>
          <a:fillRef idx="1">
            <a:schemeClr val="dk1"/>
          </a:fillRef>
          <a:effectRef idx="1">
            <a:schemeClr val="dk1"/>
          </a:effectRef>
          <a:fontRef idx="minor">
            <a:schemeClr val="lt1"/>
          </a:fontRef>
        </p:style>
        <p:txBody>
          <a:bodyPr>
            <a:normAutofit fontScale="77500" lnSpcReduction="20000"/>
          </a:bodyPr>
          <a:lstStyle/>
          <a:p>
            <a:pPr lvl="0" algn="just">
              <a:buNone/>
            </a:pPr>
            <a:r>
              <a:rPr lang="fr-FR" sz="5400" dirty="0" smtClean="0">
                <a:solidFill>
                  <a:srgbClr val="0000FF"/>
                </a:solidFill>
                <a:latin typeface="Arial Rounded MT Bold" pitchFamily="34" charset="0"/>
              </a:rPr>
              <a:t>20- FRATERNITE </a:t>
            </a:r>
            <a:r>
              <a:rPr lang="fr-FR" sz="5400" dirty="0" smtClean="0">
                <a:solidFill>
                  <a:srgbClr val="0000FF"/>
                </a:solidFill>
                <a:latin typeface="Arial Rounded MT Bold" pitchFamily="34" charset="0"/>
              </a:rPr>
              <a:t>DES SAINTS :  </a:t>
            </a:r>
            <a:endParaRPr lang="fr-FR" sz="5400" dirty="0" smtClean="0">
              <a:solidFill>
                <a:srgbClr val="0000FF"/>
              </a:solidFill>
              <a:latin typeface="Arial Rounded MT Bold" pitchFamily="34" charset="0"/>
            </a:endParaRPr>
          </a:p>
          <a:p>
            <a:pPr lvl="0" algn="just">
              <a:buNone/>
            </a:pPr>
            <a:r>
              <a:rPr lang="fr-FR" sz="5400" u="sng" dirty="0" smtClean="0">
                <a:solidFill>
                  <a:srgbClr val="FF0000"/>
                </a:solidFill>
                <a:latin typeface="Arial Rounded MT Bold" pitchFamily="34" charset="0"/>
              </a:rPr>
              <a:t>Actes </a:t>
            </a:r>
            <a:r>
              <a:rPr lang="fr-FR" sz="5400" u="sng" dirty="0" smtClean="0">
                <a:solidFill>
                  <a:srgbClr val="FF0000"/>
                </a:solidFill>
                <a:latin typeface="Arial Rounded MT Bold" pitchFamily="34" charset="0"/>
              </a:rPr>
              <a:t>2:46 </a:t>
            </a:r>
            <a:r>
              <a:rPr lang="fr-FR" sz="5400" dirty="0" smtClean="0">
                <a:solidFill>
                  <a:schemeClr val="tx1"/>
                </a:solidFill>
                <a:latin typeface="Arial Rounded MT Bold" pitchFamily="34" charset="0"/>
              </a:rPr>
              <a:t>Ils étaient chaque jour tous ensemble assidus au temple, ils rompaient le pain dans les maisons, et prenaient leur nourriture avec joie et simplicité de </a:t>
            </a:r>
            <a:r>
              <a:rPr lang="fr-FR" sz="5400" dirty="0" smtClean="0">
                <a:solidFill>
                  <a:schemeClr val="tx1"/>
                </a:solidFill>
                <a:latin typeface="Arial Rounded MT Bold" pitchFamily="34" charset="0"/>
              </a:rPr>
              <a:t>cœur,</a:t>
            </a:r>
            <a:endParaRPr lang="en-US" sz="5400" dirty="0" smtClean="0">
              <a:solidFill>
                <a:schemeClr val="tx1"/>
              </a:solidFill>
              <a:latin typeface="Arial Rounded MT Bold" pitchFamily="34" charset="0"/>
            </a:endParaRPr>
          </a:p>
          <a:p>
            <a:pPr lvl="0" algn="just"/>
            <a:r>
              <a:rPr lang="fr-FR" sz="5400" dirty="0" smtClean="0">
                <a:solidFill>
                  <a:schemeClr val="tx1"/>
                </a:solidFill>
                <a:latin typeface="Arial Rounded MT Bold" pitchFamily="34" charset="0"/>
              </a:rPr>
              <a:t>47 louant Dieu, et trouvant grâce auprès de tout le peuple. Et le Seigneur ajoutait chaque jour à l'Église ceux qui étaient sauvés.</a:t>
            </a:r>
            <a:endParaRPr lang="en-US" sz="5400" dirty="0" smtClean="0">
              <a:solidFill>
                <a:schemeClr val="tx1"/>
              </a:solidFill>
              <a:latin typeface="Arial Rounded MT Bold" pitchFamily="34" charset="0"/>
            </a:endParaRPr>
          </a:p>
          <a:p>
            <a:pPr lvl="0" algn="just"/>
            <a:endParaRPr lang="en-US" sz="5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400" b="1" dirty="0" smtClean="0">
                <a:solidFill>
                  <a:srgbClr val="0000FF"/>
                </a:solidFill>
                <a:latin typeface="Arial Rounded MT Bold" pitchFamily="34" charset="0"/>
              </a:rPr>
              <a:t>CONCLUSION</a:t>
            </a:r>
            <a:endParaRPr lang="en-US" sz="4400" dirty="0" smtClean="0">
              <a:solidFill>
                <a:srgbClr val="0000FF"/>
              </a:solidFill>
              <a:latin typeface="Arial Rounded MT Bold" pitchFamily="34" charset="0"/>
            </a:endParaRPr>
          </a:p>
          <a:p>
            <a:pPr lvl="0" algn="just"/>
            <a:r>
              <a:rPr lang="fr-FR" sz="4400" dirty="0" smtClean="0">
                <a:solidFill>
                  <a:srgbClr val="0000FF"/>
                </a:solidFill>
                <a:latin typeface="Arial Rounded MT Bold" pitchFamily="34" charset="0"/>
              </a:rPr>
              <a:t>Que </a:t>
            </a:r>
            <a:r>
              <a:rPr lang="fr-FR" sz="4400" dirty="0" smtClean="0">
                <a:solidFill>
                  <a:srgbClr val="0000FF"/>
                </a:solidFill>
                <a:latin typeface="Arial Rounded MT Bold" pitchFamily="34" charset="0"/>
              </a:rPr>
              <a:t>Ton Règne Vienne et que ta volonté soit faite sur la terre comme au ciel.</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La terre sera un jour assujettie à la volonté complète et absolue de Dieu.</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Cela se fera avec force et violence parce que le royaume de Dieu s’imposera sur toute la terre.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Pour nous qui sommes les bénéficiaires du royaume de Dieu, c’est par amour et par reconnaissance que nous obéissons à Dieu.</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solidFill>
                  <a:srgbClr val="0000FF"/>
                </a:solidFill>
                <a:latin typeface="Arial Rounded MT Bold" pitchFamily="34" charset="0"/>
              </a:rPr>
              <a:t>Nous </a:t>
            </a:r>
            <a:r>
              <a:rPr lang="fr-FR" sz="4400" dirty="0" smtClean="0">
                <a:solidFill>
                  <a:srgbClr val="0000FF"/>
                </a:solidFill>
                <a:latin typeface="Arial Rounded MT Bold" pitchFamily="34" charset="0"/>
              </a:rPr>
              <a:t>les croyants sommes les enfants du royaume et aussi l’épouse du Seigneur.</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Le royaume de Dieu est notre héritage eternel.</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A nous la tâche de renfoncer et de sécuriser les principes du royaume de Dieu sur cette terre.</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Devenons les mains et les pieds du Seigneur.</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Soyons animés des mêmes sentiments qui étaient en Jésus Christ.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Je vous laisse avec les paroles de </a:t>
            </a:r>
            <a:r>
              <a:rPr lang="fr-FR" sz="4400" dirty="0" smtClean="0">
                <a:latin typeface="Arial Rounded MT Bold" pitchFamily="34" charset="0"/>
              </a:rPr>
              <a:t>Paul adressée aux chrétiens de Corinthe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u="sng" dirty="0" smtClean="0">
                <a:solidFill>
                  <a:srgbClr val="FF0000"/>
                </a:solidFill>
                <a:latin typeface="Arial Rounded MT Bold" pitchFamily="34" charset="0"/>
              </a:rPr>
              <a:t>2Co 5:1 </a:t>
            </a:r>
            <a:r>
              <a:rPr lang="fr-FR" sz="4400" dirty="0" smtClean="0">
                <a:latin typeface="Arial Rounded MT Bold" pitchFamily="34" charset="0"/>
              </a:rPr>
              <a:t>¶ Nous savons, en effet, que, si cette tente où nous habitons sur la terre est détruite, nous avons dans le ciel un édifice qui est l'ouvrage de Dieu, une demeure éternelle qui n'a pas été faite de main d'homme.</a:t>
            </a:r>
            <a:endParaRPr lang="en-US" sz="4400" dirty="0" smtClean="0">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u="sng" dirty="0" smtClean="0">
                <a:solidFill>
                  <a:srgbClr val="FF0000"/>
                </a:solidFill>
                <a:latin typeface="Arial Rounded MT Bold" pitchFamily="34" charset="0"/>
              </a:rPr>
              <a:t>2Co </a:t>
            </a:r>
            <a:r>
              <a:rPr lang="fr-FR" sz="4400" u="sng" dirty="0" smtClean="0">
                <a:solidFill>
                  <a:srgbClr val="FF0000"/>
                </a:solidFill>
                <a:latin typeface="Arial Rounded MT Bold" pitchFamily="34" charset="0"/>
              </a:rPr>
              <a:t>5:4 </a:t>
            </a:r>
            <a:r>
              <a:rPr lang="fr-FR" sz="4400" dirty="0" smtClean="0">
                <a:latin typeface="Arial Rounded MT Bold" pitchFamily="34" charset="0"/>
              </a:rPr>
              <a:t>Car tandis que nous sommes dans cette tente, nous gémissons, accablés, parce que nous voulons, non pas nous dépouiller, mais nous revêtir, afin que ce qui est mortel soit englouti par la vie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fr-FR" sz="4400" u="sng" dirty="0" smtClean="0">
                <a:solidFill>
                  <a:srgbClr val="FF0000"/>
                </a:solidFill>
                <a:latin typeface="Arial Rounded MT Bold" pitchFamily="34" charset="0"/>
              </a:rPr>
              <a:t>2Co 5:8-10 </a:t>
            </a:r>
            <a:r>
              <a:rPr lang="fr-FR" sz="4400" dirty="0" smtClean="0">
                <a:latin typeface="Arial Rounded MT Bold" pitchFamily="34" charset="0"/>
              </a:rPr>
              <a:t>nous sommes pleins de confiance, et nous aimons mieux quitter ce corps et demeurer auprès du Seigneur.</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FF0000"/>
                </a:solidFill>
                <a:latin typeface="Arial Rounded MT Bold" pitchFamily="34" charset="0"/>
              </a:rPr>
              <a:t>9 C'est pour cela aussi que nous nous efforçons de lui être agréables, soit que nous demeurions dans ce corps, soit que nous le quittions.</a:t>
            </a:r>
            <a:endParaRPr lang="en-US" sz="4400" dirty="0" smtClean="0">
              <a:solidFill>
                <a:srgbClr val="FF0000"/>
              </a:solidFill>
              <a:latin typeface="Arial Rounded MT Bold" pitchFamily="34" charset="0"/>
            </a:endParaRPr>
          </a:p>
          <a:p>
            <a:pPr algn="just"/>
            <a:r>
              <a:rPr lang="fr-FR" sz="4400" dirty="0" smtClean="0">
                <a:latin typeface="Arial Rounded MT Bold" pitchFamily="34" charset="0"/>
              </a:rPr>
              <a:t> 10 Car il nous faut tous comparaître devant le tribunal de Christ, afin que chacun reçoive selon le bien ou le mal qu'il aura fait, étant dans son </a:t>
            </a:r>
            <a:r>
              <a:rPr lang="fr-FR" sz="4400" dirty="0" smtClean="0">
                <a:latin typeface="Arial Rounded MT Bold" pitchFamily="34" charset="0"/>
              </a:rPr>
              <a:t>corps. </a:t>
            </a:r>
          </a:p>
          <a:p>
            <a:pPr algn="r"/>
            <a:r>
              <a:rPr lang="fr-FR" sz="4400" dirty="0" smtClean="0">
                <a:solidFill>
                  <a:srgbClr val="FF0000"/>
                </a:solidFill>
                <a:latin typeface="Arial Rounded MT Bold" pitchFamily="34" charset="0"/>
              </a:rPr>
              <a:t>AMEN</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25000" lnSpcReduction="20000"/>
          </a:bodyPr>
          <a:lstStyle/>
          <a:p>
            <a:r>
              <a:rPr lang="fr-FR" sz="4000" b="1" smtClean="0"/>
              <a:t>NEXT TIME</a:t>
            </a:r>
          </a:p>
          <a:p>
            <a:r>
              <a:rPr lang="fr-FR" sz="4000" b="1" dirty="0" smtClean="0"/>
              <a:t>20 </a:t>
            </a:r>
            <a:r>
              <a:rPr lang="fr-FR" sz="4000" b="1" dirty="0" smtClean="0"/>
              <a:t>DES PRIVILÈGES FUTURS DES RACHETES DE L’ETERNEL</a:t>
            </a:r>
            <a:endParaRPr lang="en-US" sz="4000" dirty="0" smtClean="0"/>
          </a:p>
          <a:p>
            <a:pPr lvl="0"/>
            <a:r>
              <a:rPr lang="fr-FR" sz="4000" dirty="0" smtClean="0"/>
              <a:t>LE PARADIS </a:t>
            </a:r>
            <a:r>
              <a:rPr lang="fr-FR" sz="4000" dirty="0" err="1" smtClean="0"/>
              <a:t>Joh</a:t>
            </a:r>
            <a:r>
              <a:rPr lang="fr-FR" sz="4000" dirty="0" smtClean="0"/>
              <a:t> 14:2 Il y a plusieurs demeures dans la maison de mon Père. Si cela n'était pas, je vous l'aurais dit. Je vais vous préparer une place.</a:t>
            </a:r>
            <a:endParaRPr lang="en-US" sz="4000" dirty="0" smtClean="0"/>
          </a:p>
          <a:p>
            <a:pPr lvl="0"/>
            <a:r>
              <a:rPr lang="fr-FR" sz="4000" dirty="0" smtClean="0"/>
              <a:t>LA PRESENCE PERMANENTE DE DIEU : </a:t>
            </a:r>
            <a:r>
              <a:rPr lang="fr-FR" sz="4000" dirty="0" err="1" smtClean="0"/>
              <a:t>Re</a:t>
            </a:r>
            <a:r>
              <a:rPr lang="fr-FR" sz="4000" dirty="0" smtClean="0"/>
              <a:t> 21:23 La ville n'a besoin ni du soleil ni de la lune pour l'éclairer; car la gloire de Dieu l'éclaire, et l'agneau est son flambeau.</a:t>
            </a:r>
            <a:endParaRPr lang="en-US" sz="4000" dirty="0" smtClean="0"/>
          </a:p>
          <a:p>
            <a:pPr lvl="0"/>
            <a:r>
              <a:rPr lang="fr-FR" sz="4000" dirty="0" smtClean="0"/>
              <a:t>L’ENCERCLEMENT DE L’AMOUR DE DIEU</a:t>
            </a:r>
            <a:endParaRPr lang="en-US" sz="4000" dirty="0" smtClean="0"/>
          </a:p>
          <a:p>
            <a:pPr lvl="0"/>
            <a:r>
              <a:rPr lang="fr-FR" sz="4000" dirty="0" smtClean="0"/>
              <a:t>LE CORPS GLORIEUX, LA JEUNESSE ETERNELLE, LA FIN DES HANDICAPES CORPORELS : 1Co 15:42 Ainsi en est-il de la résurrection des morts. Le corps est semé corruptible; il ressuscite incorruptible;</a:t>
            </a:r>
            <a:endParaRPr lang="en-US" sz="4000" dirty="0" smtClean="0"/>
          </a:p>
          <a:p>
            <a:pPr lvl="0"/>
            <a:r>
              <a:rPr lang="fr-FR" sz="4000" dirty="0" smtClean="0"/>
              <a:t>LA VIE ÉTERNELLE : Lu 18:29 Et Jésus leur dit: Je vous le dis en vérité, il n'est personne qui, ayant quitté, à cause du royaume de Dieu, sa maison, ou sa femme, ou ses frères, ou ses parents, ou ses enfants, 30 ne reçoive beaucoup plus dans ce siècle-ci, et, dans le siècle à venir, la vie éternelle.</a:t>
            </a:r>
            <a:endParaRPr lang="en-US" sz="4000" dirty="0" smtClean="0"/>
          </a:p>
          <a:p>
            <a:pPr lvl="0"/>
            <a:r>
              <a:rPr lang="fr-FR" sz="4000" dirty="0" smtClean="0"/>
              <a:t>PAIX PARFAITE : </a:t>
            </a:r>
            <a:r>
              <a:rPr lang="fr-FR" sz="4000" dirty="0" err="1" smtClean="0"/>
              <a:t>Re</a:t>
            </a:r>
            <a:r>
              <a:rPr lang="fr-FR" sz="4000" dirty="0" smtClean="0"/>
              <a:t> 21:4 Il essuiera toute larme de leurs yeux, et la mort ne sera plus, et il n'y aura plus ni deuil, ni cri, ni douleur, car les premières choses ont disparu.</a:t>
            </a:r>
            <a:endParaRPr lang="en-US" sz="4000" dirty="0" smtClean="0"/>
          </a:p>
          <a:p>
            <a:pPr lvl="0"/>
            <a:r>
              <a:rPr lang="fr-FR" sz="4000" dirty="0" smtClean="0"/>
              <a:t>JOIE ET SÉRÉNITÉ ÉTERNELLE : </a:t>
            </a:r>
            <a:r>
              <a:rPr lang="fr-FR" sz="4000" dirty="0" err="1" smtClean="0"/>
              <a:t>Re</a:t>
            </a:r>
            <a:r>
              <a:rPr lang="fr-FR" sz="4000" dirty="0" smtClean="0"/>
              <a:t> 7:17 Car l'agneau qui est au milieu du trône les paîtra et les conduira aux sources des eaux de la vie, et Dieu essuiera toute larme de leurs yeux.</a:t>
            </a:r>
            <a:endParaRPr lang="en-US" sz="4000" dirty="0" smtClean="0"/>
          </a:p>
          <a:p>
            <a:pPr lvl="0"/>
            <a:r>
              <a:rPr lang="fr-FR" sz="4000" dirty="0" smtClean="0"/>
              <a:t>LA COMPANIE DES ÉLUS : Mt 8:11 Or, je vous déclare que plusieurs viendront de l'orient et de l'occident, et seront à table avec Abraham, Isaac et Jacob, dans le royaume des cieux.</a:t>
            </a:r>
            <a:endParaRPr lang="en-US" sz="4000" dirty="0" smtClean="0"/>
          </a:p>
          <a:p>
            <a:pPr lvl="0"/>
            <a:r>
              <a:rPr lang="fr-FR" sz="4000" dirty="0" smtClean="0"/>
              <a:t>LE REVOIR DES PROCHES : 3</a:t>
            </a:r>
            <a:br>
              <a:rPr lang="fr-FR" sz="4000" dirty="0" smtClean="0"/>
            </a:br>
            <a:r>
              <a:rPr lang="fr-FR" sz="4000" dirty="0" smtClean="0"/>
              <a:t>Du revoir Éternel</a:t>
            </a:r>
            <a:br>
              <a:rPr lang="fr-FR" sz="4000" dirty="0" smtClean="0"/>
            </a:br>
            <a:r>
              <a:rPr lang="fr-FR" sz="4000" dirty="0" smtClean="0"/>
              <a:t>Nous connaîtrons les charmes;</a:t>
            </a:r>
            <a:br>
              <a:rPr lang="fr-FR" sz="4000" dirty="0" smtClean="0"/>
            </a:br>
            <a:r>
              <a:rPr lang="fr-FR" sz="4000" dirty="0" smtClean="0"/>
              <a:t>Pour ne plus les quitter,</a:t>
            </a:r>
            <a:br>
              <a:rPr lang="fr-FR" sz="4000" dirty="0" smtClean="0"/>
            </a:br>
            <a:r>
              <a:rPr lang="fr-FR" sz="4000" dirty="0" smtClean="0"/>
              <a:t>Nous retrouverons tous</a:t>
            </a:r>
            <a:br>
              <a:rPr lang="fr-FR" sz="4000" dirty="0" smtClean="0"/>
            </a:br>
            <a:r>
              <a:rPr lang="fr-FR" sz="4000" dirty="0" smtClean="0"/>
              <a:t>Les amis dont la mort</a:t>
            </a:r>
            <a:br>
              <a:rPr lang="fr-FR" sz="4000" dirty="0" smtClean="0"/>
            </a:br>
            <a:r>
              <a:rPr lang="fr-FR" sz="4000" dirty="0" smtClean="0"/>
              <a:t>Nous coûta tant de larmes!</a:t>
            </a:r>
            <a:br>
              <a:rPr lang="fr-FR" sz="4000" dirty="0" smtClean="0"/>
            </a:br>
            <a:r>
              <a:rPr lang="fr-FR" sz="4000" dirty="0" smtClean="0"/>
              <a:t>Sous le regard de Dieu,</a:t>
            </a:r>
            <a:br>
              <a:rPr lang="fr-FR" sz="4000" dirty="0" smtClean="0"/>
            </a:br>
            <a:r>
              <a:rPr lang="fr-FR" sz="4000" dirty="0" smtClean="0"/>
              <a:t>Le revoir sera doux.</a:t>
            </a:r>
            <a:br>
              <a:rPr lang="fr-FR" sz="4000" dirty="0" smtClean="0"/>
            </a:br>
            <a:endParaRPr lang="en-US" sz="4000" dirty="0" smtClean="0"/>
          </a:p>
          <a:p>
            <a:pPr lvl="0"/>
            <a:r>
              <a:rPr lang="fr-FR" sz="4000" dirty="0" smtClean="0"/>
              <a:t>L’ÉLOIGNEMENT DU PÉCHÉ :  </a:t>
            </a:r>
            <a:endParaRPr lang="en-US" sz="4000" dirty="0" smtClean="0"/>
          </a:p>
          <a:p>
            <a:pPr lvl="0"/>
            <a:r>
              <a:rPr lang="fr-FR" sz="4000" dirty="0" smtClean="0"/>
              <a:t>L’ÉLOIGNEMENT DU DIABLE : </a:t>
            </a:r>
            <a:r>
              <a:rPr lang="fr-FR" sz="4000" dirty="0" err="1" smtClean="0"/>
              <a:t>Re</a:t>
            </a:r>
            <a:r>
              <a:rPr lang="fr-FR" sz="4000" dirty="0" smtClean="0"/>
              <a:t> 20:10 Et le diable, qui les séduisait, fut jeté dans l'étang de feu et de soufre, où sont la bête et le faux prophète. Et ils seront tourmentés jour et nuit, aux siècles des siècles.</a:t>
            </a:r>
            <a:endParaRPr lang="en-US" sz="4000" dirty="0" smtClean="0"/>
          </a:p>
          <a:p>
            <a:pPr lvl="0"/>
            <a:r>
              <a:rPr lang="fr-FR" sz="4000" dirty="0" smtClean="0"/>
              <a:t>DEVENIR L’ÉPOUSE DU SEIGNEUR : </a:t>
            </a:r>
            <a:r>
              <a:rPr lang="fr-FR" sz="4000" dirty="0" err="1" smtClean="0"/>
              <a:t>Re</a:t>
            </a:r>
            <a:r>
              <a:rPr lang="fr-FR" sz="4000" dirty="0" smtClean="0"/>
              <a:t> 19:7 Réjouissons-nous et soyons dans l'allégresse, et donnons-lui gloire; car les noces de l'agneau sont venues, et son épouse s'est préparée,</a:t>
            </a:r>
            <a:endParaRPr lang="en-US" sz="4000" dirty="0" smtClean="0"/>
          </a:p>
          <a:p>
            <a:pPr lvl="0"/>
            <a:r>
              <a:rPr lang="fr-FR" sz="4000" dirty="0" smtClean="0"/>
              <a:t>REIGNER AVEC CHRIST DANS SON RÈGNE MILLÉNAIRE SUR LA TERRE : Mt 19:28 Jésus leur répondit: Je vous le dis en vérité, quand le Fils de l'homme, au renouvellement de toutes choses, sera assis sur le trône de sa gloire, vous qui m'avez suivi, vous serez de même assis sur douze trônes, et vous jugerez les douze tribus d'Israël.</a:t>
            </a:r>
            <a:endParaRPr lang="en-US" sz="4000" dirty="0" smtClean="0"/>
          </a:p>
          <a:p>
            <a:pPr lvl="0"/>
            <a:r>
              <a:rPr lang="fr-FR" sz="4000" dirty="0" smtClean="0"/>
              <a:t>JOUIR LES RECOMPENSES ET LES GRATUITÉS DE DIEU : </a:t>
            </a:r>
            <a:r>
              <a:rPr lang="fr-FR" sz="4000" dirty="0" err="1" smtClean="0"/>
              <a:t>Eph</a:t>
            </a:r>
            <a:r>
              <a:rPr lang="fr-FR" sz="4000" dirty="0" smtClean="0"/>
              <a:t> 1:11 En lui nous sommes aussi devenus héritiers, ayant été prédestinés suivant la résolution de celui qui opère toutes choses d'après le conseil de sa volonté,</a:t>
            </a:r>
            <a:endParaRPr lang="en-US" sz="4000" dirty="0" smtClean="0"/>
          </a:p>
          <a:p>
            <a:pPr lvl="0"/>
            <a:r>
              <a:rPr lang="fr-FR" sz="4000" dirty="0" smtClean="0"/>
              <a:t>CONNAITRE DIEU PARFAITEMENT :</a:t>
            </a:r>
            <a:endParaRPr lang="en-US" sz="4000" dirty="0" smtClean="0"/>
          </a:p>
          <a:p>
            <a:pPr lvl="0"/>
            <a:r>
              <a:rPr lang="fr-FR" sz="4000" dirty="0" smtClean="0"/>
              <a:t>L’EXPLORATION EXTENSIVE DE L’UNIVERS.</a:t>
            </a:r>
            <a:endParaRPr lang="en-US" sz="4000" dirty="0" smtClean="0"/>
          </a:p>
          <a:p>
            <a:pPr lvl="0"/>
            <a:r>
              <a:rPr lang="fr-FR" sz="4000" dirty="0" smtClean="0"/>
              <a:t>LA CONNAISSANCES DES ÊTRES CÉLESTES.</a:t>
            </a:r>
            <a:endParaRPr lang="en-US" sz="4000" dirty="0" smtClean="0"/>
          </a:p>
          <a:p>
            <a:pPr lvl="0"/>
            <a:r>
              <a:rPr lang="fr-FR" sz="4000" dirty="0" smtClean="0"/>
              <a:t>LA CONNAISSANCE PARFAITE DE TOUTES CHOSES.</a:t>
            </a:r>
            <a:endParaRPr lang="en-US" sz="4000" dirty="0" smtClean="0"/>
          </a:p>
          <a:p>
            <a:pPr lvl="0"/>
            <a:r>
              <a:rPr lang="fr-FR" sz="4000" dirty="0" smtClean="0"/>
              <a:t>L’ABSENCE DE LA DISCRIMINATION RACIALE.</a:t>
            </a:r>
            <a:endParaRPr lang="en-US" sz="4000" dirty="0" smtClean="0"/>
          </a:p>
          <a:p>
            <a:pPr lvl="0"/>
            <a:r>
              <a:rPr lang="fr-FR" sz="4000" dirty="0" smtClean="0"/>
              <a:t>L’EXPOSITION A  LA BEAUTÉ PARFAITE.</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35889</TotalTime>
  <Words>1266</Words>
  <Application>Microsoft Office PowerPoint</Application>
  <PresentationFormat>On-screen Show (4:3)</PresentationFormat>
  <Paragraphs>141</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CHRIST THE ROCK CONGREGATION SUNDAY OCTOBER 22nd  2023  Sermon BY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116</cp:revision>
  <dcterms:created xsi:type="dcterms:W3CDTF">2020-11-14T18:23:53Z</dcterms:created>
  <dcterms:modified xsi:type="dcterms:W3CDTF">2023-10-21T13:00:41Z</dcterms:modified>
</cp:coreProperties>
</file>