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04" r:id="rId2"/>
    <p:sldId id="1778" r:id="rId3"/>
    <p:sldId id="1756" r:id="rId4"/>
    <p:sldId id="1776" r:id="rId5"/>
    <p:sldId id="1779" r:id="rId6"/>
    <p:sldId id="1780" r:id="rId7"/>
    <p:sldId id="1781" r:id="rId8"/>
    <p:sldId id="1782" r:id="rId9"/>
    <p:sldId id="1786" r:id="rId10"/>
    <p:sldId id="1787" r:id="rId11"/>
    <p:sldId id="1788" r:id="rId12"/>
    <p:sldId id="1789" r:id="rId13"/>
    <p:sldId id="1785" r:id="rId14"/>
    <p:sldId id="1777" r:id="rId15"/>
    <p:sldId id="1790" r:id="rId16"/>
    <p:sldId id="1791" r:id="rId17"/>
    <p:sldId id="1792" r:id="rId18"/>
    <p:sldId id="1793" r:id="rId19"/>
    <p:sldId id="1794" r:id="rId20"/>
    <p:sldId id="1795" r:id="rId21"/>
    <p:sldId id="1796" r:id="rId22"/>
    <p:sldId id="1797" r:id="rId23"/>
    <p:sldId id="316" r:id="rId24"/>
    <p:sldId id="1675" r:id="rId25"/>
    <p:sldId id="318"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0000"/>
    <a:srgbClr val="99FF33"/>
    <a:srgbClr val="0033CC"/>
    <a:srgbClr val="FF3300"/>
    <a:srgbClr val="FC0AFC"/>
    <a:srgbClr val="0DE522"/>
    <a:srgbClr val="CC00FF"/>
    <a:srgbClr val="00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407" autoAdjust="0"/>
  </p:normalViewPr>
  <p:slideViewPr>
    <p:cSldViewPr>
      <p:cViewPr varScale="1">
        <p:scale>
          <a:sx n="69" d="100"/>
          <a:sy n="69" d="100"/>
        </p:scale>
        <p:origin x="-1110" y="-102"/>
      </p:cViewPr>
      <p:guideLst>
        <p:guide orient="horz" pos="2160"/>
        <p:guide pos="2880"/>
      </p:guideLst>
    </p:cSldViewPr>
  </p:slideViewPr>
  <p:outlineViewPr>
    <p:cViewPr>
      <p:scale>
        <a:sx n="33" d="100"/>
        <a:sy n="33" d="100"/>
      </p:scale>
      <p:origin x="0" y="1692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10/20/2023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10/20/2023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10/20/2023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10/20/2023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10/20/2023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10/20/2023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10/20/2023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10/20/2023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10/20/2023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10/20/2023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10/20/2023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10/20/2023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10/20/2023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rgbClr val="FFFF00"/>
          </a:solidFill>
        </p:spPr>
        <p:txBody>
          <a:bodyPr>
            <a:normAutofit fontScale="90000"/>
          </a:bodyPr>
          <a:lstStyle/>
          <a:p>
            <a:r>
              <a:rPr lang="en-US" sz="3600" b="1" dirty="0" smtClean="0"/>
              <a:t>CHRIST THE ROCK CONGREGATION</a:t>
            </a:r>
            <a:br>
              <a:rPr lang="en-US" sz="3600" b="1" dirty="0" smtClean="0"/>
            </a:br>
            <a:r>
              <a:rPr lang="en-US" sz="3600" b="1" dirty="0" smtClean="0">
                <a:solidFill>
                  <a:srgbClr val="0033CC"/>
                </a:solidFill>
              </a:rPr>
              <a:t>PRÉSENTE</a:t>
            </a:r>
            <a:br>
              <a:rPr lang="en-US" sz="3600" b="1" dirty="0" smtClean="0">
                <a:solidFill>
                  <a:srgbClr val="0033CC"/>
                </a:solidFill>
              </a:rPr>
            </a:br>
            <a:r>
              <a:rPr lang="en-US" sz="3600" b="1" dirty="0" smtClean="0">
                <a:solidFill>
                  <a:srgbClr val="0033CC"/>
                </a:solidFill>
              </a:rPr>
              <a:t>ÉTUDIONS LA BIBLE </a:t>
            </a:r>
            <a:r>
              <a:rPr lang="en-US" sz="3600" b="1" dirty="0" smtClean="0"/>
              <a:t/>
            </a:r>
            <a:br>
              <a:rPr lang="en-US" sz="3600" b="1" dirty="0" smtClean="0"/>
            </a:br>
            <a:r>
              <a:rPr lang="en-US" sz="3600" b="1" dirty="0" smtClean="0"/>
              <a:t>ORATEUR: PASTEUR MARC E SIMEON</a:t>
            </a:r>
            <a:endParaRPr lang="en-US" sz="3600" b="1" dirty="0"/>
          </a:p>
        </p:txBody>
      </p:sp>
      <p:sp>
        <p:nvSpPr>
          <p:cNvPr id="3" name="Subtitle 2"/>
          <p:cNvSpPr>
            <a:spLocks noGrp="1"/>
          </p:cNvSpPr>
          <p:nvPr>
            <p:ph type="subTitle" idx="1"/>
          </p:nvPr>
        </p:nvSpPr>
        <p:spPr>
          <a:xfrm>
            <a:off x="0" y="4191000"/>
            <a:ext cx="9144000" cy="2209800"/>
          </a:xfrm>
          <a:solidFill>
            <a:srgbClr val="00B0F0"/>
          </a:solidFill>
        </p:spPr>
        <p:style>
          <a:lnRef idx="2">
            <a:schemeClr val="dk1">
              <a:shade val="50000"/>
            </a:schemeClr>
          </a:lnRef>
          <a:fillRef idx="1">
            <a:schemeClr val="dk1"/>
          </a:fillRef>
          <a:effectRef idx="0">
            <a:schemeClr val="dk1"/>
          </a:effectRef>
          <a:fontRef idx="minor">
            <a:schemeClr val="lt1"/>
          </a:fontRef>
        </p:style>
        <p:txBody>
          <a:bodyPr>
            <a:normAutofit/>
          </a:bodyPr>
          <a:lstStyle/>
          <a:p>
            <a:r>
              <a:rPr lang="fr-FR" b="1" dirty="0" smtClean="0">
                <a:solidFill>
                  <a:schemeClr val="tx1"/>
                </a:solidFill>
              </a:rPr>
              <a:t>VENDREDI  </a:t>
            </a:r>
            <a:r>
              <a:rPr lang="fr-FR" b="1" dirty="0" smtClean="0">
                <a:solidFill>
                  <a:schemeClr val="tx1"/>
                </a:solidFill>
              </a:rPr>
              <a:t>20</a:t>
            </a:r>
            <a:r>
              <a:rPr lang="fr-FR" b="1" dirty="0" smtClean="0">
                <a:solidFill>
                  <a:schemeClr val="tx1"/>
                </a:solidFill>
              </a:rPr>
              <a:t> </a:t>
            </a:r>
            <a:r>
              <a:rPr lang="fr-FR" b="1" dirty="0" smtClean="0">
                <a:solidFill>
                  <a:schemeClr val="tx1"/>
                </a:solidFill>
              </a:rPr>
              <a:t>OCTOBRE 2023 </a:t>
            </a:r>
            <a:endParaRPr lang="en-US" b="1" dirty="0">
              <a:solidFill>
                <a:schemeClr val="tx1"/>
              </a:solidFill>
            </a:endParaRPr>
          </a:p>
          <a:p>
            <a:r>
              <a:rPr lang="fr-FR" b="1" dirty="0">
                <a:solidFill>
                  <a:srgbClr val="C00000"/>
                </a:solidFill>
                <a:latin typeface="Copperplate Gothic Light" pitchFamily="34" charset="0"/>
              </a:rPr>
              <a:t>ETUDE BIBLIQUE </a:t>
            </a:r>
            <a:r>
              <a:rPr lang="fr-FR" b="1" dirty="0" smtClean="0">
                <a:solidFill>
                  <a:srgbClr val="C00000"/>
                </a:solidFill>
                <a:latin typeface="Copperplate Gothic Light" pitchFamily="34" charset="0"/>
              </a:rPr>
              <a:t>59ÈME </a:t>
            </a:r>
            <a:r>
              <a:rPr lang="fr-FR" b="1" dirty="0" smtClean="0">
                <a:solidFill>
                  <a:srgbClr val="C00000"/>
                </a:solidFill>
                <a:latin typeface="Copperplate Gothic Light" pitchFamily="34" charset="0"/>
              </a:rPr>
              <a:t>SESSION </a:t>
            </a:r>
            <a:endParaRPr lang="en-US" sz="4000" b="1" dirty="0" smtClean="0">
              <a:solidFill>
                <a:schemeClr val="tx1"/>
              </a:solidFill>
            </a:endParaRPr>
          </a:p>
          <a:p>
            <a:r>
              <a:rPr lang="en-US" sz="4000" b="1" dirty="0" smtClean="0">
                <a:solidFill>
                  <a:schemeClr val="tx1"/>
                </a:solidFill>
                <a:latin typeface="Agency FB" pitchFamily="34" charset="0"/>
              </a:rPr>
              <a:t>LA GLOIRE DES ADHÉRENTS DU ROYAUME DE DIEU</a:t>
            </a:r>
            <a:endParaRPr lang="en-US" sz="4000" b="1" dirty="0" smtClean="0">
              <a:solidFill>
                <a:schemeClr val="tx1"/>
              </a:solidFill>
              <a:latin typeface="Agency FB" pitchFamily="34" charset="0"/>
            </a:endParaRPr>
          </a:p>
          <a:p>
            <a:endParaRPr lang="en-US" sz="4000" dirty="0">
              <a:solidFill>
                <a:srgbClr val="C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ctr">
              <a:buNone/>
            </a:pPr>
            <a:r>
              <a:rPr lang="fr-FR" sz="4000" dirty="0" smtClean="0">
                <a:solidFill>
                  <a:srgbClr val="FF0000"/>
                </a:solidFill>
                <a:latin typeface="Arial Rounded MT Bold" pitchFamily="34" charset="0"/>
              </a:rPr>
              <a:t>1Pierre 2:7-9 </a:t>
            </a:r>
          </a:p>
          <a:p>
            <a:pPr algn="just"/>
            <a:r>
              <a:rPr lang="fr-FR" sz="4000" dirty="0" smtClean="0">
                <a:latin typeface="Arial Rounded MT Bold" pitchFamily="34" charset="0"/>
              </a:rPr>
              <a:t>7 L'honneur </a:t>
            </a:r>
            <a:r>
              <a:rPr lang="fr-FR" sz="4000" dirty="0" smtClean="0">
                <a:latin typeface="Arial Rounded MT Bold" pitchFamily="34" charset="0"/>
              </a:rPr>
              <a:t>est donc pour vous, qui croyez. Mais, pour les incrédules, La pierre qu'ont rejetée ceux qui bâtissaient Est devenue la principale de l'angle</a:t>
            </a:r>
            <a:r>
              <a:rPr lang="fr-FR" sz="4000" dirty="0" smtClean="0">
                <a:latin typeface="Arial Rounded MT Bold" pitchFamily="34" charset="0"/>
              </a:rPr>
              <a:t>, Et </a:t>
            </a:r>
            <a:r>
              <a:rPr lang="fr-FR" sz="4000" dirty="0" smtClean="0">
                <a:latin typeface="Arial Rounded MT Bold" pitchFamily="34" charset="0"/>
              </a:rPr>
              <a:t>une pierre d'achoppement Et un rocher de scandale; </a:t>
            </a:r>
            <a:endParaRPr lang="en-US" sz="4000" dirty="0" smtClean="0">
              <a:latin typeface="Arial Rounded MT Bold" pitchFamily="34" charset="0"/>
            </a:endParaRPr>
          </a:p>
          <a:p>
            <a:pPr algn="just"/>
            <a:r>
              <a:rPr lang="fr-FR" sz="4000" dirty="0" smtClean="0">
                <a:solidFill>
                  <a:srgbClr val="FF0000"/>
                </a:solidFill>
                <a:latin typeface="Arial Rounded MT Bold" pitchFamily="34" charset="0"/>
              </a:rPr>
              <a:t>8 </a:t>
            </a:r>
            <a:r>
              <a:rPr lang="fr-FR" sz="4000" dirty="0" smtClean="0">
                <a:solidFill>
                  <a:srgbClr val="FF0000"/>
                </a:solidFill>
                <a:latin typeface="Arial Rounded MT Bold" pitchFamily="34" charset="0"/>
              </a:rPr>
              <a:t>ils s'y heurtent pour n'avoir pas cru à la parole, et c'est à cela qu'ils sont destinés.</a:t>
            </a:r>
            <a:endParaRPr lang="en-US" sz="4000" dirty="0" smtClean="0">
              <a:solidFill>
                <a:srgbClr val="FF0000"/>
              </a:solidFill>
              <a:latin typeface="Arial Rounded MT Bold" pitchFamily="34" charset="0"/>
            </a:endParaRPr>
          </a:p>
          <a:p>
            <a:pPr algn="just"/>
            <a:endParaRPr lang="en-US" sz="4000" dirty="0">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dirty="0" smtClean="0">
                <a:latin typeface="Arial Rounded MT Bold" pitchFamily="34" charset="0"/>
              </a:rPr>
              <a:t>9 </a:t>
            </a:r>
            <a:r>
              <a:rPr lang="fr-FR" sz="4800" dirty="0" smtClean="0">
                <a:latin typeface="Arial Rounded MT Bold" pitchFamily="34" charset="0"/>
              </a:rPr>
              <a:t>Vous, au contraire, vous êtes une </a:t>
            </a:r>
            <a:r>
              <a:rPr lang="fr-FR" sz="4800" u="sng" dirty="0" smtClean="0">
                <a:solidFill>
                  <a:srgbClr val="FF0000"/>
                </a:solidFill>
                <a:latin typeface="Arial Rounded MT Bold" pitchFamily="34" charset="0"/>
              </a:rPr>
              <a:t>race élue</a:t>
            </a:r>
            <a:r>
              <a:rPr lang="fr-FR" sz="4800" dirty="0" smtClean="0">
                <a:latin typeface="Arial Rounded MT Bold" pitchFamily="34" charset="0"/>
              </a:rPr>
              <a:t>, un </a:t>
            </a:r>
            <a:r>
              <a:rPr lang="fr-FR" sz="4800" u="sng" dirty="0" smtClean="0">
                <a:solidFill>
                  <a:srgbClr val="460000"/>
                </a:solidFill>
                <a:latin typeface="Arial Rounded MT Bold" pitchFamily="34" charset="0"/>
              </a:rPr>
              <a:t>sacerdoce royal</a:t>
            </a:r>
            <a:r>
              <a:rPr lang="fr-FR" sz="4800" dirty="0" smtClean="0">
                <a:latin typeface="Arial Rounded MT Bold" pitchFamily="34" charset="0"/>
              </a:rPr>
              <a:t>, une </a:t>
            </a:r>
            <a:r>
              <a:rPr lang="fr-FR" sz="4800" u="sng" dirty="0" smtClean="0">
                <a:solidFill>
                  <a:srgbClr val="002060"/>
                </a:solidFill>
                <a:latin typeface="Arial Rounded MT Bold" pitchFamily="34" charset="0"/>
              </a:rPr>
              <a:t>nation sainte</a:t>
            </a:r>
            <a:r>
              <a:rPr lang="fr-FR" sz="4800" dirty="0" smtClean="0">
                <a:latin typeface="Arial Rounded MT Bold" pitchFamily="34" charset="0"/>
              </a:rPr>
              <a:t>, un </a:t>
            </a:r>
            <a:r>
              <a:rPr lang="fr-FR" sz="4800" u="sng" dirty="0" smtClean="0">
                <a:solidFill>
                  <a:srgbClr val="7030A0"/>
                </a:solidFill>
                <a:latin typeface="Arial Rounded MT Bold" pitchFamily="34" charset="0"/>
              </a:rPr>
              <a:t>peuple acquis</a:t>
            </a:r>
            <a:r>
              <a:rPr lang="fr-FR" sz="4800" dirty="0" smtClean="0">
                <a:latin typeface="Arial Rounded MT Bold" pitchFamily="34" charset="0"/>
              </a:rPr>
              <a:t>, afin que vous annonciez les vertus de celui qui vous a appelés des ténèbres à son </a:t>
            </a:r>
            <a:r>
              <a:rPr lang="fr-FR" sz="4800" u="sng" dirty="0" smtClean="0">
                <a:solidFill>
                  <a:srgbClr val="0070C0"/>
                </a:solidFill>
                <a:latin typeface="Arial Rounded MT Bold" pitchFamily="34" charset="0"/>
              </a:rPr>
              <a:t>admirable lumière</a:t>
            </a:r>
            <a:r>
              <a:rPr lang="fr-FR" sz="4800" dirty="0" smtClean="0">
                <a:latin typeface="Arial Rounded MT Bold" pitchFamily="34" charset="0"/>
              </a:rPr>
              <a:t>,</a:t>
            </a:r>
            <a:endParaRPr lang="en-US" sz="4800" dirty="0">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fontScale="92500"/>
          </a:bodyPr>
          <a:lstStyle/>
          <a:p>
            <a:pPr algn="ctr">
              <a:buNone/>
            </a:pPr>
            <a:r>
              <a:rPr lang="fr-FR" sz="4000" b="1" dirty="0" smtClean="0">
                <a:solidFill>
                  <a:srgbClr val="002060"/>
                </a:solidFill>
                <a:latin typeface="Copperplate Gothic Bold" pitchFamily="34" charset="0"/>
              </a:rPr>
              <a:t>LA GLOIRE DES ADHÉRENTS DU ROYAUME DE DIEU</a:t>
            </a:r>
            <a:endParaRPr lang="en-US" sz="4000" dirty="0" smtClean="0">
              <a:solidFill>
                <a:srgbClr val="002060"/>
              </a:solidFill>
              <a:latin typeface="Copperplate Gothic Bold" pitchFamily="34" charset="0"/>
            </a:endParaRPr>
          </a:p>
          <a:p>
            <a:pPr algn="just"/>
            <a:r>
              <a:rPr lang="fr-FR" sz="4000" b="1" dirty="0" smtClean="0"/>
              <a:t>LA PAUVRETÉ AFFECTE TOUTE CHOSE</a:t>
            </a:r>
            <a:endParaRPr lang="en-US" sz="4000" dirty="0" smtClean="0"/>
          </a:p>
          <a:p>
            <a:pPr lvl="1" algn="just"/>
            <a:r>
              <a:rPr lang="fr-FR" sz="3600" b="1" dirty="0" smtClean="0">
                <a:solidFill>
                  <a:srgbClr val="002060"/>
                </a:solidFill>
              </a:rPr>
              <a:t>L’EAU, L’AIR, LA VÉGÉTATION, LES ANIMAUX, LA VIE, LA CONSCIENCE, LE CORPS,</a:t>
            </a:r>
            <a:endParaRPr lang="en-US" sz="3600" dirty="0" smtClean="0">
              <a:solidFill>
                <a:srgbClr val="002060"/>
              </a:solidFill>
            </a:endParaRPr>
          </a:p>
          <a:p>
            <a:pPr lvl="1" algn="just"/>
            <a:r>
              <a:rPr lang="fr-FR" sz="3600" b="1" dirty="0" smtClean="0">
                <a:solidFill>
                  <a:srgbClr val="002060"/>
                </a:solidFill>
              </a:rPr>
              <a:t>ALLIANCE AVEC LE DIABLE, VOL, JALOUSIE, INJUSTICE ETC</a:t>
            </a:r>
            <a:endParaRPr lang="en-US" sz="3600" dirty="0" smtClean="0">
              <a:solidFill>
                <a:srgbClr val="002060"/>
              </a:solidFill>
            </a:endParaRPr>
          </a:p>
          <a:p>
            <a:pPr algn="just"/>
            <a:r>
              <a:rPr lang="fr-FR" sz="4000" b="1" dirty="0" smtClean="0"/>
              <a:t>LA </a:t>
            </a:r>
            <a:r>
              <a:rPr lang="fr-FR" sz="4000" b="1" dirty="0" smtClean="0"/>
              <a:t>RICHESSE AFFECTE </a:t>
            </a:r>
            <a:r>
              <a:rPr lang="fr-FR" sz="4000" b="1" dirty="0" smtClean="0"/>
              <a:t>AUSSI TOUTE </a:t>
            </a:r>
            <a:r>
              <a:rPr lang="fr-FR" sz="4000" b="1" dirty="0" smtClean="0"/>
              <a:t>CHOSE</a:t>
            </a:r>
            <a:endParaRPr lang="en-US" sz="4000" dirty="0" smtClean="0"/>
          </a:p>
          <a:p>
            <a:pPr lvl="1" algn="just"/>
            <a:r>
              <a:rPr lang="fr-FR" sz="3600" b="1" dirty="0" smtClean="0">
                <a:solidFill>
                  <a:srgbClr val="002060"/>
                </a:solidFill>
              </a:rPr>
              <a:t>L’ENVIRONNEMENT, LA CONCEPTION MENTALE</a:t>
            </a:r>
            <a:r>
              <a:rPr lang="fr-FR" sz="3600" b="1" dirty="0" smtClean="0">
                <a:solidFill>
                  <a:srgbClr val="002060"/>
                </a:solidFill>
              </a:rPr>
              <a:t>,</a:t>
            </a:r>
            <a:endParaRPr lang="en-US" sz="3600" dirty="0" smtClean="0">
              <a:solidFill>
                <a:srgbClr val="00206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4000" b="1" dirty="0" smtClean="0">
                <a:solidFill>
                  <a:srgbClr val="002060"/>
                </a:solidFill>
                <a:latin typeface="Copperplate Gothic Bold" pitchFamily="34" charset="0"/>
              </a:rPr>
              <a:t>DEVENIR UN CITROYEN CELESTE AFFECTE TOUT DANS L’INDIVIDU</a:t>
            </a:r>
          </a:p>
          <a:p>
            <a:pPr algn="just"/>
            <a:r>
              <a:rPr lang="fr-FR" sz="4000" b="1" dirty="0" smtClean="0"/>
              <a:t>ENOCH </a:t>
            </a:r>
            <a:r>
              <a:rPr lang="fr-FR" sz="4000" b="1" dirty="0" smtClean="0"/>
              <a:t>MONTE AU CIEL</a:t>
            </a:r>
            <a:endParaRPr lang="en-US" sz="4000" dirty="0" smtClean="0"/>
          </a:p>
          <a:p>
            <a:pPr algn="just"/>
            <a:r>
              <a:rPr lang="fr-FR" sz="4000" b="1" dirty="0" smtClean="0">
                <a:solidFill>
                  <a:srgbClr val="002060"/>
                </a:solidFill>
              </a:rPr>
              <a:t>NOÉ ET SA FAMILLE </a:t>
            </a:r>
            <a:r>
              <a:rPr lang="fr-FR" sz="4000" b="1" dirty="0" smtClean="0">
                <a:solidFill>
                  <a:srgbClr val="002060"/>
                </a:solidFill>
              </a:rPr>
              <a:t>FURENT SAUVÉS </a:t>
            </a:r>
            <a:r>
              <a:rPr lang="fr-FR" sz="4000" b="1" dirty="0" smtClean="0">
                <a:solidFill>
                  <a:srgbClr val="002060"/>
                </a:solidFill>
              </a:rPr>
              <a:t>DES EAUX DU DÉLUGE</a:t>
            </a:r>
            <a:endParaRPr lang="en-US" sz="4000" dirty="0" smtClean="0">
              <a:solidFill>
                <a:srgbClr val="002060"/>
              </a:solidFill>
            </a:endParaRPr>
          </a:p>
          <a:p>
            <a:pPr algn="just"/>
            <a:r>
              <a:rPr lang="fr-FR" sz="4000" b="1" dirty="0" smtClean="0"/>
              <a:t>JOSEPH SAUVA L’EGYPTE</a:t>
            </a:r>
            <a:endParaRPr lang="en-US" sz="4000" dirty="0" smtClean="0"/>
          </a:p>
          <a:p>
            <a:pPr algn="just"/>
            <a:r>
              <a:rPr lang="fr-FR" sz="4000" b="1" dirty="0" smtClean="0">
                <a:solidFill>
                  <a:srgbClr val="002060"/>
                </a:solidFill>
              </a:rPr>
              <a:t>MOÏSE TRAVERSA LA MER ROUGE</a:t>
            </a:r>
            <a:endParaRPr lang="en-US" sz="4000" dirty="0" smtClean="0">
              <a:solidFill>
                <a:srgbClr val="002060"/>
              </a:solidFill>
            </a:endParaRPr>
          </a:p>
          <a:p>
            <a:pPr algn="just"/>
            <a:r>
              <a:rPr lang="fr-FR" sz="4000" b="1" dirty="0" smtClean="0"/>
              <a:t>JOSUÉ TRAVERSA LE </a:t>
            </a:r>
            <a:r>
              <a:rPr lang="fr-FR" sz="4000" b="1" dirty="0" smtClean="0"/>
              <a:t>JOURDAIN</a:t>
            </a:r>
            <a:endParaRPr lang="en-US" sz="4000"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b="1" dirty="0" smtClean="0"/>
              <a:t>JOSUÉ </a:t>
            </a:r>
            <a:r>
              <a:rPr lang="fr-FR" sz="4000" b="1" dirty="0" smtClean="0"/>
              <a:t>ARRETA LE SOLEIL</a:t>
            </a:r>
            <a:endParaRPr lang="en-US" sz="4000" dirty="0" smtClean="0"/>
          </a:p>
          <a:p>
            <a:pPr algn="just"/>
            <a:r>
              <a:rPr lang="fr-FR" sz="4000" b="1" dirty="0" smtClean="0">
                <a:solidFill>
                  <a:srgbClr val="002060"/>
                </a:solidFill>
              </a:rPr>
              <a:t>GÉDÉON </a:t>
            </a:r>
            <a:r>
              <a:rPr lang="fr-FR" sz="4000" b="1" dirty="0" smtClean="0">
                <a:solidFill>
                  <a:srgbClr val="002060"/>
                </a:solidFill>
              </a:rPr>
              <a:t>VAINQUIT LES MADIANITES AVEC UNE FAIBLE ARMÉE</a:t>
            </a:r>
            <a:endParaRPr lang="en-US" sz="4000" dirty="0" smtClean="0">
              <a:solidFill>
                <a:srgbClr val="002060"/>
              </a:solidFill>
            </a:endParaRPr>
          </a:p>
          <a:p>
            <a:pPr algn="just"/>
            <a:r>
              <a:rPr lang="fr-FR" sz="4000" b="1" dirty="0" smtClean="0"/>
              <a:t>DAVID TUA GOLIATH</a:t>
            </a:r>
            <a:endParaRPr lang="en-US" sz="4000" dirty="0" smtClean="0"/>
          </a:p>
          <a:p>
            <a:pPr algn="just"/>
            <a:r>
              <a:rPr lang="fr-FR" sz="4000" b="1" dirty="0" smtClean="0">
                <a:solidFill>
                  <a:srgbClr val="002060"/>
                </a:solidFill>
              </a:rPr>
              <a:t>LOT ET SA FAMILLE </a:t>
            </a:r>
            <a:r>
              <a:rPr lang="fr-FR" sz="4000" b="1" dirty="0" smtClean="0">
                <a:solidFill>
                  <a:srgbClr val="002060"/>
                </a:solidFill>
              </a:rPr>
              <a:t>FURENT ESCORTÉS </a:t>
            </a:r>
            <a:r>
              <a:rPr lang="fr-FR" sz="4000" b="1" dirty="0" smtClean="0">
                <a:solidFill>
                  <a:srgbClr val="002060"/>
                </a:solidFill>
              </a:rPr>
              <a:t>HORS DE SODOME AVANT D'ÊTRE INCENDIE AVEC ELLE</a:t>
            </a:r>
            <a:endParaRPr lang="en-US" sz="4000" dirty="0" smtClean="0">
              <a:solidFill>
                <a:srgbClr val="002060"/>
              </a:solidFill>
            </a:endParaRPr>
          </a:p>
          <a:p>
            <a:pPr algn="just"/>
            <a:r>
              <a:rPr lang="fr-FR" sz="4000" b="1" dirty="0" smtClean="0"/>
              <a:t>ELIE SUR LE MONT CARMEL</a:t>
            </a:r>
            <a:endParaRPr lang="en-US" sz="4000" dirty="0" smtClean="0"/>
          </a:p>
          <a:p>
            <a:pPr algn="just"/>
            <a:r>
              <a:rPr lang="fr-FR" sz="4000" b="1" dirty="0" smtClean="0">
                <a:solidFill>
                  <a:srgbClr val="002060"/>
                </a:solidFill>
              </a:rPr>
              <a:t>LA </a:t>
            </a:r>
            <a:r>
              <a:rPr lang="fr-FR" sz="4000" b="1" dirty="0" smtClean="0">
                <a:solidFill>
                  <a:srgbClr val="002060"/>
                </a:solidFill>
              </a:rPr>
              <a:t>CONQUÊTE </a:t>
            </a:r>
            <a:r>
              <a:rPr lang="fr-FR" sz="4000" b="1" dirty="0" smtClean="0">
                <a:solidFill>
                  <a:srgbClr val="002060"/>
                </a:solidFill>
              </a:rPr>
              <a:t>DE JERICHO</a:t>
            </a:r>
            <a:endParaRPr lang="en-US" sz="4000" dirty="0" smtClean="0">
              <a:solidFill>
                <a:srgbClr val="002060"/>
              </a:solidFill>
            </a:endParaRPr>
          </a:p>
          <a:p>
            <a:pPr algn="just"/>
            <a:r>
              <a:rPr lang="fr-FR" sz="4000" b="1" dirty="0" smtClean="0"/>
              <a:t>PIERRE MARCHA SUR </a:t>
            </a:r>
            <a:r>
              <a:rPr lang="fr-FR" sz="4000" b="1" dirty="0" smtClean="0"/>
              <a:t>L’EAU</a:t>
            </a:r>
            <a:endParaRPr lang="en-US" sz="4000"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b="1" dirty="0" smtClean="0"/>
              <a:t>PIERRE </a:t>
            </a:r>
            <a:r>
              <a:rPr lang="fr-FR" sz="4000" b="1" dirty="0" smtClean="0"/>
              <a:t>ET JEAN AU PORTIQUE DE SALOMON</a:t>
            </a:r>
            <a:endParaRPr lang="en-US" sz="4000" dirty="0" smtClean="0"/>
          </a:p>
          <a:p>
            <a:pPr algn="just"/>
            <a:r>
              <a:rPr lang="fr-FR" sz="4000" b="1" dirty="0" smtClean="0">
                <a:solidFill>
                  <a:srgbClr val="002060"/>
                </a:solidFill>
              </a:rPr>
              <a:t>PHILIP ET L’ETHIOPIEN</a:t>
            </a:r>
            <a:endParaRPr lang="en-US" sz="4000" dirty="0" smtClean="0">
              <a:solidFill>
                <a:srgbClr val="002060"/>
              </a:solidFill>
            </a:endParaRPr>
          </a:p>
          <a:p>
            <a:pPr algn="just"/>
            <a:r>
              <a:rPr lang="fr-FR" sz="4000" b="1" dirty="0" smtClean="0"/>
              <a:t>ETHIENNE EN EXTASE PENDANT QU’ON LE LAPIDAIT</a:t>
            </a:r>
            <a:endParaRPr lang="en-US" sz="4000" dirty="0" smtClean="0"/>
          </a:p>
          <a:p>
            <a:pPr algn="just"/>
            <a:r>
              <a:rPr lang="fr-FR" sz="4000" b="1" dirty="0" smtClean="0">
                <a:solidFill>
                  <a:srgbClr val="002060"/>
                </a:solidFill>
              </a:rPr>
              <a:t>SAMUEL PARAISSAIT COMME UN DIEU APRÈS SA MORT</a:t>
            </a:r>
            <a:endParaRPr lang="en-US" sz="4000" dirty="0" smtClean="0">
              <a:solidFill>
                <a:srgbClr val="002060"/>
              </a:solidFill>
            </a:endParaRPr>
          </a:p>
          <a:p>
            <a:pPr algn="just"/>
            <a:r>
              <a:rPr lang="fr-FR" sz="4000" b="1" dirty="0" smtClean="0"/>
              <a:t>MOÏSE ET ELIE DANS LA TRANSFIGURATION DE </a:t>
            </a:r>
            <a:r>
              <a:rPr lang="fr-FR" sz="4000" b="1" dirty="0" smtClean="0"/>
              <a:t>JÉSUS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dk1"/>
          </a:lnRef>
          <a:fillRef idx="2">
            <a:schemeClr val="dk1"/>
          </a:fillRef>
          <a:effectRef idx="1">
            <a:schemeClr val="dk1"/>
          </a:effectRef>
          <a:fontRef idx="minor">
            <a:schemeClr val="dk1"/>
          </a:fontRef>
        </p:style>
        <p:txBody>
          <a:bodyPr>
            <a:normAutofit/>
          </a:bodyPr>
          <a:lstStyle/>
          <a:p>
            <a:pPr algn="ctr"/>
            <a:r>
              <a:rPr lang="fr-FR" sz="4000" b="1" dirty="0" smtClean="0">
                <a:solidFill>
                  <a:srgbClr val="460000"/>
                </a:solidFill>
              </a:rPr>
              <a:t>EPHESIENS 1 </a:t>
            </a:r>
            <a:endParaRPr lang="en-US" sz="4000" dirty="0" smtClean="0">
              <a:solidFill>
                <a:srgbClr val="460000"/>
              </a:solidFill>
            </a:endParaRPr>
          </a:p>
          <a:p>
            <a:pPr algn="just"/>
            <a:r>
              <a:rPr lang="fr-FR" sz="4000" dirty="0" err="1" smtClean="0">
                <a:latin typeface="Arial Rounded MT Bold" pitchFamily="34" charset="0"/>
              </a:rPr>
              <a:t>Eph</a:t>
            </a:r>
            <a:r>
              <a:rPr lang="fr-FR" sz="4000" dirty="0" smtClean="0">
                <a:latin typeface="Arial Rounded MT Bold" pitchFamily="34" charset="0"/>
              </a:rPr>
              <a:t> 1:3 ¶ Béni soit Dieu, le Père de notre Seigneur Jésus-Christ, qui nous a bénis de toutes sortes de bénédictions spirituelles dans les lieux célestes en Christ!</a:t>
            </a:r>
          </a:p>
          <a:p>
            <a:pPr algn="just"/>
            <a:r>
              <a:rPr lang="fr-FR" sz="4000" dirty="0" smtClean="0">
                <a:latin typeface="Arial Rounded MT Bold" pitchFamily="34" charset="0"/>
              </a:rPr>
              <a:t> </a:t>
            </a:r>
            <a:r>
              <a:rPr lang="fr-FR" sz="4000" dirty="0" smtClean="0">
                <a:solidFill>
                  <a:srgbClr val="460000"/>
                </a:solidFill>
                <a:latin typeface="Arial Rounded MT Bold" pitchFamily="34" charset="0"/>
              </a:rPr>
              <a:t>4 En lui Dieu nous a élus avant la fondation du monde, pour que nous soyons saints et irrépréhensibles devant lui</a:t>
            </a:r>
            <a:r>
              <a:rPr lang="fr-FR" sz="4000" dirty="0" smtClean="0">
                <a:solidFill>
                  <a:srgbClr val="460000"/>
                </a:solidFill>
                <a:latin typeface="Arial Rounded MT Bold" pitchFamily="34" charset="0"/>
              </a:rPr>
              <a:t>,</a:t>
            </a:r>
            <a:endParaRPr lang="fr-FR" sz="4000" dirty="0" smtClean="0">
              <a:solidFill>
                <a:srgbClr val="460000"/>
              </a:solidFill>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fr-FR" sz="4000" b="1" dirty="0" smtClean="0"/>
              <a:t>5 </a:t>
            </a:r>
            <a:r>
              <a:rPr lang="fr-FR" sz="4000" b="1" dirty="0" smtClean="0"/>
              <a:t>nous ayant prédestinés dans son amour à être ses enfants d'adoption par Jésus-Christ, selon le bon plaisir de sa volonté,</a:t>
            </a:r>
          </a:p>
          <a:p>
            <a:pPr algn="just"/>
            <a:r>
              <a:rPr lang="fr-FR" sz="4000" b="1" dirty="0" smtClean="0"/>
              <a:t> </a:t>
            </a:r>
            <a:r>
              <a:rPr lang="fr-FR" sz="4000" b="1" dirty="0" smtClean="0">
                <a:solidFill>
                  <a:srgbClr val="460000"/>
                </a:solidFill>
              </a:rPr>
              <a:t>6 à la louange de la gloire de sa grâce qu'il nous a accordée en son bien-aimé.</a:t>
            </a:r>
          </a:p>
          <a:p>
            <a:pPr algn="just"/>
            <a:r>
              <a:rPr lang="fr-FR" sz="4000" b="1" dirty="0" smtClean="0"/>
              <a:t> 7 En lui nous avons la rédemption par son sang, la rémission des péchés, selon la richesse de sa grâce,</a:t>
            </a:r>
          </a:p>
          <a:p>
            <a:pPr algn="just"/>
            <a:r>
              <a:rPr lang="fr-FR" sz="4000" b="1" dirty="0" smtClean="0">
                <a:solidFill>
                  <a:srgbClr val="460000"/>
                </a:solidFill>
              </a:rPr>
              <a:t> 8 que Dieu a répandue abondamment sur nous par toute espèce de sagesse et d'intelligence,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fr-FR" sz="4000" b="1" dirty="0" smtClean="0"/>
              <a:t>9 </a:t>
            </a:r>
            <a:r>
              <a:rPr lang="fr-FR" sz="4000" b="1" dirty="0" smtClean="0"/>
              <a:t>nous faisant connaître le mystère de sa volonté, selon le bienveillant dessein qu'il avait formé en lui-même,</a:t>
            </a:r>
          </a:p>
          <a:p>
            <a:pPr algn="just"/>
            <a:r>
              <a:rPr lang="fr-FR" sz="4000" b="1" dirty="0" smtClean="0"/>
              <a:t> </a:t>
            </a:r>
            <a:r>
              <a:rPr lang="fr-FR" sz="4000" b="1" dirty="0" smtClean="0">
                <a:solidFill>
                  <a:srgbClr val="460000"/>
                </a:solidFill>
              </a:rPr>
              <a:t>10 pour le mettre à exécution lorsque les temps seraient accomplis, de réunir toutes choses en Christ, celles qui sont dans les cieux et celles qui sont sur la terre.</a:t>
            </a:r>
          </a:p>
          <a:p>
            <a:pPr algn="just"/>
            <a:r>
              <a:rPr lang="fr-FR" sz="4000" b="1" dirty="0" smtClean="0"/>
              <a:t> 11 En lui nous sommes aussi devenus héritiers, ayant été prédestinés suivant la résolution de celui qui opère toutes choses d'après le conseil de sa volonté,</a:t>
            </a:r>
          </a:p>
          <a:p>
            <a:endParaRPr lang="en-US" sz="4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b="1" dirty="0" smtClean="0"/>
              <a:t>12 </a:t>
            </a:r>
            <a:r>
              <a:rPr lang="fr-FR" sz="4000" b="1" dirty="0" smtClean="0"/>
              <a:t>afin que nous servions à la louange de sa gloire, nous qui d'avance avons espéré en Christ.</a:t>
            </a:r>
          </a:p>
          <a:p>
            <a:pPr algn="just"/>
            <a:r>
              <a:rPr lang="fr-FR" sz="4000" b="1" dirty="0" smtClean="0">
                <a:solidFill>
                  <a:srgbClr val="460000"/>
                </a:solidFill>
              </a:rPr>
              <a:t> 13 En lui vous aussi, après avoir entendu la parole de la vérité, l'Évangile de votre salut, en lui vous avez cru et vous avez été scellés du Saint-Esprit qui avait été promis,</a:t>
            </a:r>
          </a:p>
          <a:p>
            <a:pPr algn="just"/>
            <a:r>
              <a:rPr lang="fr-FR" sz="4000" b="1" dirty="0" smtClean="0"/>
              <a:t> 14 lequel est un gage de notre héritage, pour la rédemption de ceux que Dieu s'est acquis, à la louange de sa gloire.</a:t>
            </a:r>
            <a:endParaRPr lang="en-US" sz="4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b="1" dirty="0" smtClean="0"/>
              <a:t>LA GLORIFICATION DES SAINTS</a:t>
            </a:r>
            <a:endParaRPr lang="en-US" sz="4800" dirty="0" smtClean="0"/>
          </a:p>
          <a:p>
            <a:pPr algn="just"/>
            <a:r>
              <a:rPr lang="fr-FR" sz="4800" b="1" dirty="0" smtClean="0">
                <a:solidFill>
                  <a:srgbClr val="460000"/>
                </a:solidFill>
              </a:rPr>
              <a:t>L’ENLEVEMENT</a:t>
            </a:r>
            <a:endParaRPr lang="en-US" sz="4800" dirty="0" smtClean="0">
              <a:solidFill>
                <a:srgbClr val="460000"/>
              </a:solidFill>
            </a:endParaRPr>
          </a:p>
          <a:p>
            <a:pPr algn="just"/>
            <a:r>
              <a:rPr lang="fr-FR" sz="4800" b="1" dirty="0" smtClean="0"/>
              <a:t>LES NOCES DE L’AGNEAU</a:t>
            </a:r>
            <a:endParaRPr lang="en-US" sz="4800" dirty="0" smtClean="0"/>
          </a:p>
          <a:p>
            <a:pPr algn="just"/>
            <a:r>
              <a:rPr lang="fr-FR" sz="4800" b="1" dirty="0" smtClean="0">
                <a:solidFill>
                  <a:srgbClr val="460000"/>
                </a:solidFill>
              </a:rPr>
              <a:t>PARTICIPATION DANS LE RÈGNE MILLÉNAIRE DE CHRIST</a:t>
            </a:r>
            <a:endParaRPr lang="en-US" sz="4800" dirty="0" smtClean="0">
              <a:solidFill>
                <a:srgbClr val="460000"/>
              </a:solidFill>
            </a:endParaRPr>
          </a:p>
          <a:p>
            <a:pPr algn="just"/>
            <a:r>
              <a:rPr lang="fr-FR" sz="4800" b="1" dirty="0" smtClean="0"/>
              <a:t>CEUX QUI SUIVENT LE SEIGNEUR MARCHENT DE GLOIRE EN GLOIRE</a:t>
            </a:r>
            <a:endParaRPr lang="en-US" sz="4800"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b="1" dirty="0" smtClean="0"/>
              <a:t>CEUX QUI SERVENT LE DIABLE VONT DE HONTE EN HONTE, DE HAINE EN HAINE, DE PEINE EN PEINE</a:t>
            </a:r>
            <a:endParaRPr lang="en-US" sz="4400" dirty="0" smtClean="0"/>
          </a:p>
          <a:p>
            <a:pPr algn="just"/>
            <a:r>
              <a:rPr lang="fr-FR" sz="4400" b="1" dirty="0" smtClean="0">
                <a:solidFill>
                  <a:srgbClr val="460000"/>
                </a:solidFill>
              </a:rPr>
              <a:t>CELUI QUI SE REMET AU SEIGNEUR DEVIENT INSTANTANÉMENT UN GAGNANT SANS FIN, C’EST COMME ÊTRE EMPLOYÉ DANS L’ENTREPRISE LA PLUS SUPÉRIEURE DANS LE MONDE ENTIER.</a:t>
            </a:r>
            <a:endParaRPr lang="en-US" sz="4400" dirty="0">
              <a:solidFill>
                <a:srgbClr val="46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r>
              <a:rPr lang="fr-FR" sz="4000" b="1" dirty="0" smtClean="0">
                <a:latin typeface="Arial Rounded MT Bold" pitchFamily="34" charset="0"/>
              </a:rPr>
              <a:t>20 DES PRIVILÈGES </a:t>
            </a:r>
            <a:r>
              <a:rPr lang="fr-FR" sz="4000" b="1" dirty="0" smtClean="0">
                <a:latin typeface="Arial Rounded MT Bold" pitchFamily="34" charset="0"/>
              </a:rPr>
              <a:t>FUTURS DES RACHETES DE L’ETERNEL</a:t>
            </a:r>
            <a:endParaRPr lang="en-US" sz="4000" dirty="0" smtClean="0">
              <a:latin typeface="Arial Rounded MT Bold" pitchFamily="34" charset="0"/>
            </a:endParaRPr>
          </a:p>
          <a:p>
            <a:pPr lvl="0" algn="just">
              <a:buNone/>
            </a:pPr>
            <a:r>
              <a:rPr lang="fr-FR" sz="4000" dirty="0" smtClean="0">
                <a:solidFill>
                  <a:srgbClr val="460000"/>
                </a:solidFill>
                <a:latin typeface="Arial Rounded MT Bold" pitchFamily="34" charset="0"/>
              </a:rPr>
              <a:t>1- LE </a:t>
            </a:r>
            <a:r>
              <a:rPr lang="fr-FR" sz="4000" dirty="0" smtClean="0">
                <a:solidFill>
                  <a:srgbClr val="460000"/>
                </a:solidFill>
                <a:latin typeface="Arial Rounded MT Bold" pitchFamily="34" charset="0"/>
              </a:rPr>
              <a:t>PARADIS </a:t>
            </a:r>
            <a:r>
              <a:rPr lang="fr-FR" sz="4000" dirty="0" err="1" smtClean="0">
                <a:latin typeface="Arial Rounded MT Bold" pitchFamily="34" charset="0"/>
              </a:rPr>
              <a:t>Joh</a:t>
            </a:r>
            <a:r>
              <a:rPr lang="fr-FR" sz="4000" dirty="0" smtClean="0">
                <a:latin typeface="Arial Rounded MT Bold" pitchFamily="34" charset="0"/>
              </a:rPr>
              <a:t> 14:2 Il y a plusieurs demeures dans la maison de mon Père. Si cela n'était pas, je vous l'aurais dit. Je vais vous préparer une place.</a:t>
            </a:r>
            <a:endParaRPr lang="en-US" sz="4000" dirty="0" smtClean="0">
              <a:latin typeface="Arial Rounded MT Bold" pitchFamily="34" charset="0"/>
            </a:endParaRPr>
          </a:p>
          <a:p>
            <a:pPr lvl="0" algn="just">
              <a:buNone/>
            </a:pPr>
            <a:r>
              <a:rPr lang="fr-FR" sz="4000" dirty="0" smtClean="0">
                <a:solidFill>
                  <a:srgbClr val="460000"/>
                </a:solidFill>
                <a:latin typeface="Arial Rounded MT Bold" pitchFamily="34" charset="0"/>
              </a:rPr>
              <a:t>2- LA </a:t>
            </a:r>
            <a:r>
              <a:rPr lang="fr-FR" sz="4000" dirty="0" smtClean="0">
                <a:solidFill>
                  <a:srgbClr val="460000"/>
                </a:solidFill>
                <a:latin typeface="Arial Rounded MT Bold" pitchFamily="34" charset="0"/>
              </a:rPr>
              <a:t>PRESENCE PERMANENTE DE DIEU</a:t>
            </a:r>
            <a:r>
              <a:rPr lang="fr-FR" sz="4000" dirty="0" smtClean="0">
                <a:latin typeface="Arial Rounded MT Bold" pitchFamily="34" charset="0"/>
              </a:rPr>
              <a:t> : </a:t>
            </a:r>
            <a:r>
              <a:rPr lang="fr-FR" sz="4000" dirty="0" err="1" smtClean="0">
                <a:latin typeface="Arial Rounded MT Bold" pitchFamily="34" charset="0"/>
              </a:rPr>
              <a:t>Re</a:t>
            </a:r>
            <a:r>
              <a:rPr lang="fr-FR" sz="4000" dirty="0" smtClean="0">
                <a:latin typeface="Arial Rounded MT Bold" pitchFamily="34" charset="0"/>
              </a:rPr>
              <a:t> 21:23 La ville n'a besoin ni du soleil ni de la lune pour l'éclairer; car la gloire de Dieu l'éclaire, et l'agneau est son flambeau</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just">
              <a:buNone/>
            </a:pPr>
            <a:r>
              <a:rPr lang="fr-FR" sz="4000" dirty="0" smtClean="0">
                <a:solidFill>
                  <a:srgbClr val="460000"/>
                </a:solidFill>
                <a:latin typeface="Arial Rounded MT Bold" pitchFamily="34" charset="0"/>
              </a:rPr>
              <a:t>3- L’ENCERCLEMENT </a:t>
            </a:r>
            <a:r>
              <a:rPr lang="fr-FR" sz="4000" dirty="0" smtClean="0">
                <a:solidFill>
                  <a:srgbClr val="460000"/>
                </a:solidFill>
                <a:latin typeface="Arial Rounded MT Bold" pitchFamily="34" charset="0"/>
              </a:rPr>
              <a:t>DE L’AMOUR DE DIEU</a:t>
            </a:r>
            <a:endParaRPr lang="en-US" sz="4000" dirty="0" smtClean="0">
              <a:solidFill>
                <a:srgbClr val="460000"/>
              </a:solidFill>
              <a:latin typeface="Arial Rounded MT Bold" pitchFamily="34" charset="0"/>
            </a:endParaRPr>
          </a:p>
          <a:p>
            <a:pPr lvl="0" algn="just">
              <a:buNone/>
            </a:pPr>
            <a:r>
              <a:rPr lang="fr-FR" sz="4000" dirty="0" smtClean="0">
                <a:solidFill>
                  <a:srgbClr val="460000"/>
                </a:solidFill>
                <a:latin typeface="Arial Rounded MT Bold" pitchFamily="34" charset="0"/>
              </a:rPr>
              <a:t>4- LE </a:t>
            </a:r>
            <a:r>
              <a:rPr lang="fr-FR" sz="4000" dirty="0" smtClean="0">
                <a:solidFill>
                  <a:srgbClr val="460000"/>
                </a:solidFill>
                <a:latin typeface="Arial Rounded MT Bold" pitchFamily="34" charset="0"/>
              </a:rPr>
              <a:t>CORPS GLORIEUX, LA JEUNESSE ETERNELLE, LA FIN DES HANDICAPES CORPORELS </a:t>
            </a:r>
            <a:r>
              <a:rPr lang="fr-FR" sz="4000" dirty="0" smtClean="0">
                <a:latin typeface="Arial Rounded MT Bold" pitchFamily="34" charset="0"/>
              </a:rPr>
              <a:t>: 1Co 15:42 Ainsi en est-il de la résurrection des morts. Le corps est semé corruptible; il ressuscite incorruptible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gn="just">
              <a:buNone/>
            </a:pPr>
            <a:r>
              <a:rPr lang="fr-FR" sz="4000" dirty="0" smtClean="0">
                <a:solidFill>
                  <a:srgbClr val="460000"/>
                </a:solidFill>
                <a:latin typeface="Arial Rounded MT Bold" pitchFamily="34" charset="0"/>
              </a:rPr>
              <a:t>5- LA </a:t>
            </a:r>
            <a:r>
              <a:rPr lang="fr-FR" sz="4000" dirty="0" smtClean="0">
                <a:solidFill>
                  <a:srgbClr val="460000"/>
                </a:solidFill>
                <a:latin typeface="Arial Rounded MT Bold" pitchFamily="34" charset="0"/>
              </a:rPr>
              <a:t>VIE ÉTERNELLE</a:t>
            </a:r>
            <a:r>
              <a:rPr lang="fr-FR" sz="4000" dirty="0" smtClean="0">
                <a:latin typeface="Arial Rounded MT Bold" pitchFamily="34" charset="0"/>
              </a:rPr>
              <a:t> : Lu 18:29 Et Jésus leur dit: Je vous le dis en vérité, il n'est personne qui, ayant quitté, à cause du royaume de Dieu, sa maison, ou sa femme, ou ses frères, ou ses parents, ou ses enfants, 30 ne reçoive beaucoup plus dans ce siècle-ci, et, dans le siècle à venir, la vie éternelle.</a:t>
            </a:r>
            <a:endParaRPr lang="en-US" sz="4000" dirty="0" smtClean="0">
              <a:latin typeface="Arial Rounded MT Bold" pitchFamily="34" charset="0"/>
            </a:endParaRPr>
          </a:p>
          <a:p>
            <a:pPr lvl="0" algn="just">
              <a:buNone/>
            </a:pPr>
            <a:r>
              <a:rPr lang="fr-FR" sz="4000" dirty="0" smtClean="0">
                <a:solidFill>
                  <a:srgbClr val="460000"/>
                </a:solidFill>
                <a:latin typeface="Arial Rounded MT Bold" pitchFamily="34" charset="0"/>
              </a:rPr>
              <a:t>6 – LA PAIX </a:t>
            </a:r>
            <a:r>
              <a:rPr lang="fr-FR" sz="4000" dirty="0" smtClean="0">
                <a:solidFill>
                  <a:srgbClr val="460000"/>
                </a:solidFill>
                <a:latin typeface="Arial Rounded MT Bold" pitchFamily="34" charset="0"/>
              </a:rPr>
              <a:t>PARFAITE</a:t>
            </a:r>
            <a:r>
              <a:rPr lang="fr-FR" sz="4000" dirty="0" smtClean="0">
                <a:latin typeface="Arial Rounded MT Bold" pitchFamily="34" charset="0"/>
              </a:rPr>
              <a:t> : </a:t>
            </a:r>
            <a:r>
              <a:rPr lang="fr-FR" sz="4000" dirty="0" err="1" smtClean="0">
                <a:latin typeface="Arial Rounded MT Bold" pitchFamily="34" charset="0"/>
              </a:rPr>
              <a:t>Re</a:t>
            </a:r>
            <a:r>
              <a:rPr lang="fr-FR" sz="4000" dirty="0" smtClean="0">
                <a:latin typeface="Arial Rounded MT Bold" pitchFamily="34" charset="0"/>
              </a:rPr>
              <a:t> 21:4 Il essuiera toute larme de leurs yeux, et la mort ne sera plus, et il n'y aura plus ni deuil, ni cri, ni douleur, car les premières choses ont disparu</a:t>
            </a:r>
            <a:r>
              <a:rPr lang="fr-FR" sz="4000" dirty="0" smtClean="0">
                <a:latin typeface="Arial Rounded MT Bold" pitchFamily="34" charset="0"/>
              </a:rPr>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buNone/>
            </a:pPr>
            <a:r>
              <a:rPr lang="fr-FR" sz="4000" dirty="0" smtClean="0">
                <a:latin typeface="Arial Rounded MT Bold" pitchFamily="34" charset="0"/>
              </a:rPr>
              <a:t>7-</a:t>
            </a:r>
            <a:r>
              <a:rPr lang="fr-FR" sz="4000" dirty="0" smtClean="0">
                <a:solidFill>
                  <a:srgbClr val="460000"/>
                </a:solidFill>
                <a:latin typeface="Arial Rounded MT Bold" pitchFamily="34" charset="0"/>
              </a:rPr>
              <a:t> JOIE ET SÉRÉNITÉ ÉTERNELLE</a:t>
            </a:r>
            <a:r>
              <a:rPr lang="fr-FR" sz="4000" dirty="0" smtClean="0">
                <a:latin typeface="Arial Rounded MT Bold" pitchFamily="34" charset="0"/>
              </a:rPr>
              <a:t> : </a:t>
            </a:r>
            <a:r>
              <a:rPr lang="fr-FR" sz="4000" dirty="0" err="1" smtClean="0">
                <a:latin typeface="Arial Rounded MT Bold" pitchFamily="34" charset="0"/>
              </a:rPr>
              <a:t>Re</a:t>
            </a:r>
            <a:r>
              <a:rPr lang="fr-FR" sz="4000" dirty="0" smtClean="0">
                <a:latin typeface="Arial Rounded MT Bold" pitchFamily="34" charset="0"/>
              </a:rPr>
              <a:t> 7:17 Car l'agneau qui est au milieu du trône les paîtra et les conduira aux sources des eaux de la vie, et Dieu essuiera toute larme de leurs yeux.</a:t>
            </a:r>
            <a:endParaRPr lang="en-US" sz="4000" dirty="0" smtClean="0">
              <a:latin typeface="Arial Rounded MT Bold" pitchFamily="34" charset="0"/>
            </a:endParaRPr>
          </a:p>
          <a:p>
            <a:pPr lvl="0" algn="just">
              <a:buNone/>
            </a:pPr>
            <a:r>
              <a:rPr lang="fr-FR" sz="4000" dirty="0" smtClean="0">
                <a:solidFill>
                  <a:srgbClr val="460000"/>
                </a:solidFill>
                <a:latin typeface="Arial Rounded MT Bold" pitchFamily="34" charset="0"/>
              </a:rPr>
              <a:t>8- LA COMPANIE DES ÉLUS</a:t>
            </a:r>
            <a:r>
              <a:rPr lang="fr-FR" sz="4000" dirty="0" smtClean="0">
                <a:latin typeface="Arial Rounded MT Bold" pitchFamily="34" charset="0"/>
              </a:rPr>
              <a:t> : Mt 8:11 Or, je vous déclare que plusieurs viendront de l'orient et de l'occident, et seront à table avec Abraham, Isaac et Jacob, dans le royaume des cieux.</a:t>
            </a:r>
            <a:endParaRPr lang="en-US" sz="4000" dirty="0" smtClean="0">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lvl="0">
              <a:buNone/>
            </a:pPr>
            <a:r>
              <a:rPr lang="fr-FR" sz="4000" dirty="0" smtClean="0">
                <a:solidFill>
                  <a:srgbClr val="460000"/>
                </a:solidFill>
                <a:latin typeface="Arial Rounded MT Bold" pitchFamily="34" charset="0"/>
              </a:rPr>
              <a:t>9- LE REVOIR DES PROCHES</a:t>
            </a:r>
            <a:r>
              <a:rPr lang="fr-FR" sz="4000" dirty="0" smtClean="0">
                <a:latin typeface="Arial Rounded MT Bold" pitchFamily="34" charset="0"/>
              </a:rPr>
              <a:t> : </a:t>
            </a:r>
          </a:p>
          <a:p>
            <a:pPr lvl="0" algn="ctr">
              <a:buNone/>
            </a:pPr>
            <a:r>
              <a:rPr lang="fr-FR" sz="4000" dirty="0" smtClean="0">
                <a:latin typeface="Arial Rounded MT Bold" pitchFamily="34" charset="0"/>
              </a:rPr>
              <a:t>3</a:t>
            </a:r>
            <a:br>
              <a:rPr lang="fr-FR" sz="4000" dirty="0" smtClean="0">
                <a:latin typeface="Arial Rounded MT Bold" pitchFamily="34" charset="0"/>
              </a:rPr>
            </a:br>
            <a:r>
              <a:rPr lang="fr-FR" sz="4000" dirty="0" smtClean="0">
                <a:latin typeface="Arial Rounded MT Bold" pitchFamily="34" charset="0"/>
              </a:rPr>
              <a:t>Du revoir Éternel</a:t>
            </a:r>
            <a:br>
              <a:rPr lang="fr-FR" sz="4000" dirty="0" smtClean="0">
                <a:latin typeface="Arial Rounded MT Bold" pitchFamily="34" charset="0"/>
              </a:rPr>
            </a:br>
            <a:r>
              <a:rPr lang="fr-FR" sz="4000" dirty="0" smtClean="0">
                <a:latin typeface="Arial Rounded MT Bold" pitchFamily="34" charset="0"/>
              </a:rPr>
              <a:t>Nous connaîtrons les charmes;</a:t>
            </a:r>
            <a:br>
              <a:rPr lang="fr-FR" sz="4000" dirty="0" smtClean="0">
                <a:latin typeface="Arial Rounded MT Bold" pitchFamily="34" charset="0"/>
              </a:rPr>
            </a:br>
            <a:r>
              <a:rPr lang="fr-FR" sz="4000" dirty="0" smtClean="0">
                <a:latin typeface="Arial Rounded MT Bold" pitchFamily="34" charset="0"/>
              </a:rPr>
              <a:t>Pour ne plus les quitter,</a:t>
            </a:r>
            <a:br>
              <a:rPr lang="fr-FR" sz="4000" dirty="0" smtClean="0">
                <a:latin typeface="Arial Rounded MT Bold" pitchFamily="34" charset="0"/>
              </a:rPr>
            </a:br>
            <a:r>
              <a:rPr lang="fr-FR" sz="4000" dirty="0" smtClean="0">
                <a:latin typeface="Arial Rounded MT Bold" pitchFamily="34" charset="0"/>
              </a:rPr>
              <a:t>Nous retrouverons tous</a:t>
            </a:r>
            <a:br>
              <a:rPr lang="fr-FR" sz="4000" dirty="0" smtClean="0">
                <a:latin typeface="Arial Rounded MT Bold" pitchFamily="34" charset="0"/>
              </a:rPr>
            </a:br>
            <a:r>
              <a:rPr lang="fr-FR" sz="4000" dirty="0" smtClean="0">
                <a:latin typeface="Arial Rounded MT Bold" pitchFamily="34" charset="0"/>
              </a:rPr>
              <a:t>Les amis dont la mort</a:t>
            </a:r>
            <a:br>
              <a:rPr lang="fr-FR" sz="4000" dirty="0" smtClean="0">
                <a:latin typeface="Arial Rounded MT Bold" pitchFamily="34" charset="0"/>
              </a:rPr>
            </a:br>
            <a:r>
              <a:rPr lang="fr-FR" sz="4000" dirty="0" smtClean="0">
                <a:latin typeface="Arial Rounded MT Bold" pitchFamily="34" charset="0"/>
              </a:rPr>
              <a:t>Nous coûta tant de larmes!</a:t>
            </a:r>
            <a:br>
              <a:rPr lang="fr-FR" sz="4000" dirty="0" smtClean="0">
                <a:latin typeface="Arial Rounded MT Bold" pitchFamily="34" charset="0"/>
              </a:rPr>
            </a:br>
            <a:r>
              <a:rPr lang="fr-FR" sz="4000" dirty="0" smtClean="0">
                <a:latin typeface="Arial Rounded MT Bold" pitchFamily="34" charset="0"/>
              </a:rPr>
              <a:t>Sous le regard de Dieu,</a:t>
            </a:r>
            <a:br>
              <a:rPr lang="fr-FR" sz="4000" dirty="0" smtClean="0">
                <a:latin typeface="Arial Rounded MT Bold" pitchFamily="34" charset="0"/>
              </a:rPr>
            </a:br>
            <a:r>
              <a:rPr lang="fr-FR" sz="4000" dirty="0" smtClean="0">
                <a:latin typeface="Arial Rounded MT Bold" pitchFamily="34" charset="0"/>
              </a:rPr>
              <a:t>Le revoir sera doux.</a:t>
            </a:r>
            <a:br>
              <a:rPr lang="fr-FR" sz="4000" dirty="0" smtClean="0">
                <a:latin typeface="Arial Rounded MT Bold" pitchFamily="34" charset="0"/>
              </a:rPr>
            </a:br>
            <a:endParaRPr lang="en-US" sz="4000" dirty="0" smtClean="0">
              <a:latin typeface="Arial Rounded MT Bold" pitchFamily="34" charset="0"/>
            </a:endParaRPr>
          </a:p>
          <a:p>
            <a:pPr lvl="0">
              <a:buNone/>
            </a:pPr>
            <a:r>
              <a:rPr lang="fr-FR" sz="4000" dirty="0" smtClean="0">
                <a:solidFill>
                  <a:srgbClr val="460000"/>
                </a:solidFill>
                <a:latin typeface="Arial Rounded MT Bold" pitchFamily="34" charset="0"/>
              </a:rPr>
              <a:t>10- L’ÉLOIGNEMENT DU PÉCHÉ :  </a:t>
            </a:r>
            <a:endParaRPr lang="en-US" sz="4000" dirty="0" smtClean="0">
              <a:solidFill>
                <a:srgbClr val="460000"/>
              </a:solidFill>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lvl="0" algn="just">
              <a:buNone/>
            </a:pPr>
            <a:r>
              <a:rPr lang="fr-FR" sz="4000" dirty="0" smtClean="0">
                <a:solidFill>
                  <a:srgbClr val="460000"/>
                </a:solidFill>
                <a:latin typeface="Arial Rounded MT Bold" pitchFamily="34" charset="0"/>
              </a:rPr>
              <a:t>11- L’ÉLOIGNEMENT DU DIABLE</a:t>
            </a:r>
            <a:r>
              <a:rPr lang="fr-FR" sz="4000" dirty="0" smtClean="0">
                <a:latin typeface="Arial Rounded MT Bold" pitchFamily="34" charset="0"/>
              </a:rPr>
              <a:t> : </a:t>
            </a:r>
            <a:r>
              <a:rPr lang="fr-FR" sz="4000" dirty="0" err="1" smtClean="0">
                <a:latin typeface="Arial Rounded MT Bold" pitchFamily="34" charset="0"/>
              </a:rPr>
              <a:t>Re</a:t>
            </a:r>
            <a:r>
              <a:rPr lang="fr-FR" sz="4000" dirty="0" smtClean="0">
                <a:latin typeface="Arial Rounded MT Bold" pitchFamily="34" charset="0"/>
              </a:rPr>
              <a:t> 20:10 Et le diable, qui les séduisait, fut jeté dans l'étang de feu et de soufre, où sont la bête et le faux prophète. Et ils seront tourmentés jour et nuit, aux siècles des siècles.</a:t>
            </a:r>
            <a:endParaRPr lang="en-US" sz="4000" dirty="0" smtClean="0">
              <a:latin typeface="Arial Rounded MT Bold" pitchFamily="34" charset="0"/>
            </a:endParaRPr>
          </a:p>
          <a:p>
            <a:pPr lvl="0" algn="just">
              <a:buNone/>
            </a:pPr>
            <a:r>
              <a:rPr lang="fr-FR" sz="4000" dirty="0" smtClean="0">
                <a:solidFill>
                  <a:srgbClr val="460000"/>
                </a:solidFill>
                <a:latin typeface="Arial Rounded MT Bold" pitchFamily="34" charset="0"/>
              </a:rPr>
              <a:t>12- DEVENIR L’ÉPOUSE DU SEIGNEUR</a:t>
            </a:r>
            <a:r>
              <a:rPr lang="fr-FR" sz="4000" dirty="0" smtClean="0">
                <a:latin typeface="Arial Rounded MT Bold" pitchFamily="34" charset="0"/>
              </a:rPr>
              <a:t> : </a:t>
            </a:r>
            <a:r>
              <a:rPr lang="fr-FR" sz="4000" dirty="0" err="1" smtClean="0">
                <a:latin typeface="Arial Rounded MT Bold" pitchFamily="34" charset="0"/>
              </a:rPr>
              <a:t>Re</a:t>
            </a:r>
            <a:r>
              <a:rPr lang="fr-FR" sz="4000" dirty="0" smtClean="0">
                <a:latin typeface="Arial Rounded MT Bold" pitchFamily="34" charset="0"/>
              </a:rPr>
              <a:t> 19:7 Réjouissons-nous et soyons dans l'allégresse, et donnons-lui gloire; car les noces de l'agneau sont venues, et son épouse s'est préparée,</a:t>
            </a:r>
            <a:endParaRPr lang="en-US" sz="4000" dirty="0" smtClean="0">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buNone/>
            </a:pPr>
            <a:r>
              <a:rPr lang="fr-FR" sz="4000" dirty="0" smtClean="0">
                <a:solidFill>
                  <a:srgbClr val="460000"/>
                </a:solidFill>
                <a:latin typeface="Arial Rounded MT Bold" pitchFamily="34" charset="0"/>
              </a:rPr>
              <a:t>13- REIGNER AVEC CHRIST DANS SON RÈGNE MILLÉNAIRE SUR LA TERRE</a:t>
            </a:r>
            <a:r>
              <a:rPr lang="fr-FR" sz="4000" dirty="0" smtClean="0">
                <a:latin typeface="Arial Rounded MT Bold" pitchFamily="34" charset="0"/>
              </a:rPr>
              <a:t> : Mt 19:28 Jésus leur répondit: Je vous le dis en vérité, quand le Fils de l'homme, au renouvellement de toutes choses, sera assis sur le trône de sa gloire, vous qui m'avez suivi, vous serez de même assis sur douze trônes, et vous jugerez les douze tribus d'Israël.</a:t>
            </a:r>
            <a:endParaRPr lang="en-US" sz="4000" dirty="0" smtClean="0">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just">
              <a:buNone/>
            </a:pPr>
            <a:r>
              <a:rPr lang="fr-FR" sz="4000" dirty="0" smtClean="0">
                <a:solidFill>
                  <a:srgbClr val="460000"/>
                </a:solidFill>
                <a:latin typeface="Arial Rounded MT Bold" pitchFamily="34" charset="0"/>
              </a:rPr>
              <a:t>14- JOUIR LES RECOMPENSES ET LES GRATUITÉS DE DIEU</a:t>
            </a:r>
            <a:r>
              <a:rPr lang="fr-FR" sz="4000" dirty="0" smtClean="0">
                <a:latin typeface="Arial Rounded MT Bold" pitchFamily="34" charset="0"/>
              </a:rPr>
              <a:t> : </a:t>
            </a:r>
            <a:r>
              <a:rPr lang="fr-FR" sz="4000" dirty="0" err="1" smtClean="0">
                <a:latin typeface="Arial Rounded MT Bold" pitchFamily="34" charset="0"/>
              </a:rPr>
              <a:t>Eph</a:t>
            </a:r>
            <a:r>
              <a:rPr lang="fr-FR" sz="4000" dirty="0" smtClean="0">
                <a:latin typeface="Arial Rounded MT Bold" pitchFamily="34" charset="0"/>
              </a:rPr>
              <a:t> 1:11 En lui nous sommes aussi devenus héritiers, ayant été prédestinés suivant la résolution de celui qui opère toutes choses d'après le conseil de sa volonté,</a:t>
            </a:r>
            <a:endParaRPr lang="en-US" sz="4000" dirty="0" smtClean="0">
              <a:latin typeface="Arial Rounded MT Bold" pitchFamily="34" charset="0"/>
            </a:endParaRPr>
          </a:p>
          <a:p>
            <a:pPr lvl="0" algn="just">
              <a:buNone/>
            </a:pPr>
            <a:r>
              <a:rPr lang="fr-FR" sz="4000" dirty="0" smtClean="0">
                <a:solidFill>
                  <a:srgbClr val="460000"/>
                </a:solidFill>
                <a:latin typeface="Arial Rounded MT Bold" pitchFamily="34" charset="0"/>
              </a:rPr>
              <a:t>15- CONNAITRE DIEU PARFAITEMENT</a:t>
            </a:r>
            <a:r>
              <a:rPr lang="fr-FR" sz="4000" dirty="0" smtClean="0">
                <a:latin typeface="Arial Rounded MT Bold" pitchFamily="34" charset="0"/>
              </a:rPr>
              <a:t> :</a:t>
            </a:r>
            <a:endParaRPr lang="en-US" sz="4000" dirty="0" smtClean="0">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buNone/>
            </a:pPr>
            <a:r>
              <a:rPr lang="fr-FR" sz="4000" dirty="0" smtClean="0">
                <a:solidFill>
                  <a:srgbClr val="460000"/>
                </a:solidFill>
                <a:latin typeface="Arial Rounded MT Bold" pitchFamily="34" charset="0"/>
              </a:rPr>
              <a:t>16- L’EXPLORATION EXTENSIVE DE L’UNIVERS.</a:t>
            </a:r>
            <a:endParaRPr lang="en-US" sz="4000" dirty="0" smtClean="0">
              <a:solidFill>
                <a:srgbClr val="460000"/>
              </a:solidFill>
              <a:latin typeface="Arial Rounded MT Bold" pitchFamily="34" charset="0"/>
            </a:endParaRPr>
          </a:p>
          <a:p>
            <a:pPr lvl="0" algn="just">
              <a:buNone/>
            </a:pPr>
            <a:r>
              <a:rPr lang="fr-FR" sz="4000" dirty="0" smtClean="0">
                <a:solidFill>
                  <a:srgbClr val="460000"/>
                </a:solidFill>
                <a:latin typeface="Arial Rounded MT Bold" pitchFamily="34" charset="0"/>
              </a:rPr>
              <a:t>17- LA CONNAISSANCES DES ÊTRES CÉLESTES.</a:t>
            </a:r>
            <a:endParaRPr lang="en-US" sz="4000" dirty="0" smtClean="0">
              <a:solidFill>
                <a:srgbClr val="460000"/>
              </a:solidFill>
              <a:latin typeface="Arial Rounded MT Bold" pitchFamily="34" charset="0"/>
            </a:endParaRPr>
          </a:p>
          <a:p>
            <a:pPr lvl="0" algn="just">
              <a:buNone/>
            </a:pPr>
            <a:r>
              <a:rPr lang="fr-FR" sz="4000" dirty="0" smtClean="0">
                <a:solidFill>
                  <a:srgbClr val="460000"/>
                </a:solidFill>
                <a:latin typeface="Arial Rounded MT Bold" pitchFamily="34" charset="0"/>
              </a:rPr>
              <a:t>18- LA CONNAISSANCE PARFAITE DE TOUTES CHOSES.</a:t>
            </a:r>
            <a:endParaRPr lang="en-US" sz="4000" dirty="0" smtClean="0">
              <a:solidFill>
                <a:srgbClr val="460000"/>
              </a:solidFill>
              <a:latin typeface="Arial Rounded MT Bold" pitchFamily="34" charset="0"/>
            </a:endParaRPr>
          </a:p>
          <a:p>
            <a:pPr lvl="0" algn="just">
              <a:buNone/>
            </a:pPr>
            <a:r>
              <a:rPr lang="fr-FR" sz="4000" dirty="0" smtClean="0">
                <a:solidFill>
                  <a:srgbClr val="460000"/>
                </a:solidFill>
                <a:latin typeface="Arial Rounded MT Bold" pitchFamily="34" charset="0"/>
              </a:rPr>
              <a:t>19- L’ABSENCE DE LA DISCRIMINATION RACIALE.</a:t>
            </a:r>
            <a:endParaRPr lang="en-US" sz="4000" dirty="0" smtClean="0">
              <a:solidFill>
                <a:srgbClr val="460000"/>
              </a:solidFill>
              <a:latin typeface="Arial Rounded MT Bold" pitchFamily="34" charset="0"/>
            </a:endParaRPr>
          </a:p>
          <a:p>
            <a:pPr lvl="0" algn="just">
              <a:buNone/>
            </a:pPr>
            <a:r>
              <a:rPr lang="fr-FR" sz="4000" dirty="0" smtClean="0">
                <a:solidFill>
                  <a:srgbClr val="460000"/>
                </a:solidFill>
                <a:latin typeface="Arial Rounded MT Bold" pitchFamily="34" charset="0"/>
              </a:rPr>
              <a:t>20- L’EXPOSITION A  LA BEAUTÉ PARFAITE.</a:t>
            </a:r>
            <a:endParaRPr lang="en-US" sz="4000" dirty="0">
              <a:solidFill>
                <a:srgbClr val="460000"/>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smtClean="0">
                <a:solidFill>
                  <a:srgbClr val="C00000"/>
                </a:solidFill>
                <a:latin typeface="Copperplate Gothic Bold" pitchFamily="34" charset="0"/>
              </a:rPr>
              <a:t>Format </a:t>
            </a:r>
            <a:r>
              <a:rPr lang="fr-FR" sz="4800" b="1" dirty="0">
                <a:solidFill>
                  <a:srgbClr val="C00000"/>
                </a:solidFill>
                <a:latin typeface="Copperplate Gothic Bold" pitchFamily="34" charset="0"/>
              </a:rPr>
              <a:t>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endParaRPr lang="fr-FR" sz="4800" dirty="0" smtClean="0">
              <a:solidFill>
                <a:srgbClr val="C00000"/>
              </a:solidFill>
            </a:endParaRPr>
          </a:p>
          <a:p>
            <a:pPr algn="just"/>
            <a:r>
              <a:rPr lang="en-US" sz="3600" b="1" dirty="0" smtClean="0">
                <a:solidFill>
                  <a:srgbClr val="002060"/>
                </a:solidFill>
              </a:rPr>
              <a:t>YouTube Presentation 7:30-8:30pm</a:t>
            </a:r>
          </a:p>
          <a:p>
            <a:pPr algn="just"/>
            <a:r>
              <a:rPr lang="en-US" sz="3600" b="1" dirty="0" smtClean="0">
                <a:solidFill>
                  <a:srgbClr val="002060"/>
                </a:solidFill>
              </a:rPr>
              <a:t>You can also text your questions to me at </a:t>
            </a:r>
            <a:r>
              <a:rPr lang="en-US" sz="3600" b="1" dirty="0" smtClean="0">
                <a:solidFill>
                  <a:srgbClr val="FF0000"/>
                </a:solidFill>
              </a:rPr>
              <a:t>(617) 291 3559</a:t>
            </a:r>
            <a:endParaRPr lang="en-US" sz="3600" b="1" dirty="0">
              <a:solidFill>
                <a:srgbClr val="FF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algn="ctr">
              <a:buNone/>
            </a:pPr>
            <a:r>
              <a:rPr lang="en-US" sz="2400" b="1" dirty="0" smtClean="0">
                <a:solidFill>
                  <a:srgbClr val="CC00FF"/>
                </a:solidFill>
              </a:rPr>
              <a:t>ANNOUNCEMENTS FOR OCTOBER 2023</a:t>
            </a:r>
          </a:p>
          <a:p>
            <a:pPr marL="346075" lvl="1" indent="-290513"/>
            <a:r>
              <a:rPr lang="en-US" b="1" dirty="0" smtClean="0"/>
              <a:t>(Mon, Wed) 7:30-9:30PM     PRAYER MEETING LINE # </a:t>
            </a:r>
            <a:r>
              <a:rPr lang="en-US" b="1" u="sng" dirty="0" smtClean="0">
                <a:solidFill>
                  <a:srgbClr val="0000CC"/>
                </a:solidFill>
              </a:rPr>
              <a:t>(774) 217 6502</a:t>
            </a:r>
          </a:p>
          <a:p>
            <a:pPr marL="290513" lvl="1" indent="-290513"/>
            <a:r>
              <a:rPr lang="en-US" b="1" dirty="0" smtClean="0">
                <a:solidFill>
                  <a:srgbClr val="003300"/>
                </a:solidFill>
              </a:rPr>
              <a:t>FRIDAY</a:t>
            </a:r>
            <a:r>
              <a:rPr lang="en-US" b="1" dirty="0" smtClean="0"/>
              <a:t>: 7:30-9:00pm-----Bible Study (</a:t>
            </a:r>
            <a:r>
              <a:rPr lang="en-US" b="1" dirty="0" smtClean="0">
                <a:solidFill>
                  <a:srgbClr val="002060"/>
                </a:solidFill>
              </a:rPr>
              <a:t>YOU TUBE</a:t>
            </a:r>
            <a:r>
              <a:rPr lang="en-US" b="1" dirty="0" smtClean="0"/>
              <a:t>)</a:t>
            </a:r>
            <a:endParaRPr lang="en-US" b="1" dirty="0" smtClean="0">
              <a:solidFill>
                <a:srgbClr val="003300"/>
              </a:solidFill>
            </a:endParaRPr>
          </a:p>
          <a:p>
            <a:pPr algn="ctr"/>
            <a:r>
              <a:rPr lang="en-US" sz="2400" b="1" dirty="0" smtClean="0">
                <a:solidFill>
                  <a:srgbClr val="C00000"/>
                </a:solidFill>
              </a:rPr>
              <a:t>SATURDAY IN CHURCH</a:t>
            </a:r>
          </a:p>
          <a:p>
            <a:pPr lvl="1">
              <a:buNone/>
            </a:pPr>
            <a:r>
              <a:rPr lang="en-US" b="1" dirty="0" smtClean="0">
                <a:solidFill>
                  <a:srgbClr val="0000CC"/>
                </a:solidFill>
              </a:rPr>
              <a:t>1:30—3:00 PM </a:t>
            </a:r>
            <a:r>
              <a:rPr lang="en-US" b="1" dirty="0" smtClean="0">
                <a:solidFill>
                  <a:srgbClr val="C00000"/>
                </a:solidFill>
              </a:rPr>
              <a:t>CTRC  YOUTH MINISTRY</a:t>
            </a:r>
          </a:p>
          <a:p>
            <a:pPr lvl="1">
              <a:buNone/>
            </a:pPr>
            <a:r>
              <a:rPr lang="en-US" b="1" dirty="0" smtClean="0">
                <a:solidFill>
                  <a:srgbClr val="0000CC"/>
                </a:solidFill>
              </a:rPr>
              <a:t>3:00—4:30PM </a:t>
            </a:r>
            <a:r>
              <a:rPr lang="en-US" b="1" dirty="0" smtClean="0">
                <a:solidFill>
                  <a:srgbClr val="C00000"/>
                </a:solidFill>
              </a:rPr>
              <a:t>CTRC  CHILDREN MINISTRY</a:t>
            </a:r>
          </a:p>
          <a:p>
            <a:pPr lvl="1">
              <a:buNone/>
            </a:pPr>
            <a:r>
              <a:rPr lang="en-US" b="1" dirty="0" smtClean="0">
                <a:solidFill>
                  <a:srgbClr val="0000CC"/>
                </a:solidFill>
              </a:rPr>
              <a:t>7:00—9:PM </a:t>
            </a:r>
            <a:r>
              <a:rPr lang="en-US" b="1" dirty="0" smtClean="0">
                <a:solidFill>
                  <a:srgbClr val="C00000"/>
                </a:solidFill>
              </a:rPr>
              <a:t>CTRC  WOMEN MINISTRY</a:t>
            </a:r>
            <a:r>
              <a:rPr lang="en-US" b="1" dirty="0" smtClean="0"/>
              <a:t> LINE # </a:t>
            </a:r>
            <a:r>
              <a:rPr lang="en-US" b="1" u="sng" dirty="0" smtClean="0">
                <a:solidFill>
                  <a:srgbClr val="0000CC"/>
                </a:solidFill>
              </a:rPr>
              <a:t>(774) 217 6502</a:t>
            </a:r>
          </a:p>
          <a:p>
            <a:pPr lvl="1" algn="ctr">
              <a:buNone/>
            </a:pPr>
            <a:r>
              <a:rPr lang="en-US" b="1" dirty="0" smtClean="0">
                <a:solidFill>
                  <a:srgbClr val="0000CC"/>
                </a:solidFill>
              </a:rPr>
              <a:t>SUNDAY</a:t>
            </a:r>
          </a:p>
          <a:p>
            <a:pPr lvl="1">
              <a:buNone/>
            </a:pPr>
            <a:r>
              <a:rPr lang="en-US" b="1" dirty="0" smtClean="0">
                <a:solidFill>
                  <a:srgbClr val="0000CC"/>
                </a:solidFill>
              </a:rPr>
              <a:t>9:00—11:00AM </a:t>
            </a:r>
            <a:r>
              <a:rPr lang="en-US" b="1" dirty="0" smtClean="0">
                <a:solidFill>
                  <a:srgbClr val="C00000"/>
                </a:solidFill>
              </a:rPr>
              <a:t> (MORNING WORSHIP)</a:t>
            </a:r>
          </a:p>
          <a:p>
            <a:pPr lvl="1">
              <a:buNone/>
            </a:pPr>
            <a:r>
              <a:rPr lang="en-US" b="1" dirty="0" smtClean="0">
                <a:solidFill>
                  <a:srgbClr val="0000CC"/>
                </a:solidFill>
              </a:rPr>
              <a:t>12:00PM -2:00PM</a:t>
            </a:r>
            <a:r>
              <a:rPr lang="en-US" b="1" dirty="0" smtClean="0">
                <a:solidFill>
                  <a:srgbClr val="C00000"/>
                </a:solidFill>
              </a:rPr>
              <a:t> (CTRC ENGLISH WORSHIP)</a:t>
            </a:r>
          </a:p>
          <a:p>
            <a:pPr lvl="1">
              <a:buNone/>
            </a:pPr>
            <a:r>
              <a:rPr lang="en-US" b="1" dirty="0" smtClean="0"/>
              <a:t>‘’’</a:t>
            </a:r>
            <a:r>
              <a:rPr lang="en-US" b="1" dirty="0" smtClean="0">
                <a:solidFill>
                  <a:srgbClr val="00B050"/>
                </a:solidFill>
              </a:rPr>
              <a:t>’CHURCH ANNIVERSARY OCTOBER 29</a:t>
            </a:r>
            <a:r>
              <a:rPr lang="en-US" b="1" baseline="30000" dirty="0" smtClean="0">
                <a:solidFill>
                  <a:srgbClr val="00B050"/>
                </a:solidFill>
              </a:rPr>
              <a:t>TH</a:t>
            </a:r>
            <a:r>
              <a:rPr lang="en-US" b="1" dirty="0" smtClean="0">
                <a:solidFill>
                  <a:srgbClr val="00B050"/>
                </a:solidFill>
              </a:rPr>
              <a:t> 2023 STARTING AT 10AM / NO PM CHURCH</a:t>
            </a:r>
            <a:r>
              <a:rPr lang="en-US" b="1" dirty="0" smtClean="0"/>
              <a:t>’’’’</a:t>
            </a: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800" b="1" u="sng" dirty="0" smtClean="0">
                <a:solidFill>
                  <a:srgbClr val="0033CC"/>
                </a:solidFill>
              </a:rPr>
              <a:t>FLASH! </a:t>
            </a:r>
            <a:r>
              <a:rPr lang="fr-FR" sz="4800" b="1" u="sng" dirty="0" smtClean="0">
                <a:solidFill>
                  <a:srgbClr val="FF3300"/>
                </a:solidFill>
              </a:rPr>
              <a:t>FLASH! </a:t>
            </a:r>
            <a:r>
              <a:rPr lang="fr-FR" sz="4800" b="1" u="sng" dirty="0" smtClean="0">
                <a:solidFill>
                  <a:srgbClr val="0033CC"/>
                </a:solidFill>
              </a:rPr>
              <a:t>FLASH!</a:t>
            </a:r>
          </a:p>
          <a:p>
            <a:pPr algn="ctr">
              <a:buNone/>
            </a:pPr>
            <a:r>
              <a:rPr lang="fr-FR" sz="4000" b="1" dirty="0" smtClean="0">
                <a:solidFill>
                  <a:srgbClr val="0033CC"/>
                </a:solidFill>
              </a:rPr>
              <a:t>SUNDAY SERVICES</a:t>
            </a:r>
          </a:p>
          <a:p>
            <a:pPr algn="ctr">
              <a:buNone/>
            </a:pPr>
            <a:r>
              <a:rPr lang="fr-FR" sz="4000" b="1" dirty="0" smtClean="0">
                <a:solidFill>
                  <a:srgbClr val="460000"/>
                </a:solidFill>
              </a:rPr>
              <a:t>AM CREOLE FRENCH SERVICE 9-11 AM</a:t>
            </a:r>
          </a:p>
          <a:p>
            <a:pPr algn="ctr">
              <a:buNone/>
            </a:pPr>
            <a:r>
              <a:rPr lang="fr-FR" sz="4000" b="1" dirty="0" smtClean="0">
                <a:solidFill>
                  <a:srgbClr val="FF0000"/>
                </a:solidFill>
              </a:rPr>
              <a:t>SECOND ENGLISH WORSHIP SERVICE </a:t>
            </a:r>
          </a:p>
          <a:p>
            <a:pPr algn="ctr">
              <a:buNone/>
            </a:pPr>
            <a:r>
              <a:rPr lang="fr-FR" sz="4000" b="1" dirty="0" smtClean="0">
                <a:solidFill>
                  <a:srgbClr val="FF0000"/>
                </a:solidFill>
              </a:rPr>
              <a:t>12:00PM TO 2:00PM</a:t>
            </a:r>
          </a:p>
          <a:p>
            <a:pPr algn="ctr">
              <a:buNone/>
            </a:pPr>
            <a:r>
              <a:rPr lang="fr-FR" sz="4000" b="1" dirty="0" smtClean="0">
                <a:solidFill>
                  <a:srgbClr val="460000"/>
                </a:solidFill>
              </a:rPr>
              <a:t>15 CARY ST, BROCKTON MASS 02302</a:t>
            </a:r>
          </a:p>
          <a:p>
            <a:pPr algn="ctr">
              <a:buNone/>
            </a:pPr>
            <a:r>
              <a:rPr lang="fr-FR" sz="4000" b="1" dirty="0" smtClean="0">
                <a:solidFill>
                  <a:srgbClr val="460000"/>
                </a:solidFill>
              </a:rPr>
              <a:t>TEL: 857-318-3307</a:t>
            </a:r>
          </a:p>
          <a:p>
            <a:r>
              <a:rPr lang="fr-FR" sz="5400" dirty="0" smtClean="0"/>
              <a:t>PRIÈRE FINALE</a:t>
            </a:r>
          </a:p>
          <a:p>
            <a:r>
              <a:rPr lang="fr-FR" sz="5400" dirty="0" smtClean="0"/>
              <a:t>BENEDICTION</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26410</TotalTime>
  <Words>930</Words>
  <Application>Microsoft Office PowerPoint</Application>
  <PresentationFormat>On-screen Show (4:3)</PresentationFormat>
  <Paragraphs>102</Paragraphs>
  <Slides>25</Slides>
  <Notes>2</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CHRIST THE ROCK CONGREGATION PRÉSENTE ÉTUDIONS LA BIBLE  ORATEUR: PASTEUR MARC E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318</cp:revision>
  <dcterms:created xsi:type="dcterms:W3CDTF">2022-04-13T13:36:19Z</dcterms:created>
  <dcterms:modified xsi:type="dcterms:W3CDTF">2023-10-20T12:34:12Z</dcterms:modified>
</cp:coreProperties>
</file>