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359" r:id="rId3"/>
    <p:sldId id="471" r:id="rId4"/>
    <p:sldId id="476" r:id="rId5"/>
    <p:sldId id="477" r:id="rId6"/>
    <p:sldId id="478" r:id="rId7"/>
    <p:sldId id="479" r:id="rId8"/>
    <p:sldId id="480" r:id="rId9"/>
    <p:sldId id="472" r:id="rId10"/>
    <p:sldId id="481" r:id="rId11"/>
    <p:sldId id="488" r:id="rId12"/>
    <p:sldId id="489" r:id="rId13"/>
    <p:sldId id="482" r:id="rId14"/>
    <p:sldId id="490" r:id="rId15"/>
    <p:sldId id="491" r:id="rId16"/>
    <p:sldId id="492" r:id="rId17"/>
    <p:sldId id="493" r:id="rId18"/>
    <p:sldId id="494" r:id="rId19"/>
    <p:sldId id="495" r:id="rId20"/>
    <p:sldId id="470" r:id="rId21"/>
    <p:sldId id="496" r:id="rId22"/>
    <p:sldId id="497" r:id="rId23"/>
    <p:sldId id="473" r:id="rId24"/>
    <p:sldId id="498" r:id="rId25"/>
    <p:sldId id="499" r:id="rId26"/>
    <p:sldId id="500" r:id="rId27"/>
    <p:sldId id="501" r:id="rId28"/>
    <p:sldId id="502" r:id="rId29"/>
    <p:sldId id="503" r:id="rId30"/>
    <p:sldId id="504" r:id="rId31"/>
    <p:sldId id="505" r:id="rId32"/>
    <p:sldId id="474" r:id="rId33"/>
    <p:sldId id="506" r:id="rId34"/>
    <p:sldId id="507" r:id="rId35"/>
    <p:sldId id="508" r:id="rId36"/>
    <p:sldId id="475" r:id="rId37"/>
    <p:sldId id="509" r:id="rId38"/>
    <p:sldId id="510" r:id="rId39"/>
    <p:sldId id="511" r:id="rId40"/>
    <p:sldId id="512" r:id="rId41"/>
    <p:sldId id="513" r:id="rId42"/>
    <p:sldId id="514" r:id="rId43"/>
    <p:sldId id="51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00FF"/>
    <a:srgbClr val="401B5B"/>
    <a:srgbClr val="212911"/>
    <a:srgbClr val="CCFF33"/>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2034" autoAdjust="0"/>
  </p:normalViewPr>
  <p:slideViewPr>
    <p:cSldViewPr>
      <p:cViewPr varScale="1">
        <p:scale>
          <a:sx n="67" d="100"/>
          <a:sy n="67" d="100"/>
        </p:scale>
        <p:origin x="-117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9/23/2023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9B8D4B-FBE5-4947-BE83-3BA3FCF0FF4F}"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9/23/2023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9/23/2023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9/23/2023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9/23/2023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9/23/2023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iblegateway.com/passage/?search=Ecclesiastes%2011&amp;version=ER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biblegateway.com/passage/?search=Ecclesiastes%2011&amp;version=ERV"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biblegateway.com/passage/?search=Ecclesiastes%2012&amp;version=ER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SEPTEMBER 3</a:t>
            </a:r>
            <a:r>
              <a:rPr lang="en-US" b="1" baseline="30000" dirty="0" smtClean="0">
                <a:solidFill>
                  <a:schemeClr val="tx1"/>
                </a:solidFill>
              </a:rPr>
              <a:t>RD</a:t>
            </a:r>
            <a:r>
              <a:rPr lang="en-US" b="1" dirty="0" smtClean="0">
                <a:solidFill>
                  <a:schemeClr val="tx1"/>
                </a:solidFill>
              </a:rPr>
              <a:t> 2023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2590800"/>
            <a:ext cx="9144000" cy="1323439"/>
          </a:xfrm>
          <a:prstGeom prst="rect">
            <a:avLst/>
          </a:prstGeom>
          <a:solidFill>
            <a:schemeClr val="accent3">
              <a:lumMod val="40000"/>
              <a:lumOff val="60000"/>
              <a:alpha val="64000"/>
            </a:schemeClr>
          </a:solidFill>
        </p:spPr>
        <p:txBody>
          <a:bodyPr wrap="square" rtlCol="0">
            <a:spAutoFit/>
          </a:bodyPr>
          <a:lstStyle/>
          <a:p>
            <a:pPr algn="ctr"/>
            <a:r>
              <a:rPr lang="en-US" sz="4000" b="1" dirty="0" smtClean="0">
                <a:solidFill>
                  <a:srgbClr val="002060"/>
                </a:solidFill>
                <a:latin typeface="Copperplate Gothic Bold" pitchFamily="34" charset="0"/>
              </a:rPr>
              <a:t>THE WORTHLESSNESS </a:t>
            </a:r>
          </a:p>
          <a:p>
            <a:pPr algn="ctr"/>
            <a:r>
              <a:rPr lang="en-US" sz="4000" b="1" dirty="0" smtClean="0">
                <a:solidFill>
                  <a:srgbClr val="002060"/>
                </a:solidFill>
                <a:latin typeface="Copperplate Gothic Bold" pitchFamily="34" charset="0"/>
              </a:rPr>
              <a:t>OF LIFE WITHOUT GOD</a:t>
            </a:r>
            <a:endParaRPr lang="en-US" sz="4000" b="1" dirty="0">
              <a:solidFill>
                <a:srgbClr val="002060"/>
              </a:solidFill>
              <a:latin typeface="Copperplate Gothic Bold" pitchFamily="34" charset="0"/>
            </a:endParaRPr>
          </a:p>
        </p:txBody>
      </p:sp>
      <p:pic>
        <p:nvPicPr>
          <p:cNvPr id="10" name="Content Placeholder 3" descr="http://blog.helpingadvisors.com/wp-content/uploads/2013/06/Stages.jpg"/>
          <p:cNvPicPr>
            <a:picLocks/>
          </p:cNvPicPr>
          <p:nvPr/>
        </p:nvPicPr>
        <p:blipFill>
          <a:blip r:embed="rId2" cstate="print"/>
          <a:srcRect/>
          <a:stretch>
            <a:fillRect/>
          </a:stretch>
        </p:blipFill>
        <p:spPr bwMode="auto">
          <a:xfrm>
            <a:off x="228600" y="3886200"/>
            <a:ext cx="8686800" cy="2590800"/>
          </a:xfrm>
          <a:prstGeom prst="rect">
            <a:avLst/>
          </a:prstGeom>
          <a:noFill/>
          <a:ln w="9525">
            <a:noFill/>
            <a:miter lim="800000"/>
            <a:headEnd/>
            <a:tailEnd/>
          </a:ln>
        </p:spPr>
      </p:pic>
      <p:sp>
        <p:nvSpPr>
          <p:cNvPr id="11" name="TextBox 10"/>
          <p:cNvSpPr txBox="1"/>
          <p:nvPr/>
        </p:nvSpPr>
        <p:spPr>
          <a:xfrm>
            <a:off x="0" y="5715000"/>
            <a:ext cx="8991600" cy="1200329"/>
          </a:xfrm>
          <a:prstGeom prst="rect">
            <a:avLst/>
          </a:prstGeom>
          <a:noFill/>
        </p:spPr>
        <p:txBody>
          <a:bodyPr wrap="square" rtlCol="0">
            <a:spAutoFit/>
          </a:bodyPr>
          <a:lstStyle/>
          <a:p>
            <a:pPr algn="ctr"/>
            <a:r>
              <a:rPr lang="en-US" sz="3600" b="1" dirty="0" smtClean="0">
                <a:latin typeface="Agency FB" pitchFamily="34" charset="0"/>
              </a:rPr>
              <a:t>So teach us to number our days, That we may gain a heart of wisdom. </a:t>
            </a:r>
            <a:r>
              <a:rPr lang="en-US" sz="3600" b="1" dirty="0" smtClean="0"/>
              <a:t>Ps 90:12</a:t>
            </a:r>
            <a:endParaRPr lang="en-US"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ctr">
              <a:buNone/>
            </a:pPr>
            <a:r>
              <a:rPr lang="en-US" sz="4800" b="1" dirty="0" smtClean="0">
                <a:solidFill>
                  <a:srgbClr val="FF0000"/>
                </a:solidFill>
                <a:latin typeface="Arial Rounded MT Bold" pitchFamily="34" charset="0"/>
              </a:rPr>
              <a:t>Ecclesiastes 11:9-10</a:t>
            </a:r>
            <a:r>
              <a:rPr lang="en-US" sz="4800" b="1" dirty="0" smtClean="0">
                <a:latin typeface="Arial Rounded MT Bold" pitchFamily="34" charset="0"/>
              </a:rPr>
              <a:t> </a:t>
            </a:r>
            <a:r>
              <a:rPr lang="en-US" sz="1400" dirty="0" smtClean="0">
                <a:latin typeface="Arial Rounded MT Bold" pitchFamily="34" charset="0"/>
              </a:rPr>
              <a:t>Easy To Read Translation</a:t>
            </a:r>
            <a:endParaRPr lang="en-US" sz="1400" b="1" dirty="0" smtClean="0">
              <a:latin typeface="Arial Rounded MT Bold" pitchFamily="34" charset="0"/>
            </a:endParaRPr>
          </a:p>
          <a:p>
            <a:pPr algn="just"/>
            <a:r>
              <a:rPr lang="en-US" sz="4800" b="1" baseline="30000" dirty="0" smtClean="0">
                <a:latin typeface="Arial Rounded MT Bold" pitchFamily="34" charset="0"/>
              </a:rPr>
              <a:t>9 </a:t>
            </a:r>
            <a:r>
              <a:rPr lang="en-US" sz="4800" dirty="0" smtClean="0">
                <a:latin typeface="Arial Rounded MT Bold" pitchFamily="34" charset="0"/>
              </a:rPr>
              <a:t>So young people, enjoy yourselves while you are young. Be happy. Do whatever your heart leads you to do. Do whatever you want, but remember that God will judge you for everything you do. </a:t>
            </a:r>
          </a:p>
          <a:p>
            <a:pPr algn="just"/>
            <a:r>
              <a:rPr lang="en-US" sz="4800" b="1" baseline="30000" dirty="0" smtClean="0">
                <a:solidFill>
                  <a:srgbClr val="FF0000"/>
                </a:solidFill>
                <a:latin typeface="Arial Rounded MT Bold" pitchFamily="34" charset="0"/>
              </a:rPr>
              <a:t>10 </a:t>
            </a:r>
            <a:r>
              <a:rPr lang="en-US" sz="4800" dirty="0" smtClean="0">
                <a:solidFill>
                  <a:srgbClr val="FF0000"/>
                </a:solidFill>
                <a:latin typeface="Arial Rounded MT Bold" pitchFamily="34" charset="0"/>
              </a:rPr>
              <a:t>Don’t let your anger control you, and don’t let your body lead you to sin.</a:t>
            </a:r>
            <a:r>
              <a:rPr lang="en-US" sz="4800" baseline="30000" dirty="0" smtClean="0">
                <a:solidFill>
                  <a:srgbClr val="FF0000"/>
                </a:solidFill>
                <a:latin typeface="Arial Rounded MT Bold" pitchFamily="34" charset="0"/>
              </a:rPr>
              <a:t>[</a:t>
            </a:r>
            <a:r>
              <a:rPr lang="en-US" sz="4800" u="sng" baseline="30000" dirty="0" smtClean="0">
                <a:solidFill>
                  <a:srgbClr val="FF0000"/>
                </a:solidFill>
                <a:latin typeface="Arial Rounded MT Bold" pitchFamily="34" charset="0"/>
                <a:hlinkClick r:id="rId2" tooltip="See footnote c"/>
              </a:rPr>
              <a:t>c</a:t>
            </a:r>
            <a:r>
              <a:rPr lang="en-US" sz="4800" baseline="30000" dirty="0" smtClean="0">
                <a:solidFill>
                  <a:srgbClr val="FF0000"/>
                </a:solidFill>
                <a:latin typeface="Arial Rounded MT Bold" pitchFamily="34" charset="0"/>
              </a:rPr>
              <a:t>]</a:t>
            </a:r>
            <a:r>
              <a:rPr lang="en-US" sz="4800" dirty="0" smtClean="0">
                <a:solidFill>
                  <a:srgbClr val="FF0000"/>
                </a:solidFill>
                <a:latin typeface="Arial Rounded MT Bold" pitchFamily="34" charset="0"/>
              </a:rPr>
              <a:t> People do foolish things in the dawn of life while they are young.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800" b="1" dirty="0" smtClean="0">
                <a:solidFill>
                  <a:srgbClr val="0000FF"/>
                </a:solidFill>
                <a:latin typeface="Arial Rounded MT Bold" pitchFamily="34" charset="0"/>
              </a:rPr>
              <a:t>The Problems of Old Age</a:t>
            </a:r>
          </a:p>
          <a:p>
            <a:pPr algn="just"/>
            <a:r>
              <a:rPr lang="en-US" sz="4800" b="1" dirty="0" smtClean="0">
                <a:solidFill>
                  <a:srgbClr val="FF0000"/>
                </a:solidFill>
                <a:latin typeface="Arial Rounded MT Bold" pitchFamily="34" charset="0"/>
              </a:rPr>
              <a:t>ECCL 12:1-8</a:t>
            </a:r>
            <a:endParaRPr lang="en-US" sz="4800" dirty="0" smtClean="0">
              <a:solidFill>
                <a:srgbClr val="FF0000"/>
              </a:solidFill>
              <a:latin typeface="Arial Rounded MT Bold" pitchFamily="34" charset="0"/>
            </a:endParaRPr>
          </a:p>
          <a:p>
            <a:pPr algn="just"/>
            <a:r>
              <a:rPr lang="en-US" sz="4800" b="1" dirty="0" smtClean="0">
                <a:latin typeface="Arial Rounded MT Bold" pitchFamily="34" charset="0"/>
              </a:rPr>
              <a:t>1 </a:t>
            </a:r>
            <a:r>
              <a:rPr lang="en-US" sz="4800" dirty="0" smtClean="0">
                <a:latin typeface="Arial Rounded MT Bold" pitchFamily="34" charset="0"/>
              </a:rPr>
              <a:t>Remember your Creator while you are young, before the bad times come—before the years come when you say, “I have wasted my life.”</a:t>
            </a:r>
            <a:r>
              <a:rPr lang="en-US" sz="4800" baseline="30000" dirty="0" smtClean="0">
                <a:latin typeface="Arial Rounded MT Bold" pitchFamily="34" charset="0"/>
              </a:rPr>
              <a:t>[</a:t>
            </a:r>
            <a:r>
              <a:rPr lang="en-US" sz="4800" u="sng" baseline="30000" dirty="0" smtClean="0">
                <a:latin typeface="Arial Rounded MT Bold" pitchFamily="34" charset="0"/>
                <a:hlinkClick r:id="rId2" tooltip="See footnote a"/>
              </a:rPr>
              <a:t>a</a:t>
            </a:r>
            <a:r>
              <a:rPr lang="en-US" sz="4800" baseline="300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just"/>
            <a:r>
              <a:rPr lang="en-US" sz="4800" b="1" baseline="30000" dirty="0" smtClean="0">
                <a:latin typeface="Arial Rounded MT Bold" pitchFamily="34" charset="0"/>
              </a:rPr>
              <a:t>2 </a:t>
            </a:r>
            <a:r>
              <a:rPr lang="en-US" sz="4800" dirty="0" smtClean="0">
                <a:latin typeface="Arial Rounded MT Bold" pitchFamily="34" charset="0"/>
              </a:rPr>
              <a:t>Remember your Creator while you are young, before the time comes when the sun and the moon and the stars become dark to you—before problems come again and again like one storm after another.</a:t>
            </a:r>
          </a:p>
          <a:p>
            <a:pPr algn="just"/>
            <a:r>
              <a:rPr lang="en-US" sz="4800" b="1" baseline="30000" dirty="0" smtClean="0">
                <a:solidFill>
                  <a:srgbClr val="0000FF"/>
                </a:solidFill>
                <a:latin typeface="Arial Rounded MT Bold" pitchFamily="34" charset="0"/>
              </a:rPr>
              <a:t>3 </a:t>
            </a:r>
            <a:r>
              <a:rPr lang="en-US" sz="4800" dirty="0" smtClean="0">
                <a:solidFill>
                  <a:srgbClr val="0000FF"/>
                </a:solidFill>
                <a:latin typeface="Arial Rounded MT Bold" pitchFamily="34" charset="0"/>
              </a:rPr>
              <a:t>At that time your arms will lose their strength. Your legs will become weak and bent. Your teeth will fall out, and you will not be able to chew your food. Your eyes will not see clearly. </a:t>
            </a:r>
            <a:endParaRPr lang="en-US" sz="5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en-US" sz="4800" dirty="0" smtClean="0">
                <a:solidFill>
                  <a:srgbClr val="0000FF"/>
                </a:solidFill>
                <a:latin typeface="Arial Rounded MT Bold" pitchFamily="34" charset="0"/>
              </a:rPr>
              <a:t> </a:t>
            </a:r>
            <a:r>
              <a:rPr lang="en-US" sz="4800" b="1" baseline="30000" dirty="0" smtClean="0">
                <a:solidFill>
                  <a:srgbClr val="0000FF"/>
                </a:solidFill>
                <a:latin typeface="Arial Rounded MT Bold" pitchFamily="34" charset="0"/>
              </a:rPr>
              <a:t>4</a:t>
            </a:r>
            <a:r>
              <a:rPr lang="en-US" sz="4800" b="1" baseline="30000" dirty="0" smtClean="0">
                <a:latin typeface="Arial Rounded MT Bold" pitchFamily="34" charset="0"/>
              </a:rPr>
              <a:t> </a:t>
            </a:r>
            <a:r>
              <a:rPr lang="en-US" sz="4800" dirty="0" smtClean="0">
                <a:latin typeface="Arial Rounded MT Bold" pitchFamily="34" charset="0"/>
              </a:rPr>
              <a:t>You will become hard of hearing. You will not hear the noise in the streets. Even the stone grinding your grain will seem quiet to you. You will not be able to hear the women singing. </a:t>
            </a:r>
            <a:r>
              <a:rPr lang="en-US" sz="4800" dirty="0" smtClean="0">
                <a:solidFill>
                  <a:srgbClr val="0000FF"/>
                </a:solidFill>
                <a:latin typeface="Arial Rounded MT Bold" pitchFamily="34" charset="0"/>
              </a:rPr>
              <a:t>But even the sound of a bird singing will wake you early in the morning because you will not be able to sleep.</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algn="just"/>
            <a:r>
              <a:rPr lang="en-US" sz="4800" b="1" baseline="30000" dirty="0" smtClean="0">
                <a:solidFill>
                  <a:srgbClr val="0000FF"/>
                </a:solidFill>
                <a:latin typeface="Arial Rounded MT Bold" pitchFamily="34" charset="0"/>
              </a:rPr>
              <a:t>5 </a:t>
            </a:r>
            <a:r>
              <a:rPr lang="en-US" sz="4800" dirty="0" smtClean="0">
                <a:latin typeface="Arial Rounded MT Bold" pitchFamily="34" charset="0"/>
              </a:rPr>
              <a:t>You will be afraid of high places. You will be afraid of tripping over every small thing in your path. Your hair will become white like the flowers on an almond tree. You will drag yourself along like a grasshopper when you walk. </a:t>
            </a:r>
            <a:r>
              <a:rPr lang="en-US" sz="4800" dirty="0" smtClean="0">
                <a:solidFill>
                  <a:srgbClr val="0000FF"/>
                </a:solidFill>
                <a:latin typeface="Arial Rounded MT Bold" pitchFamily="34" charset="0"/>
              </a:rPr>
              <a:t>You will lose your desire,</a:t>
            </a:r>
            <a:r>
              <a:rPr lang="en-US" sz="4800" baseline="30000" dirty="0" smtClean="0">
                <a:solidFill>
                  <a:srgbClr val="0000FF"/>
                </a:solidFill>
                <a:latin typeface="Arial Rounded MT Bold" pitchFamily="34" charset="0"/>
              </a:rPr>
              <a:t>[</a:t>
            </a:r>
            <a:r>
              <a:rPr lang="en-US" sz="4800" u="sng" baseline="30000" dirty="0" smtClean="0">
                <a:solidFill>
                  <a:srgbClr val="0000FF"/>
                </a:solidFill>
                <a:latin typeface="Arial Rounded MT Bold" pitchFamily="34" charset="0"/>
                <a:hlinkClick r:id="rId2" tooltip="See footnote b"/>
              </a:rPr>
              <a:t>b</a:t>
            </a:r>
            <a:r>
              <a:rPr lang="en-US" sz="4800" baseline="30000" dirty="0" smtClean="0">
                <a:solidFill>
                  <a:srgbClr val="0000FF"/>
                </a:solidFill>
                <a:latin typeface="Arial Rounded MT Bold" pitchFamily="34" charset="0"/>
              </a:rPr>
              <a:t>]</a:t>
            </a:r>
            <a:r>
              <a:rPr lang="en-US" sz="4800" dirty="0" smtClean="0">
                <a:solidFill>
                  <a:srgbClr val="0000FF"/>
                </a:solidFill>
                <a:latin typeface="Arial Rounded MT Bold" pitchFamily="34" charset="0"/>
              </a:rPr>
              <a:t> and then you will go to your eternal home. The mourners will gather in the streets as they carry your body to the grave.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800" b="1" baseline="30000" dirty="0" smtClean="0">
                <a:solidFill>
                  <a:srgbClr val="0000FF"/>
                </a:solidFill>
                <a:latin typeface="Arial Rounded MT Bold" pitchFamily="34" charset="0"/>
              </a:rPr>
              <a:t>6</a:t>
            </a:r>
            <a:r>
              <a:rPr lang="en-US" sz="4800" b="1" baseline="30000" dirty="0" smtClean="0">
                <a:latin typeface="Arial Rounded MT Bold" pitchFamily="34" charset="0"/>
              </a:rPr>
              <a:t> </a:t>
            </a:r>
            <a:r>
              <a:rPr lang="en-US" sz="4800" dirty="0" smtClean="0">
                <a:latin typeface="Arial Rounded MT Bold" pitchFamily="34" charset="0"/>
              </a:rPr>
              <a:t>Remember your Creator while you are young, before the silver rope snaps and the golden bowl is crushed </a:t>
            </a:r>
            <a:r>
              <a:rPr lang="en-US" sz="4800" dirty="0" smtClean="0">
                <a:solidFill>
                  <a:srgbClr val="0000FF"/>
                </a:solidFill>
                <a:latin typeface="Arial Rounded MT Bold" pitchFamily="34" charset="0"/>
              </a:rPr>
              <a:t>like a jar broken at the well, like a stone cover on a well that breaks and falls in.</a:t>
            </a:r>
            <a:endParaRPr lang="en-US" sz="5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en-US" sz="4800" b="1" baseline="30000" dirty="0" smtClean="0">
                <a:latin typeface="Arial Rounded MT Bold" pitchFamily="34" charset="0"/>
              </a:rPr>
              <a:t>7 </a:t>
            </a:r>
            <a:r>
              <a:rPr lang="en-US" sz="4800" dirty="0" smtClean="0">
                <a:latin typeface="Arial Rounded MT Bold" pitchFamily="34" charset="0"/>
              </a:rPr>
              <a:t>Your body came from the earth. And when you die, it will return to the earth. But your spirit came from God, and when you die, it will return to him.</a:t>
            </a:r>
          </a:p>
          <a:p>
            <a:pPr algn="just"/>
            <a:r>
              <a:rPr lang="en-US" sz="4800" b="1" baseline="30000" dirty="0" smtClean="0">
                <a:solidFill>
                  <a:srgbClr val="0000FF"/>
                </a:solidFill>
                <a:latin typeface="Arial Rounded MT Bold" pitchFamily="34" charset="0"/>
              </a:rPr>
              <a:t>8 </a:t>
            </a:r>
            <a:r>
              <a:rPr lang="en-US" sz="4800" dirty="0" smtClean="0">
                <a:solidFill>
                  <a:srgbClr val="0000FF"/>
                </a:solidFill>
                <a:latin typeface="Arial Rounded MT Bold" pitchFamily="34" charset="0"/>
              </a:rPr>
              <a:t>Everything is so meaningless. The Teacher says that it is all a waste of time!</a:t>
            </a:r>
            <a:r>
              <a:rPr lang="en-US" sz="4800" baseline="30000" dirty="0" smtClean="0">
                <a:solidFill>
                  <a:srgbClr val="0000FF"/>
                </a:solidFill>
                <a:latin typeface="Arial Rounded MT Bold" pitchFamily="34" charset="0"/>
              </a:rPr>
              <a:t>[</a:t>
            </a:r>
            <a:r>
              <a:rPr lang="en-US" sz="4800" u="sng" baseline="30000" dirty="0" smtClean="0">
                <a:solidFill>
                  <a:srgbClr val="0000FF"/>
                </a:solidFill>
                <a:latin typeface="Arial Rounded MT Bold" pitchFamily="34" charset="0"/>
                <a:hlinkClick r:id="rId2" tooltip="See footnote c"/>
              </a:rPr>
              <a:t>c</a:t>
            </a:r>
            <a:r>
              <a:rPr lang="en-US" sz="4800" baseline="300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a:p>
            <a:pPr algn="just"/>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ctr">
              <a:buNone/>
            </a:pPr>
            <a:r>
              <a:rPr lang="en-US" sz="4200" b="1" dirty="0" smtClean="0">
                <a:solidFill>
                  <a:srgbClr val="401B5B"/>
                </a:solidFill>
                <a:latin typeface="Arial Rounded MT Bold" pitchFamily="34" charset="0"/>
              </a:rPr>
              <a:t>INTRODUCTION</a:t>
            </a:r>
            <a:endParaRPr lang="en-US" sz="4200" dirty="0" smtClean="0">
              <a:solidFill>
                <a:srgbClr val="401B5B"/>
              </a:solidFill>
              <a:latin typeface="Arial Rounded MT Bold" pitchFamily="34" charset="0"/>
            </a:endParaRPr>
          </a:p>
          <a:p>
            <a:pPr lvl="0" algn="just"/>
            <a:r>
              <a:rPr lang="en-US" sz="4200" dirty="0" smtClean="0">
                <a:solidFill>
                  <a:schemeClr val="tx1"/>
                </a:solidFill>
                <a:latin typeface="Arial Rounded MT Bold" pitchFamily="34" charset="0"/>
              </a:rPr>
              <a:t>Successful people get an unfair advantage over others, they seems to always have open platforms to tell their stories.</a:t>
            </a:r>
          </a:p>
          <a:p>
            <a:pPr lvl="0" algn="just"/>
            <a:r>
              <a:rPr lang="en-US" sz="4200" dirty="0" smtClean="0">
                <a:solidFill>
                  <a:srgbClr val="401B5B"/>
                </a:solidFill>
                <a:latin typeface="Arial Rounded MT Bold" pitchFamily="34" charset="0"/>
              </a:rPr>
              <a:t>Whether in sport, or business, or in academia; once you make it to prominence, you automatically become a role model.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000" dirty="0" smtClean="0">
                <a:solidFill>
                  <a:schemeClr val="tx1"/>
                </a:solidFill>
                <a:latin typeface="Arial Rounded MT Bold" pitchFamily="34" charset="0"/>
              </a:rPr>
              <a:t>People will not only follow your trade, but they want wear the same clothe you wear</a:t>
            </a:r>
          </a:p>
          <a:p>
            <a:pPr lvl="1" algn="just"/>
            <a:r>
              <a:rPr lang="en-US" sz="4000" dirty="0" smtClean="0">
                <a:solidFill>
                  <a:srgbClr val="401B5B"/>
                </a:solidFill>
                <a:latin typeface="Arial Rounded MT Bold" pitchFamily="34" charset="0"/>
              </a:rPr>
              <a:t>They want to eat the same food you eat</a:t>
            </a:r>
          </a:p>
          <a:p>
            <a:pPr lvl="1" algn="just"/>
            <a:r>
              <a:rPr lang="en-US" sz="4000" dirty="0" smtClean="0">
                <a:solidFill>
                  <a:schemeClr val="tx1"/>
                </a:solidFill>
                <a:latin typeface="Arial Rounded MT Bold" pitchFamily="34" charset="0"/>
              </a:rPr>
              <a:t>They want to do to their bodies the same thing you did to yours</a:t>
            </a:r>
          </a:p>
          <a:p>
            <a:pPr lvl="1" algn="just"/>
            <a:r>
              <a:rPr lang="en-US" sz="4000" dirty="0" smtClean="0">
                <a:solidFill>
                  <a:srgbClr val="401B5B"/>
                </a:solidFill>
                <a:latin typeface="Arial Rounded MT Bold" pitchFamily="34" charset="0"/>
              </a:rPr>
              <a:t>If you pierce your ears, so will your followers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1" algn="just"/>
            <a:r>
              <a:rPr lang="en-US" sz="4000" dirty="0" smtClean="0">
                <a:solidFill>
                  <a:schemeClr val="tx1"/>
                </a:solidFill>
                <a:latin typeface="Arial Rounded MT Bold" pitchFamily="34" charset="0"/>
              </a:rPr>
              <a:t>If you have tattoos so will your followers</a:t>
            </a:r>
          </a:p>
          <a:p>
            <a:pPr lvl="1" algn="just"/>
            <a:r>
              <a:rPr lang="en-US" sz="4000" dirty="0" smtClean="0">
                <a:solidFill>
                  <a:srgbClr val="401B5B"/>
                </a:solidFill>
                <a:latin typeface="Arial Rounded MT Bold" pitchFamily="34" charset="0"/>
              </a:rPr>
              <a:t>If you don’t shave, so will many</a:t>
            </a:r>
          </a:p>
          <a:p>
            <a:pPr lvl="1" algn="just"/>
            <a:r>
              <a:rPr lang="en-US" sz="4000" dirty="0" smtClean="0">
                <a:solidFill>
                  <a:schemeClr val="tx1"/>
                </a:solidFill>
                <a:latin typeface="Arial Rounded MT Bold" pitchFamily="34" charset="0"/>
              </a:rPr>
              <a:t>If you wear your clothe backward, so will many</a:t>
            </a:r>
          </a:p>
          <a:p>
            <a:pPr lvl="1" algn="just"/>
            <a:r>
              <a:rPr lang="en-US" sz="4000" dirty="0" smtClean="0">
                <a:solidFill>
                  <a:srgbClr val="401B5B"/>
                </a:solidFill>
                <a:latin typeface="Arial Rounded MT Bold" pitchFamily="34" charset="0"/>
              </a:rPr>
              <a:t>If you die your hair a certain color, so will many</a:t>
            </a:r>
          </a:p>
          <a:p>
            <a:pPr lvl="1" algn="just"/>
            <a:r>
              <a:rPr lang="en-US" sz="4000" dirty="0" smtClean="0">
                <a:solidFill>
                  <a:schemeClr val="tx1"/>
                </a:solidFill>
                <a:latin typeface="Arial Rounded MT Bold" pitchFamily="34" charset="0"/>
              </a:rPr>
              <a:t>If you wear your pants down, so will many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dirty="0" smtClean="0">
                <a:solidFill>
                  <a:schemeClr val="tx1"/>
                </a:solidFill>
                <a:latin typeface="Arial Rounded MT Bold" pitchFamily="34" charset="0"/>
              </a:rPr>
              <a:t>Many fools have made it to prominence these days, that’s why the world is so upside down.</a:t>
            </a:r>
          </a:p>
          <a:p>
            <a:pPr lvl="0" algn="just"/>
            <a:r>
              <a:rPr lang="en-US" sz="4400" dirty="0" smtClean="0">
                <a:solidFill>
                  <a:srgbClr val="401B5B"/>
                </a:solidFill>
                <a:latin typeface="Arial Rounded MT Bold" pitchFamily="34" charset="0"/>
              </a:rPr>
              <a:t>In the Bible we find a man who has gone to many of these stages in his life.</a:t>
            </a:r>
          </a:p>
          <a:p>
            <a:pPr algn="just"/>
            <a:r>
              <a:rPr lang="en-US" sz="4400" dirty="0" smtClean="0">
                <a:solidFill>
                  <a:schemeClr val="tx1"/>
                </a:solidFill>
                <a:latin typeface="Arial Rounded MT Bold" pitchFamily="34" charset="0"/>
              </a:rPr>
              <a:t>He was a prince who later became one of the greatest king of all times</a:t>
            </a:r>
          </a:p>
          <a:p>
            <a:pPr lvl="0" algn="just">
              <a:buNone/>
            </a:pPr>
            <a:endParaRPr lang="en-US" sz="40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solidFill>
                  <a:schemeClr val="tx1"/>
                </a:solidFill>
                <a:latin typeface="Arial Rounded MT Bold" pitchFamily="34" charset="0"/>
              </a:rPr>
              <a:t>At times, he was considered as the wisest man alive</a:t>
            </a:r>
          </a:p>
          <a:p>
            <a:pPr lvl="0" algn="just"/>
            <a:r>
              <a:rPr lang="en-US" sz="4000" dirty="0" smtClean="0">
                <a:solidFill>
                  <a:srgbClr val="0000FF"/>
                </a:solidFill>
                <a:latin typeface="Arial Rounded MT Bold" pitchFamily="34" charset="0"/>
              </a:rPr>
              <a:t>He became the richest man alive even more so than all who were before him</a:t>
            </a:r>
          </a:p>
          <a:p>
            <a:pPr lvl="0" algn="just"/>
            <a:r>
              <a:rPr lang="en-US" sz="4000" dirty="0" smtClean="0">
                <a:solidFill>
                  <a:schemeClr val="tx1"/>
                </a:solidFill>
                <a:latin typeface="Arial Rounded MT Bold" pitchFamily="34" charset="0"/>
              </a:rPr>
              <a:t>In the pinnacle of his successes, he made some of the dumbest mistakes imaginable.</a:t>
            </a:r>
          </a:p>
          <a:p>
            <a:pPr lvl="0" algn="just"/>
            <a:r>
              <a:rPr lang="en-US" sz="4000" dirty="0" smtClean="0">
                <a:solidFill>
                  <a:srgbClr val="0000FF"/>
                </a:solidFill>
                <a:latin typeface="Arial Rounded MT Bold" pitchFamily="34" charset="0"/>
              </a:rPr>
              <a:t>He became some sort of a maniac</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400" dirty="0" smtClean="0">
                <a:solidFill>
                  <a:schemeClr val="tx1"/>
                </a:solidFill>
                <a:latin typeface="Arial Rounded MT Bold" pitchFamily="34" charset="0"/>
              </a:rPr>
              <a:t>He became insatiable for wealth and pleasure, </a:t>
            </a:r>
          </a:p>
          <a:p>
            <a:pPr lvl="0" algn="just"/>
            <a:r>
              <a:rPr lang="en-US" sz="4400" dirty="0" smtClean="0">
                <a:solidFill>
                  <a:srgbClr val="0000FF"/>
                </a:solidFill>
                <a:latin typeface="Arial Rounded MT Bold" pitchFamily="34" charset="0"/>
              </a:rPr>
              <a:t>Like a spoil child: he said it himself: “</a:t>
            </a:r>
            <a:r>
              <a:rPr lang="en-US" sz="4400" i="1" dirty="0" smtClean="0">
                <a:solidFill>
                  <a:srgbClr val="0000FF"/>
                </a:solidFill>
                <a:latin typeface="Arial Rounded MT Bold" pitchFamily="34" charset="0"/>
              </a:rPr>
              <a:t>I refuse myself nothing that I desire</a:t>
            </a:r>
            <a:r>
              <a:rPr lang="en-US" sz="4400" dirty="0" smtClean="0">
                <a:solidFill>
                  <a:srgbClr val="0000FF"/>
                </a:solidFill>
                <a:latin typeface="Arial Rounded MT Bold" pitchFamily="34" charset="0"/>
              </a:rPr>
              <a:t>” </a:t>
            </a:r>
          </a:p>
          <a:p>
            <a:pPr lvl="0" algn="just"/>
            <a:r>
              <a:rPr lang="en-US" sz="4400" dirty="0" smtClean="0">
                <a:solidFill>
                  <a:schemeClr val="tx1"/>
                </a:solidFill>
                <a:latin typeface="Arial Rounded MT Bold" pitchFamily="34" charset="0"/>
              </a:rPr>
              <a:t>He became one of the most foolish persons by his licentiousness lifestyle.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solidFill>
                  <a:schemeClr val="tx1"/>
                </a:solidFill>
                <a:latin typeface="Arial Rounded MT Bold" pitchFamily="34" charset="0"/>
              </a:rPr>
              <a:t>He did not just run two or three girl friends at a time, that’s for beginners. </a:t>
            </a:r>
          </a:p>
          <a:p>
            <a:pPr lvl="0" algn="just"/>
            <a:r>
              <a:rPr lang="en-US" sz="4400" dirty="0" smtClean="0">
                <a:solidFill>
                  <a:srgbClr val="0000FF"/>
                </a:solidFill>
                <a:latin typeface="Arial Rounded MT Bold" pitchFamily="34" charset="0"/>
              </a:rPr>
              <a:t>How about 700 wives and 300 concubines</a:t>
            </a:r>
          </a:p>
          <a:p>
            <a:pPr lvl="0" algn="just"/>
            <a:r>
              <a:rPr lang="en-US" sz="4400" dirty="0" smtClean="0">
                <a:solidFill>
                  <a:schemeClr val="tx1"/>
                </a:solidFill>
                <a:latin typeface="Arial Rounded MT Bold" pitchFamily="34" charset="0"/>
              </a:rPr>
              <a:t>In spite of his foolishness, he was a wonder to all around him</a:t>
            </a:r>
          </a:p>
          <a:p>
            <a:pPr lvl="0" algn="just"/>
            <a:r>
              <a:rPr lang="en-US" sz="4400" dirty="0" smtClean="0">
                <a:solidFill>
                  <a:srgbClr val="0000FF"/>
                </a:solidFill>
                <a:latin typeface="Arial Rounded MT Bold" pitchFamily="34" charset="0"/>
              </a:rPr>
              <a:t>He is credited for the building of the first Temple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solidFill>
                  <a:schemeClr val="tx1"/>
                </a:solidFill>
                <a:latin typeface="Arial Rounded MT Bold" pitchFamily="34" charset="0"/>
              </a:rPr>
              <a:t>He was a great architect</a:t>
            </a:r>
          </a:p>
          <a:p>
            <a:pPr lvl="0" algn="just"/>
            <a:r>
              <a:rPr lang="en-US" sz="4400" dirty="0" smtClean="0">
                <a:solidFill>
                  <a:srgbClr val="0000FF"/>
                </a:solidFill>
                <a:latin typeface="Arial Rounded MT Bold" pitchFamily="34" charset="0"/>
              </a:rPr>
              <a:t>He was a great trader </a:t>
            </a:r>
          </a:p>
          <a:p>
            <a:pPr lvl="0" algn="just"/>
            <a:r>
              <a:rPr lang="en-US" sz="4400" dirty="0" smtClean="0">
                <a:solidFill>
                  <a:schemeClr val="tx1"/>
                </a:solidFill>
                <a:latin typeface="Arial Rounded MT Bold" pitchFamily="34" charset="0"/>
              </a:rPr>
              <a:t>He was a great warrior </a:t>
            </a:r>
          </a:p>
          <a:p>
            <a:pPr lvl="0" algn="just"/>
            <a:r>
              <a:rPr lang="en-US" sz="4400" dirty="0" smtClean="0">
                <a:solidFill>
                  <a:srgbClr val="0000FF"/>
                </a:solidFill>
                <a:latin typeface="Arial Rounded MT Bold" pitchFamily="34" charset="0"/>
              </a:rPr>
              <a:t>He was a great monarch</a:t>
            </a:r>
          </a:p>
          <a:p>
            <a:pPr lvl="0" algn="just"/>
            <a:r>
              <a:rPr lang="en-US" sz="4400" dirty="0" smtClean="0">
                <a:solidFill>
                  <a:schemeClr val="tx1"/>
                </a:solidFill>
                <a:latin typeface="Arial Rounded MT Bold" pitchFamily="34" charset="0"/>
              </a:rPr>
              <a:t>He was a great writer</a:t>
            </a:r>
          </a:p>
          <a:p>
            <a:pPr lvl="0" algn="just"/>
            <a:r>
              <a:rPr lang="en-US" sz="4400" dirty="0" smtClean="0">
                <a:solidFill>
                  <a:srgbClr val="0000FF"/>
                </a:solidFill>
                <a:latin typeface="Arial Rounded MT Bold" pitchFamily="34" charset="0"/>
              </a:rPr>
              <a:t>He was a great philosopher</a:t>
            </a:r>
          </a:p>
          <a:p>
            <a:pPr lvl="0" algn="just"/>
            <a:r>
              <a:rPr lang="en-US" sz="4400" dirty="0" smtClean="0">
                <a:solidFill>
                  <a:schemeClr val="tx1"/>
                </a:solidFill>
                <a:latin typeface="Arial Rounded MT Bold" pitchFamily="34" charset="0"/>
              </a:rPr>
              <a:t>He was a passionate pleasure seeker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solidFill>
                  <a:schemeClr val="tx1"/>
                </a:solidFill>
                <a:latin typeface="Arial Rounded MT Bold" pitchFamily="34" charset="0"/>
              </a:rPr>
              <a:t>Salomon spent his life looking for thrills and excitements.</a:t>
            </a:r>
          </a:p>
          <a:p>
            <a:pPr lvl="0" algn="just"/>
            <a:r>
              <a:rPr lang="en-US" sz="4800" dirty="0" smtClean="0">
                <a:solidFill>
                  <a:srgbClr val="0000FF"/>
                </a:solidFill>
                <a:latin typeface="Arial Rounded MT Bold" pitchFamily="34" charset="0"/>
              </a:rPr>
              <a:t>He got in a lot of trouble in his search for knowledge</a:t>
            </a:r>
          </a:p>
          <a:p>
            <a:pPr lvl="0" algn="just"/>
            <a:r>
              <a:rPr lang="en-US" sz="4800" dirty="0" smtClean="0">
                <a:solidFill>
                  <a:schemeClr val="tx1"/>
                </a:solidFill>
                <a:latin typeface="Arial Rounded MT Bold" pitchFamily="34" charset="0"/>
              </a:rPr>
              <a:t>His heart got turned away from God and began to explore other beliefs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200" dirty="0" smtClean="0">
                <a:solidFill>
                  <a:schemeClr val="tx1"/>
                </a:solidFill>
                <a:latin typeface="Arial Rounded MT Bold" pitchFamily="34" charset="0"/>
              </a:rPr>
              <a:t>He build a number of temples for foreign gods also</a:t>
            </a:r>
          </a:p>
          <a:p>
            <a:pPr lvl="0" algn="just"/>
            <a:r>
              <a:rPr lang="en-US" sz="4200" dirty="0" smtClean="0">
                <a:solidFill>
                  <a:srgbClr val="0000FF"/>
                </a:solidFill>
                <a:latin typeface="Arial Rounded MT Bold" pitchFamily="34" charset="0"/>
              </a:rPr>
              <a:t>He is now an old man; Salomon decided to help others from falling in the same pit he had fallen into.</a:t>
            </a:r>
          </a:p>
          <a:p>
            <a:pPr lvl="0" algn="just"/>
            <a:r>
              <a:rPr lang="en-US" sz="4200" dirty="0" smtClean="0">
                <a:solidFill>
                  <a:schemeClr val="tx1"/>
                </a:solidFill>
                <a:latin typeface="Arial Rounded MT Bold" pitchFamily="34" charset="0"/>
              </a:rPr>
              <a:t>He wrote three books that are part of the Cannon, (</a:t>
            </a:r>
            <a:r>
              <a:rPr lang="en-US" sz="4200" dirty="0" smtClean="0">
                <a:solidFill>
                  <a:srgbClr val="0000FF"/>
                </a:solidFill>
                <a:latin typeface="Arial Rounded MT Bold" pitchFamily="34" charset="0"/>
              </a:rPr>
              <a:t>Proverbs, Ecclesiastes, Songs of Salomon</a:t>
            </a:r>
            <a:r>
              <a:rPr lang="en-US" sz="4200" dirty="0" smtClean="0">
                <a:solidFill>
                  <a:schemeClr val="tx1"/>
                </a:solidFill>
                <a:latin typeface="Arial Rounded MT Bold" pitchFamily="34" charset="0"/>
              </a:rPr>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5400" dirty="0" smtClean="0">
                <a:solidFill>
                  <a:schemeClr val="tx1"/>
                </a:solidFill>
                <a:latin typeface="Arial Rounded MT Bold" pitchFamily="34" charset="0"/>
              </a:rPr>
              <a:t>Toward the end of the book of Ecclesiastes, Salomon zeroed in to the young man</a:t>
            </a:r>
          </a:p>
          <a:p>
            <a:pPr algn="just"/>
            <a:r>
              <a:rPr lang="en-US" sz="5400" dirty="0" smtClean="0">
                <a:solidFill>
                  <a:srgbClr val="0000FF"/>
                </a:solidFill>
                <a:latin typeface="Arial Rounded MT Bold" pitchFamily="34" charset="0"/>
              </a:rPr>
              <a:t>It is as if he was telling them: </a:t>
            </a:r>
            <a:r>
              <a:rPr lang="en-US" sz="5400" dirty="0" smtClean="0">
                <a:solidFill>
                  <a:schemeClr val="tx1"/>
                </a:solidFill>
                <a:latin typeface="Arial Rounded MT Bold" pitchFamily="34" charset="0"/>
              </a:rPr>
              <a:t>“</a:t>
            </a:r>
            <a:r>
              <a:rPr lang="en-US" sz="5400" i="1" dirty="0" smtClean="0">
                <a:solidFill>
                  <a:schemeClr val="tx1"/>
                </a:solidFill>
                <a:latin typeface="Arial Rounded MT Bold" pitchFamily="34" charset="0"/>
              </a:rPr>
              <a:t>Please don’t follow my footstep</a:t>
            </a:r>
            <a:r>
              <a:rPr lang="en-US" sz="5400" dirty="0" smtClean="0">
                <a:solidFill>
                  <a:schemeClr val="tx1"/>
                </a:solidFill>
                <a:latin typeface="Arial Rounded MT Bold" pitchFamily="34" charset="0"/>
              </a:rPr>
              <a:t>)</a:t>
            </a:r>
            <a:endParaRPr lang="en-US" sz="54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b="1" dirty="0" smtClean="0">
                <a:solidFill>
                  <a:srgbClr val="0000FF"/>
                </a:solidFill>
                <a:latin typeface="Arial Rounded MT Bold" pitchFamily="34" charset="0"/>
              </a:rPr>
              <a:t>Ecclesiastes 11:9-10 </a:t>
            </a:r>
            <a:endParaRPr lang="en-US" sz="4800" dirty="0" smtClean="0">
              <a:solidFill>
                <a:srgbClr val="0000FF"/>
              </a:solidFill>
              <a:latin typeface="Arial Rounded MT Bold" pitchFamily="34" charset="0"/>
            </a:endParaRPr>
          </a:p>
          <a:p>
            <a:pPr algn="just"/>
            <a:r>
              <a:rPr lang="en-US" sz="4800" b="1" baseline="30000" dirty="0" smtClean="0">
                <a:latin typeface="Arial Rounded MT Bold" pitchFamily="34" charset="0"/>
              </a:rPr>
              <a:t>9 </a:t>
            </a:r>
            <a:r>
              <a:rPr lang="en-US" sz="4800" dirty="0" smtClean="0">
                <a:latin typeface="Arial Rounded MT Bold" pitchFamily="34" charset="0"/>
              </a:rPr>
              <a:t>So young people, enjoy yourselves while you are young. Be happy. Do whatever your heart leads you to do. Do whatever you want, but remember that God will judge you for everything you do. </a:t>
            </a:r>
          </a:p>
          <a:p>
            <a:pPr algn="just"/>
            <a:r>
              <a:rPr lang="en-US" sz="4800" b="1" baseline="30000" dirty="0" smtClean="0">
                <a:solidFill>
                  <a:srgbClr val="0000FF"/>
                </a:solidFill>
                <a:latin typeface="Arial Rounded MT Bold" pitchFamily="34" charset="0"/>
              </a:rPr>
              <a:t>10 </a:t>
            </a:r>
            <a:r>
              <a:rPr lang="en-US" sz="4800" dirty="0" smtClean="0">
                <a:solidFill>
                  <a:srgbClr val="0000FF"/>
                </a:solidFill>
                <a:latin typeface="Arial Rounded MT Bold" pitchFamily="34" charset="0"/>
              </a:rPr>
              <a:t>Don’t let your anger control you, and don’t let your body lead you to sin.</a:t>
            </a:r>
            <a:r>
              <a:rPr lang="en-US" sz="4800" baseline="30000" dirty="0" smtClean="0">
                <a:solidFill>
                  <a:srgbClr val="0000FF"/>
                </a:solidFill>
                <a:latin typeface="Arial Rounded MT Bold" pitchFamily="34" charset="0"/>
              </a:rPr>
              <a:t>[</a:t>
            </a:r>
            <a:r>
              <a:rPr lang="en-US" sz="4800" u="sng" baseline="30000" dirty="0" smtClean="0">
                <a:solidFill>
                  <a:srgbClr val="0000FF"/>
                </a:solidFill>
                <a:latin typeface="Arial Rounded MT Bold" pitchFamily="34" charset="0"/>
                <a:hlinkClick r:id="rId2" tooltip="See footnote c"/>
              </a:rPr>
              <a:t>c</a:t>
            </a:r>
            <a:r>
              <a:rPr lang="en-US" sz="4800" baseline="30000" dirty="0" smtClean="0">
                <a:solidFill>
                  <a:srgbClr val="0000FF"/>
                </a:solidFill>
                <a:latin typeface="Arial Rounded MT Bold" pitchFamily="34" charset="0"/>
              </a:rPr>
              <a:t>]</a:t>
            </a:r>
            <a:r>
              <a:rPr lang="en-US" sz="4800" dirty="0" smtClean="0">
                <a:solidFill>
                  <a:srgbClr val="0000FF"/>
                </a:solidFill>
                <a:latin typeface="Arial Rounded MT Bold" pitchFamily="34" charset="0"/>
              </a:rPr>
              <a:t> People do foolish things in the dawn of life while they are young.</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Salomon is instructing the young man as if to say;  “do as I say and not as I did”</a:t>
            </a:r>
          </a:p>
          <a:p>
            <a:pPr lvl="0" algn="just"/>
            <a:r>
              <a:rPr lang="en-US" sz="4800" dirty="0" smtClean="0">
                <a:solidFill>
                  <a:srgbClr val="0000FF"/>
                </a:solidFill>
                <a:latin typeface="Arial Rounded MT Bold" pitchFamily="34" charset="0"/>
              </a:rPr>
              <a:t>Go for your dream</a:t>
            </a:r>
          </a:p>
          <a:p>
            <a:pPr lvl="0" algn="just"/>
            <a:r>
              <a:rPr lang="en-US" sz="4800" dirty="0" smtClean="0">
                <a:latin typeface="Arial Rounded MT Bold" pitchFamily="34" charset="0"/>
              </a:rPr>
              <a:t>Explore the world</a:t>
            </a:r>
          </a:p>
          <a:p>
            <a:pPr lvl="0" algn="just"/>
            <a:r>
              <a:rPr lang="en-US" sz="4800" dirty="0" smtClean="0">
                <a:solidFill>
                  <a:srgbClr val="0000FF"/>
                </a:solidFill>
                <a:latin typeface="Arial Rounded MT Bold" pitchFamily="34" charset="0"/>
              </a:rPr>
              <a:t>Enjoy your life, have fun while it last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Go for it but there is a catch to it</a:t>
            </a:r>
          </a:p>
          <a:p>
            <a:pPr lvl="0" algn="just"/>
            <a:r>
              <a:rPr lang="en-US" sz="4800" dirty="0" smtClean="0">
                <a:solidFill>
                  <a:srgbClr val="0000FF"/>
                </a:solidFill>
                <a:latin typeface="Arial Rounded MT Bold" pitchFamily="34" charset="0"/>
              </a:rPr>
              <a:t>God is keeping the count on all your actions.</a:t>
            </a:r>
          </a:p>
          <a:p>
            <a:pPr lvl="0" algn="just"/>
            <a:r>
              <a:rPr lang="en-US" sz="4800" dirty="0" smtClean="0">
                <a:latin typeface="Arial Rounded MT Bold" pitchFamily="34" charset="0"/>
              </a:rPr>
              <a:t>This life is just a pre-trial to determine where one will spend his eternity.</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en-US" sz="4800" b="1" dirty="0" smtClean="0">
                <a:solidFill>
                  <a:schemeClr val="bg1"/>
                </a:solidFill>
                <a:latin typeface="Arial Rounded MT Bold" pitchFamily="34" charset="0"/>
              </a:rPr>
              <a:t>THE BRUTAL ENDING OF MAN’S LIFE CYCLE ON EARTH</a:t>
            </a:r>
            <a:endParaRPr lang="en-US" sz="4800" dirty="0" smtClean="0">
              <a:solidFill>
                <a:schemeClr val="bg1"/>
              </a:solidFill>
              <a:latin typeface="Arial Rounded MT Bold" pitchFamily="34" charset="0"/>
            </a:endParaRPr>
          </a:p>
          <a:p>
            <a:pPr lvl="0" algn="just"/>
            <a:r>
              <a:rPr lang="en-US" sz="4800" dirty="0" smtClean="0">
                <a:latin typeface="Arial Rounded MT Bold" pitchFamily="34" charset="0"/>
              </a:rPr>
              <a:t>As high that a man can be elevated, he cannot stay up there forever.</a:t>
            </a:r>
          </a:p>
          <a:p>
            <a:pPr lvl="0" algn="just"/>
            <a:r>
              <a:rPr lang="en-US" sz="4800" dirty="0" smtClean="0">
                <a:solidFill>
                  <a:schemeClr val="bg1"/>
                </a:solidFill>
                <a:latin typeface="Arial Rounded MT Bold" pitchFamily="34" charset="0"/>
              </a:rPr>
              <a:t>Like an airplane; as high that an airplane can fly, it has to finally land.</a:t>
            </a:r>
          </a:p>
          <a:p>
            <a:pPr lvl="0" algn="just"/>
            <a:r>
              <a:rPr lang="en-US" sz="4800" dirty="0" smtClean="0">
                <a:latin typeface="Arial Rounded MT Bold" pitchFamily="34" charset="0"/>
              </a:rPr>
              <a:t>The landing can be brutal</a:t>
            </a:r>
          </a:p>
          <a:p>
            <a:pPr lvl="0" algn="just"/>
            <a:r>
              <a:rPr lang="en-US" sz="4800" dirty="0" smtClean="0">
                <a:solidFill>
                  <a:schemeClr val="bg1"/>
                </a:solidFill>
                <a:latin typeface="Arial Rounded MT Bold" pitchFamily="34" charset="0"/>
              </a:rPr>
              <a:t>The landing ground may not be plane as one would wish it.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800" dirty="0" smtClean="0">
                <a:latin typeface="Arial Rounded MT Bold" pitchFamily="34" charset="0"/>
              </a:rPr>
              <a:t>The winter years of one’s life can be very frigid and uncomfortable.</a:t>
            </a:r>
          </a:p>
          <a:p>
            <a:pPr lvl="0" algn="just"/>
            <a:r>
              <a:rPr lang="en-US" sz="4800" dirty="0" smtClean="0">
                <a:solidFill>
                  <a:schemeClr val="bg1"/>
                </a:solidFill>
                <a:latin typeface="Arial Rounded MT Bold" pitchFamily="34" charset="0"/>
              </a:rPr>
              <a:t>Forget about the big projects and the big dreams; just getting up and walk around can require a miracle.</a:t>
            </a:r>
          </a:p>
          <a:p>
            <a:pPr lvl="0" algn="just"/>
            <a:r>
              <a:rPr lang="en-US" sz="4800" dirty="0" smtClean="0">
                <a:latin typeface="Arial Rounded MT Bold" pitchFamily="34" charset="0"/>
              </a:rPr>
              <a:t>Taking a shower, going to the toilet, drive your car, read your mail, listen to the radio, eat your food, walk up the stairs to your room can all be a problem.</a:t>
            </a:r>
          </a:p>
          <a:p>
            <a:pPr algn="just"/>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b="1" dirty="0" smtClean="0">
                <a:latin typeface="Arial Rounded MT Bold" pitchFamily="34" charset="0"/>
              </a:rPr>
              <a:t> </a:t>
            </a:r>
            <a:r>
              <a:rPr lang="en-US" sz="4800" b="1" dirty="0" smtClean="0">
                <a:solidFill>
                  <a:schemeClr val="bg1"/>
                </a:solidFill>
                <a:latin typeface="Arial Rounded MT Bold" pitchFamily="34" charset="0"/>
              </a:rPr>
              <a:t>ECCL 12:1-6</a:t>
            </a:r>
            <a:endParaRPr lang="en-US" sz="4800" dirty="0" smtClean="0">
              <a:solidFill>
                <a:schemeClr val="bg1"/>
              </a:solidFill>
              <a:latin typeface="Arial Rounded MT Bold" pitchFamily="34" charset="0"/>
            </a:endParaRPr>
          </a:p>
          <a:p>
            <a:pPr algn="just"/>
            <a:r>
              <a:rPr lang="en-US" sz="4800" b="1" dirty="0" smtClean="0">
                <a:latin typeface="Arial Rounded MT Bold" pitchFamily="34" charset="0"/>
              </a:rPr>
              <a:t>1 </a:t>
            </a:r>
            <a:r>
              <a:rPr lang="en-US" sz="4800" dirty="0" smtClean="0">
                <a:latin typeface="Arial Rounded MT Bold" pitchFamily="34" charset="0"/>
              </a:rPr>
              <a:t>Remember your Creator while you are young, before the bad times come—before the years come when you say, “I have wasted my life.”</a:t>
            </a:r>
            <a:r>
              <a:rPr lang="en-US" sz="4800" baseline="30000" dirty="0" smtClean="0">
                <a:latin typeface="Arial Rounded MT Bold" pitchFamily="34" charset="0"/>
              </a:rPr>
              <a:t>[</a:t>
            </a:r>
            <a:r>
              <a:rPr lang="en-US" sz="4800" u="sng" baseline="30000" dirty="0" smtClean="0">
                <a:latin typeface="Arial Rounded MT Bold" pitchFamily="34" charset="0"/>
                <a:hlinkClick r:id="rId2" tooltip="See footnote a"/>
              </a:rPr>
              <a:t>a</a:t>
            </a:r>
            <a:r>
              <a:rPr lang="en-US" sz="4800" baseline="30000" dirty="0" smtClean="0">
                <a:latin typeface="Arial Rounded MT Bold" pitchFamily="34" charset="0"/>
              </a:rPr>
              <a:t>]</a:t>
            </a:r>
            <a:endParaRPr lang="en-US" sz="4800" dirty="0" smtClean="0">
              <a:latin typeface="Arial Rounded MT Bold" pitchFamily="34" charset="0"/>
            </a:endParaRPr>
          </a:p>
          <a:p>
            <a:pPr algn="just"/>
            <a:r>
              <a:rPr lang="en-US" sz="4800" b="1" baseline="30000" dirty="0" smtClean="0">
                <a:solidFill>
                  <a:schemeClr val="bg1"/>
                </a:solidFill>
                <a:latin typeface="Arial Rounded MT Bold" pitchFamily="34" charset="0"/>
              </a:rPr>
              <a:t>2 </a:t>
            </a:r>
            <a:r>
              <a:rPr lang="en-US" sz="4800" dirty="0" smtClean="0">
                <a:solidFill>
                  <a:schemeClr val="bg1"/>
                </a:solidFill>
                <a:latin typeface="Arial Rounded MT Bold" pitchFamily="34" charset="0"/>
              </a:rPr>
              <a:t>Remember your Creator while you are young, before the time comes when the sun and the moon and the stars become dark to you—before problems come again and again like one storm after another.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b="1" baseline="30000" dirty="0" smtClean="0">
                <a:latin typeface="Arial Rounded MT Bold" pitchFamily="34" charset="0"/>
              </a:rPr>
              <a:t>3 </a:t>
            </a:r>
            <a:r>
              <a:rPr lang="en-US" sz="4800" dirty="0" smtClean="0">
                <a:latin typeface="Arial Rounded MT Bold" pitchFamily="34" charset="0"/>
              </a:rPr>
              <a:t>At that time your arms will lose their strength. Your legs will become weak and bent. Your teeth will fall out, and you will not be able to chew your food. Your eyes will not see clearly.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800" b="1" baseline="30000" dirty="0" smtClean="0">
                <a:solidFill>
                  <a:schemeClr val="bg1"/>
                </a:solidFill>
                <a:latin typeface="Arial Rounded MT Bold" pitchFamily="34" charset="0"/>
              </a:rPr>
              <a:t>4</a:t>
            </a:r>
            <a:r>
              <a:rPr lang="en-US" sz="4800" b="1" baseline="30000" dirty="0" smtClean="0">
                <a:latin typeface="Arial Rounded MT Bold" pitchFamily="34" charset="0"/>
              </a:rPr>
              <a:t> </a:t>
            </a:r>
            <a:r>
              <a:rPr lang="en-US" sz="4800" dirty="0" smtClean="0">
                <a:latin typeface="Arial Rounded MT Bold" pitchFamily="34" charset="0"/>
              </a:rPr>
              <a:t>You will become hard of hearing. You will not hear the noise in the streets. Even the stone grinding your grain will seem quiet to you. You will not be able to hear the women singing. </a:t>
            </a:r>
            <a:r>
              <a:rPr lang="en-US" sz="4800" dirty="0" smtClean="0">
                <a:solidFill>
                  <a:schemeClr val="bg1"/>
                </a:solidFill>
                <a:latin typeface="Arial Rounded MT Bold" pitchFamily="34" charset="0"/>
              </a:rPr>
              <a:t>But even the sound of a bird singing will wake you early in the morning because you will not be able to sleep.</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just"/>
            <a:r>
              <a:rPr lang="en-US" sz="4800" b="1" baseline="30000" dirty="0" smtClean="0">
                <a:latin typeface="Arial Rounded MT Bold" pitchFamily="34" charset="0"/>
              </a:rPr>
              <a:t>5 </a:t>
            </a:r>
            <a:r>
              <a:rPr lang="en-US" sz="4800" dirty="0" smtClean="0">
                <a:latin typeface="Arial Rounded MT Bold" pitchFamily="34" charset="0"/>
              </a:rPr>
              <a:t>You will be afraid of high places. You will be afraid of tripping over every small thing in your path. Your hair will become white like the flowers on an almond tree. You will drag yourself along like a grasshopper when you walk. </a:t>
            </a:r>
            <a:r>
              <a:rPr lang="en-US" sz="4800" dirty="0" smtClean="0">
                <a:solidFill>
                  <a:schemeClr val="bg1"/>
                </a:solidFill>
                <a:latin typeface="Arial Rounded MT Bold" pitchFamily="34" charset="0"/>
              </a:rPr>
              <a:t>You will lose your desire,</a:t>
            </a:r>
            <a:r>
              <a:rPr lang="en-US" sz="4800" baseline="30000" dirty="0" smtClean="0">
                <a:solidFill>
                  <a:schemeClr val="bg1"/>
                </a:solidFill>
                <a:latin typeface="Arial Rounded MT Bold" pitchFamily="34" charset="0"/>
              </a:rPr>
              <a:t>[</a:t>
            </a:r>
            <a:r>
              <a:rPr lang="en-US" sz="4800" u="sng" baseline="30000" dirty="0" smtClean="0">
                <a:solidFill>
                  <a:schemeClr val="bg1"/>
                </a:solidFill>
                <a:latin typeface="Arial Rounded MT Bold" pitchFamily="34" charset="0"/>
                <a:hlinkClick r:id="rId2" tooltip="See footnote b"/>
              </a:rPr>
              <a:t>b</a:t>
            </a:r>
            <a:r>
              <a:rPr lang="en-US" sz="4800" baseline="30000" dirty="0" smtClean="0">
                <a:solidFill>
                  <a:schemeClr val="bg1"/>
                </a:solidFill>
                <a:latin typeface="Arial Rounded MT Bold" pitchFamily="34" charset="0"/>
              </a:rPr>
              <a:t>]</a:t>
            </a:r>
            <a:r>
              <a:rPr lang="en-US" sz="4800" dirty="0" smtClean="0">
                <a:solidFill>
                  <a:schemeClr val="bg1"/>
                </a:solidFill>
                <a:latin typeface="Arial Rounded MT Bold" pitchFamily="34" charset="0"/>
              </a:rPr>
              <a:t> and then you will go to your eternal home. The mourners will gather in the streets as they carry your body to the grave.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b="1" baseline="30000" dirty="0" smtClean="0">
                <a:solidFill>
                  <a:schemeClr val="bg1"/>
                </a:solidFill>
                <a:latin typeface="Arial Rounded MT Bold" pitchFamily="34" charset="0"/>
              </a:rPr>
              <a:t>6</a:t>
            </a:r>
            <a:r>
              <a:rPr lang="en-US" sz="4800" b="1" baseline="30000" dirty="0" smtClean="0">
                <a:latin typeface="Arial Rounded MT Bold" pitchFamily="34" charset="0"/>
              </a:rPr>
              <a:t> </a:t>
            </a:r>
            <a:r>
              <a:rPr lang="en-US" sz="4800" dirty="0" smtClean="0">
                <a:latin typeface="Arial Rounded MT Bold" pitchFamily="34" charset="0"/>
              </a:rPr>
              <a:t>Remember your Creator while you are young, before the silver rope snaps and the golden bowl is crushed like a jar broken at the well, </a:t>
            </a:r>
            <a:r>
              <a:rPr lang="en-US" sz="4800" dirty="0" smtClean="0">
                <a:solidFill>
                  <a:schemeClr val="bg1"/>
                </a:solidFill>
                <a:latin typeface="Arial Rounded MT Bold" pitchFamily="34" charset="0"/>
              </a:rPr>
              <a:t>like a stone cover on a well that breaks and falls in.</a:t>
            </a:r>
            <a:br>
              <a:rPr lang="en-US" sz="4800" dirty="0" smtClean="0">
                <a:solidFill>
                  <a:schemeClr val="bg1"/>
                </a:solidFill>
                <a:latin typeface="Arial Rounded MT Bold" pitchFamily="34" charset="0"/>
              </a:rPr>
            </a:br>
            <a:endParaRPr lang="en-US" sz="48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800" dirty="0" smtClean="0">
                <a:latin typeface="Arial Rounded MT Bold" pitchFamily="34" charset="0"/>
              </a:rPr>
              <a:t>The words of Salomon concerning old ages are nothing but depressing.</a:t>
            </a:r>
          </a:p>
          <a:p>
            <a:pPr lvl="0" algn="just"/>
            <a:r>
              <a:rPr lang="en-US" sz="4800" dirty="0" smtClean="0">
                <a:solidFill>
                  <a:schemeClr val="bg1"/>
                </a:solidFill>
                <a:latin typeface="Arial Rounded MT Bold" pitchFamily="34" charset="0"/>
              </a:rPr>
              <a:t>How about cheering an old man with these verses to let him know what’s coming.</a:t>
            </a:r>
          </a:p>
          <a:p>
            <a:pPr lvl="0" algn="just"/>
            <a:r>
              <a:rPr lang="en-US" sz="4800" dirty="0" smtClean="0">
                <a:latin typeface="Arial Rounded MT Bold" pitchFamily="34" charset="0"/>
              </a:rPr>
              <a:t>As bad as it sounds, this is the very reality many people are living.</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800" dirty="0" smtClean="0">
                <a:latin typeface="Arial Rounded MT Bold" pitchFamily="34" charset="0"/>
              </a:rPr>
              <a:t>Only Christians share a different view of life although we all have to go through the same life cycles on earth.</a:t>
            </a:r>
          </a:p>
          <a:p>
            <a:pPr lvl="0" algn="just"/>
            <a:r>
              <a:rPr lang="en-US" sz="4800" dirty="0" smtClean="0">
                <a:solidFill>
                  <a:schemeClr val="bg1"/>
                </a:solidFill>
                <a:latin typeface="Arial Rounded MT Bold" pitchFamily="34" charset="0"/>
              </a:rPr>
              <a:t>Remember that Salomon is making allusion to the natural man living under the sun</a:t>
            </a:r>
          </a:p>
          <a:p>
            <a:pPr lvl="0" algn="just"/>
            <a:r>
              <a:rPr lang="en-US" sz="4800" dirty="0" smtClean="0">
                <a:latin typeface="Arial Rounded MT Bold" pitchFamily="34" charset="0"/>
              </a:rPr>
              <a:t>As you can see, Salomon pictures death as the ultimate finish.</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en-US" sz="4800" b="1" dirty="0" smtClean="0">
                <a:solidFill>
                  <a:srgbClr val="003300"/>
                </a:solidFill>
                <a:latin typeface="Arial Rounded MT Bold" pitchFamily="34" charset="0"/>
              </a:rPr>
              <a:t>THE PERSPECTIVE OF LIFE FROM A CHRISTIAN POINT OF VIEW</a:t>
            </a:r>
            <a:endParaRPr lang="en-US" sz="4800" dirty="0" smtClean="0">
              <a:solidFill>
                <a:srgbClr val="003300"/>
              </a:solidFill>
              <a:latin typeface="Arial Rounded MT Bold" pitchFamily="34" charset="0"/>
            </a:endParaRPr>
          </a:p>
          <a:p>
            <a:pPr algn="just"/>
            <a:r>
              <a:rPr lang="en-US" sz="4800" dirty="0" smtClean="0">
                <a:latin typeface="Arial Rounded MT Bold" pitchFamily="34" charset="0"/>
              </a:rPr>
              <a:t>The Apostle Paul is right when he says:</a:t>
            </a:r>
          </a:p>
          <a:p>
            <a:pPr algn="just"/>
            <a:r>
              <a:rPr lang="en-US" sz="4800" i="1" dirty="0" smtClean="0">
                <a:solidFill>
                  <a:srgbClr val="003300"/>
                </a:solidFill>
                <a:latin typeface="Arial Rounded MT Bold" pitchFamily="34" charset="0"/>
              </a:rPr>
              <a:t>1Co 15:19 If in this life only we have hope in Christ, we are of all men the most pitiable. </a:t>
            </a:r>
            <a:endParaRPr lang="en-US" sz="48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800" dirty="0" smtClean="0">
                <a:latin typeface="Arial Rounded MT Bold" pitchFamily="34" charset="0"/>
              </a:rPr>
              <a:t>Salomon was the wisest man alive, but Jesus is the embodiment of wisdom</a:t>
            </a:r>
          </a:p>
          <a:p>
            <a:pPr lvl="0" algn="just"/>
            <a:r>
              <a:rPr lang="en-US" sz="4800" dirty="0" smtClean="0">
                <a:solidFill>
                  <a:srgbClr val="003300"/>
                </a:solidFill>
                <a:latin typeface="Arial Rounded MT Bold" pitchFamily="34" charset="0"/>
              </a:rPr>
              <a:t>Salomon’s wisdom was limited to the earthly realm, but Jesus’ wisdom encompasses nut just the earthly experience, but Jesus bridges the earthly experience to the span of eternity.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800" i="1" dirty="0" err="1" smtClean="0">
                <a:solidFill>
                  <a:srgbClr val="003300"/>
                </a:solidFill>
                <a:latin typeface="Arial Rounded MT Bold" pitchFamily="34" charset="0"/>
              </a:rPr>
              <a:t>MarK</a:t>
            </a:r>
            <a:r>
              <a:rPr lang="fr-FR" sz="4800" i="1" dirty="0" smtClean="0">
                <a:solidFill>
                  <a:srgbClr val="003300"/>
                </a:solidFill>
                <a:latin typeface="Arial Rounded MT Bold" pitchFamily="34" charset="0"/>
              </a:rPr>
              <a:t> 8:36 </a:t>
            </a:r>
            <a:endParaRPr lang="en-US" sz="4800" dirty="0" smtClean="0">
              <a:solidFill>
                <a:srgbClr val="003300"/>
              </a:solidFill>
              <a:latin typeface="Arial Rounded MT Bold" pitchFamily="34" charset="0"/>
            </a:endParaRPr>
          </a:p>
          <a:p>
            <a:pPr algn="just"/>
            <a:r>
              <a:rPr lang="en-US" sz="4800" i="1" dirty="0" smtClean="0">
                <a:latin typeface="Arial Rounded MT Bold" pitchFamily="34" charset="0"/>
              </a:rPr>
              <a:t> 36 </a:t>
            </a:r>
            <a:r>
              <a:rPr lang="en-US" sz="4800" dirty="0" smtClean="0">
                <a:latin typeface="Arial Rounded MT Bold" pitchFamily="34" charset="0"/>
              </a:rPr>
              <a:t>"For what will it profit a man if he gains the whole world, and loses his own soul? </a:t>
            </a:r>
          </a:p>
          <a:p>
            <a:pPr lvl="0" algn="just"/>
            <a:r>
              <a:rPr lang="en-US" sz="4800" dirty="0" smtClean="0">
                <a:solidFill>
                  <a:srgbClr val="003300"/>
                </a:solidFill>
                <a:latin typeface="Arial Rounded MT Bold" pitchFamily="34" charset="0"/>
              </a:rPr>
              <a:t>While the words of Salomon are very sound for this earthly pilgrimage, they do not encompass the full spectrum of life.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6000" dirty="0" smtClean="0">
                <a:latin typeface="Arial Rounded MT Bold" pitchFamily="34" charset="0"/>
              </a:rPr>
              <a:t>We will barrow the words of an happy camper, one who had a glorious finish in life to make a full portrait of life on this side of heaven.</a:t>
            </a:r>
            <a:endParaRPr lang="en-US" sz="6000" dirty="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lgn="ctr">
              <a:buNone/>
            </a:pPr>
            <a:r>
              <a:rPr lang="en-US" sz="6000" b="1" dirty="0" smtClean="0">
                <a:solidFill>
                  <a:srgbClr val="FF0000"/>
                </a:solidFill>
                <a:latin typeface="Arial Rounded MT Bold" pitchFamily="34" charset="0"/>
              </a:rPr>
              <a:t>CONCLUSION</a:t>
            </a:r>
            <a:endParaRPr lang="en-US" sz="6000" dirty="0" smtClean="0">
              <a:solidFill>
                <a:srgbClr val="FF0000"/>
              </a:solidFill>
              <a:latin typeface="Arial Rounded MT Bold" pitchFamily="34" charset="0"/>
            </a:endParaRPr>
          </a:p>
          <a:p>
            <a:pPr lvl="0" algn="just"/>
            <a:r>
              <a:rPr lang="en-US" sz="6000" dirty="0" smtClean="0">
                <a:latin typeface="Arial Rounded MT Bold" pitchFamily="34" charset="0"/>
              </a:rPr>
              <a:t>In conclusion, we will borrow the words of the Apostle Paul on the eve of his death.</a:t>
            </a:r>
          </a:p>
          <a:p>
            <a:pPr algn="just"/>
            <a:r>
              <a:rPr lang="en-US" sz="6000" i="1" dirty="0" smtClean="0">
                <a:solidFill>
                  <a:srgbClr val="FF0000"/>
                </a:solidFill>
                <a:latin typeface="Arial Rounded MT Bold" pitchFamily="34" charset="0"/>
              </a:rPr>
              <a:t>Philippians 1:20-24 </a:t>
            </a:r>
            <a:endParaRPr lang="en-US" sz="6000" dirty="0" smtClean="0">
              <a:solidFill>
                <a:srgbClr val="FF0000"/>
              </a:solidFill>
              <a:latin typeface="Arial Rounded MT Bold" pitchFamily="34" charset="0"/>
            </a:endParaRPr>
          </a:p>
          <a:p>
            <a:pPr algn="just"/>
            <a:r>
              <a:rPr lang="en-US" sz="7000" dirty="0" smtClean="0">
                <a:latin typeface="Arial Rounded MT Bold" pitchFamily="34" charset="0"/>
              </a:rPr>
              <a:t> </a:t>
            </a:r>
            <a:r>
              <a:rPr lang="en-US" sz="7000" b="1" baseline="30000" dirty="0" smtClean="0">
                <a:latin typeface="Arial Rounded MT Bold" pitchFamily="34" charset="0"/>
              </a:rPr>
              <a:t>20 I eagerly expect and hope that I will in no way be ashamed, but will have sufficient courage so that now as always Christ will be exalted in my body, whether by life or by death.  </a:t>
            </a:r>
          </a:p>
          <a:p>
            <a:pPr algn="just"/>
            <a:r>
              <a:rPr lang="en-US" sz="7000" b="1" baseline="30000" dirty="0" smtClean="0">
                <a:solidFill>
                  <a:srgbClr val="FF0000"/>
                </a:solidFill>
                <a:latin typeface="Arial Rounded MT Bold" pitchFamily="34" charset="0"/>
              </a:rPr>
              <a:t>21 For to me, to live is Christ and to die is gain.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6000" baseline="30000" dirty="0" smtClean="0">
                <a:latin typeface="Arial Rounded MT Bold" pitchFamily="34" charset="0"/>
              </a:rPr>
              <a:t>22 If I am to go on living in the body, this will mean fruitful labor for me. Yet what shall I choose? I do not know!</a:t>
            </a:r>
          </a:p>
          <a:p>
            <a:pPr algn="just"/>
            <a:r>
              <a:rPr lang="en-US" sz="6000" baseline="30000" dirty="0" smtClean="0">
                <a:solidFill>
                  <a:srgbClr val="FF0000"/>
                </a:solidFill>
                <a:latin typeface="Arial Rounded MT Bold" pitchFamily="34" charset="0"/>
              </a:rPr>
              <a:t> 23 I am torn between the two: I desire to depart and be with Christ, which is better by far; </a:t>
            </a:r>
            <a:r>
              <a:rPr lang="en-US" sz="6000" baseline="30000" dirty="0" smtClean="0">
                <a:latin typeface="Arial Rounded MT Bold" pitchFamily="34" charset="0"/>
              </a:rPr>
              <a:t> </a:t>
            </a:r>
          </a:p>
          <a:p>
            <a:pPr algn="just"/>
            <a:r>
              <a:rPr lang="en-US" sz="6000" baseline="30000" dirty="0" smtClean="0">
                <a:latin typeface="Arial Rounded MT Bold" pitchFamily="34" charset="0"/>
              </a:rPr>
              <a:t>24 but it is more necessary for you that I remain in the body.</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endParaRPr lang="en-US" sz="6000" b="1" baseline="30000" dirty="0" smtClean="0">
              <a:latin typeface="Arial Rounded MT Bold" pitchFamily="34" charset="0"/>
            </a:endParaRPr>
          </a:p>
          <a:p>
            <a:pPr lvl="0" algn="just"/>
            <a:r>
              <a:rPr lang="en-US" sz="6600" baseline="30000" dirty="0" smtClean="0">
                <a:latin typeface="Arial Rounded MT Bold" pitchFamily="34" charset="0"/>
              </a:rPr>
              <a:t>Paul shows all signs of defiance even in the presence of death</a:t>
            </a:r>
          </a:p>
          <a:p>
            <a:pPr lvl="0" algn="just"/>
            <a:r>
              <a:rPr lang="en-US" sz="6600" baseline="30000" dirty="0" smtClean="0">
                <a:solidFill>
                  <a:srgbClr val="FF0000"/>
                </a:solidFill>
                <a:latin typeface="Arial Rounded MT Bold" pitchFamily="34" charset="0"/>
              </a:rPr>
              <a:t>Paul does not focus on his physical condition as an old man</a:t>
            </a:r>
          </a:p>
          <a:p>
            <a:pPr lvl="0" algn="just"/>
            <a:r>
              <a:rPr lang="en-US" sz="6600" baseline="30000" dirty="0" smtClean="0">
                <a:latin typeface="Arial Rounded MT Bold" pitchFamily="34" charset="0"/>
              </a:rPr>
              <a:t>Paul spent his old age beholding the eternity he was going to spend with Christ.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endParaRPr lang="en-US" sz="6000" b="1" baseline="30000" dirty="0" smtClean="0">
              <a:latin typeface="Arial Rounded MT Bold" pitchFamily="34" charset="0"/>
            </a:endParaRPr>
          </a:p>
          <a:p>
            <a:pPr lvl="0" algn="just"/>
            <a:r>
              <a:rPr lang="en-US" sz="6000" baseline="30000" dirty="0" smtClean="0">
                <a:latin typeface="Arial Rounded MT Bold" pitchFamily="34" charset="0"/>
              </a:rPr>
              <a:t>The Christian experience makes more sense when death is imminent.</a:t>
            </a:r>
          </a:p>
          <a:p>
            <a:pPr lvl="0" algn="just"/>
            <a:r>
              <a:rPr lang="en-US" sz="6000" baseline="30000" dirty="0" smtClean="0">
                <a:solidFill>
                  <a:srgbClr val="FF0000"/>
                </a:solidFill>
                <a:latin typeface="Arial Rounded MT Bold" pitchFamily="34" charset="0"/>
              </a:rPr>
              <a:t>The Christian ought to experience a great sense of calm and joy when his earthly journey is nearly to its end.</a:t>
            </a:r>
          </a:p>
          <a:p>
            <a:pPr lvl="0" algn="just"/>
            <a:r>
              <a:rPr lang="en-US" sz="6000" baseline="30000" dirty="0" smtClean="0">
                <a:latin typeface="Arial Rounded MT Bold" pitchFamily="34" charset="0"/>
              </a:rPr>
              <a:t>I know that the last thing in a young person’s mind is death.</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endParaRPr lang="en-US" sz="6000" b="1" baseline="30000" dirty="0" smtClean="0">
              <a:latin typeface="Arial Rounded MT Bold" pitchFamily="34" charset="0"/>
            </a:endParaRPr>
          </a:p>
          <a:p>
            <a:pPr lvl="0" algn="just"/>
            <a:r>
              <a:rPr lang="en-US" sz="6600" baseline="30000" dirty="0" smtClean="0">
                <a:latin typeface="Arial Rounded MT Bold" pitchFamily="34" charset="0"/>
              </a:rPr>
              <a:t>Yet, death is not a respecter of age.</a:t>
            </a:r>
          </a:p>
          <a:p>
            <a:pPr lvl="0" algn="just"/>
            <a:r>
              <a:rPr lang="en-US" sz="6600" baseline="30000" dirty="0" smtClean="0">
                <a:solidFill>
                  <a:srgbClr val="FF0000"/>
                </a:solidFill>
                <a:latin typeface="Arial Rounded MT Bold" pitchFamily="34" charset="0"/>
              </a:rPr>
              <a:t>We have to remember God our Creator now and at all stages in life.</a:t>
            </a:r>
          </a:p>
          <a:p>
            <a:pPr lvl="0" algn="just"/>
            <a:r>
              <a:rPr lang="en-US" sz="6600" baseline="30000" dirty="0" smtClean="0">
                <a:latin typeface="Arial Rounded MT Bold" pitchFamily="34" charset="0"/>
              </a:rPr>
              <a:t>We have to remember that all our actions are registered on God’s book of records.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endParaRPr lang="en-US" sz="6000" b="1" baseline="30000" dirty="0" smtClean="0">
              <a:latin typeface="Arial Rounded MT Bold" pitchFamily="34" charset="0"/>
            </a:endParaRPr>
          </a:p>
          <a:p>
            <a:pPr lvl="0" algn="just"/>
            <a:r>
              <a:rPr lang="en-US" sz="6600" baseline="30000" dirty="0" smtClean="0">
                <a:latin typeface="Arial Rounded MT Bold" pitchFamily="34" charset="0"/>
              </a:rPr>
              <a:t>We have to remember that this life is temporal and just a pre-trial of the real life to come.</a:t>
            </a:r>
          </a:p>
          <a:p>
            <a:pPr lvl="0" algn="just"/>
            <a:r>
              <a:rPr lang="en-US" sz="6600" baseline="30000" dirty="0" smtClean="0">
                <a:solidFill>
                  <a:srgbClr val="FF0000"/>
                </a:solidFill>
                <a:latin typeface="Arial Rounded MT Bold" pitchFamily="34" charset="0"/>
              </a:rPr>
              <a:t>We have to remember that we will all stand before God’s throne in judgment to give account for the good or bad that we’ve done in our lives on earth.</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7200" baseline="30000" dirty="0" smtClean="0">
                <a:latin typeface="Arial Rounded MT Bold" pitchFamily="34" charset="0"/>
              </a:rPr>
              <a:t>Remembers that there will be consequences and rewards according to our deeds.</a:t>
            </a:r>
          </a:p>
          <a:p>
            <a:pPr lvl="0" algn="just"/>
            <a:r>
              <a:rPr lang="en-US" sz="7200" baseline="30000" dirty="0" smtClean="0">
                <a:solidFill>
                  <a:srgbClr val="FF0000"/>
                </a:solidFill>
                <a:latin typeface="Arial Rounded MT Bold" pitchFamily="34" charset="0"/>
              </a:rPr>
              <a:t>Remember that what we do on this earth determines whether our eternal destiny will be glorious or doomed.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en-US" sz="6000" b="1" baseline="30000" dirty="0" smtClean="0">
                <a:latin typeface="Arial Rounded MT Bold" pitchFamily="34" charset="0"/>
              </a:rPr>
              <a:t> </a:t>
            </a:r>
          </a:p>
          <a:p>
            <a:pPr algn="just"/>
            <a:r>
              <a:rPr lang="en-US" sz="7200" b="1" baseline="30000" dirty="0" smtClean="0">
                <a:solidFill>
                  <a:srgbClr val="FF0000"/>
                </a:solidFill>
                <a:latin typeface="Arial Rounded MT Bold" pitchFamily="34" charset="0"/>
              </a:rPr>
              <a:t>ECCL 12:1</a:t>
            </a:r>
          </a:p>
          <a:p>
            <a:pPr algn="just"/>
            <a:r>
              <a:rPr lang="en-US" sz="7200" b="1" baseline="30000" dirty="0" smtClean="0">
                <a:latin typeface="Arial Rounded MT Bold" pitchFamily="34" charset="0"/>
              </a:rPr>
              <a:t>1 Remember your Creator while you are young, before the bad times come—before the years come when you say, “I have wasted my life.”</a:t>
            </a:r>
          </a:p>
          <a:p>
            <a:pPr algn="r"/>
            <a:r>
              <a:rPr lang="en-US" sz="7200" b="1" baseline="30000" dirty="0" smtClean="0">
                <a:solidFill>
                  <a:srgbClr val="FF0000"/>
                </a:solidFill>
                <a:latin typeface="Arial Rounded MT Bold" pitchFamily="34" charset="0"/>
              </a:rPr>
              <a:t>AMEN!</a:t>
            </a:r>
            <a:endParaRPr lang="en-US" sz="7200" b="1" baseline="30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33345</TotalTime>
  <Words>1242</Words>
  <Application>Microsoft Office PowerPoint</Application>
  <PresentationFormat>On-screen Show (4:3)</PresentationFormat>
  <Paragraphs>128</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CHRIST THE ROCK CONGREGATION SUNDAY SEPTEMBER 3RD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94</cp:revision>
  <dcterms:created xsi:type="dcterms:W3CDTF">2020-11-14T18:23:53Z</dcterms:created>
  <dcterms:modified xsi:type="dcterms:W3CDTF">2023-09-27T17:57:09Z</dcterms:modified>
</cp:coreProperties>
</file>