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7" r:id="rId2"/>
    <p:sldId id="359" r:id="rId3"/>
    <p:sldId id="471" r:id="rId4"/>
    <p:sldId id="472" r:id="rId5"/>
    <p:sldId id="470" r:id="rId6"/>
    <p:sldId id="473" r:id="rId7"/>
    <p:sldId id="474" r:id="rId8"/>
    <p:sldId id="475" r:id="rId9"/>
    <p:sldId id="476" r:id="rId10"/>
    <p:sldId id="451" r:id="rId11"/>
    <p:sldId id="477" r:id="rId12"/>
    <p:sldId id="478" r:id="rId13"/>
    <p:sldId id="479" r:id="rId14"/>
    <p:sldId id="480" r:id="rId15"/>
    <p:sldId id="481" r:id="rId16"/>
    <p:sldId id="482" r:id="rId17"/>
    <p:sldId id="483" r:id="rId18"/>
    <p:sldId id="465" r:id="rId19"/>
    <p:sldId id="484" r:id="rId20"/>
    <p:sldId id="485" r:id="rId21"/>
    <p:sldId id="490" r:id="rId22"/>
    <p:sldId id="491" r:id="rId23"/>
    <p:sldId id="492" r:id="rId24"/>
    <p:sldId id="466" r:id="rId25"/>
    <p:sldId id="493" r:id="rId26"/>
    <p:sldId id="494" r:id="rId27"/>
    <p:sldId id="495" r:id="rId28"/>
    <p:sldId id="501" r:id="rId29"/>
    <p:sldId id="467" r:id="rId30"/>
    <p:sldId id="496" r:id="rId31"/>
    <p:sldId id="497" r:id="rId32"/>
    <p:sldId id="498" r:id="rId33"/>
    <p:sldId id="499" r:id="rId34"/>
    <p:sldId id="500" r:id="rId35"/>
    <p:sldId id="502" r:id="rId36"/>
    <p:sldId id="503" r:id="rId37"/>
    <p:sldId id="468" r:id="rId38"/>
    <p:sldId id="504" r:id="rId39"/>
    <p:sldId id="505" r:id="rId40"/>
    <p:sldId id="506" r:id="rId41"/>
    <p:sldId id="507" r:id="rId42"/>
    <p:sldId id="50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212911"/>
    <a:srgbClr val="0000FF"/>
    <a:srgbClr val="CCFF33"/>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2034" autoAdjust="0"/>
  </p:normalViewPr>
  <p:slideViewPr>
    <p:cSldViewPr>
      <p:cViewPr varScale="1">
        <p:scale>
          <a:sx n="67" d="100"/>
          <a:sy n="67" d="100"/>
        </p:scale>
        <p:origin x="-1164" y="-102"/>
      </p:cViewPr>
      <p:guideLst>
        <p:guide orient="horz" pos="2160"/>
        <p:guide pos="2880"/>
      </p:guideLst>
    </p:cSldViewPr>
  </p:slideViewPr>
  <p:outlineViewPr>
    <p:cViewPr>
      <p:scale>
        <a:sx n="33" d="100"/>
        <a:sy n="33" d="100"/>
      </p:scale>
      <p:origin x="0" y="2118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DD4BBE-1302-4CB8-BD3E-2EE8E9F902DB}" type="datetimeFigureOut">
              <a:rPr lang="en-US" smtClean="0"/>
              <a:pPr/>
              <a:t>8/17/2023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9B8D4B-FBE5-4947-BE83-3BA3FCF0FF4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9B8D4B-FBE5-4947-BE83-3BA3FCF0FF4F}"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ay of Pentecost"/>
          <p:cNvPicPr/>
          <p:nvPr/>
        </p:nvPicPr>
        <p:blipFill>
          <a:blip r:embed="rId2"/>
          <a:srcRect/>
          <a:stretch>
            <a:fillRect/>
          </a:stretch>
        </p:blipFill>
        <p:spPr bwMode="auto">
          <a:xfrm>
            <a:off x="0" y="2590800"/>
            <a:ext cx="9144000" cy="4267200"/>
          </a:xfrm>
          <a:prstGeom prst="rect">
            <a:avLst/>
          </a:prstGeom>
          <a:noFill/>
          <a:ln w="9525">
            <a:noFill/>
            <a:miter lim="800000"/>
            <a:headEnd/>
            <a:tailEnd/>
          </a:ln>
        </p:spPr>
      </p:pic>
      <p:sp>
        <p:nvSpPr>
          <p:cNvPr id="2" name="Title 1"/>
          <p:cNvSpPr>
            <a:spLocks noGrp="1"/>
          </p:cNvSpPr>
          <p:nvPr>
            <p:ph type="ctrTitle"/>
          </p:nvPr>
        </p:nvSpPr>
        <p:spPr>
          <a:xfrm>
            <a:off x="0" y="1"/>
            <a:ext cx="9144000" cy="2514599"/>
          </a:xfr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rgbClr val="C0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AUGUST 20</a:t>
            </a:r>
            <a:r>
              <a:rPr lang="en-US" b="1" baseline="30000" dirty="0" smtClean="0">
                <a:solidFill>
                  <a:schemeClr val="tx1"/>
                </a:solidFill>
              </a:rPr>
              <a:t>TH</a:t>
            </a:r>
            <a:r>
              <a:rPr lang="en-US" b="1" dirty="0" smtClean="0">
                <a:solidFill>
                  <a:schemeClr val="tx1"/>
                </a:solidFill>
              </a:rPr>
              <a:t> 2023 </a:t>
            </a:r>
            <a:br>
              <a:rPr lang="en-US" b="1" dirty="0" smtClean="0">
                <a:solidFill>
                  <a:schemeClr val="tx1"/>
                </a:solidFill>
              </a:rPr>
            </a:br>
            <a:r>
              <a:rPr lang="en-US" b="1" dirty="0" smtClean="0">
                <a:solidFill>
                  <a:srgbClr val="C00000"/>
                </a:solidFill>
                <a:latin typeface="Arial Rounded MT Bold" pitchFamily="34" charset="0"/>
              </a:rPr>
              <a:t>Sermon BY Marc Simeon</a:t>
            </a:r>
            <a:endParaRPr lang="en-US" dirty="0">
              <a:solidFill>
                <a:srgbClr val="C00000"/>
              </a:solidFill>
              <a:latin typeface="Arial Rounded MT Bold" pitchFamily="34" charset="0"/>
            </a:endParaRPr>
          </a:p>
        </p:txBody>
      </p:sp>
      <p:sp>
        <p:nvSpPr>
          <p:cNvPr id="6" name="TextBox 5"/>
          <p:cNvSpPr txBox="1"/>
          <p:nvPr/>
        </p:nvSpPr>
        <p:spPr>
          <a:xfrm>
            <a:off x="0" y="2590800"/>
            <a:ext cx="9144000" cy="1323439"/>
          </a:xfrm>
          <a:prstGeom prst="rect">
            <a:avLst/>
          </a:prstGeom>
          <a:solidFill>
            <a:schemeClr val="accent3">
              <a:lumMod val="40000"/>
              <a:lumOff val="60000"/>
              <a:alpha val="64000"/>
            </a:schemeClr>
          </a:solidFill>
        </p:spPr>
        <p:txBody>
          <a:bodyPr wrap="square" rtlCol="0">
            <a:spAutoFit/>
          </a:bodyPr>
          <a:lstStyle/>
          <a:p>
            <a:pPr algn="ctr"/>
            <a:r>
              <a:rPr lang="en-US" sz="4000" b="1" dirty="0" smtClean="0">
                <a:latin typeface="Copperplate Gothic Bold" pitchFamily="34" charset="0"/>
              </a:rPr>
              <a:t>THE  SECRETS  OF  THE  </a:t>
            </a:r>
            <a:r>
              <a:rPr lang="en-US" sz="4000" b="1" smtClean="0">
                <a:latin typeface="Copperplate Gothic Bold" pitchFamily="34" charset="0"/>
              </a:rPr>
              <a:t>PRIMITIVE  CHURCH</a:t>
            </a:r>
            <a:endParaRPr lang="en-US" sz="4000" b="1" dirty="0">
              <a:latin typeface="Copperplate Gothic Bold" pitchFamily="34" charset="0"/>
            </a:endParaRPr>
          </a:p>
        </p:txBody>
      </p:sp>
      <p:sp>
        <p:nvSpPr>
          <p:cNvPr id="40961" name="Rectangle 1"/>
          <p:cNvSpPr>
            <a:spLocks noChangeArrowheads="1"/>
          </p:cNvSpPr>
          <p:nvPr/>
        </p:nvSpPr>
        <p:spPr bwMode="auto">
          <a:xfrm>
            <a:off x="0" y="6396335"/>
            <a:ext cx="9144000" cy="46166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opperplate Gothic Bold" pitchFamily="34" charset="0"/>
                <a:ea typeface="Calibri" pitchFamily="34" charset="0"/>
                <a:cs typeface="Arial" pitchFamily="34" charset="0"/>
              </a:rPr>
              <a:t>THE PRIMITIVE CHURCH: A MODEL TO FOLLOW</a:t>
            </a:r>
            <a:endParaRPr kumimoji="0" lang="en-US" sz="2400" b="1" i="0" u="none" strike="noStrike" cap="none" normalizeH="0" baseline="0" dirty="0" smtClean="0">
              <a:ln>
                <a:noFill/>
              </a:ln>
              <a:solidFill>
                <a:schemeClr val="tx1"/>
              </a:solidFill>
              <a:effectLst/>
              <a:latin typeface="Copperplate Gothic Bold"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algn="ctr"/>
            <a:r>
              <a:rPr lang="en-US" sz="5400" dirty="0" smtClean="0">
                <a:solidFill>
                  <a:srgbClr val="0000FF"/>
                </a:solidFill>
                <a:latin typeface="Arial Rounded MT Bold" pitchFamily="34" charset="0"/>
              </a:rPr>
              <a:t>Acts 2:41-47</a:t>
            </a:r>
          </a:p>
          <a:p>
            <a:pPr algn="just"/>
            <a:r>
              <a:rPr lang="en-US" sz="5400" dirty="0" smtClean="0">
                <a:latin typeface="Arial Rounded MT Bold" pitchFamily="34" charset="0"/>
              </a:rPr>
              <a:t>41 Then those who gladly received his word were baptized; and that day about three thousand souls were added to them.</a:t>
            </a:r>
          </a:p>
          <a:p>
            <a:pPr algn="just"/>
            <a:r>
              <a:rPr lang="en-US" sz="5400" dirty="0" smtClean="0">
                <a:latin typeface="Arial Rounded MT Bold" pitchFamily="34" charset="0"/>
              </a:rPr>
              <a:t> </a:t>
            </a:r>
            <a:r>
              <a:rPr lang="en-US" sz="5400" dirty="0" smtClean="0">
                <a:solidFill>
                  <a:srgbClr val="0000FF"/>
                </a:solidFill>
                <a:latin typeface="Arial Rounded MT Bold" pitchFamily="34" charset="0"/>
              </a:rPr>
              <a:t>42 ¶ And they continued steadfastly in the apostles' doctrine and fellowship, in the breaking of bread, and in prayers</a:t>
            </a:r>
            <a:r>
              <a:rPr lang="en-US" sz="5400" dirty="0" smtClean="0">
                <a:solidFill>
                  <a:srgbClr val="0000FF"/>
                </a:solidFill>
                <a:latin typeface="Arial Rounded MT Bold" pitchFamily="34" charset="0"/>
              </a:rPr>
              <a:t>.</a:t>
            </a:r>
            <a:endParaRPr lang="en-US" sz="5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algn="just"/>
            <a:r>
              <a:rPr lang="en-US" sz="5400" dirty="0" smtClean="0">
                <a:latin typeface="Arial Rounded MT Bold" pitchFamily="34" charset="0"/>
              </a:rPr>
              <a:t>43 </a:t>
            </a:r>
            <a:r>
              <a:rPr lang="en-US" sz="5400" dirty="0" smtClean="0">
                <a:latin typeface="Arial Rounded MT Bold" pitchFamily="34" charset="0"/>
              </a:rPr>
              <a:t>Then fear came upon every soul, and many wonders and signs were done through the apostles.</a:t>
            </a:r>
          </a:p>
          <a:p>
            <a:pPr algn="just"/>
            <a:r>
              <a:rPr lang="en-US" sz="5400" dirty="0" smtClean="0">
                <a:solidFill>
                  <a:srgbClr val="0000FF"/>
                </a:solidFill>
                <a:latin typeface="Arial Rounded MT Bold" pitchFamily="34" charset="0"/>
              </a:rPr>
              <a:t> 44 Now all who believed were together, and had all things in common,</a:t>
            </a:r>
          </a:p>
          <a:p>
            <a:pPr algn="just"/>
            <a:r>
              <a:rPr lang="en-US" sz="5400" dirty="0" smtClean="0">
                <a:latin typeface="Arial Rounded MT Bold" pitchFamily="34" charset="0"/>
              </a:rPr>
              <a:t> 45 and sold their possessions and goods, and divided them among all, as anyone had need.</a:t>
            </a:r>
          </a:p>
          <a:p>
            <a:pPr algn="just"/>
            <a:endParaRPr lang="en-US" sz="5400" dirty="0">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algn="just"/>
            <a:r>
              <a:rPr lang="en-US" sz="5400" dirty="0" smtClean="0">
                <a:latin typeface="Arial Rounded MT Bold" pitchFamily="34" charset="0"/>
              </a:rPr>
              <a:t>46 </a:t>
            </a:r>
            <a:r>
              <a:rPr lang="en-US" sz="5400" dirty="0" smtClean="0">
                <a:latin typeface="Arial Rounded MT Bold" pitchFamily="34" charset="0"/>
              </a:rPr>
              <a:t>So continuing daily with one accord in the temple, and breaking bread from house to house, they ate their food with gladness and simplicity of heart,</a:t>
            </a:r>
          </a:p>
          <a:p>
            <a:pPr algn="just"/>
            <a:r>
              <a:rPr lang="en-US" sz="5400" dirty="0" smtClean="0">
                <a:latin typeface="Arial Rounded MT Bold" pitchFamily="34" charset="0"/>
              </a:rPr>
              <a:t> </a:t>
            </a:r>
            <a:r>
              <a:rPr lang="en-US" sz="5400" dirty="0" smtClean="0">
                <a:solidFill>
                  <a:srgbClr val="0000FF"/>
                </a:solidFill>
                <a:latin typeface="Arial Rounded MT Bold" pitchFamily="34" charset="0"/>
              </a:rPr>
              <a:t>47 praising God and having favor with all the people. And the Lord added to the church daily those who were being saved.</a:t>
            </a:r>
            <a:endParaRPr lang="en-US" sz="5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en-US" sz="4800" dirty="0" smtClean="0">
                <a:solidFill>
                  <a:srgbClr val="0000FF"/>
                </a:solidFill>
                <a:latin typeface="Arial Rounded MT Bold" pitchFamily="34" charset="0"/>
              </a:rPr>
              <a:t>INTRODUCTION</a:t>
            </a:r>
          </a:p>
          <a:p>
            <a:pPr lvl="0" algn="just"/>
            <a:r>
              <a:rPr lang="en-US" sz="4800" dirty="0" smtClean="0">
                <a:latin typeface="Arial Rounded MT Bold" pitchFamily="34" charset="0"/>
              </a:rPr>
              <a:t>Nowadays, Christians fantasize a lot about the primitive Church.</a:t>
            </a:r>
          </a:p>
          <a:p>
            <a:pPr lvl="0" algn="just"/>
            <a:r>
              <a:rPr lang="en-US" sz="4800" dirty="0" smtClean="0">
                <a:solidFill>
                  <a:srgbClr val="0000FF"/>
                </a:solidFill>
                <a:latin typeface="Arial Rounded MT Bold" pitchFamily="34" charset="0"/>
              </a:rPr>
              <a:t>Many churches and denominations are named “Primitive Church”.</a:t>
            </a:r>
          </a:p>
          <a:p>
            <a:pPr lvl="0" algn="just"/>
            <a:r>
              <a:rPr lang="en-US" sz="4800" dirty="0" smtClean="0">
                <a:latin typeface="Arial Rounded MT Bold" pitchFamily="34" charset="0"/>
              </a:rPr>
              <a:t>People emphasize on the intensity of the power of the Holy Ghost that was bestowed upon the first church</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800" dirty="0" smtClean="0">
                <a:latin typeface="Arial Rounded MT Bold" pitchFamily="34" charset="0"/>
              </a:rPr>
              <a:t>People </a:t>
            </a:r>
            <a:r>
              <a:rPr lang="en-US" sz="4800" dirty="0" smtClean="0">
                <a:latin typeface="Arial Rounded MT Bold" pitchFamily="34" charset="0"/>
              </a:rPr>
              <a:t>reflect on how the first Church of the Apostles was so inclined to the leading of the Holy Spirit.</a:t>
            </a:r>
          </a:p>
          <a:p>
            <a:pPr lvl="0" algn="just"/>
            <a:r>
              <a:rPr lang="en-US" sz="4800" dirty="0" smtClean="0">
                <a:solidFill>
                  <a:srgbClr val="0000FF"/>
                </a:solidFill>
                <a:latin typeface="Arial Rounded MT Bold" pitchFamily="34" charset="0"/>
              </a:rPr>
              <a:t>We </a:t>
            </a:r>
            <a:r>
              <a:rPr lang="en-US" sz="4800" dirty="0" smtClean="0">
                <a:solidFill>
                  <a:srgbClr val="0000FF"/>
                </a:solidFill>
                <a:latin typeface="Arial Rounded MT Bold" pitchFamily="34" charset="0"/>
              </a:rPr>
              <a:t>talk about how spiritual the first Church was.</a:t>
            </a:r>
          </a:p>
          <a:p>
            <a:pPr lvl="0" algn="just"/>
            <a:r>
              <a:rPr lang="en-US" sz="4800" dirty="0" smtClean="0">
                <a:latin typeface="Arial Rounded MT Bold" pitchFamily="34" charset="0"/>
              </a:rPr>
              <a:t>People talk about the togetherness and the liberalities of the first Christians.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latin typeface="Arial Rounded MT Bold" pitchFamily="34" charset="0"/>
              </a:rPr>
              <a:t>We </a:t>
            </a:r>
            <a:r>
              <a:rPr lang="en-US" sz="4800" dirty="0" smtClean="0">
                <a:latin typeface="Arial Rounded MT Bold" pitchFamily="34" charset="0"/>
              </a:rPr>
              <a:t>Sometimes fail to see the mechanism behind the huge success that the first church has experienced.</a:t>
            </a:r>
          </a:p>
          <a:p>
            <a:pPr lvl="0" algn="just"/>
            <a:r>
              <a:rPr lang="en-US" sz="4800" dirty="0" smtClean="0">
                <a:solidFill>
                  <a:srgbClr val="0000FF"/>
                </a:solidFill>
                <a:latin typeface="Arial Rounded MT Bold" pitchFamily="34" charset="0"/>
              </a:rPr>
              <a:t>Often times, we fail to see the hard labor that they had to put in place in order to maintain that blessing</a:t>
            </a:r>
            <a:r>
              <a:rPr lang="en-US"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6000" dirty="0" smtClean="0">
                <a:latin typeface="Arial Rounded MT Bold" pitchFamily="34" charset="0"/>
              </a:rPr>
              <a:t>We </a:t>
            </a:r>
            <a:r>
              <a:rPr lang="en-US" sz="6000" dirty="0" smtClean="0">
                <a:latin typeface="Arial Rounded MT Bold" pitchFamily="34" charset="0"/>
              </a:rPr>
              <a:t>here at CTRC, </a:t>
            </a:r>
            <a:r>
              <a:rPr lang="en-US" sz="6000" dirty="0" smtClean="0">
                <a:latin typeface="Arial Rounded MT Bold" pitchFamily="34" charset="0"/>
              </a:rPr>
              <a:t>are mandated </a:t>
            </a:r>
            <a:r>
              <a:rPr lang="en-US" sz="6000" dirty="0" smtClean="0">
                <a:latin typeface="Arial Rounded MT Bold" pitchFamily="34" charset="0"/>
              </a:rPr>
              <a:t>to take an inside look at the first church in order to unearth some of the secrets for its amazing accomplishments</a:t>
            </a:r>
            <a:r>
              <a:rPr lang="en-US" sz="6000" dirty="0" smtClean="0">
                <a:latin typeface="Arial Rounded MT Bold" pitchFamily="34" charset="0"/>
              </a:rPr>
              <a:t>.</a:t>
            </a:r>
            <a:endParaRPr lang="en-US" sz="6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latin typeface="Arial Rounded MT Bold" pitchFamily="34" charset="0"/>
              </a:rPr>
              <a:t>We </a:t>
            </a:r>
            <a:r>
              <a:rPr lang="en-US" sz="4800" dirty="0" smtClean="0">
                <a:latin typeface="Arial Rounded MT Bold" pitchFamily="34" charset="0"/>
              </a:rPr>
              <a:t>will look at some of the challenges they faced and how they overcame them.</a:t>
            </a:r>
          </a:p>
          <a:p>
            <a:pPr lvl="0" algn="just"/>
            <a:r>
              <a:rPr lang="en-US" sz="4800" dirty="0" smtClean="0">
                <a:solidFill>
                  <a:srgbClr val="0000FF"/>
                </a:solidFill>
                <a:latin typeface="Arial Rounded MT Bold" pitchFamily="34" charset="0"/>
              </a:rPr>
              <a:t>We will see how they were able to pass on such a great legacy to the many churches that were going to pattern after them.</a:t>
            </a:r>
            <a:endParaRPr lang="en-US" sz="48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r>
              <a:rPr lang="en-US" sz="4400" dirty="0" smtClean="0">
                <a:solidFill>
                  <a:srgbClr val="C00000"/>
                </a:solidFill>
                <a:latin typeface="Arial Rounded MT Bold" pitchFamily="34" charset="0"/>
              </a:rPr>
              <a:t>CREDIT IS DUE TO THE FIRST APOSTLES</a:t>
            </a:r>
          </a:p>
          <a:p>
            <a:pPr lvl="0" algn="just"/>
            <a:r>
              <a:rPr lang="en-US" sz="4400" dirty="0" smtClean="0">
                <a:latin typeface="Arial Rounded MT Bold" pitchFamily="34" charset="0"/>
              </a:rPr>
              <a:t>Credit is due to the first Apostles because they were forced to begin a journey that no one else has ever taken.</a:t>
            </a:r>
          </a:p>
          <a:p>
            <a:pPr lvl="0" algn="just"/>
            <a:r>
              <a:rPr lang="en-US" sz="4400" dirty="0" smtClean="0">
                <a:solidFill>
                  <a:srgbClr val="C00000"/>
                </a:solidFill>
                <a:latin typeface="Arial Rounded MT Bold" pitchFamily="34" charset="0"/>
              </a:rPr>
              <a:t>They were handed no manual on how to lead a church.</a:t>
            </a:r>
          </a:p>
          <a:p>
            <a:pPr lvl="0" algn="just"/>
            <a:r>
              <a:rPr lang="en-US" sz="4400" dirty="0" smtClean="0">
                <a:latin typeface="Arial Rounded MT Bold" pitchFamily="34" charset="0"/>
              </a:rPr>
              <a:t>No handbook was given them about church growth</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en-US" sz="4400" dirty="0" smtClean="0">
                <a:latin typeface="Arial Rounded MT Bold" pitchFamily="34" charset="0"/>
              </a:rPr>
              <a:t>None </a:t>
            </a:r>
            <a:r>
              <a:rPr lang="en-US" sz="4400" dirty="0" smtClean="0">
                <a:latin typeface="Arial Rounded MT Bold" pitchFamily="34" charset="0"/>
              </a:rPr>
              <a:t>of them had had any previous experiences to prepare them for such an undertaking.</a:t>
            </a:r>
          </a:p>
          <a:p>
            <a:pPr lvl="0" algn="just"/>
            <a:r>
              <a:rPr lang="en-US" sz="4400" dirty="0" smtClean="0">
                <a:solidFill>
                  <a:srgbClr val="C00000"/>
                </a:solidFill>
                <a:latin typeface="Arial Rounded MT Bold" pitchFamily="34" charset="0"/>
              </a:rPr>
              <a:t>They spent 3 years with the Master with no church assembly.</a:t>
            </a:r>
          </a:p>
          <a:p>
            <a:pPr lvl="0" algn="just"/>
            <a:r>
              <a:rPr lang="en-US" sz="4400" dirty="0" smtClean="0">
                <a:latin typeface="Arial Rounded MT Bold" pitchFamily="34" charset="0"/>
              </a:rPr>
              <a:t>What was beginning to look like a church, Jesus had scattered them with one sermon</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400" dirty="0" smtClean="0">
                <a:latin typeface="Arial Rounded MT Bold" pitchFamily="34" charset="0"/>
              </a:rPr>
              <a:t>The </a:t>
            </a:r>
            <a:r>
              <a:rPr lang="en-US" sz="4400" dirty="0" smtClean="0">
                <a:latin typeface="Arial Rounded MT Bold" pitchFamily="34" charset="0"/>
              </a:rPr>
              <a:t>Apostles seemed more as a group of loners who were hanging around with Jesus.</a:t>
            </a:r>
          </a:p>
          <a:p>
            <a:pPr lvl="0" algn="just"/>
            <a:r>
              <a:rPr lang="en-US" sz="4400" dirty="0" smtClean="0">
                <a:solidFill>
                  <a:srgbClr val="C00000"/>
                </a:solidFill>
                <a:latin typeface="Arial Rounded MT Bold" pitchFamily="34" charset="0"/>
              </a:rPr>
              <a:t>None of them had any serious management skills</a:t>
            </a:r>
          </a:p>
          <a:p>
            <a:pPr lvl="0" algn="just"/>
            <a:r>
              <a:rPr lang="en-US" sz="4400" dirty="0" smtClean="0">
                <a:latin typeface="Arial Rounded MT Bold" pitchFamily="34" charset="0"/>
              </a:rPr>
              <a:t>No </a:t>
            </a:r>
            <a:r>
              <a:rPr lang="en-US" sz="4400" dirty="0" err="1" smtClean="0">
                <a:latin typeface="Arial Rounded MT Bold" pitchFamily="34" charset="0"/>
              </a:rPr>
              <a:t>Phd</a:t>
            </a:r>
            <a:r>
              <a:rPr lang="en-US" sz="4400" dirty="0" smtClean="0">
                <a:latin typeface="Arial Rounded MT Bold" pitchFamily="34" charset="0"/>
              </a:rPr>
              <a:t> (s) in their midst.</a:t>
            </a:r>
          </a:p>
          <a:p>
            <a:pPr lvl="0" algn="just"/>
            <a:r>
              <a:rPr lang="en-US" sz="4400" dirty="0" smtClean="0">
                <a:solidFill>
                  <a:srgbClr val="C00000"/>
                </a:solidFill>
                <a:latin typeface="Arial Rounded MT Bold" pitchFamily="34" charset="0"/>
              </a:rPr>
              <a:t>They did some mission work when the Master was alive and that was all</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400" dirty="0" smtClean="0">
                <a:latin typeface="Arial Rounded MT Bold" pitchFamily="34" charset="0"/>
              </a:rPr>
              <a:t>They </a:t>
            </a:r>
            <a:r>
              <a:rPr lang="en-US" sz="4400" dirty="0" smtClean="0">
                <a:latin typeface="Arial Rounded MT Bold" pitchFamily="34" charset="0"/>
              </a:rPr>
              <a:t>had done some baptizing and some casting-out of demons, but nothing notorious.</a:t>
            </a:r>
          </a:p>
          <a:p>
            <a:pPr lvl="0" algn="just"/>
            <a:r>
              <a:rPr lang="en-US" sz="4400" dirty="0" smtClean="0">
                <a:solidFill>
                  <a:srgbClr val="C00000"/>
                </a:solidFill>
                <a:latin typeface="Arial Rounded MT Bold" pitchFamily="34" charset="0"/>
              </a:rPr>
              <a:t>The whole focus was on Jesus.</a:t>
            </a:r>
          </a:p>
          <a:p>
            <a:pPr lvl="0" algn="just"/>
            <a:r>
              <a:rPr lang="en-US" sz="4400" dirty="0" smtClean="0">
                <a:latin typeface="Arial Rounded MT Bold" pitchFamily="34" charset="0"/>
              </a:rPr>
              <a:t>They could not even grasp any strong teaching although they spent 3 years at the feet of Master Jesus</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en-US" sz="4400" dirty="0" smtClean="0">
                <a:latin typeface="Arial Rounded MT Bold" pitchFamily="34" charset="0"/>
              </a:rPr>
              <a:t>They </a:t>
            </a:r>
            <a:r>
              <a:rPr lang="en-US" sz="4400" dirty="0" smtClean="0">
                <a:latin typeface="Arial Rounded MT Bold" pitchFamily="34" charset="0"/>
              </a:rPr>
              <a:t>were often rebuked by Jesus for their little faith and their lack of understanding.</a:t>
            </a:r>
          </a:p>
          <a:p>
            <a:pPr lvl="0" algn="just"/>
            <a:r>
              <a:rPr lang="en-US" sz="4400" dirty="0" smtClean="0">
                <a:solidFill>
                  <a:srgbClr val="C00000"/>
                </a:solidFill>
                <a:latin typeface="Arial Rounded MT Bold" pitchFamily="34" charset="0"/>
              </a:rPr>
              <a:t>No one would phantom the idea that this challenged and underprepared group of disciples would be credited to turn the world upside down with the gospel of Jesus Christ. </a:t>
            </a:r>
            <a:r>
              <a:rPr lang="en-US" sz="4400" dirty="0" smtClean="0">
                <a:solidFill>
                  <a:srgbClr val="002060"/>
                </a:solidFill>
                <a:latin typeface="Arial Rounded MT Bold" pitchFamily="34" charset="0"/>
              </a:rPr>
              <a:t>But they did</a:t>
            </a:r>
            <a:r>
              <a:rPr lang="en-US" sz="4400" dirty="0" smtClean="0">
                <a:solidFill>
                  <a:srgbClr val="002060"/>
                </a:solidFill>
                <a:latin typeface="Arial Rounded MT Bold" pitchFamily="34" charset="0"/>
              </a:rPr>
              <a:t>!</a:t>
            </a:r>
            <a:endParaRPr lang="en-US" sz="44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400" dirty="0" smtClean="0">
                <a:latin typeface="Arial Rounded MT Bold" pitchFamily="34" charset="0"/>
              </a:rPr>
              <a:t>As </a:t>
            </a:r>
            <a:r>
              <a:rPr lang="en-US" sz="4400" dirty="0" smtClean="0">
                <a:latin typeface="Arial Rounded MT Bold" pitchFamily="34" charset="0"/>
              </a:rPr>
              <a:t>soon that the Master was taken away from them, they knew that they had some maturing to do.</a:t>
            </a:r>
          </a:p>
          <a:p>
            <a:pPr lvl="0" algn="just"/>
            <a:r>
              <a:rPr lang="en-US" sz="4400" dirty="0" smtClean="0">
                <a:solidFill>
                  <a:srgbClr val="C00000"/>
                </a:solidFill>
                <a:latin typeface="Arial Rounded MT Bold" pitchFamily="34" charset="0"/>
              </a:rPr>
              <a:t>They had to learn to follow direction.</a:t>
            </a:r>
          </a:p>
          <a:p>
            <a:pPr lvl="0" algn="just"/>
            <a:r>
              <a:rPr lang="en-US" sz="4400" dirty="0" smtClean="0">
                <a:latin typeface="Arial Rounded MT Bold" pitchFamily="34" charset="0"/>
              </a:rPr>
              <a:t>The first one was to go to Jerusalem and wait</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5400" dirty="0" smtClean="0">
                <a:latin typeface="Arial Rounded MT Bold" pitchFamily="34" charset="0"/>
              </a:rPr>
              <a:t>You </a:t>
            </a:r>
            <a:r>
              <a:rPr lang="en-US" sz="5400" dirty="0" smtClean="0">
                <a:latin typeface="Arial Rounded MT Bold" pitchFamily="34" charset="0"/>
              </a:rPr>
              <a:t>ask someone like Peter to go and wait, it’s like putting a set of handcuffs in his hands.</a:t>
            </a:r>
          </a:p>
          <a:p>
            <a:pPr lvl="0" algn="just"/>
            <a:r>
              <a:rPr lang="en-US" sz="5400" dirty="0" smtClean="0">
                <a:solidFill>
                  <a:srgbClr val="C00000"/>
                </a:solidFill>
                <a:latin typeface="Arial Rounded MT Bold" pitchFamily="34" charset="0"/>
              </a:rPr>
              <a:t>Peter had now 119 people to give instructions to</a:t>
            </a:r>
            <a:r>
              <a:rPr lang="en-US" sz="5400" dirty="0" smtClean="0">
                <a:solidFill>
                  <a:srgbClr val="C00000"/>
                </a:solidFill>
                <a:latin typeface="Arial Rounded MT Bold" pitchFamily="34" charset="0"/>
              </a:rPr>
              <a:t>.</a:t>
            </a:r>
            <a:endParaRPr lang="en-US" sz="5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5400" dirty="0" smtClean="0">
                <a:latin typeface="Arial Rounded MT Bold" pitchFamily="34" charset="0"/>
              </a:rPr>
              <a:t>Before </a:t>
            </a:r>
            <a:r>
              <a:rPr lang="en-US" sz="5400" dirty="0" smtClean="0">
                <a:latin typeface="Arial Rounded MT Bold" pitchFamily="34" charset="0"/>
              </a:rPr>
              <a:t>The Holy Spirit even made a touchdown, Peter was already busy casting lot to replace Judas.</a:t>
            </a:r>
          </a:p>
          <a:p>
            <a:pPr lvl="0" algn="just"/>
            <a:r>
              <a:rPr lang="en-US" sz="5400" dirty="0" smtClean="0">
                <a:solidFill>
                  <a:srgbClr val="C00000"/>
                </a:solidFill>
                <a:latin typeface="Arial Rounded MT Bold" pitchFamily="34" charset="0"/>
              </a:rPr>
              <a:t>They did one thing right: Acts 1:14 tells us :</a:t>
            </a:r>
            <a:endParaRPr lang="en-US" sz="54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en-US" sz="4400" dirty="0" smtClean="0">
                <a:latin typeface="Arial Rounded MT Bold" pitchFamily="34" charset="0"/>
              </a:rPr>
              <a:t>Ac 1:14 These all continued with one accord in prayer and supplication, with the women and Mary the mother of Jesus, and with His brothers. </a:t>
            </a:r>
            <a:r>
              <a:rPr lang="fr-FR" sz="4400" dirty="0" smtClean="0">
                <a:latin typeface="Arial Rounded MT Bold" pitchFamily="34" charset="0"/>
              </a:rPr>
              <a:t>(NKJV)</a:t>
            </a:r>
            <a:endParaRPr lang="en-US" sz="4400" dirty="0" smtClean="0">
              <a:latin typeface="Arial Rounded MT Bold" pitchFamily="34" charset="0"/>
            </a:endParaRPr>
          </a:p>
          <a:p>
            <a:pPr lvl="0" algn="just"/>
            <a:r>
              <a:rPr lang="en-US" sz="4400" dirty="0" smtClean="0">
                <a:latin typeface="Arial Rounded MT Bold" pitchFamily="34" charset="0"/>
              </a:rPr>
              <a:t>The first group of Christians were :</a:t>
            </a:r>
          </a:p>
          <a:p>
            <a:pPr lvl="1" algn="just"/>
            <a:r>
              <a:rPr lang="fr-FR" sz="4000" dirty="0" smtClean="0">
                <a:solidFill>
                  <a:srgbClr val="0000FF"/>
                </a:solidFill>
                <a:latin typeface="Arial Rounded MT Bold" pitchFamily="34" charset="0"/>
              </a:rPr>
              <a:t>All in one place</a:t>
            </a:r>
            <a:endParaRPr lang="en-US" sz="4000" dirty="0" smtClean="0">
              <a:solidFill>
                <a:srgbClr val="0000FF"/>
              </a:solidFill>
              <a:latin typeface="Arial Rounded MT Bold" pitchFamily="34" charset="0"/>
            </a:endParaRPr>
          </a:p>
          <a:p>
            <a:pPr lvl="1" algn="just"/>
            <a:r>
              <a:rPr lang="en-US" sz="4000" dirty="0" smtClean="0">
                <a:solidFill>
                  <a:srgbClr val="0000FF"/>
                </a:solidFill>
                <a:latin typeface="Arial Rounded MT Bold" pitchFamily="34" charset="0"/>
              </a:rPr>
              <a:t>All in one accord</a:t>
            </a:r>
          </a:p>
          <a:p>
            <a:pPr lvl="1" algn="just"/>
            <a:r>
              <a:rPr lang="fr-FR" sz="4000" dirty="0" smtClean="0">
                <a:solidFill>
                  <a:srgbClr val="0000FF"/>
                </a:solidFill>
                <a:latin typeface="Arial Rounded MT Bold" pitchFamily="34" charset="0"/>
              </a:rPr>
              <a:t>All in </a:t>
            </a:r>
            <a:r>
              <a:rPr lang="en-US" sz="4000" dirty="0" smtClean="0">
                <a:solidFill>
                  <a:srgbClr val="0000FF"/>
                </a:solidFill>
                <a:latin typeface="Arial Rounded MT Bold" pitchFamily="34" charset="0"/>
              </a:rPr>
              <a:t>prayer</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dirty="0" smtClean="0">
                <a:latin typeface="Arial Rounded MT Bold" pitchFamily="34" charset="0"/>
              </a:rPr>
              <a:t>There </a:t>
            </a:r>
            <a:r>
              <a:rPr lang="en-US" sz="4400" dirty="0" smtClean="0">
                <a:latin typeface="Arial Rounded MT Bold" pitchFamily="34" charset="0"/>
              </a:rPr>
              <a:t>was no gender discrimination</a:t>
            </a:r>
          </a:p>
          <a:p>
            <a:pPr lvl="0" algn="just"/>
            <a:r>
              <a:rPr lang="en-US" sz="4400" dirty="0" smtClean="0">
                <a:solidFill>
                  <a:srgbClr val="0000FF"/>
                </a:solidFill>
                <a:latin typeface="Arial Rounded MT Bold" pitchFamily="34" charset="0"/>
              </a:rPr>
              <a:t>There was no social status </a:t>
            </a:r>
            <a:r>
              <a:rPr lang="en-US" sz="4400" dirty="0" smtClean="0">
                <a:solidFill>
                  <a:srgbClr val="0000FF"/>
                </a:solidFill>
                <a:latin typeface="Arial Rounded MT Bold" pitchFamily="34" charset="0"/>
              </a:rPr>
              <a:t>classifications among them.</a:t>
            </a:r>
            <a:endParaRPr lang="en-US" sz="4400" dirty="0" smtClean="0">
              <a:solidFill>
                <a:srgbClr val="0000FF"/>
              </a:solidFill>
              <a:latin typeface="Arial Rounded MT Bold" pitchFamily="34" charset="0"/>
            </a:endParaRPr>
          </a:p>
          <a:p>
            <a:pPr lvl="0" algn="just"/>
            <a:r>
              <a:rPr lang="en-US" sz="4400" dirty="0" smtClean="0">
                <a:latin typeface="Arial Rounded MT Bold" pitchFamily="34" charset="0"/>
              </a:rPr>
              <a:t>50 </a:t>
            </a:r>
            <a:r>
              <a:rPr lang="en-US" sz="4400" dirty="0" smtClean="0">
                <a:latin typeface="Arial Rounded MT Bold" pitchFamily="34" charset="0"/>
              </a:rPr>
              <a:t>days after the </a:t>
            </a:r>
            <a:r>
              <a:rPr lang="en-US" sz="4400" u="sng" dirty="0" smtClean="0">
                <a:latin typeface="Arial Rounded MT Bold" pitchFamily="34" charset="0"/>
              </a:rPr>
              <a:t>R</a:t>
            </a:r>
            <a:r>
              <a:rPr lang="en-US" sz="4400" u="sng" dirty="0" smtClean="0">
                <a:latin typeface="Arial Rounded MT Bold" pitchFamily="34" charset="0"/>
              </a:rPr>
              <a:t>esurrection</a:t>
            </a:r>
            <a:r>
              <a:rPr lang="en-US" sz="4400" dirty="0" smtClean="0">
                <a:latin typeface="Arial Rounded MT Bold" pitchFamily="34" charset="0"/>
              </a:rPr>
              <a:t>, 10 days after the </a:t>
            </a:r>
            <a:r>
              <a:rPr lang="en-US" sz="4400" u="sng" dirty="0" smtClean="0">
                <a:latin typeface="Arial Rounded MT Bold" pitchFamily="34" charset="0"/>
              </a:rPr>
              <a:t>Ascension</a:t>
            </a:r>
            <a:r>
              <a:rPr lang="en-US" sz="4400" dirty="0" smtClean="0">
                <a:latin typeface="Arial Rounded MT Bold" pitchFamily="34" charset="0"/>
              </a:rPr>
              <a:t> </a:t>
            </a:r>
            <a:r>
              <a:rPr lang="en-US" sz="4400" dirty="0" smtClean="0">
                <a:latin typeface="Arial Rounded MT Bold" pitchFamily="34" charset="0"/>
              </a:rPr>
              <a:t>to the day of Pentecost, they were still at the same place doing the same </a:t>
            </a:r>
            <a:r>
              <a:rPr lang="en-US" sz="4400" dirty="0" smtClean="0">
                <a:latin typeface="Arial Rounded MT Bold" pitchFamily="34" charset="0"/>
              </a:rPr>
              <a:t>thing</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en-US" sz="4400" b="1" dirty="0" smtClean="0">
                <a:latin typeface="Arial Rounded MT Bold" pitchFamily="34" charset="0"/>
              </a:rPr>
              <a:t>Acts </a:t>
            </a:r>
            <a:r>
              <a:rPr lang="en-US" sz="4400" b="1" dirty="0" smtClean="0">
                <a:latin typeface="Arial Rounded MT Bold" pitchFamily="34" charset="0"/>
              </a:rPr>
              <a:t>2:1-4</a:t>
            </a:r>
            <a:r>
              <a:rPr lang="en-US" sz="4400" dirty="0" smtClean="0">
                <a:latin typeface="Arial Rounded MT Bold" pitchFamily="34" charset="0"/>
              </a:rPr>
              <a:t> tells us of the scene.</a:t>
            </a:r>
          </a:p>
          <a:p>
            <a:pPr algn="just"/>
            <a:r>
              <a:rPr lang="en-US" sz="4400" dirty="0" smtClean="0">
                <a:solidFill>
                  <a:srgbClr val="0000FF"/>
                </a:solidFill>
                <a:latin typeface="Arial Rounded MT Bold" pitchFamily="34" charset="0"/>
              </a:rPr>
              <a:t>Ac 2:1 ¶ When the Day of Pentecost had fully come, they were all with one accord in one place.</a:t>
            </a:r>
          </a:p>
          <a:p>
            <a:pPr algn="just"/>
            <a:r>
              <a:rPr lang="en-US" sz="4400" dirty="0" smtClean="0">
                <a:latin typeface="Arial Rounded MT Bold" pitchFamily="34" charset="0"/>
              </a:rPr>
              <a:t> 2 And suddenly there came a sound from heaven, as of a rushing mighty wind, and it filled the whole house where they were sitting.</a:t>
            </a:r>
          </a:p>
          <a:p>
            <a:pPr algn="just"/>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800" dirty="0" smtClean="0">
                <a:latin typeface="Arial Rounded MT Bold" pitchFamily="34" charset="0"/>
              </a:rPr>
              <a:t>3 </a:t>
            </a:r>
            <a:r>
              <a:rPr lang="en-US" sz="4800" dirty="0" smtClean="0">
                <a:latin typeface="Arial Rounded MT Bold" pitchFamily="34" charset="0"/>
              </a:rPr>
              <a:t>Then there appeared to them divided tongues, as of fire, and one sat upon each of them.</a:t>
            </a:r>
          </a:p>
          <a:p>
            <a:pPr algn="just"/>
            <a:r>
              <a:rPr lang="en-US" sz="4800" dirty="0" smtClean="0">
                <a:solidFill>
                  <a:srgbClr val="0000FF"/>
                </a:solidFill>
                <a:latin typeface="Arial Rounded MT Bold" pitchFamily="34" charset="0"/>
              </a:rPr>
              <a:t> 4 And they were all filled with the Holy Spirit and began to speak with other tongues, as the Spirit gave them utterance</a:t>
            </a:r>
            <a:r>
              <a:rPr lang="en-US"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latin typeface="Arial Rounded MT Bold" pitchFamily="34" charset="0"/>
              </a:rPr>
              <a:t>All </a:t>
            </a:r>
            <a:r>
              <a:rPr lang="fr-FR" sz="4400" dirty="0" smtClean="0">
                <a:latin typeface="Arial Rounded MT Bold" pitchFamily="34" charset="0"/>
              </a:rPr>
              <a:t>in one place</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All in one accord</a:t>
            </a:r>
            <a:endParaRPr lang="en-US" sz="4400" dirty="0" smtClean="0">
              <a:solidFill>
                <a:srgbClr val="0000FF"/>
              </a:solidFill>
              <a:latin typeface="Arial Rounded MT Bold" pitchFamily="34" charset="0"/>
            </a:endParaRPr>
          </a:p>
          <a:p>
            <a:pPr lvl="0" algn="just"/>
            <a:r>
              <a:rPr lang="en-US" sz="4400" dirty="0" smtClean="0">
                <a:latin typeface="Arial Rounded MT Bold" pitchFamily="34" charset="0"/>
              </a:rPr>
              <a:t>All praying in expectation of the </a:t>
            </a:r>
            <a:r>
              <a:rPr lang="en-US" sz="4400" dirty="0" smtClean="0">
                <a:latin typeface="Arial Rounded MT Bold" pitchFamily="34" charset="0"/>
              </a:rPr>
              <a:t>coming of the Holy </a:t>
            </a:r>
            <a:r>
              <a:rPr lang="en-US" sz="4400" dirty="0" smtClean="0">
                <a:latin typeface="Arial Rounded MT Bold" pitchFamily="34" charset="0"/>
              </a:rPr>
              <a:t>Spirit</a:t>
            </a:r>
          </a:p>
          <a:p>
            <a:pPr lvl="0" algn="just"/>
            <a:r>
              <a:rPr lang="en-US" sz="4400" dirty="0" smtClean="0">
                <a:solidFill>
                  <a:srgbClr val="0000FF"/>
                </a:solidFill>
                <a:latin typeface="Arial Rounded MT Bold" pitchFamily="34" charset="0"/>
              </a:rPr>
              <a:t>All were filled with the Holy </a:t>
            </a:r>
            <a:r>
              <a:rPr lang="en-US" sz="4400" dirty="0" smtClean="0">
                <a:solidFill>
                  <a:srgbClr val="0000FF"/>
                </a:solidFill>
                <a:latin typeface="Arial Rounded MT Bold" pitchFamily="34" charset="0"/>
              </a:rPr>
              <a:t>Spirit</a:t>
            </a:r>
          </a:p>
          <a:p>
            <a:pPr lvl="0" algn="just"/>
            <a:r>
              <a:rPr lang="en-US" sz="4400" dirty="0" smtClean="0">
                <a:latin typeface="Arial Rounded MT Bold" pitchFamily="34" charset="0"/>
              </a:rPr>
              <a:t>All were speaking in tongues by the utterance of the Holy Spirit.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800" dirty="0" smtClean="0">
                <a:latin typeface="Arial Rounded MT Bold" pitchFamily="34" charset="0"/>
              </a:rPr>
              <a:t>All </a:t>
            </a:r>
            <a:r>
              <a:rPr lang="en-US" sz="4800" dirty="0" smtClean="0">
                <a:latin typeface="Arial Rounded MT Bold" pitchFamily="34" charset="0"/>
              </a:rPr>
              <a:t>means: (men, women, children, young, adults, apostles, and </a:t>
            </a:r>
            <a:r>
              <a:rPr lang="en-US" sz="4800" dirty="0" smtClean="0">
                <a:latin typeface="Arial Rounded MT Bold" pitchFamily="34" charset="0"/>
              </a:rPr>
              <a:t>disciples</a:t>
            </a:r>
            <a:r>
              <a:rPr lang="en-US" sz="4800" dirty="0" smtClean="0">
                <a:latin typeface="Arial Rounded MT Bold" pitchFamily="34" charset="0"/>
              </a:rPr>
              <a:t> </a:t>
            </a:r>
          </a:p>
          <a:p>
            <a:pPr lvl="0" algn="just"/>
            <a:r>
              <a:rPr lang="en-US" sz="4800" dirty="0" smtClean="0">
                <a:solidFill>
                  <a:srgbClr val="0000FF"/>
                </a:solidFill>
                <a:latin typeface="Arial Rounded MT Bold" pitchFamily="34" charset="0"/>
              </a:rPr>
              <a:t>All took a halt in their manifestations and remained silent to allow Peter to speak to the crowd.</a:t>
            </a:r>
            <a:endParaRPr lang="en-US" sz="48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dirty="0" smtClean="0">
                <a:latin typeface="Arial Rounded MT Bold" pitchFamily="34" charset="0"/>
              </a:rPr>
              <a:t>Ac 2:14 ¶ But Peter, standing up with the eleven, raised his voice and said to them, "Men of Judea and all who dwell in Jerusalem, let this be known to you, and heed my words.</a:t>
            </a:r>
          </a:p>
          <a:p>
            <a:pPr algn="just"/>
            <a:r>
              <a:rPr lang="en-US" sz="4400" dirty="0" smtClean="0">
                <a:solidFill>
                  <a:srgbClr val="C00000"/>
                </a:solidFill>
                <a:latin typeface="Arial Rounded MT Bold" pitchFamily="34" charset="0"/>
              </a:rPr>
              <a:t>Three things to underline</a:t>
            </a:r>
          </a:p>
          <a:p>
            <a:pPr lvl="0" algn="just"/>
            <a:r>
              <a:rPr lang="en-US" sz="4400" dirty="0" smtClean="0">
                <a:latin typeface="Arial Rounded MT Bold" pitchFamily="34" charset="0"/>
              </a:rPr>
              <a:t>All the 120 disciples accepted the leadership of Peter</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600" dirty="0" smtClean="0">
                <a:latin typeface="Arial Rounded MT Bold" pitchFamily="34" charset="0"/>
              </a:rPr>
              <a:t>All </a:t>
            </a:r>
            <a:r>
              <a:rPr lang="en-US" sz="4600" dirty="0" smtClean="0">
                <a:latin typeface="Arial Rounded MT Bold" pitchFamily="34" charset="0"/>
              </a:rPr>
              <a:t>the 120 disciples accepted the choice of the Holy Spirit for Peter to be the spoke person.</a:t>
            </a:r>
          </a:p>
          <a:p>
            <a:pPr lvl="0" algn="just"/>
            <a:r>
              <a:rPr lang="en-US" sz="4600" dirty="0" smtClean="0">
                <a:solidFill>
                  <a:srgbClr val="C00000"/>
                </a:solidFill>
                <a:latin typeface="Arial Rounded MT Bold" pitchFamily="34" charset="0"/>
              </a:rPr>
              <a:t>Jesus’ immediate family did not interpose their hierarchy over the church since they were blood relatives of Jesus</a:t>
            </a:r>
            <a:r>
              <a:rPr lang="en-US" sz="4600" dirty="0" smtClean="0">
                <a:solidFill>
                  <a:srgbClr val="C00000"/>
                </a:solidFill>
                <a:latin typeface="Arial Rounded MT Bold" pitchFamily="34" charset="0"/>
              </a:rPr>
              <a:t>.</a:t>
            </a:r>
            <a:endParaRPr lang="en-US" sz="46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dirty="0" smtClean="0">
                <a:latin typeface="Arial Rounded MT Bold" pitchFamily="34" charset="0"/>
              </a:rPr>
              <a:t>Some </a:t>
            </a:r>
            <a:r>
              <a:rPr lang="en-US" sz="4400" dirty="0" smtClean="0">
                <a:latin typeface="Arial Rounded MT Bold" pitchFamily="34" charset="0"/>
              </a:rPr>
              <a:t>develop a sense of pride because they are being used by God in a significant way.</a:t>
            </a:r>
          </a:p>
          <a:p>
            <a:pPr lvl="0" algn="just"/>
            <a:r>
              <a:rPr lang="en-US" sz="4400" dirty="0" smtClean="0">
                <a:solidFill>
                  <a:srgbClr val="C00000"/>
                </a:solidFill>
                <a:latin typeface="Arial Rounded MT Bold" pitchFamily="34" charset="0"/>
              </a:rPr>
              <a:t>Some refuse to yield under the authority of spiritual leaders because they feel that they are in the same footing with everyone else since they are being used by God as well</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400" dirty="0" smtClean="0">
                <a:latin typeface="Arial Rounded MT Bold" pitchFamily="34" charset="0"/>
              </a:rPr>
              <a:t>The </a:t>
            </a:r>
            <a:r>
              <a:rPr lang="en-US" sz="4400" dirty="0" smtClean="0">
                <a:latin typeface="Arial Rounded MT Bold" pitchFamily="34" charset="0"/>
              </a:rPr>
              <a:t>secret of the primitive church started as follow</a:t>
            </a:r>
          </a:p>
          <a:p>
            <a:pPr lvl="1" algn="just"/>
            <a:r>
              <a:rPr lang="en-US" sz="4400" dirty="0" smtClean="0">
                <a:solidFill>
                  <a:srgbClr val="C00000"/>
                </a:solidFill>
                <a:latin typeface="Arial Rounded MT Bold" pitchFamily="34" charset="0"/>
              </a:rPr>
              <a:t>Togetherness, brotherly love, </a:t>
            </a:r>
            <a:endParaRPr lang="en-US" sz="4400" dirty="0" smtClean="0">
              <a:solidFill>
                <a:srgbClr val="C00000"/>
              </a:solidFill>
              <a:latin typeface="Arial Rounded MT Bold" pitchFamily="34" charset="0"/>
            </a:endParaRPr>
          </a:p>
          <a:p>
            <a:pPr lvl="1" algn="just"/>
            <a:r>
              <a:rPr lang="en-US" sz="4400" dirty="0" smtClean="0">
                <a:solidFill>
                  <a:schemeClr val="tx1"/>
                </a:solidFill>
                <a:latin typeface="Arial Rounded MT Bold" pitchFamily="34" charset="0"/>
              </a:rPr>
              <a:t>mutual </a:t>
            </a:r>
            <a:r>
              <a:rPr lang="en-US" sz="4400" dirty="0" smtClean="0">
                <a:solidFill>
                  <a:schemeClr val="tx1"/>
                </a:solidFill>
                <a:latin typeface="Arial Rounded MT Bold" pitchFamily="34" charset="0"/>
              </a:rPr>
              <a:t>respect, faith, </a:t>
            </a:r>
            <a:endParaRPr lang="en-US" sz="4400" dirty="0" smtClean="0">
              <a:solidFill>
                <a:schemeClr val="tx1"/>
              </a:solidFill>
              <a:latin typeface="Arial Rounded MT Bold" pitchFamily="34" charset="0"/>
            </a:endParaRPr>
          </a:p>
          <a:p>
            <a:pPr lvl="1" algn="just"/>
            <a:r>
              <a:rPr lang="en-US" sz="4400" dirty="0" smtClean="0">
                <a:solidFill>
                  <a:srgbClr val="C00000"/>
                </a:solidFill>
                <a:latin typeface="Arial Rounded MT Bold" pitchFamily="34" charset="0"/>
              </a:rPr>
              <a:t>generosity</a:t>
            </a:r>
            <a:r>
              <a:rPr lang="en-US" sz="4400" dirty="0" smtClean="0">
                <a:solidFill>
                  <a:srgbClr val="C00000"/>
                </a:solidFill>
                <a:latin typeface="Arial Rounded MT Bold" pitchFamily="34" charset="0"/>
              </a:rPr>
              <a:t>, obedience, </a:t>
            </a:r>
            <a:endParaRPr lang="en-US" sz="4400" dirty="0" smtClean="0">
              <a:solidFill>
                <a:srgbClr val="C00000"/>
              </a:solidFill>
              <a:latin typeface="Arial Rounded MT Bold" pitchFamily="34" charset="0"/>
            </a:endParaRPr>
          </a:p>
          <a:p>
            <a:pPr lvl="1" algn="just"/>
            <a:r>
              <a:rPr lang="en-US" sz="4400" dirty="0" smtClean="0">
                <a:solidFill>
                  <a:schemeClr val="tx1"/>
                </a:solidFill>
                <a:latin typeface="Arial Rounded MT Bold" pitchFamily="34" charset="0"/>
              </a:rPr>
              <a:t>humility</a:t>
            </a:r>
            <a:r>
              <a:rPr lang="en-US" sz="4400" dirty="0" smtClean="0">
                <a:solidFill>
                  <a:schemeClr val="tx1"/>
                </a:solidFill>
                <a:latin typeface="Arial Rounded MT Bold" pitchFamily="34" charset="0"/>
              </a:rPr>
              <a:t>, worship, </a:t>
            </a:r>
            <a:endParaRPr lang="en-US" sz="4400" dirty="0" smtClean="0">
              <a:solidFill>
                <a:schemeClr val="tx1"/>
              </a:solidFill>
              <a:latin typeface="Arial Rounded MT Bold" pitchFamily="34" charset="0"/>
            </a:endParaRPr>
          </a:p>
          <a:p>
            <a:pPr lvl="1" algn="just"/>
            <a:r>
              <a:rPr lang="en-US" sz="4400" dirty="0" smtClean="0">
                <a:solidFill>
                  <a:srgbClr val="C00000"/>
                </a:solidFill>
                <a:latin typeface="Arial Rounded MT Bold" pitchFamily="34" charset="0"/>
              </a:rPr>
              <a:t>steadfastness</a:t>
            </a:r>
            <a:r>
              <a:rPr lang="en-US" sz="4400" dirty="0" smtClean="0">
                <a:solidFill>
                  <a:srgbClr val="C00000"/>
                </a:solidFill>
                <a:latin typeface="Arial Rounded MT Bold" pitchFamily="34" charset="0"/>
              </a:rPr>
              <a:t>, prayer, </a:t>
            </a:r>
            <a:endParaRPr lang="en-US" sz="4400" dirty="0" smtClean="0">
              <a:solidFill>
                <a:srgbClr val="C00000"/>
              </a:solidFill>
              <a:latin typeface="Arial Rounded MT Bold" pitchFamily="34" charset="0"/>
            </a:endParaRPr>
          </a:p>
          <a:p>
            <a:pPr lvl="1" algn="just"/>
            <a:r>
              <a:rPr lang="en-US" sz="4400" dirty="0" smtClean="0">
                <a:solidFill>
                  <a:schemeClr val="tx1"/>
                </a:solidFill>
                <a:latin typeface="Arial Rounded MT Bold" pitchFamily="34" charset="0"/>
              </a:rPr>
              <a:t>teaching </a:t>
            </a:r>
            <a:r>
              <a:rPr lang="en-US" sz="4400" dirty="0" smtClean="0">
                <a:solidFill>
                  <a:schemeClr val="tx1"/>
                </a:solidFill>
                <a:latin typeface="Arial Rounded MT Bold" pitchFamily="34" charset="0"/>
              </a:rPr>
              <a:t>of the Word, and fear of God. </a:t>
            </a:r>
            <a:endParaRPr lang="en-US" sz="44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Autofit/>
          </a:bodyPr>
          <a:lstStyle/>
          <a:p>
            <a:pPr algn="just"/>
            <a:r>
              <a:rPr lang="en-US" sz="4300" b="1" dirty="0" smtClean="0">
                <a:solidFill>
                  <a:srgbClr val="212911"/>
                </a:solidFill>
                <a:latin typeface="Arial Rounded MT Bold" pitchFamily="34" charset="0"/>
              </a:rPr>
              <a:t>Acts 2:42-47</a:t>
            </a:r>
            <a:endParaRPr lang="en-US" sz="4300" dirty="0" smtClean="0">
              <a:solidFill>
                <a:srgbClr val="212911"/>
              </a:solidFill>
              <a:latin typeface="Arial Rounded MT Bold" pitchFamily="34" charset="0"/>
            </a:endParaRPr>
          </a:p>
          <a:p>
            <a:pPr algn="just"/>
            <a:r>
              <a:rPr lang="en-US" sz="4200" dirty="0" smtClean="0">
                <a:solidFill>
                  <a:srgbClr val="0000FF"/>
                </a:solidFill>
                <a:latin typeface="Arial Rounded MT Bold" pitchFamily="34" charset="0"/>
              </a:rPr>
              <a:t>42 ¶ And they continued steadfastly in the apostles' doctrine and fellowship, in the breaking of bread, and in prayers.</a:t>
            </a:r>
          </a:p>
          <a:p>
            <a:pPr algn="just"/>
            <a:r>
              <a:rPr lang="en-US" sz="4200" dirty="0" smtClean="0">
                <a:solidFill>
                  <a:srgbClr val="212911"/>
                </a:solidFill>
                <a:latin typeface="Arial Rounded MT Bold" pitchFamily="34" charset="0"/>
              </a:rPr>
              <a:t> 43 Then fear came upon every soul, and many wonders and signs were done through the apostles</a:t>
            </a:r>
            <a:r>
              <a:rPr lang="en-US" sz="4200" dirty="0" smtClean="0">
                <a:solidFill>
                  <a:srgbClr val="212911"/>
                </a:solidFill>
                <a:latin typeface="Arial Rounded MT Bold" pitchFamily="34" charset="0"/>
              </a:rPr>
              <a:t>.</a:t>
            </a:r>
            <a:endParaRPr lang="en-US" sz="4200" dirty="0" smtClean="0">
              <a:solidFill>
                <a:srgbClr val="212911"/>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800" dirty="0" smtClean="0">
                <a:solidFill>
                  <a:srgbClr val="0000FF"/>
                </a:solidFill>
                <a:latin typeface="Arial Rounded MT Bold" pitchFamily="34" charset="0"/>
              </a:rPr>
              <a:t>44 </a:t>
            </a:r>
            <a:r>
              <a:rPr lang="en-US" sz="4800" dirty="0" smtClean="0">
                <a:solidFill>
                  <a:srgbClr val="0000FF"/>
                </a:solidFill>
                <a:latin typeface="Arial Rounded MT Bold" pitchFamily="34" charset="0"/>
              </a:rPr>
              <a:t>Now all who believed were together, and had all things in common,</a:t>
            </a:r>
          </a:p>
          <a:p>
            <a:pPr algn="just"/>
            <a:r>
              <a:rPr lang="en-US" sz="4800" dirty="0" smtClean="0">
                <a:solidFill>
                  <a:srgbClr val="0000FF"/>
                </a:solidFill>
                <a:latin typeface="Arial Rounded MT Bold" pitchFamily="34" charset="0"/>
              </a:rPr>
              <a:t> </a:t>
            </a:r>
            <a:r>
              <a:rPr lang="en-US" sz="4800" dirty="0" smtClean="0">
                <a:solidFill>
                  <a:srgbClr val="212911"/>
                </a:solidFill>
                <a:latin typeface="Arial Rounded MT Bold" pitchFamily="34" charset="0"/>
              </a:rPr>
              <a:t>45 and sold their possessions and goods, and divided them among all, as anyone had need</a:t>
            </a:r>
            <a:r>
              <a:rPr lang="en-US" sz="4800" dirty="0" smtClean="0">
                <a:solidFill>
                  <a:srgbClr val="212911"/>
                </a:solidFill>
                <a:latin typeface="Arial Rounded MT Bold" pitchFamily="34" charset="0"/>
              </a:rPr>
              <a:t>.</a:t>
            </a:r>
            <a:endParaRPr lang="en-US" sz="4800" dirty="0" smtClean="0">
              <a:solidFill>
                <a:srgbClr val="212911"/>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solidFill>
                  <a:srgbClr val="0000FF"/>
                </a:solidFill>
                <a:latin typeface="Arial Rounded MT Bold" pitchFamily="34" charset="0"/>
              </a:rPr>
              <a:t>46 </a:t>
            </a:r>
            <a:r>
              <a:rPr lang="en-US" sz="4000" dirty="0" smtClean="0">
                <a:solidFill>
                  <a:srgbClr val="0000FF"/>
                </a:solidFill>
                <a:latin typeface="Arial Rounded MT Bold" pitchFamily="34" charset="0"/>
              </a:rPr>
              <a:t>So continuing daily with one accord in the temple, and breaking bread from house to house, they ate their food with gladness and simplicity of heart,</a:t>
            </a:r>
          </a:p>
          <a:p>
            <a:pPr algn="just"/>
            <a:r>
              <a:rPr lang="en-US" sz="4000" dirty="0" smtClean="0">
                <a:solidFill>
                  <a:srgbClr val="0000FF"/>
                </a:solidFill>
                <a:latin typeface="Arial Rounded MT Bold" pitchFamily="34" charset="0"/>
              </a:rPr>
              <a:t> </a:t>
            </a:r>
            <a:r>
              <a:rPr lang="en-US" sz="4000" dirty="0" smtClean="0">
                <a:solidFill>
                  <a:srgbClr val="212911"/>
                </a:solidFill>
                <a:latin typeface="Arial Rounded MT Bold" pitchFamily="34" charset="0"/>
              </a:rPr>
              <a:t>47 praising God and having favor with all the people. </a:t>
            </a:r>
            <a:r>
              <a:rPr lang="en-US" sz="4000" u="sng" dirty="0" smtClean="0">
                <a:solidFill>
                  <a:srgbClr val="FF0000"/>
                </a:solidFill>
                <a:latin typeface="Arial Rounded MT Bold" pitchFamily="34" charset="0"/>
              </a:rPr>
              <a:t>And the Lord added to the church daily those who were being saved</a:t>
            </a:r>
            <a:r>
              <a:rPr lang="en-US" sz="4000" u="sng" dirty="0" smtClean="0">
                <a:solidFill>
                  <a:srgbClr val="FF0000"/>
                </a:solidFill>
                <a:latin typeface="Arial Rounded MT Bold" pitchFamily="34" charset="0"/>
              </a:rPr>
              <a:t>.</a:t>
            </a:r>
            <a:endParaRPr lang="en-US" sz="4000" u="sng"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000FF"/>
                </a:solidFill>
                <a:latin typeface="Arial Rounded MT Bold" pitchFamily="34" charset="0"/>
              </a:rPr>
              <a:t>Contrarily </a:t>
            </a:r>
            <a:r>
              <a:rPr lang="en-US" sz="4000" dirty="0" smtClean="0">
                <a:solidFill>
                  <a:srgbClr val="0000FF"/>
                </a:solidFill>
                <a:latin typeface="Arial Rounded MT Bold" pitchFamily="34" charset="0"/>
              </a:rPr>
              <a:t>to contemporary churches, the success of the first church was not mechanical.</a:t>
            </a:r>
          </a:p>
          <a:p>
            <a:pPr lvl="1" algn="just"/>
            <a:r>
              <a:rPr lang="en-US" sz="4000" dirty="0" smtClean="0">
                <a:solidFill>
                  <a:srgbClr val="212911"/>
                </a:solidFill>
                <a:latin typeface="Arial Rounded MT Bold" pitchFamily="34" charset="0"/>
              </a:rPr>
              <a:t>Healing, deliverance, miracles = crowd.</a:t>
            </a:r>
          </a:p>
          <a:p>
            <a:pPr lvl="1" algn="just"/>
            <a:r>
              <a:rPr lang="en-US" sz="4000" dirty="0" smtClean="0">
                <a:solidFill>
                  <a:srgbClr val="0000FF"/>
                </a:solidFill>
                <a:latin typeface="Arial Rounded MT Bold" pitchFamily="34" charset="0"/>
              </a:rPr>
              <a:t>Live worship with professional singers and musicians = crowd</a:t>
            </a:r>
          </a:p>
          <a:p>
            <a:pPr lvl="1" algn="just"/>
            <a:r>
              <a:rPr lang="en-US" sz="4000" dirty="0" smtClean="0">
                <a:solidFill>
                  <a:srgbClr val="212911"/>
                </a:solidFill>
                <a:latin typeface="Arial Rounded MT Bold" pitchFamily="34" charset="0"/>
              </a:rPr>
              <a:t>Benevolence, charity, social assistance = </a:t>
            </a:r>
            <a:r>
              <a:rPr lang="en-US" sz="4000" dirty="0" smtClean="0">
                <a:solidFill>
                  <a:srgbClr val="212911"/>
                </a:solidFill>
                <a:latin typeface="Arial Rounded MT Bold" pitchFamily="34" charset="0"/>
              </a:rPr>
              <a:t>crowd</a:t>
            </a:r>
            <a:endParaRPr lang="en-US" sz="4000" dirty="0" smtClean="0">
              <a:solidFill>
                <a:srgbClr val="212911"/>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0000FF"/>
                </a:solidFill>
                <a:latin typeface="Arial Rounded MT Bold" pitchFamily="34" charset="0"/>
              </a:rPr>
              <a:t>The </a:t>
            </a:r>
            <a:r>
              <a:rPr lang="en-US" sz="4400" dirty="0" smtClean="0">
                <a:solidFill>
                  <a:srgbClr val="0000FF"/>
                </a:solidFill>
                <a:latin typeface="Arial Rounded MT Bold" pitchFamily="34" charset="0"/>
              </a:rPr>
              <a:t>church of the first Apostles had the following:</a:t>
            </a:r>
          </a:p>
          <a:p>
            <a:pPr lvl="1" algn="just"/>
            <a:r>
              <a:rPr lang="en-US" sz="4400" dirty="0" smtClean="0">
                <a:solidFill>
                  <a:srgbClr val="212911"/>
                </a:solidFill>
                <a:latin typeface="Arial Rounded MT Bold" pitchFamily="34" charset="0"/>
              </a:rPr>
              <a:t>Love, faith, benevolence, perseverance, togetherness, respect for the governing body,  </a:t>
            </a:r>
          </a:p>
          <a:p>
            <a:pPr lvl="0" algn="just"/>
            <a:r>
              <a:rPr lang="en-US" sz="4400" dirty="0" smtClean="0">
                <a:solidFill>
                  <a:srgbClr val="0000FF"/>
                </a:solidFill>
                <a:latin typeface="Arial Rounded MT Bold" pitchFamily="34" charset="0"/>
              </a:rPr>
              <a:t>Consequently, </a:t>
            </a:r>
            <a:r>
              <a:rPr lang="en-US" sz="4400" dirty="0" smtClean="0">
                <a:solidFill>
                  <a:srgbClr val="0000FF"/>
                </a:solidFill>
                <a:latin typeface="Arial Rounded MT Bold" pitchFamily="34" charset="0"/>
              </a:rPr>
              <a:t>the Holy Spirit was able to operate among them freely and happily</a:t>
            </a:r>
            <a:r>
              <a:rPr lang="en-US"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solidFill>
                  <a:srgbClr val="0000FF"/>
                </a:solidFill>
                <a:latin typeface="Arial Rounded MT Bold" pitchFamily="34" charset="0"/>
              </a:rPr>
              <a:t>Acts </a:t>
            </a:r>
            <a:r>
              <a:rPr lang="en-US" sz="4000" dirty="0" smtClean="0">
                <a:solidFill>
                  <a:srgbClr val="0000FF"/>
                </a:solidFill>
                <a:latin typeface="Arial Rounded MT Bold" pitchFamily="34" charset="0"/>
              </a:rPr>
              <a:t>2:47b And the Lord added to the church daily those who were being saved.</a:t>
            </a:r>
          </a:p>
          <a:p>
            <a:pPr lvl="0" algn="just"/>
            <a:r>
              <a:rPr lang="en-US" sz="4000" dirty="0" smtClean="0">
                <a:solidFill>
                  <a:srgbClr val="212911"/>
                </a:solidFill>
                <a:latin typeface="Arial Rounded MT Bold" pitchFamily="34" charset="0"/>
              </a:rPr>
              <a:t>The numerical growth of the Primitive Church was evident for everyone to see.</a:t>
            </a:r>
          </a:p>
          <a:p>
            <a:pPr lvl="0" algn="just"/>
            <a:r>
              <a:rPr lang="en-US" sz="4000" dirty="0" smtClean="0">
                <a:solidFill>
                  <a:srgbClr val="0000FF"/>
                </a:solidFill>
                <a:latin typeface="Arial Rounded MT Bold" pitchFamily="34" charset="0"/>
              </a:rPr>
              <a:t>From 120 in the Upper Room to 2000 at Pentecost, to 3000 shortly after; and from 5000 to the multitude</a:t>
            </a:r>
            <a:r>
              <a:rPr lang="en-US"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0000FF"/>
                </a:solidFill>
                <a:latin typeface="Arial Rounded MT Bold" pitchFamily="34" charset="0"/>
              </a:rPr>
              <a:t>If </a:t>
            </a:r>
            <a:r>
              <a:rPr lang="en-US" sz="4400" dirty="0" smtClean="0">
                <a:solidFill>
                  <a:srgbClr val="0000FF"/>
                </a:solidFill>
                <a:latin typeface="Arial Rounded MT Bold" pitchFamily="34" charset="0"/>
              </a:rPr>
              <a:t>you want to recreate the first church :</a:t>
            </a:r>
          </a:p>
          <a:p>
            <a:pPr lvl="1" algn="just"/>
            <a:r>
              <a:rPr lang="en-US" sz="4400" dirty="0" smtClean="0">
                <a:solidFill>
                  <a:srgbClr val="212911"/>
                </a:solidFill>
                <a:latin typeface="Arial Rounded MT Bold" pitchFamily="34" charset="0"/>
              </a:rPr>
              <a:t>Learn how they got there</a:t>
            </a:r>
          </a:p>
          <a:p>
            <a:pPr lvl="1" algn="just"/>
            <a:r>
              <a:rPr lang="en-US" sz="4400" dirty="0" smtClean="0">
                <a:solidFill>
                  <a:srgbClr val="0000FF"/>
                </a:solidFill>
                <a:latin typeface="Arial Rounded MT Bold" pitchFamily="34" charset="0"/>
              </a:rPr>
              <a:t>Their success was not in the number </a:t>
            </a:r>
            <a:r>
              <a:rPr lang="en-US" sz="4400" dirty="0" smtClean="0">
                <a:solidFill>
                  <a:srgbClr val="0000FF"/>
                </a:solidFill>
                <a:latin typeface="Arial Rounded MT Bold" pitchFamily="34" charset="0"/>
              </a:rPr>
              <a:t>of their  </a:t>
            </a:r>
            <a:r>
              <a:rPr lang="en-US" sz="4400" dirty="0" smtClean="0">
                <a:solidFill>
                  <a:srgbClr val="0000FF"/>
                </a:solidFill>
                <a:latin typeface="Arial Rounded MT Bold" pitchFamily="34" charset="0"/>
              </a:rPr>
              <a:t>parishioners </a:t>
            </a:r>
          </a:p>
          <a:p>
            <a:pPr lvl="1" algn="just"/>
            <a:r>
              <a:rPr lang="en-US" sz="4400" dirty="0" smtClean="0">
                <a:solidFill>
                  <a:srgbClr val="212911"/>
                </a:solidFill>
                <a:latin typeface="Arial Rounded MT Bold" pitchFamily="34" charset="0"/>
              </a:rPr>
              <a:t>Their growth was a result of everything going </a:t>
            </a:r>
            <a:r>
              <a:rPr lang="en-US" sz="4400" dirty="0" smtClean="0">
                <a:solidFill>
                  <a:srgbClr val="212911"/>
                </a:solidFill>
                <a:latin typeface="Arial Rounded MT Bold" pitchFamily="34" charset="0"/>
              </a:rPr>
              <a:t>right at the same time.</a:t>
            </a:r>
            <a:endParaRPr lang="en-US" sz="4400" dirty="0" smtClean="0">
              <a:solidFill>
                <a:srgbClr val="212911"/>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1" algn="just"/>
            <a:r>
              <a:rPr lang="en-US" sz="4400" dirty="0" smtClean="0">
                <a:solidFill>
                  <a:srgbClr val="0000FF"/>
                </a:solidFill>
                <a:latin typeface="Arial Rounded MT Bold" pitchFamily="34" charset="0"/>
              </a:rPr>
              <a:t>You </a:t>
            </a:r>
            <a:r>
              <a:rPr lang="en-US" sz="4400" dirty="0" smtClean="0">
                <a:solidFill>
                  <a:srgbClr val="0000FF"/>
                </a:solidFill>
                <a:latin typeface="Arial Rounded MT Bold" pitchFamily="34" charset="0"/>
              </a:rPr>
              <a:t>cannot have indifferences among you and expect growth</a:t>
            </a:r>
          </a:p>
          <a:p>
            <a:pPr lvl="1" algn="just"/>
            <a:r>
              <a:rPr lang="en-US" sz="4400" dirty="0" smtClean="0">
                <a:solidFill>
                  <a:srgbClr val="212911"/>
                </a:solidFill>
                <a:latin typeface="Arial Rounded MT Bold" pitchFamily="34" charset="0"/>
              </a:rPr>
              <a:t>You cannot have lack of respect for one another and expect growth</a:t>
            </a:r>
          </a:p>
          <a:p>
            <a:pPr lvl="1" algn="just"/>
            <a:r>
              <a:rPr lang="en-US" sz="4400" dirty="0" smtClean="0">
                <a:solidFill>
                  <a:srgbClr val="0000FF"/>
                </a:solidFill>
                <a:latin typeface="Arial Rounded MT Bold" pitchFamily="34" charset="0"/>
              </a:rPr>
              <a:t>You cannot </a:t>
            </a:r>
            <a:r>
              <a:rPr lang="en-US" sz="4400" dirty="0" smtClean="0">
                <a:solidFill>
                  <a:srgbClr val="0000FF"/>
                </a:solidFill>
                <a:latin typeface="Arial Rounded MT Bold" pitchFamily="34" charset="0"/>
              </a:rPr>
              <a:t>have envy </a:t>
            </a:r>
            <a:r>
              <a:rPr lang="en-US" sz="4400" dirty="0" smtClean="0">
                <a:solidFill>
                  <a:srgbClr val="0000FF"/>
                </a:solidFill>
                <a:latin typeface="Arial Rounded MT Bold" pitchFamily="34" charset="0"/>
              </a:rPr>
              <a:t>and jealousy and expect </a:t>
            </a:r>
            <a:r>
              <a:rPr lang="en-US" sz="4400" dirty="0" smtClean="0">
                <a:solidFill>
                  <a:srgbClr val="0000FF"/>
                </a:solidFill>
                <a:latin typeface="Arial Rounded MT Bold" pitchFamily="34" charset="0"/>
              </a:rPr>
              <a:t>growth</a:t>
            </a:r>
          </a:p>
          <a:p>
            <a:pPr lvl="1" algn="just"/>
            <a:r>
              <a:rPr lang="en-US" sz="4400" dirty="0" smtClean="0">
                <a:solidFill>
                  <a:srgbClr val="212911"/>
                </a:solidFill>
                <a:latin typeface="Arial Rounded MT Bold" pitchFamily="34" charset="0"/>
              </a:rPr>
              <a:t>You cannot be a </a:t>
            </a:r>
            <a:r>
              <a:rPr lang="en-US" sz="4400" dirty="0" err="1" smtClean="0">
                <a:solidFill>
                  <a:srgbClr val="212911"/>
                </a:solidFill>
                <a:latin typeface="Arial Rounded MT Bold" pitchFamily="34" charset="0"/>
              </a:rPr>
              <a:t>prayerless</a:t>
            </a:r>
            <a:r>
              <a:rPr lang="en-US" sz="4400" dirty="0" smtClean="0">
                <a:solidFill>
                  <a:srgbClr val="212911"/>
                </a:solidFill>
                <a:latin typeface="Arial Rounded MT Bold" pitchFamily="34" charset="0"/>
              </a:rPr>
              <a:t> church and expect growth</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1" algn="just"/>
            <a:r>
              <a:rPr lang="en-US" sz="4400" dirty="0" smtClean="0">
                <a:solidFill>
                  <a:srgbClr val="0000FF"/>
                </a:solidFill>
                <a:latin typeface="Arial Rounded MT Bold" pitchFamily="34" charset="0"/>
              </a:rPr>
              <a:t>You </a:t>
            </a:r>
            <a:r>
              <a:rPr lang="en-US" sz="4400" dirty="0" smtClean="0">
                <a:solidFill>
                  <a:srgbClr val="0000FF"/>
                </a:solidFill>
                <a:latin typeface="Arial Rounded MT Bold" pitchFamily="34" charset="0"/>
              </a:rPr>
              <a:t>cannot have </a:t>
            </a:r>
            <a:r>
              <a:rPr lang="en-US" sz="4400" dirty="0" smtClean="0">
                <a:solidFill>
                  <a:srgbClr val="0000FF"/>
                </a:solidFill>
                <a:latin typeface="Arial Rounded MT Bold" pitchFamily="34" charset="0"/>
              </a:rPr>
              <a:t>all sorts of abnormalities </a:t>
            </a:r>
            <a:r>
              <a:rPr lang="en-US" sz="4400" dirty="0" smtClean="0">
                <a:solidFill>
                  <a:srgbClr val="0000FF"/>
                </a:solidFill>
                <a:latin typeface="Arial Rounded MT Bold" pitchFamily="34" charset="0"/>
              </a:rPr>
              <a:t>in </a:t>
            </a:r>
            <a:r>
              <a:rPr lang="en-US" sz="4400" dirty="0" smtClean="0">
                <a:solidFill>
                  <a:srgbClr val="0000FF"/>
                </a:solidFill>
                <a:latin typeface="Arial Rounded MT Bold" pitchFamily="34" charset="0"/>
              </a:rPr>
              <a:t>the church </a:t>
            </a:r>
            <a:r>
              <a:rPr lang="en-US" sz="4400" dirty="0" smtClean="0">
                <a:solidFill>
                  <a:srgbClr val="0000FF"/>
                </a:solidFill>
                <a:latin typeface="Arial Rounded MT Bold" pitchFamily="34" charset="0"/>
              </a:rPr>
              <a:t>and expect </a:t>
            </a:r>
            <a:r>
              <a:rPr lang="en-US" sz="4400" dirty="0" smtClean="0">
                <a:solidFill>
                  <a:srgbClr val="0000FF"/>
                </a:solidFill>
                <a:latin typeface="Arial Rounded MT Bold" pitchFamily="34" charset="0"/>
              </a:rPr>
              <a:t>growth.</a:t>
            </a:r>
            <a:endParaRPr lang="en-US" sz="4400" dirty="0" smtClean="0">
              <a:solidFill>
                <a:srgbClr val="0000FF"/>
              </a:solidFill>
              <a:latin typeface="Arial Rounded MT Bold" pitchFamily="34" charset="0"/>
            </a:endParaRPr>
          </a:p>
          <a:p>
            <a:pPr lvl="1" algn="just"/>
            <a:r>
              <a:rPr lang="en-US" sz="4400" dirty="0" smtClean="0">
                <a:solidFill>
                  <a:srgbClr val="212911"/>
                </a:solidFill>
                <a:latin typeface="Arial Rounded MT Bold" pitchFamily="34" charset="0"/>
              </a:rPr>
              <a:t>You cannot nourish sin in </a:t>
            </a:r>
            <a:r>
              <a:rPr lang="en-US" sz="4400" dirty="0" smtClean="0">
                <a:solidFill>
                  <a:srgbClr val="212911"/>
                </a:solidFill>
                <a:latin typeface="Arial Rounded MT Bold" pitchFamily="34" charset="0"/>
              </a:rPr>
              <a:t>the </a:t>
            </a:r>
            <a:r>
              <a:rPr lang="en-US" sz="4400" dirty="0" smtClean="0">
                <a:solidFill>
                  <a:srgbClr val="212911"/>
                </a:solidFill>
                <a:latin typeface="Arial Rounded MT Bold" pitchFamily="34" charset="0"/>
              </a:rPr>
              <a:t>church and expect </a:t>
            </a:r>
            <a:r>
              <a:rPr lang="en-US" sz="4400" dirty="0" smtClean="0">
                <a:solidFill>
                  <a:srgbClr val="212911"/>
                </a:solidFill>
                <a:latin typeface="Arial Rounded MT Bold" pitchFamily="34" charset="0"/>
              </a:rPr>
              <a:t>growth.</a:t>
            </a:r>
            <a:endParaRPr lang="en-US" sz="4400" dirty="0" smtClean="0">
              <a:solidFill>
                <a:srgbClr val="212911"/>
              </a:solidFill>
              <a:latin typeface="Arial Rounded MT Bold" pitchFamily="34" charset="0"/>
            </a:endParaRPr>
          </a:p>
          <a:p>
            <a:pPr lvl="1" algn="just"/>
            <a:r>
              <a:rPr lang="en-US" sz="4400" dirty="0" smtClean="0">
                <a:solidFill>
                  <a:srgbClr val="0000FF"/>
                </a:solidFill>
                <a:latin typeface="Arial Rounded MT Bold" pitchFamily="34" charset="0"/>
              </a:rPr>
              <a:t>You cannot have lack of reverence for God and his ministers and expect </a:t>
            </a:r>
            <a:r>
              <a:rPr lang="en-US" sz="4400" dirty="0" smtClean="0">
                <a:solidFill>
                  <a:srgbClr val="0000FF"/>
                </a:solidFill>
                <a:latin typeface="Arial Rounded MT Bold" pitchFamily="34" charset="0"/>
              </a:rPr>
              <a:t>growth.</a:t>
            </a:r>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r>
              <a:rPr lang="en-US" sz="4400" b="1" dirty="0" smtClean="0">
                <a:solidFill>
                  <a:srgbClr val="FFFF00"/>
                </a:solidFill>
                <a:latin typeface="Arial Rounded MT Bold" pitchFamily="34" charset="0"/>
              </a:rPr>
              <a:t>CONCLUSION</a:t>
            </a:r>
            <a:endParaRPr lang="en-US" sz="4400" dirty="0" smtClean="0">
              <a:solidFill>
                <a:srgbClr val="FFFF00"/>
              </a:solidFill>
              <a:latin typeface="Arial Rounded MT Bold" pitchFamily="34" charset="0"/>
            </a:endParaRPr>
          </a:p>
          <a:p>
            <a:pPr lvl="0" algn="just"/>
            <a:r>
              <a:rPr lang="en-US" sz="4400" dirty="0" smtClean="0">
                <a:solidFill>
                  <a:schemeClr val="bg1"/>
                </a:solidFill>
                <a:latin typeface="Arial Rounded MT Bold" pitchFamily="34" charset="0"/>
              </a:rPr>
              <a:t>As a pastor, nothing would please me more to see our church </a:t>
            </a:r>
            <a:r>
              <a:rPr lang="en-US" sz="4400" dirty="0" smtClean="0">
                <a:solidFill>
                  <a:schemeClr val="bg1"/>
                </a:solidFill>
                <a:latin typeface="Arial Rounded MT Bold" pitchFamily="34" charset="0"/>
              </a:rPr>
              <a:t>functioning </a:t>
            </a:r>
            <a:r>
              <a:rPr lang="en-US" sz="4400" dirty="0" smtClean="0">
                <a:solidFill>
                  <a:schemeClr val="bg1"/>
                </a:solidFill>
                <a:latin typeface="Arial Rounded MT Bold" pitchFamily="34" charset="0"/>
              </a:rPr>
              <a:t>in the pattern of the first Church.</a:t>
            </a:r>
          </a:p>
          <a:p>
            <a:pPr lvl="0" algn="just"/>
            <a:r>
              <a:rPr lang="en-US" sz="4400" dirty="0" smtClean="0">
                <a:solidFill>
                  <a:srgbClr val="FFFF00"/>
                </a:solidFill>
                <a:latin typeface="Arial Rounded MT Bold" pitchFamily="34" charset="0"/>
              </a:rPr>
              <a:t>I like all of it that they were experiencing.</a:t>
            </a:r>
          </a:p>
          <a:p>
            <a:pPr lvl="0" algn="just"/>
            <a:r>
              <a:rPr lang="en-US" sz="4400" dirty="0" smtClean="0">
                <a:solidFill>
                  <a:schemeClr val="bg1"/>
                </a:solidFill>
                <a:latin typeface="Arial Rounded MT Bold" pitchFamily="34" charset="0"/>
              </a:rPr>
              <a:t>I wish I could </a:t>
            </a:r>
            <a:r>
              <a:rPr lang="en-US" sz="4400" dirty="0" smtClean="0">
                <a:solidFill>
                  <a:schemeClr val="bg1"/>
                </a:solidFill>
                <a:latin typeface="Arial Rounded MT Bold" pitchFamily="34" charset="0"/>
              </a:rPr>
              <a:t>locate a congregation </a:t>
            </a:r>
            <a:r>
              <a:rPr lang="en-US" sz="4400" dirty="0" smtClean="0">
                <a:solidFill>
                  <a:schemeClr val="bg1"/>
                </a:solidFill>
                <a:latin typeface="Arial Rounded MT Bold" pitchFamily="34" charset="0"/>
              </a:rPr>
              <a:t>that replicates the </a:t>
            </a:r>
            <a:r>
              <a:rPr lang="en-US" sz="4400" dirty="0" smtClean="0">
                <a:solidFill>
                  <a:schemeClr val="bg1"/>
                </a:solidFill>
                <a:latin typeface="Arial Rounded MT Bold" pitchFamily="34" charset="0"/>
              </a:rPr>
              <a:t>Primitive Church </a:t>
            </a:r>
            <a:r>
              <a:rPr lang="en-US" sz="4400" dirty="0" smtClean="0">
                <a:solidFill>
                  <a:schemeClr val="bg1"/>
                </a:solidFill>
                <a:latin typeface="Arial Rounded MT Bold" pitchFamily="34" charset="0"/>
              </a:rPr>
              <a:t>in </a:t>
            </a:r>
            <a:r>
              <a:rPr lang="en-US" sz="4400" dirty="0" smtClean="0">
                <a:solidFill>
                  <a:schemeClr val="bg1"/>
                </a:solidFill>
                <a:latin typeface="Arial Rounded MT Bold" pitchFamily="34" charset="0"/>
              </a:rPr>
              <a:t>all aspects.</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chemeClr val="bg1"/>
                </a:solidFill>
                <a:latin typeface="Arial Rounded MT Bold" pitchFamily="34" charset="0"/>
              </a:rPr>
              <a:t>I </a:t>
            </a:r>
            <a:r>
              <a:rPr lang="en-US" sz="4400" dirty="0" smtClean="0">
                <a:solidFill>
                  <a:schemeClr val="bg1"/>
                </a:solidFill>
                <a:latin typeface="Arial Rounded MT Bold" pitchFamily="34" charset="0"/>
              </a:rPr>
              <a:t>realize that it took a collective effort for them to get there.</a:t>
            </a:r>
          </a:p>
          <a:p>
            <a:pPr lvl="0" algn="just"/>
            <a:r>
              <a:rPr lang="en-US" sz="4400" dirty="0" smtClean="0">
                <a:solidFill>
                  <a:srgbClr val="FFFF00"/>
                </a:solidFill>
                <a:latin typeface="Arial Rounded MT Bold" pitchFamily="34" charset="0"/>
              </a:rPr>
              <a:t>I also </a:t>
            </a:r>
            <a:r>
              <a:rPr lang="en-US" sz="4400" dirty="0" smtClean="0">
                <a:solidFill>
                  <a:srgbClr val="FFFF00"/>
                </a:solidFill>
                <a:latin typeface="Arial Rounded MT Bold" pitchFamily="34" charset="0"/>
              </a:rPr>
              <a:t>realize </a:t>
            </a:r>
            <a:r>
              <a:rPr lang="en-US" sz="4400" dirty="0" smtClean="0">
                <a:solidFill>
                  <a:srgbClr val="FFFF00"/>
                </a:solidFill>
                <a:latin typeface="Arial Rounded MT Bold" pitchFamily="34" charset="0"/>
              </a:rPr>
              <a:t>that they had their set of challenges and carnalities among them.</a:t>
            </a:r>
          </a:p>
          <a:p>
            <a:pPr lvl="0" algn="just"/>
            <a:r>
              <a:rPr lang="en-US" sz="4400" dirty="0" smtClean="0">
                <a:solidFill>
                  <a:schemeClr val="bg1"/>
                </a:solidFill>
                <a:latin typeface="Arial Rounded MT Bold" pitchFamily="34" charset="0"/>
              </a:rPr>
              <a:t>I realize that they were not perfect, but they worked hard at it to preserve the presence of God in their midst</a:t>
            </a:r>
            <a:r>
              <a:rPr lang="en-US"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400" dirty="0" smtClean="0">
                <a:solidFill>
                  <a:schemeClr val="bg1"/>
                </a:solidFill>
                <a:latin typeface="Arial Rounded MT Bold" pitchFamily="34" charset="0"/>
              </a:rPr>
              <a:t>I </a:t>
            </a:r>
            <a:r>
              <a:rPr lang="en-US" sz="4400" dirty="0" smtClean="0">
                <a:solidFill>
                  <a:schemeClr val="bg1"/>
                </a:solidFill>
                <a:latin typeface="Arial Rounded MT Bold" pitchFamily="34" charset="0"/>
              </a:rPr>
              <a:t>believe that God is still willing to bless any congregation who wants to put the effort to walk in holiness and brotherly love.</a:t>
            </a:r>
          </a:p>
          <a:p>
            <a:pPr lvl="0" algn="just"/>
            <a:r>
              <a:rPr lang="en-US" sz="4400" dirty="0" smtClean="0">
                <a:solidFill>
                  <a:srgbClr val="FFFF00"/>
                </a:solidFill>
                <a:latin typeface="Arial Rounded MT Bold" pitchFamily="34" charset="0"/>
              </a:rPr>
              <a:t>We need the missing elements to convince the world of the Gospel of Christ.</a:t>
            </a:r>
          </a:p>
          <a:p>
            <a:pPr lvl="0" algn="just"/>
            <a:r>
              <a:rPr lang="en-US" sz="4400" dirty="0" smtClean="0">
                <a:solidFill>
                  <a:schemeClr val="bg1"/>
                </a:solidFill>
                <a:latin typeface="Arial Rounded MT Bold" pitchFamily="34" charset="0"/>
              </a:rPr>
              <a:t>We need the </a:t>
            </a:r>
            <a:r>
              <a:rPr lang="en-US" sz="4400" dirty="0" err="1" smtClean="0">
                <a:solidFill>
                  <a:schemeClr val="bg1"/>
                </a:solidFill>
                <a:latin typeface="Arial Rounded MT Bold" pitchFamily="34" charset="0"/>
              </a:rPr>
              <a:t>kononia</a:t>
            </a:r>
            <a:r>
              <a:rPr lang="en-US" sz="4400" dirty="0" smtClean="0">
                <a:solidFill>
                  <a:schemeClr val="bg1"/>
                </a:solidFill>
                <a:latin typeface="Arial Rounded MT Bold" pitchFamily="34" charset="0"/>
              </a:rPr>
              <a:t> (fellowship); we need the zeal, we need the same prayer life,; we need the kind of fear of the Lord that they’ve had</a:t>
            </a:r>
            <a:r>
              <a:rPr lang="en-US"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800" dirty="0" smtClean="0">
                <a:solidFill>
                  <a:schemeClr val="bg1"/>
                </a:solidFill>
                <a:latin typeface="Arial Rounded MT Bold" pitchFamily="34" charset="0"/>
              </a:rPr>
              <a:t>We </a:t>
            </a:r>
            <a:r>
              <a:rPr lang="en-US" sz="4800" dirty="0" smtClean="0">
                <a:solidFill>
                  <a:schemeClr val="bg1"/>
                </a:solidFill>
                <a:latin typeface="Arial Rounded MT Bold" pitchFamily="34" charset="0"/>
              </a:rPr>
              <a:t>need the same power that they’ve had.</a:t>
            </a:r>
          </a:p>
          <a:p>
            <a:pPr lvl="0" algn="just"/>
            <a:r>
              <a:rPr lang="en-US" sz="4800" dirty="0" smtClean="0">
                <a:solidFill>
                  <a:srgbClr val="FFFF00"/>
                </a:solidFill>
                <a:latin typeface="Arial Rounded MT Bold" pitchFamily="34" charset="0"/>
              </a:rPr>
              <a:t>We need the </a:t>
            </a:r>
            <a:r>
              <a:rPr lang="en-US" sz="4800" dirty="0" smtClean="0">
                <a:solidFill>
                  <a:srgbClr val="FFFF00"/>
                </a:solidFill>
                <a:latin typeface="Arial Rounded MT Bold" pitchFamily="34" charset="0"/>
              </a:rPr>
              <a:t>same hunger </a:t>
            </a:r>
            <a:r>
              <a:rPr lang="en-US" sz="4800" dirty="0" smtClean="0">
                <a:solidFill>
                  <a:srgbClr val="FFFF00"/>
                </a:solidFill>
                <a:latin typeface="Arial Rounded MT Bold" pitchFamily="34" charset="0"/>
              </a:rPr>
              <a:t>for God that they’ve had.</a:t>
            </a:r>
          </a:p>
          <a:p>
            <a:pPr lvl="0" algn="just"/>
            <a:r>
              <a:rPr lang="en-US" sz="4800" dirty="0" smtClean="0">
                <a:solidFill>
                  <a:schemeClr val="bg1"/>
                </a:solidFill>
                <a:latin typeface="Arial Rounded MT Bold" pitchFamily="34" charset="0"/>
              </a:rPr>
              <a:t>God will not fail to add his share of blessing to bring back the same fire  that they’ve </a:t>
            </a:r>
            <a:r>
              <a:rPr lang="en-US" sz="4800" dirty="0" smtClean="0">
                <a:solidFill>
                  <a:schemeClr val="bg1"/>
                </a:solidFill>
                <a:latin typeface="Arial Rounded MT Bold" pitchFamily="34" charset="0"/>
              </a:rPr>
              <a:t>had if we act accordingly.</a:t>
            </a:r>
            <a:endParaRPr lang="en-US" sz="48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solidFill>
                  <a:schemeClr val="bg1"/>
                </a:solidFill>
                <a:latin typeface="Arial Rounded MT Bold" pitchFamily="34" charset="0"/>
              </a:rPr>
              <a:t>If </a:t>
            </a:r>
            <a:r>
              <a:rPr lang="en-US" sz="4800" dirty="0" smtClean="0">
                <a:solidFill>
                  <a:schemeClr val="bg1"/>
                </a:solidFill>
                <a:latin typeface="Arial Rounded MT Bold" pitchFamily="34" charset="0"/>
              </a:rPr>
              <a:t>we really wish to pattern </a:t>
            </a:r>
            <a:r>
              <a:rPr lang="en-US" sz="4800" b="1" dirty="0" smtClean="0">
                <a:solidFill>
                  <a:schemeClr val="bg1"/>
                </a:solidFill>
                <a:latin typeface="Arial Rounded MT Bold" pitchFamily="34" charset="0"/>
              </a:rPr>
              <a:t>Christ The Rock Congregation</a:t>
            </a:r>
            <a:r>
              <a:rPr lang="en-US" sz="4800" dirty="0" smtClean="0">
                <a:solidFill>
                  <a:schemeClr val="bg1"/>
                </a:solidFill>
                <a:latin typeface="Arial Rounded MT Bold" pitchFamily="34" charset="0"/>
              </a:rPr>
              <a:t> after the Primitive Church, </a:t>
            </a:r>
            <a:r>
              <a:rPr lang="en-US" sz="4800" dirty="0" smtClean="0">
                <a:solidFill>
                  <a:schemeClr val="bg1"/>
                </a:solidFill>
                <a:latin typeface="Arial Rounded MT Bold" pitchFamily="34" charset="0"/>
              </a:rPr>
              <a:t>then, all of us must </a:t>
            </a:r>
            <a:r>
              <a:rPr lang="en-US" sz="4800" dirty="0" smtClean="0">
                <a:solidFill>
                  <a:schemeClr val="bg1"/>
                </a:solidFill>
                <a:latin typeface="Arial Rounded MT Bold" pitchFamily="34" charset="0"/>
              </a:rPr>
              <a:t>be willing and ready to </a:t>
            </a:r>
            <a:r>
              <a:rPr lang="en-US" sz="4800" dirty="0" smtClean="0">
                <a:solidFill>
                  <a:srgbClr val="FFFF00"/>
                </a:solidFill>
                <a:latin typeface="Arial Rounded MT Bold" pitchFamily="34" charset="0"/>
              </a:rPr>
              <a:t>submit </a:t>
            </a:r>
            <a:r>
              <a:rPr lang="en-US" sz="4800" dirty="0" smtClean="0">
                <a:solidFill>
                  <a:srgbClr val="FFFF00"/>
                </a:solidFill>
                <a:latin typeface="Arial Rounded MT Bold" pitchFamily="34" charset="0"/>
              </a:rPr>
              <a:t>ourselves to the same </a:t>
            </a:r>
            <a:r>
              <a:rPr lang="en-US" sz="4800" dirty="0" smtClean="0">
                <a:solidFill>
                  <a:srgbClr val="FFFF00"/>
                </a:solidFill>
                <a:latin typeface="Arial Rounded MT Bold" pitchFamily="34" charset="0"/>
              </a:rPr>
              <a:t>discipline as they did.</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chemeClr val="bg1"/>
                </a:solidFill>
                <a:latin typeface="Arial Rounded MT Bold" pitchFamily="34" charset="0"/>
              </a:rPr>
              <a:t>Let’s work on making our church an </a:t>
            </a:r>
            <a:r>
              <a:rPr lang="en-US" sz="4400" dirty="0" smtClean="0">
                <a:solidFill>
                  <a:schemeClr val="bg1"/>
                </a:solidFill>
                <a:latin typeface="Arial Rounded MT Bold" pitchFamily="34" charset="0"/>
              </a:rPr>
              <a:t>emblem for all churches </a:t>
            </a:r>
            <a:r>
              <a:rPr lang="en-US" sz="4400" dirty="0" smtClean="0">
                <a:solidFill>
                  <a:schemeClr val="bg1"/>
                </a:solidFill>
                <a:latin typeface="Arial Rounded MT Bold" pitchFamily="34" charset="0"/>
              </a:rPr>
              <a:t>to follow in all generations to come</a:t>
            </a:r>
            <a:r>
              <a:rPr lang="en-US" sz="4400" dirty="0" smtClean="0">
                <a:solidFill>
                  <a:srgbClr val="FFFF00"/>
                </a:solidFill>
                <a:latin typeface="Arial Rounded MT Bold" pitchFamily="34" charset="0"/>
              </a:rPr>
              <a:t>.</a:t>
            </a:r>
          </a:p>
          <a:p>
            <a:pPr lvl="0" algn="just"/>
            <a:r>
              <a:rPr lang="en-US" sz="4400" dirty="0" smtClean="0">
                <a:solidFill>
                  <a:srgbClr val="FFFF00"/>
                </a:solidFill>
                <a:latin typeface="Arial Rounded MT Bold" pitchFamily="34" charset="0"/>
              </a:rPr>
              <a:t>And same will be said on account of  our church 2000 years from now.</a:t>
            </a:r>
            <a:endParaRPr lang="en-US" sz="4400" dirty="0" smtClean="0">
              <a:solidFill>
                <a:srgbClr val="FFFF00"/>
              </a:solidFill>
              <a:latin typeface="Arial Rounded MT Bold" pitchFamily="34" charset="0"/>
            </a:endParaRPr>
          </a:p>
          <a:p>
            <a:pPr algn="r"/>
            <a:r>
              <a:rPr lang="fr-FR" sz="4400" dirty="0" smtClean="0">
                <a:solidFill>
                  <a:schemeClr val="bg1"/>
                </a:solidFill>
                <a:latin typeface="Arial Rounded MT Bold" pitchFamily="34" charset="0"/>
              </a:rPr>
              <a:t>Amen</a:t>
            </a:r>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25849</TotalTime>
  <Words>1758</Words>
  <Application>Microsoft Office PowerPoint</Application>
  <PresentationFormat>On-screen Show (4:3)</PresentationFormat>
  <Paragraphs>126</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CHRIST THE ROCK CONGREGATION SUNDAY AUGUST 20TH 2023  Sermon BY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87</cp:revision>
  <dcterms:created xsi:type="dcterms:W3CDTF">2020-11-14T18:23:53Z</dcterms:created>
  <dcterms:modified xsi:type="dcterms:W3CDTF">2023-08-19T20:27:24Z</dcterms:modified>
</cp:coreProperties>
</file>