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359" r:id="rId3"/>
    <p:sldId id="473" r:id="rId4"/>
    <p:sldId id="474" r:id="rId5"/>
    <p:sldId id="477" r:id="rId6"/>
    <p:sldId id="478" r:id="rId7"/>
    <p:sldId id="479" r:id="rId8"/>
    <p:sldId id="464" r:id="rId9"/>
    <p:sldId id="480" r:id="rId10"/>
    <p:sldId id="481" r:id="rId11"/>
    <p:sldId id="482" r:id="rId12"/>
    <p:sldId id="475" r:id="rId13"/>
    <p:sldId id="483" r:id="rId14"/>
    <p:sldId id="484" r:id="rId15"/>
    <p:sldId id="485" r:id="rId16"/>
    <p:sldId id="486" r:id="rId17"/>
    <p:sldId id="487" r:id="rId18"/>
    <p:sldId id="451" r:id="rId19"/>
    <p:sldId id="488" r:id="rId20"/>
    <p:sldId id="489" r:id="rId21"/>
    <p:sldId id="490" r:id="rId22"/>
    <p:sldId id="491" r:id="rId23"/>
    <p:sldId id="492" r:id="rId24"/>
    <p:sldId id="493" r:id="rId25"/>
    <p:sldId id="476" r:id="rId26"/>
    <p:sldId id="494" r:id="rId27"/>
    <p:sldId id="495" r:id="rId28"/>
    <p:sldId id="496" r:id="rId29"/>
    <p:sldId id="497" r:id="rId30"/>
    <p:sldId id="498" r:id="rId31"/>
    <p:sldId id="499" r:id="rId32"/>
    <p:sldId id="500" r:id="rId33"/>
    <p:sldId id="502" r:id="rId34"/>
    <p:sldId id="501" r:id="rId35"/>
    <p:sldId id="503" r:id="rId36"/>
    <p:sldId id="50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212911"/>
    <a:srgbClr val="CCFF3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2034" autoAdjust="0"/>
  </p:normalViewPr>
  <p:slideViewPr>
    <p:cSldViewPr>
      <p:cViewPr>
        <p:scale>
          <a:sx n="70" d="100"/>
          <a:sy n="70" d="100"/>
        </p:scale>
        <p:origin x="-1074"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8/19/2023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8/19/2023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8/19/2023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8/19/2023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8/19/2023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DIMANCHE </a:t>
            </a:r>
            <a:r>
              <a:rPr lang="en-US" b="1" dirty="0" smtClean="0">
                <a:solidFill>
                  <a:schemeClr val="tx1"/>
                </a:solidFill>
              </a:rPr>
              <a:t>20</a:t>
            </a:r>
            <a:r>
              <a:rPr lang="en-US" b="1" dirty="0" smtClean="0">
                <a:solidFill>
                  <a:schemeClr val="tx1"/>
                </a:solidFill>
              </a:rPr>
              <a:t> </a:t>
            </a:r>
            <a:r>
              <a:rPr lang="en-US" b="1" dirty="0" smtClean="0">
                <a:solidFill>
                  <a:schemeClr val="tx1"/>
                </a:solidFill>
              </a:rPr>
              <a:t>AOUT 2023 </a:t>
            </a:r>
            <a:br>
              <a:rPr lang="en-US" b="1" dirty="0" smtClean="0">
                <a:solidFill>
                  <a:schemeClr val="tx1"/>
                </a:solidFill>
              </a:rPr>
            </a:br>
            <a:r>
              <a:rPr lang="en-US" sz="4700" b="1" dirty="0" smtClean="0">
                <a:solidFill>
                  <a:srgbClr val="C00000"/>
                </a:solidFill>
                <a:latin typeface="Agency FB" pitchFamily="34" charset="0"/>
              </a:rPr>
              <a:t>Sermon par Pasteur </a:t>
            </a:r>
            <a:r>
              <a:rPr lang="en-US" sz="4700" b="1" dirty="0" err="1" smtClean="0">
                <a:solidFill>
                  <a:srgbClr val="C00000"/>
                </a:solidFill>
                <a:latin typeface="Agency FB" pitchFamily="34" charset="0"/>
              </a:rPr>
              <a:t>Salvane</a:t>
            </a:r>
            <a:r>
              <a:rPr lang="en-US" sz="4700" b="1" dirty="0" smtClean="0">
                <a:solidFill>
                  <a:srgbClr val="C00000"/>
                </a:solidFill>
                <a:latin typeface="Agency FB" pitchFamily="34" charset="0"/>
              </a:rPr>
              <a:t> </a:t>
            </a:r>
            <a:r>
              <a:rPr lang="en-US" sz="4700" b="1" dirty="0" err="1" smtClean="0">
                <a:solidFill>
                  <a:srgbClr val="C00000"/>
                </a:solidFill>
                <a:latin typeface="Agency FB" pitchFamily="34" charset="0"/>
              </a:rPr>
              <a:t>Pantaléon</a:t>
            </a:r>
            <a:endParaRPr lang="en-US" sz="4700" dirty="0">
              <a:solidFill>
                <a:srgbClr val="C00000"/>
              </a:solidFill>
              <a:latin typeface="Agency FB" pitchFamily="34" charset="0"/>
            </a:endParaRPr>
          </a:p>
        </p:txBody>
      </p:sp>
      <p:pic>
        <p:nvPicPr>
          <p:cNvPr id="5" name="Picture 4" descr="World map on an asphalt road World map on an asphalt road. Top view of the legs and shoes. POV mission trip stock pictures, royalty-free photos &amp; images"/>
          <p:cNvPicPr/>
          <p:nvPr/>
        </p:nvPicPr>
        <p:blipFill>
          <a:blip r:embed="rId2"/>
          <a:srcRect/>
          <a:stretch>
            <a:fillRect/>
          </a:stretch>
        </p:blipFill>
        <p:spPr bwMode="auto">
          <a:xfrm>
            <a:off x="0" y="3352800"/>
            <a:ext cx="9144000" cy="3505200"/>
          </a:xfrm>
          <a:prstGeom prst="rect">
            <a:avLst/>
          </a:prstGeom>
          <a:noFill/>
          <a:ln w="9525">
            <a:noFill/>
            <a:miter lim="800000"/>
            <a:headEnd/>
            <a:tailEnd/>
          </a:ln>
        </p:spPr>
      </p:pic>
      <p:sp>
        <p:nvSpPr>
          <p:cNvPr id="7" name="TextBox 6"/>
          <p:cNvSpPr txBox="1"/>
          <p:nvPr/>
        </p:nvSpPr>
        <p:spPr>
          <a:xfrm>
            <a:off x="152400" y="4114800"/>
            <a:ext cx="8991600" cy="2554545"/>
          </a:xfrm>
          <a:prstGeom prst="rect">
            <a:avLst/>
          </a:prstGeom>
          <a:solidFill>
            <a:schemeClr val="accent6">
              <a:lumMod val="20000"/>
              <a:lumOff val="80000"/>
              <a:alpha val="56000"/>
            </a:schemeClr>
          </a:solidFill>
        </p:spPr>
        <p:txBody>
          <a:bodyPr wrap="square" rtlCol="0">
            <a:spAutoFit/>
          </a:bodyPr>
          <a:lstStyle/>
          <a:p>
            <a:pPr algn="just"/>
            <a:r>
              <a:rPr lang="fr-FR" sz="3200" dirty="0" smtClean="0">
                <a:latin typeface="Arial Rounded MT Bold" pitchFamily="34" charset="0"/>
              </a:rPr>
              <a:t>1Co 15:58 ¶ Ainsi, mes frères bien-aimés, soyez fermes, inébranlables, travaillant de mieux en mieux à </a:t>
            </a:r>
            <a:r>
              <a:rPr lang="fr-FR" sz="3200" dirty="0" smtClean="0">
                <a:latin typeface="Arial Rounded MT Bold" pitchFamily="34" charset="0"/>
              </a:rPr>
              <a:t>l‘œuvre </a:t>
            </a:r>
            <a:r>
              <a:rPr lang="fr-FR" sz="3200" dirty="0" smtClean="0">
                <a:latin typeface="Arial Rounded MT Bold" pitchFamily="34" charset="0"/>
              </a:rPr>
              <a:t>du Seigneur, sachant que votre travail ne sera pas vain dans le Seigneur.</a:t>
            </a:r>
            <a:endParaRPr lang="en-US" sz="3200" dirty="0">
              <a:latin typeface="Arial Rounded MT Bold" pitchFamily="34" charset="0"/>
            </a:endParaRPr>
          </a:p>
        </p:txBody>
      </p:sp>
      <p:sp>
        <p:nvSpPr>
          <p:cNvPr id="6" name="TextBox 5"/>
          <p:cNvSpPr txBox="1"/>
          <p:nvPr/>
        </p:nvSpPr>
        <p:spPr>
          <a:xfrm>
            <a:off x="0" y="2667000"/>
            <a:ext cx="9144000" cy="769441"/>
          </a:xfrm>
          <a:prstGeom prst="rect">
            <a:avLst/>
          </a:prstGeo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4400" b="1" dirty="0" smtClean="0">
                <a:latin typeface="Copperplate Gothic Bold" pitchFamily="34" charset="0"/>
              </a:rPr>
              <a:t>Soyons   fermes</a:t>
            </a:r>
            <a:endParaRPr lang="en-US" sz="4400" dirty="0">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Texte de base :1 Corinthiens 15:58</a:t>
            </a:r>
            <a:endParaRPr lang="en-US" sz="4400" dirty="0" smtClean="0">
              <a:solidFill>
                <a:srgbClr val="FF0000"/>
              </a:solidFill>
              <a:latin typeface="Arial Rounded MT Bold" pitchFamily="34" charset="0"/>
            </a:endParaRPr>
          </a:p>
          <a:p>
            <a:pPr algn="just"/>
            <a:r>
              <a:rPr lang="fr-FR" sz="4400" u="sng" dirty="0" smtClean="0">
                <a:latin typeface="Arial Rounded MT Bold" pitchFamily="34" charset="0"/>
              </a:rPr>
              <a:t>1Co 15:58 </a:t>
            </a:r>
            <a:r>
              <a:rPr lang="fr-FR" sz="4400" dirty="0" smtClean="0">
                <a:latin typeface="Arial Rounded MT Bold" pitchFamily="34" charset="0"/>
              </a:rPr>
              <a:t>¶ Ainsi, mes frères bien-aimés, soyez fermes, inébranlables, travaillant de mieux en mieux à </a:t>
            </a:r>
            <a:r>
              <a:rPr lang="fr-FR" sz="4400" dirty="0" smtClean="0">
                <a:latin typeface="Arial Rounded MT Bold" pitchFamily="34" charset="0"/>
              </a:rPr>
              <a:t>l‘œuvre </a:t>
            </a:r>
            <a:r>
              <a:rPr lang="fr-FR" sz="4400" dirty="0" smtClean="0">
                <a:latin typeface="Arial Rounded MT Bold" pitchFamily="34" charset="0"/>
              </a:rPr>
              <a:t>du Seigneur, sachant que votre travail ne sera pas vain dans le Seigneur.</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chemeClr val="tx1"/>
                </a:solidFill>
                <a:latin typeface="Copperplate Gothic Bold" pitchFamily="34" charset="0"/>
              </a:rPr>
              <a:t>Sujet</a:t>
            </a:r>
            <a:r>
              <a:rPr lang="fr-FR" sz="4800" b="1" dirty="0" smtClean="0">
                <a:solidFill>
                  <a:srgbClr val="0000FF"/>
                </a:solidFill>
                <a:latin typeface="Arial Rounded MT Bold" pitchFamily="34" charset="0"/>
              </a:rPr>
              <a:t> : SOYONS </a:t>
            </a:r>
            <a:r>
              <a:rPr lang="fr-FR" sz="4800" b="1" dirty="0" smtClean="0">
                <a:solidFill>
                  <a:srgbClr val="0000FF"/>
                </a:solidFill>
                <a:latin typeface="Arial Rounded MT Bold" pitchFamily="34" charset="0"/>
              </a:rPr>
              <a:t> FERME</a:t>
            </a:r>
            <a:endParaRPr lang="en-US" sz="4800" dirty="0" smtClean="0">
              <a:solidFill>
                <a:srgbClr val="0000FF"/>
              </a:solidFill>
              <a:latin typeface="Arial Rounded MT Bold" pitchFamily="34" charset="0"/>
            </a:endParaRPr>
          </a:p>
          <a:p>
            <a:pPr algn="just"/>
            <a:r>
              <a:rPr lang="fr-FR" sz="4800" b="1" dirty="0" smtClean="0">
                <a:solidFill>
                  <a:schemeClr val="tx1"/>
                </a:solidFill>
                <a:latin typeface="Arial Rounded MT Bold" pitchFamily="34" charset="0"/>
              </a:rPr>
              <a:t>But</a:t>
            </a:r>
            <a:r>
              <a:rPr lang="fr-FR" sz="4800" dirty="0" smtClean="0">
                <a:solidFill>
                  <a:srgbClr val="0000FF"/>
                </a:solidFill>
                <a:latin typeface="Arial Rounded MT Bold" pitchFamily="34" charset="0"/>
              </a:rPr>
              <a:t> </a:t>
            </a:r>
            <a:r>
              <a:rPr lang="fr-FR" sz="4800" dirty="0" smtClean="0">
                <a:latin typeface="Arial Rounded MT Bold" pitchFamily="34" charset="0"/>
              </a:rPr>
              <a:t>: Aider l’assemblée à être de plus en plus pieux dans le travail du Seigneur. </a:t>
            </a:r>
            <a:endParaRPr lang="en-US" sz="4800" dirty="0" smtClean="0">
              <a:latin typeface="Arial Rounded MT Bold" pitchFamily="34" charset="0"/>
            </a:endParaRPr>
          </a:p>
          <a:p>
            <a:pPr algn="just"/>
            <a:r>
              <a:rPr lang="fr-FR" sz="4800" b="1" dirty="0" smtClean="0">
                <a:solidFill>
                  <a:srgbClr val="0000FF"/>
                </a:solidFill>
                <a:latin typeface="Copperplate Gothic Bold" pitchFamily="34" charset="0"/>
              </a:rPr>
              <a:t>Proposition</a:t>
            </a:r>
            <a:r>
              <a:rPr lang="fr-FR" sz="4800" dirty="0" smtClean="0">
                <a:latin typeface="Arial Rounded MT Bold" pitchFamily="34" charset="0"/>
              </a:rPr>
              <a:t> : Dieu a besoin des ouvriers compétents, actifs et soucieux pour accomplir son travail. </a:t>
            </a:r>
            <a:endParaRPr lang="en-US" sz="4800" dirty="0" smtClean="0">
              <a:latin typeface="Arial Rounded MT Bold" pitchFamily="34" charset="0"/>
            </a:endParaRP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ctr"/>
            <a:r>
              <a:rPr lang="fr-FR" sz="6000" b="1" dirty="0" smtClean="0">
                <a:solidFill>
                  <a:srgbClr val="0000FF"/>
                </a:solidFill>
                <a:latin typeface="Copperplate Gothic Bold" pitchFamily="34" charset="0"/>
              </a:rPr>
              <a:t>INTRODUCTION</a:t>
            </a:r>
            <a:endParaRPr lang="en-US" sz="6000" dirty="0" smtClean="0">
              <a:solidFill>
                <a:srgbClr val="0000FF"/>
              </a:solidFill>
              <a:latin typeface="Copperplate Gothic Bold" pitchFamily="34" charset="0"/>
            </a:endParaRPr>
          </a:p>
          <a:p>
            <a:pPr lvl="0" algn="just"/>
            <a:r>
              <a:rPr lang="fr-FR" sz="6000" dirty="0" smtClean="0">
                <a:latin typeface="Arial Rounded MT Bold" pitchFamily="34" charset="0"/>
              </a:rPr>
              <a:t>Le travail de Dieu a besoin des bras, des volontaires et des hommes disponibles comme Esdras un chef religieux et Néhémie un chef militaire qualifié pour la restauration des murailles et du temple de Jérusalem qui étaient en ruines. </a:t>
            </a:r>
            <a:endParaRPr lang="en-US" sz="6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lvl="0" algn="just"/>
            <a:r>
              <a:rPr lang="fr-FR" sz="6000" dirty="0" smtClean="0">
                <a:latin typeface="Arial Rounded MT Bold" pitchFamily="34" charset="0"/>
              </a:rPr>
              <a:t>Aujourd’hui </a:t>
            </a:r>
            <a:r>
              <a:rPr lang="fr-FR" sz="6000" dirty="0" smtClean="0">
                <a:latin typeface="Arial Rounded MT Bold" pitchFamily="34" charset="0"/>
              </a:rPr>
              <a:t>il y a des gens spirituellement qui sont ruinés. Ils ont besoin un réparateur, un restaurateur pour les restaurer, les réparer et réhabiliter leur vie spirituelle. </a:t>
            </a:r>
            <a:endParaRPr lang="en-US" sz="6000" dirty="0" smtClean="0">
              <a:latin typeface="Arial Rounded MT Bold" pitchFamily="34" charset="0"/>
            </a:endParaRPr>
          </a:p>
          <a:p>
            <a:pPr lvl="0" algn="just"/>
            <a:r>
              <a:rPr lang="fr-FR" sz="6000" dirty="0" smtClean="0">
                <a:solidFill>
                  <a:srgbClr val="0000FF"/>
                </a:solidFill>
                <a:latin typeface="Arial Rounded MT Bold" pitchFamily="34" charset="0"/>
              </a:rPr>
              <a:t>Le seigneur a besoin des leaders qui se sentent concernés par la façon dont les humains s’enfoncent de plus en plus dans le trou de la perdition. </a:t>
            </a:r>
            <a:endParaRPr lang="en-US" sz="6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6000" dirty="0" smtClean="0">
                <a:latin typeface="Arial Rounded MT Bold" pitchFamily="34" charset="0"/>
              </a:rPr>
              <a:t>Pour </a:t>
            </a:r>
            <a:r>
              <a:rPr lang="fr-FR" sz="6000" dirty="0" smtClean="0">
                <a:latin typeface="Arial Rounded MT Bold" pitchFamily="34" charset="0"/>
              </a:rPr>
              <a:t>remédier à cet état de fait, il a fallu avoir des prédicateurs et des dirigeants solides qui soient prêts à réaliser le plan de Dieu. </a:t>
            </a:r>
            <a:endParaRPr lang="en-US" sz="6000" dirty="0" smtClean="0">
              <a:latin typeface="Arial Rounded MT Bold" pitchFamily="34" charset="0"/>
            </a:endParaRPr>
          </a:p>
          <a:p>
            <a:pPr lvl="0" algn="just"/>
            <a:r>
              <a:rPr lang="fr-FR" sz="6000" dirty="0" smtClean="0">
                <a:solidFill>
                  <a:srgbClr val="0000FF"/>
                </a:solidFill>
                <a:latin typeface="Arial Rounded MT Bold" pitchFamily="34" charset="0"/>
              </a:rPr>
              <a:t>Le seigneur Jésus se sente- t- il heureux quand nous perdons notre fermeté ? Quand notre travail n’est pas fructueux ? </a:t>
            </a:r>
            <a:endParaRPr lang="en-US" sz="6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fr-FR" sz="6000" dirty="0" smtClean="0">
                <a:latin typeface="Arial Rounded MT Bold" pitchFamily="34" charset="0"/>
              </a:rPr>
              <a:t>Sachant </a:t>
            </a:r>
            <a:r>
              <a:rPr lang="fr-FR" sz="6000" dirty="0" smtClean="0">
                <a:latin typeface="Arial Rounded MT Bold" pitchFamily="34" charset="0"/>
              </a:rPr>
              <a:t>que le Seigneur Jésus veut nous voir avancer d’une manière inébranlable tout en travaillant de mieux en mieux dans sa vigne.</a:t>
            </a:r>
            <a:endParaRPr lang="en-US" sz="6000" dirty="0" smtClean="0">
              <a:latin typeface="Arial Rounded MT Bold" pitchFamily="34" charset="0"/>
            </a:endParaRPr>
          </a:p>
          <a:p>
            <a:pPr lvl="0" algn="just"/>
            <a:r>
              <a:rPr lang="fr-FR" sz="6000" dirty="0" smtClean="0">
                <a:latin typeface="Arial Rounded MT Bold" pitchFamily="34" charset="0"/>
              </a:rPr>
              <a:t> </a:t>
            </a:r>
            <a:r>
              <a:rPr lang="fr-FR" sz="6000" dirty="0" smtClean="0">
                <a:solidFill>
                  <a:srgbClr val="0000FF"/>
                </a:solidFill>
                <a:latin typeface="Arial Rounded MT Bold" pitchFamily="34" charset="0"/>
              </a:rPr>
              <a:t>Il serait bon de faire trois considérations tout en vous entretenant autour de ce sujet : Soyons fermes. </a:t>
            </a:r>
            <a:endParaRPr lang="en-US" sz="6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u="sng" dirty="0" smtClean="0">
                <a:solidFill>
                  <a:srgbClr val="CCFF33"/>
                </a:solidFill>
                <a:latin typeface="Arial Rounded MT Bold" pitchFamily="34" charset="0"/>
              </a:rPr>
              <a:t>Allons-nous voir les trois considérations. </a:t>
            </a:r>
            <a:endParaRPr lang="en-US" sz="4800" dirty="0" smtClean="0">
              <a:solidFill>
                <a:srgbClr val="CCFF33"/>
              </a:solidFill>
              <a:latin typeface="Arial Rounded MT Bold" pitchFamily="34" charset="0"/>
            </a:endParaRPr>
          </a:p>
          <a:p>
            <a:pPr algn="just"/>
            <a:r>
              <a:rPr lang="fr-FR" sz="4800" b="1" dirty="0" smtClean="0">
                <a:solidFill>
                  <a:schemeClr val="bg1"/>
                </a:solidFill>
                <a:latin typeface="Arial Rounded MT Bold" pitchFamily="34" charset="0"/>
              </a:rPr>
              <a:t>I.- D’abord : Le travail de Dieu a besoin des ouvriers fermes.1 Cor 15:58 a. </a:t>
            </a:r>
            <a:endParaRPr lang="en-US" sz="4800" dirty="0" smtClean="0">
              <a:solidFill>
                <a:schemeClr val="bg1"/>
              </a:solidFill>
              <a:latin typeface="Arial Rounded MT Bold" pitchFamily="34" charset="0"/>
            </a:endParaRPr>
          </a:p>
          <a:p>
            <a:pPr algn="just"/>
            <a:r>
              <a:rPr lang="fr-FR" sz="4800" dirty="0" smtClean="0">
                <a:solidFill>
                  <a:srgbClr val="CCFF33"/>
                </a:solidFill>
                <a:latin typeface="Arial Rounded MT Bold" pitchFamily="34" charset="0"/>
              </a:rPr>
              <a:t>A.- Importance de la fermeté dans le travail de Dieu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CCFF33"/>
                </a:solidFill>
                <a:latin typeface="Copperplate Gothic Bold" pitchFamily="34" charset="0"/>
              </a:rPr>
              <a:t>1</a:t>
            </a:r>
            <a:r>
              <a:rPr lang="fr-FR" sz="4400" b="1" dirty="0" smtClean="0">
                <a:solidFill>
                  <a:srgbClr val="CCFF33"/>
                </a:solidFill>
                <a:latin typeface="Copperplate Gothic Bold" pitchFamily="34" charset="0"/>
              </a:rPr>
              <a:t>.-Définition du mot ferme. </a:t>
            </a:r>
            <a:endParaRPr lang="en-US" sz="4400" dirty="0" smtClean="0">
              <a:solidFill>
                <a:srgbClr val="CCFF33"/>
              </a:solidFill>
              <a:latin typeface="Copperplate Gothic Bold" pitchFamily="34" charset="0"/>
            </a:endParaRPr>
          </a:p>
          <a:p>
            <a:pPr algn="just"/>
            <a:r>
              <a:rPr lang="fr-FR" sz="4400" dirty="0" smtClean="0">
                <a:solidFill>
                  <a:schemeClr val="bg1"/>
                </a:solidFill>
                <a:latin typeface="Arial Rounded MT Bold" pitchFamily="34" charset="0"/>
              </a:rPr>
              <a:t>Ferme c’est : solide, fort, stable, fixe. Il est synonyme de : inébranlable, courage </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Quelqu’un qui ne se courbe pas sous le poids lourd. </a:t>
            </a:r>
            <a:endParaRPr lang="en-US" sz="4400" dirty="0" smtClean="0">
              <a:solidFill>
                <a:srgbClr val="CCFF33"/>
              </a:solidFill>
              <a:latin typeface="Arial Rounded MT Bold" pitchFamily="34" charset="0"/>
            </a:endParaRPr>
          </a:p>
          <a:p>
            <a:pPr lvl="0" algn="just"/>
            <a:r>
              <a:rPr lang="fr-FR" sz="4400" dirty="0" smtClean="0">
                <a:solidFill>
                  <a:schemeClr val="bg1"/>
                </a:solidFill>
                <a:latin typeface="Arial Rounded MT Bold" pitchFamily="34" charset="0"/>
              </a:rPr>
              <a:t>Un chrétien est ferme quand il est confiant dans la foi. </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solidFill>
                  <a:schemeClr val="bg1"/>
                </a:solidFill>
                <a:latin typeface="Arial Rounded MT Bold" pitchFamily="34" charset="0"/>
              </a:rPr>
              <a:t>Pour </a:t>
            </a:r>
            <a:r>
              <a:rPr lang="fr-FR" sz="4400" dirty="0" smtClean="0">
                <a:solidFill>
                  <a:schemeClr val="bg1"/>
                </a:solidFill>
                <a:latin typeface="Arial Rounded MT Bold" pitchFamily="34" charset="0"/>
              </a:rPr>
              <a:t>demeurer ferme nous ne devons pas être ébranlés ni agités par les conflits, les tentations et les soucis de la vie. </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Ce que Dieu veut c’est que nous restons fermes, fixes, immobiles, stables. </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solidFill>
                  <a:schemeClr val="bg1"/>
                </a:solidFill>
                <a:latin typeface="Arial Rounded MT Bold" pitchFamily="34" charset="0"/>
              </a:rPr>
              <a:t>En </a:t>
            </a:r>
            <a:r>
              <a:rPr lang="fr-FR" sz="4800" dirty="0" smtClean="0">
                <a:solidFill>
                  <a:schemeClr val="bg1"/>
                </a:solidFill>
                <a:latin typeface="Arial Rounded MT Bold" pitchFamily="34" charset="0"/>
              </a:rPr>
              <a:t>un mot inébranlable dans nos espérances chrétiennes et dans notre foi en l’évangile tout en promouvant sa gloire et en faisant progresser son royaume. </a:t>
            </a:r>
            <a:endParaRPr lang="en-US" sz="4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Rounded MT Bold" pitchFamily="34" charset="0"/>
              </a:rPr>
              <a:t>B.- </a:t>
            </a:r>
            <a:r>
              <a:rPr lang="fr-FR" sz="4400" dirty="0" smtClean="0">
                <a:latin typeface="Arial Rounded MT Bold" pitchFamily="34" charset="0"/>
              </a:rPr>
              <a:t>Dans </a:t>
            </a:r>
            <a:r>
              <a:rPr lang="fr-FR" sz="4400" dirty="0" smtClean="0">
                <a:latin typeface="Arial Rounded MT Bold" pitchFamily="34" charset="0"/>
              </a:rPr>
              <a:t>le travail de Dieu chacun devrait remplir ses responsabilités selon :Romains </a:t>
            </a:r>
            <a:r>
              <a:rPr lang="fr-FR" sz="4400" dirty="0" smtClean="0">
                <a:solidFill>
                  <a:srgbClr val="0000FF"/>
                </a:solidFill>
                <a:latin typeface="Arial Rounded MT Bold" pitchFamily="34" charset="0"/>
              </a:rPr>
              <a:t>12:6-8 « Puisque nous avons des dons différents, selon la grâce qui nous a été accordée,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que celui qui a les dons de prophétie l’exerce en proportion de la foi ; </a:t>
            </a:r>
            <a:r>
              <a:rPr lang="fr-FR" sz="4400" dirty="0" smtClean="0">
                <a:solidFill>
                  <a:srgbClr val="0000FF"/>
                </a:solidFill>
                <a:latin typeface="Arial Rounded MT Bold" pitchFamily="34" charset="0"/>
              </a:rPr>
              <a:t>que celui qui est appelé au ministère s’attache à son ministère,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smtClean="0">
                <a:latin typeface="Arial Rounded MT Bold" pitchFamily="34" charset="0"/>
              </a:rPr>
              <a:t>que </a:t>
            </a:r>
            <a:r>
              <a:rPr lang="fr-FR" sz="4400" dirty="0" smtClean="0">
                <a:latin typeface="Arial Rounded MT Bold" pitchFamily="34" charset="0"/>
              </a:rPr>
              <a:t>celui qui enseigne s’attache à son enseignement et celui qui exhorte à l’exhortation;</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Que celui qui donne le fasse avec libéralité ; que celui qui préside le fasse avec zèle ; que celui qui pratique la miséricorde le fasse avec joie.»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Ainsi </a:t>
            </a:r>
            <a:r>
              <a:rPr lang="fr-FR" sz="4400" dirty="0" smtClean="0">
                <a:latin typeface="Arial Rounded MT Bold" pitchFamily="34" charset="0"/>
              </a:rPr>
              <a:t>tous les chrétiens ne sont pas appelés à être leader majeur. </a:t>
            </a:r>
            <a:endParaRPr lang="en-US" sz="4400" dirty="0" smtClean="0">
              <a:latin typeface="Arial Rounded MT Bold" pitchFamily="34" charset="0"/>
            </a:endParaRPr>
          </a:p>
          <a:p>
            <a:pPr lvl="0" algn="just"/>
            <a:r>
              <a:rPr lang="fr-FR" sz="4300" dirty="0" smtClean="0">
                <a:solidFill>
                  <a:srgbClr val="0000FF"/>
                </a:solidFill>
                <a:latin typeface="Arial Rounded MT Bold" pitchFamily="34" charset="0"/>
              </a:rPr>
              <a:t>Tous ne sont pas des catalyseurs ! </a:t>
            </a:r>
            <a:endParaRPr lang="en-US" sz="4300" dirty="0" smtClean="0">
              <a:solidFill>
                <a:srgbClr val="0000FF"/>
              </a:solidFill>
              <a:latin typeface="Arial Rounded MT Bold" pitchFamily="34" charset="0"/>
            </a:endParaRPr>
          </a:p>
          <a:p>
            <a:pPr lvl="0" algn="just"/>
            <a:r>
              <a:rPr lang="fr-FR" sz="4400" dirty="0" smtClean="0">
                <a:latin typeface="Arial Rounded MT Bold" pitchFamily="34" charset="0"/>
              </a:rPr>
              <a:t>a) Le leader en tant que catalyseur doit avoir une vision pour la communauté et pour son groupe en particulier.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b) Il doit motiver, évaluer les gens pour les stimuler dans la foi.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Rounded MT Bold" pitchFamily="34" charset="0"/>
              </a:rPr>
              <a:t> </a:t>
            </a:r>
            <a:r>
              <a:rPr lang="fr-FR" sz="4400" dirty="0" smtClean="0">
                <a:latin typeface="Arial Rounded MT Bold" pitchFamily="34" charset="0"/>
              </a:rPr>
              <a:t>2</a:t>
            </a:r>
            <a:r>
              <a:rPr lang="fr-FR" sz="4400" dirty="0" smtClean="0">
                <a:latin typeface="Arial Rounded MT Bold" pitchFamily="34" charset="0"/>
              </a:rPr>
              <a:t>.- Nous devons corriger nos défauts Selon Romains 12: </a:t>
            </a:r>
            <a:r>
              <a:rPr lang="fr-FR" sz="4400" dirty="0" smtClean="0">
                <a:latin typeface="Arial Rounded MT Bold" pitchFamily="34" charset="0"/>
              </a:rPr>
              <a:t>6</a:t>
            </a:r>
            <a:endParaRPr lang="en-US" sz="4400" dirty="0" smtClean="0">
              <a:latin typeface="Arial Rounded MT Bold" pitchFamily="34" charset="0"/>
            </a:endParaRPr>
          </a:p>
          <a:p>
            <a:pPr algn="just"/>
            <a:r>
              <a:rPr lang="en-US" sz="4400" dirty="0" err="1" smtClean="0">
                <a:solidFill>
                  <a:srgbClr val="0000FF"/>
                </a:solidFill>
                <a:latin typeface="Copperplate Gothic Bold" pitchFamily="34" charset="0"/>
              </a:rPr>
              <a:t>Trois</a:t>
            </a:r>
            <a:r>
              <a:rPr lang="en-US" sz="4400" dirty="0" smtClean="0">
                <a:solidFill>
                  <a:srgbClr val="0000FF"/>
                </a:solidFill>
                <a:latin typeface="Copperplate Gothic Bold" pitchFamily="34" charset="0"/>
              </a:rPr>
              <a:t> </a:t>
            </a:r>
            <a:r>
              <a:rPr lang="en-US" sz="4400" dirty="0" err="1" smtClean="0">
                <a:solidFill>
                  <a:srgbClr val="0000FF"/>
                </a:solidFill>
                <a:latin typeface="Copperplate Gothic Bold" pitchFamily="34" charset="0"/>
              </a:rPr>
              <a:t>défauts</a:t>
            </a:r>
            <a:r>
              <a:rPr lang="en-US" sz="4400" dirty="0" smtClean="0">
                <a:solidFill>
                  <a:srgbClr val="0000FF"/>
                </a:solidFill>
                <a:latin typeface="Copperplate Gothic Bold" pitchFamily="34" charset="0"/>
              </a:rPr>
              <a:t> à </a:t>
            </a:r>
            <a:r>
              <a:rPr lang="en-US" sz="4400" dirty="0" err="1" smtClean="0">
                <a:solidFill>
                  <a:srgbClr val="0000FF"/>
                </a:solidFill>
                <a:latin typeface="Copperplate Gothic Bold" pitchFamily="34" charset="0"/>
              </a:rPr>
              <a:t>corriger</a:t>
            </a:r>
            <a:r>
              <a:rPr lang="en-US" sz="4400" dirty="0" smtClean="0">
                <a:solidFill>
                  <a:srgbClr val="0000FF"/>
                </a:solidFill>
                <a:latin typeface="Copperplate Gothic Bold" pitchFamily="34" charset="0"/>
              </a:rPr>
              <a:t> : </a:t>
            </a:r>
          </a:p>
          <a:p>
            <a:pPr lvl="0" algn="just"/>
            <a:r>
              <a:rPr lang="fr-FR" sz="4400" dirty="0" smtClean="0">
                <a:latin typeface="Arial Rounded MT Bold" pitchFamily="34" charset="0"/>
              </a:rPr>
              <a:t>a) De ne pas avoir la capacité de différencier nos dons. (Selon Romains 12:6) </a:t>
            </a:r>
            <a:endParaRPr lang="en-US" sz="4400" dirty="0" smtClean="0">
              <a:latin typeface="Arial Rounded MT Bold" pitchFamily="34" charset="0"/>
            </a:endParaRPr>
          </a:p>
          <a:p>
            <a:pPr lvl="0" algn="just"/>
            <a:r>
              <a:rPr lang="fr-FR" sz="4400" dirty="0" err="1" smtClean="0">
                <a:solidFill>
                  <a:srgbClr val="0000FF"/>
                </a:solidFill>
                <a:latin typeface="Arial Rounded MT Bold" pitchFamily="34" charset="0"/>
              </a:rPr>
              <a:t>Ro</a:t>
            </a:r>
            <a:r>
              <a:rPr lang="fr-FR" sz="4400" dirty="0" smtClean="0">
                <a:solidFill>
                  <a:srgbClr val="0000FF"/>
                </a:solidFill>
                <a:latin typeface="Arial Rounded MT Bold" pitchFamily="34" charset="0"/>
              </a:rPr>
              <a:t> 12:6 Puisque nous avons des dons différents, selon la grâce qui nous a été accordée, que celui qui a le don de prophétie l'exerce selon l'analogie de la foi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smtClean="0">
                <a:latin typeface="Arial Rounded MT Bold" pitchFamily="34" charset="0"/>
              </a:rPr>
              <a:t>b</a:t>
            </a:r>
            <a:r>
              <a:rPr lang="fr-FR" sz="4400" dirty="0" smtClean="0">
                <a:latin typeface="Arial Rounded MT Bold" pitchFamily="34" charset="0"/>
              </a:rPr>
              <a:t>) D’ignorer que nos dons sont différents.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 De ne pas bien saisir nos appels.(Selon Romain 12:7)</a:t>
            </a:r>
            <a:endParaRPr lang="en-US" sz="4400" dirty="0" smtClean="0">
              <a:solidFill>
                <a:srgbClr val="0000FF"/>
              </a:solidFill>
              <a:latin typeface="Arial Rounded MT Bold" pitchFamily="34" charset="0"/>
            </a:endParaRPr>
          </a:p>
          <a:p>
            <a:pPr lvl="0" algn="just"/>
            <a:r>
              <a:rPr lang="fr-FR" sz="4400" dirty="0" err="1" smtClean="0">
                <a:latin typeface="Arial Rounded MT Bold" pitchFamily="34" charset="0"/>
              </a:rPr>
              <a:t>Ro</a:t>
            </a:r>
            <a:r>
              <a:rPr lang="fr-FR" sz="4400" dirty="0" smtClean="0">
                <a:latin typeface="Arial Rounded MT Bold" pitchFamily="34" charset="0"/>
              </a:rPr>
              <a:t> 12:7 que celui qui est appelé au ministère s'attache à son ministère; que celui qui enseigne s'attache à son enseignement,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Rounded MT Bold" pitchFamily="34" charset="0"/>
              </a:rPr>
              <a:t>Sachant </a:t>
            </a:r>
            <a:r>
              <a:rPr lang="fr-FR" sz="4400" dirty="0" smtClean="0">
                <a:latin typeface="Arial Rounded MT Bold" pitchFamily="34" charset="0"/>
              </a:rPr>
              <a:t>que chacun de nous est appelé par Dieu pour remplir une tâche bien déterminée, une fonction différente.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Car Dieu a donné des dons différents aux personnes différentes. </a:t>
            </a:r>
            <a:endParaRPr lang="fr-FR" sz="4400" dirty="0" smtClean="0">
              <a:solidFill>
                <a:srgbClr val="0000FF"/>
              </a:solidFill>
              <a:latin typeface="Arial Rounded MT Bold" pitchFamily="34" charset="0"/>
            </a:endParaRPr>
          </a:p>
          <a:p>
            <a:pPr lvl="0" algn="just"/>
            <a:r>
              <a:rPr lang="fr-FR" sz="4400" dirty="0" smtClean="0">
                <a:solidFill>
                  <a:schemeClr val="tx1"/>
                </a:solidFill>
                <a:latin typeface="Arial Rounded MT Bold" pitchFamily="34" charset="0"/>
              </a:rPr>
              <a:t>Notre </a:t>
            </a:r>
            <a:r>
              <a:rPr lang="fr-FR" sz="4400" dirty="0" smtClean="0">
                <a:solidFill>
                  <a:schemeClr val="tx1"/>
                </a:solidFill>
                <a:latin typeface="Arial Rounded MT Bold" pitchFamily="34" charset="0"/>
              </a:rPr>
              <a:t>devoir </a:t>
            </a:r>
            <a:r>
              <a:rPr lang="fr-FR" sz="4400" dirty="0" smtClean="0">
                <a:latin typeface="Arial Rounded MT Bold" pitchFamily="34" charset="0"/>
              </a:rPr>
              <a:t>c’est </a:t>
            </a:r>
            <a:r>
              <a:rPr lang="fr-FR" sz="4400" dirty="0" smtClean="0">
                <a:latin typeface="Arial Rounded MT Bold" pitchFamily="34" charset="0"/>
              </a:rPr>
              <a:t>de bien gérer la capacité accordée par Dieu comme de bons intendants en accomplissant son travail.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rgbClr val="212911"/>
                </a:solidFill>
                <a:latin typeface="Arial Rounded MT Bold" pitchFamily="34" charset="0"/>
              </a:rPr>
              <a:t>Il.- De plus : Le travail de Dieu a besoin des ouvriers progressistes (1 Corinthiens 15:58 b) </a:t>
            </a:r>
            <a:endParaRPr lang="en-US" sz="4400" dirty="0" smtClean="0">
              <a:solidFill>
                <a:srgbClr val="212911"/>
              </a:solidFill>
              <a:latin typeface="Arial Rounded MT Bold" pitchFamily="34" charset="0"/>
            </a:endParaRPr>
          </a:p>
          <a:p>
            <a:pPr algn="just"/>
            <a:r>
              <a:rPr lang="fr-FR" sz="4400" b="1" dirty="0" smtClean="0">
                <a:solidFill>
                  <a:srgbClr val="C00000"/>
                </a:solidFill>
                <a:latin typeface="Arial Rounded MT Bold" pitchFamily="34" charset="0"/>
              </a:rPr>
              <a:t>1 </a:t>
            </a:r>
            <a:r>
              <a:rPr lang="fr-FR" sz="4400" dirty="0" smtClean="0">
                <a:solidFill>
                  <a:srgbClr val="C00000"/>
                </a:solidFill>
                <a:latin typeface="Arial Rounded MT Bold" pitchFamily="34" charset="0"/>
              </a:rPr>
              <a:t>Ouvriers qui travaillent de mieux en mieux. </a:t>
            </a:r>
            <a:endParaRPr lang="en-US" sz="4400" dirty="0" smtClean="0">
              <a:solidFill>
                <a:srgbClr val="C00000"/>
              </a:solidFill>
              <a:latin typeface="Arial Rounded MT Bold" pitchFamily="34" charset="0"/>
            </a:endParaRPr>
          </a:p>
          <a:p>
            <a:pPr lvl="0" algn="just"/>
            <a:r>
              <a:rPr lang="fr-FR" sz="4400" dirty="0" smtClean="0">
                <a:solidFill>
                  <a:srgbClr val="212911"/>
                </a:solidFill>
                <a:latin typeface="Arial Rounded MT Bold" pitchFamily="34" charset="0"/>
              </a:rPr>
              <a:t>Dans la Genèse nous sommes en face d’un Dieu travailleur, laborieux qui examine et révise son travail. </a:t>
            </a:r>
            <a:endParaRPr lang="en-US" sz="44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solidFill>
                  <a:srgbClr val="212911"/>
                </a:solidFill>
                <a:latin typeface="Arial Rounded MT Bold" pitchFamily="34" charset="0"/>
              </a:rPr>
              <a:t>Nous</a:t>
            </a:r>
            <a:r>
              <a:rPr lang="fr-FR" sz="4400" dirty="0" smtClean="0">
                <a:solidFill>
                  <a:srgbClr val="212911"/>
                </a:solidFill>
                <a:latin typeface="Arial Rounded MT Bold" pitchFamily="34" charset="0"/>
              </a:rPr>
              <a:t>, en tant que ouvriers qui travaillons avec Dieu avons - nous suivi son modèle de travail ? </a:t>
            </a:r>
            <a:endParaRPr lang="en-US" sz="4400" dirty="0" smtClean="0">
              <a:solidFill>
                <a:srgbClr val="212911"/>
              </a:solidFill>
              <a:latin typeface="Arial Rounded MT Bold" pitchFamily="34" charset="0"/>
            </a:endParaRPr>
          </a:p>
          <a:p>
            <a:pPr lvl="0" algn="just"/>
            <a:r>
              <a:rPr lang="fr-FR" sz="4400" dirty="0" smtClean="0">
                <a:solidFill>
                  <a:srgbClr val="C00000"/>
                </a:solidFill>
                <a:latin typeface="Arial Rounded MT Bold" pitchFamily="34" charset="0"/>
              </a:rPr>
              <a:t>Pou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byen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fe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travay</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Bondye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konfye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an.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ta </a:t>
            </a:r>
            <a:r>
              <a:rPr lang="fr-FR" sz="4400" dirty="0" err="1" smtClean="0">
                <a:solidFill>
                  <a:srgbClr val="C00000"/>
                </a:solidFill>
                <a:latin typeface="Arial Rounded MT Bold" pitchFamily="34" charset="0"/>
              </a:rPr>
              <a:t>dwe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toujou</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ap</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kesyone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tet</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pou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mande </a:t>
            </a:r>
            <a:r>
              <a:rPr lang="fr-FR" sz="4400" dirty="0" err="1" smtClean="0">
                <a:solidFill>
                  <a:srgbClr val="C00000"/>
                </a:solidFill>
                <a:latin typeface="Arial Rounded MT Bold" pitchFamily="34" charset="0"/>
              </a:rPr>
              <a:t>eske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mwen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byen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fe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travay</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Bondye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konfye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mwen</a:t>
            </a:r>
            <a:r>
              <a:rPr lang="fr-FR" sz="4400" dirty="0" smtClean="0">
                <a:solidFill>
                  <a:srgbClr val="C00000"/>
                </a:solidFill>
                <a:latin typeface="Arial Rounded MT Bold" pitchFamily="34" charset="0"/>
              </a:rPr>
              <a:t> an ?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err="1" smtClean="0">
                <a:solidFill>
                  <a:srgbClr val="212911"/>
                </a:solidFill>
                <a:latin typeface="Arial Rounded MT Bold" pitchFamily="34" charset="0"/>
              </a:rPr>
              <a:t>Eske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mwen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preche</a:t>
            </a:r>
            <a:r>
              <a:rPr lang="fr-FR" sz="4800" dirty="0" smtClean="0">
                <a:solidFill>
                  <a:srgbClr val="212911"/>
                </a:solidFill>
                <a:latin typeface="Arial Rounded MT Bold" pitchFamily="34" charset="0"/>
              </a:rPr>
              <a:t> ?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anseye</a:t>
            </a:r>
            <a:r>
              <a:rPr lang="fr-FR" sz="4800" dirty="0" smtClean="0">
                <a:solidFill>
                  <a:srgbClr val="212911"/>
                </a:solidFill>
                <a:latin typeface="Arial Rounded MT Bold" pitchFamily="34" charset="0"/>
              </a:rPr>
              <a:t> ?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dirije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ankouraje</a:t>
            </a:r>
            <a:r>
              <a:rPr lang="fr-FR" sz="4800" dirty="0" smtClean="0">
                <a:solidFill>
                  <a:srgbClr val="212911"/>
                </a:solidFill>
                <a:latin typeface="Arial Rounded MT Bold" pitchFamily="34" charset="0"/>
              </a:rPr>
              <a:t> lot </a:t>
            </a:r>
            <a:r>
              <a:rPr lang="fr-FR" sz="4800" dirty="0" err="1" smtClean="0">
                <a:solidFill>
                  <a:srgbClr val="212911"/>
                </a:solidFill>
                <a:latin typeface="Arial Rounded MT Bold" pitchFamily="34" charset="0"/>
              </a:rPr>
              <a:t>moun</a:t>
            </a:r>
            <a:r>
              <a:rPr lang="fr-FR" sz="4800" dirty="0" smtClean="0">
                <a:solidFill>
                  <a:srgbClr val="212911"/>
                </a:solidFill>
                <a:latin typeface="Arial Rounded MT Bold" pitchFamily="34" charset="0"/>
              </a:rPr>
              <a:t> ? </a:t>
            </a:r>
            <a:r>
              <a:rPr lang="fr-FR" sz="4800" dirty="0" err="1" smtClean="0">
                <a:solidFill>
                  <a:srgbClr val="212911"/>
                </a:solidFill>
                <a:latin typeface="Arial Rounded MT Bold" pitchFamily="34" charset="0"/>
              </a:rPr>
              <a:t>Eske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mwen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bay</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ak</a:t>
            </a:r>
            <a:r>
              <a:rPr lang="fr-FR" sz="4800" dirty="0" smtClean="0">
                <a:solidFill>
                  <a:srgbClr val="212911"/>
                </a:solidFill>
                <a:latin typeface="Arial Rounded MT Bold" pitchFamily="34" charset="0"/>
              </a:rPr>
              <a:t> tout </a:t>
            </a:r>
            <a:r>
              <a:rPr lang="fr-FR" sz="4800" dirty="0" err="1" smtClean="0">
                <a:solidFill>
                  <a:srgbClr val="212911"/>
                </a:solidFill>
                <a:latin typeface="Arial Rounded MT Bold" pitchFamily="34" charset="0"/>
              </a:rPr>
              <a:t>ke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mwen</a:t>
            </a:r>
            <a:r>
              <a:rPr lang="fr-FR" sz="4800" dirty="0" smtClean="0">
                <a:solidFill>
                  <a:srgbClr val="212911"/>
                </a:solidFill>
                <a:latin typeface="Arial Rounded MT Bold" pitchFamily="34" charset="0"/>
              </a:rPr>
              <a:t> ? </a:t>
            </a:r>
            <a:endParaRPr lang="en-US" sz="4800" dirty="0" smtClean="0">
              <a:solidFill>
                <a:srgbClr val="212911"/>
              </a:solidFill>
              <a:latin typeface="Arial Rounded MT Bold" pitchFamily="34" charset="0"/>
            </a:endParaRPr>
          </a:p>
          <a:p>
            <a:pPr lvl="0" algn="just"/>
            <a:r>
              <a:rPr lang="fr-FR" sz="4800" dirty="0" err="1" smtClean="0">
                <a:solidFill>
                  <a:srgbClr val="C00000"/>
                </a:solidFill>
                <a:latin typeface="Arial Rounded MT Bold" pitchFamily="34" charset="0"/>
              </a:rPr>
              <a:t>Bondye</a:t>
            </a:r>
            <a:r>
              <a:rPr lang="fr-FR" sz="4800" dirty="0" smtClean="0">
                <a:solidFill>
                  <a:srgbClr val="C00000"/>
                </a:solidFill>
                <a:latin typeface="Arial Rounded MT Bold" pitchFamily="34" charset="0"/>
              </a:rPr>
              <a:t> te </a:t>
            </a:r>
            <a:r>
              <a:rPr lang="fr-FR" sz="4800" dirty="0" err="1" smtClean="0">
                <a:solidFill>
                  <a:srgbClr val="C00000"/>
                </a:solidFill>
                <a:latin typeface="Arial Rounded MT Bold" pitchFamily="34" charset="0"/>
              </a:rPr>
              <a:t>ekzamine</a:t>
            </a:r>
            <a:r>
              <a:rPr lang="fr-FR" sz="4800" dirty="0" smtClean="0">
                <a:solidFill>
                  <a:srgbClr val="C00000"/>
                </a:solidFill>
                <a:latin typeface="Arial Rounded MT Bold" pitchFamily="34" charset="0"/>
              </a:rPr>
              <a:t> </a:t>
            </a:r>
            <a:r>
              <a:rPr lang="fr-FR" sz="4800" dirty="0" err="1" smtClean="0">
                <a:solidFill>
                  <a:srgbClr val="C00000"/>
                </a:solidFill>
                <a:latin typeface="Arial Rounded MT Bold" pitchFamily="34" charset="0"/>
              </a:rPr>
              <a:t>travay</a:t>
            </a:r>
            <a:r>
              <a:rPr lang="fr-FR" sz="4800" dirty="0" smtClean="0">
                <a:solidFill>
                  <a:srgbClr val="C00000"/>
                </a:solidFill>
                <a:latin typeface="Arial Rounded MT Bold" pitchFamily="34" charset="0"/>
              </a:rPr>
              <a:t> li e li te </a:t>
            </a:r>
            <a:r>
              <a:rPr lang="fr-FR" sz="4800" dirty="0" err="1" smtClean="0">
                <a:solidFill>
                  <a:srgbClr val="C00000"/>
                </a:solidFill>
                <a:latin typeface="Arial Rounded MT Bold" pitchFamily="34" charset="0"/>
              </a:rPr>
              <a:t>we</a:t>
            </a:r>
            <a:r>
              <a:rPr lang="fr-FR" sz="4800" dirty="0" smtClean="0">
                <a:solidFill>
                  <a:srgbClr val="C00000"/>
                </a:solidFill>
                <a:latin typeface="Arial Rounded MT Bold" pitchFamily="34" charset="0"/>
              </a:rPr>
              <a:t> </a:t>
            </a:r>
            <a:r>
              <a:rPr lang="fr-FR" sz="4800" dirty="0" err="1" smtClean="0">
                <a:solidFill>
                  <a:srgbClr val="C00000"/>
                </a:solidFill>
                <a:latin typeface="Arial Rounded MT Bold" pitchFamily="34" charset="0"/>
              </a:rPr>
              <a:t>yo</a:t>
            </a:r>
            <a:r>
              <a:rPr lang="fr-FR" sz="4800" dirty="0" smtClean="0">
                <a:solidFill>
                  <a:srgbClr val="C00000"/>
                </a:solidFill>
                <a:latin typeface="Arial Rounded MT Bold" pitchFamily="34" charset="0"/>
              </a:rPr>
              <a:t> tout te bon. </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rgbClr val="212911"/>
                </a:solidFill>
                <a:latin typeface="Arial Rounded MT Bold" pitchFamily="34" charset="0"/>
              </a:rPr>
              <a:t>2 </a:t>
            </a:r>
            <a:r>
              <a:rPr lang="fr-FR" sz="4400" b="1" dirty="0" smtClean="0">
                <a:solidFill>
                  <a:srgbClr val="212911"/>
                </a:solidFill>
                <a:latin typeface="Arial Rounded MT Bold" pitchFamily="34" charset="0"/>
              </a:rPr>
              <a:t>Dans l’</a:t>
            </a:r>
            <a:r>
              <a:rPr lang="fr-FR" sz="4400" b="1" dirty="0" err="1" smtClean="0">
                <a:solidFill>
                  <a:srgbClr val="212911"/>
                </a:solidFill>
                <a:latin typeface="Arial Rounded MT Bold" pitchFamily="34" charset="0"/>
              </a:rPr>
              <a:t>oeuvre</a:t>
            </a:r>
            <a:r>
              <a:rPr lang="fr-FR" sz="4400" b="1" dirty="0" smtClean="0">
                <a:solidFill>
                  <a:srgbClr val="212911"/>
                </a:solidFill>
                <a:latin typeface="Arial Rounded MT Bold" pitchFamily="34" charset="0"/>
              </a:rPr>
              <a:t> du Seigneur les dons sont différents.1-Don de prophétie en proportion de la foi chrétienne. </a:t>
            </a:r>
            <a:endParaRPr lang="en-US" sz="4400" dirty="0" smtClean="0">
              <a:solidFill>
                <a:srgbClr val="212911"/>
              </a:solidFill>
              <a:latin typeface="Arial Rounded MT Bold" pitchFamily="34" charset="0"/>
            </a:endParaRPr>
          </a:p>
          <a:p>
            <a:pPr algn="just"/>
            <a:r>
              <a:rPr lang="fr-FR" sz="4400" dirty="0" smtClean="0">
                <a:solidFill>
                  <a:srgbClr val="C00000"/>
                </a:solidFill>
                <a:latin typeface="Arial Rounded MT Bold" pitchFamily="34" charset="0"/>
              </a:rPr>
              <a:t>Don de ministère tout service pour le seigneur. </a:t>
            </a:r>
            <a:endParaRPr lang="en-US" sz="4400" dirty="0" smtClean="0">
              <a:solidFill>
                <a:srgbClr val="C00000"/>
              </a:solidFill>
              <a:latin typeface="Arial Rounded MT Bold" pitchFamily="34" charset="0"/>
            </a:endParaRPr>
          </a:p>
          <a:p>
            <a:pPr algn="just"/>
            <a:r>
              <a:rPr lang="fr-FR" sz="4400" dirty="0" smtClean="0">
                <a:solidFill>
                  <a:srgbClr val="212911"/>
                </a:solidFill>
                <a:latin typeface="Arial Rounded MT Bold" pitchFamily="34" charset="0"/>
              </a:rPr>
              <a:t>3)Don d’enseignement pour expliquer la parole de Dieu. </a:t>
            </a:r>
            <a:endParaRPr lang="en-US" sz="4400" dirty="0" smtClean="0">
              <a:solidFill>
                <a:srgbClr val="212911"/>
              </a:solidFill>
              <a:latin typeface="Arial Rounded MT Bold" pitchFamily="34" charset="0"/>
            </a:endParaRPr>
          </a:p>
          <a:p>
            <a:pPr algn="just"/>
            <a:r>
              <a:rPr lang="fr-FR" sz="4400" dirty="0" smtClean="0">
                <a:solidFill>
                  <a:srgbClr val="C00000"/>
                </a:solidFill>
                <a:latin typeface="Arial Rounded MT Bold" pitchFamily="34" charset="0"/>
              </a:rPr>
              <a:t>4)Don d’exhortations pour encourager les autres.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212911"/>
                </a:solidFill>
                <a:latin typeface="Arial Rounded MT Bold" pitchFamily="34" charset="0"/>
              </a:rPr>
              <a:t>5)Don </a:t>
            </a:r>
            <a:r>
              <a:rPr lang="fr-FR" sz="4400" dirty="0" smtClean="0">
                <a:solidFill>
                  <a:srgbClr val="212911"/>
                </a:solidFill>
                <a:latin typeface="Arial Rounded MT Bold" pitchFamily="34" charset="0"/>
              </a:rPr>
              <a:t>de donner capacité de sentir les besoins des autres. </a:t>
            </a:r>
            <a:endParaRPr lang="en-US" sz="4400" dirty="0" smtClean="0">
              <a:solidFill>
                <a:srgbClr val="212911"/>
              </a:solidFill>
              <a:latin typeface="Arial Rounded MT Bold" pitchFamily="34" charset="0"/>
            </a:endParaRPr>
          </a:p>
          <a:p>
            <a:pPr algn="just"/>
            <a:r>
              <a:rPr lang="fr-FR" sz="4400" dirty="0" smtClean="0">
                <a:solidFill>
                  <a:srgbClr val="C00000"/>
                </a:solidFill>
                <a:latin typeface="Arial Rounded MT Bold" pitchFamily="34" charset="0"/>
              </a:rPr>
              <a:t>6)Don de présider ( fonction ancien ou pastoral) capacité de conduire le peuple de Dieu avec soin et zèle. </a:t>
            </a:r>
          </a:p>
          <a:p>
            <a:pPr algn="just"/>
            <a:r>
              <a:rPr lang="fr-FR" sz="4400" dirty="0" smtClean="0">
                <a:solidFill>
                  <a:srgbClr val="212911"/>
                </a:solidFill>
                <a:latin typeface="Arial Rounded MT Bold" pitchFamily="34" charset="0"/>
              </a:rPr>
              <a:t>7)Don de miséricorde capacité surnaturelle d’aider ceux en proie de la détresse.</a:t>
            </a:r>
            <a:endParaRPr lang="en-US" sz="44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rgbClr val="212911"/>
                </a:solidFill>
                <a:latin typeface="Arial Rounded MT Bold" pitchFamily="34" charset="0"/>
              </a:rPr>
              <a:t>De </a:t>
            </a:r>
            <a:r>
              <a:rPr lang="fr-FR" sz="4400" dirty="0" smtClean="0">
                <a:solidFill>
                  <a:srgbClr val="212911"/>
                </a:solidFill>
                <a:latin typeface="Arial Rounded MT Bold" pitchFamily="34" charset="0"/>
              </a:rPr>
              <a:t>ce fait, chacun de nous doit bien faire son travail pour que tout va de mieux en mieux dans «l’œuvre du seigneur » </a:t>
            </a:r>
            <a:endParaRPr lang="en-US" sz="4400" dirty="0" smtClean="0">
              <a:solidFill>
                <a:srgbClr val="212911"/>
              </a:solidFill>
              <a:latin typeface="Arial Rounded MT Bold" pitchFamily="34" charset="0"/>
            </a:endParaRPr>
          </a:p>
          <a:p>
            <a:pPr lvl="0" algn="just"/>
            <a:r>
              <a:rPr lang="fr-FR" sz="4400" dirty="0" smtClean="0">
                <a:solidFill>
                  <a:srgbClr val="C00000"/>
                </a:solidFill>
                <a:latin typeface="Arial Rounded MT Bold" pitchFamily="34" charset="0"/>
              </a:rPr>
              <a:t>Qui signifie : ce que le seigneur demande ; Tous les devoirs appropriés des chrétiens (Selon Matthieu 25 v 32 à 46)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smtClean="0">
                <a:solidFill>
                  <a:srgbClr val="212911"/>
                </a:solidFill>
                <a:latin typeface="Arial Rounded MT Bold" pitchFamily="34" charset="0"/>
              </a:rPr>
              <a:t>Paul </a:t>
            </a:r>
            <a:r>
              <a:rPr lang="fr-FR" sz="5400" dirty="0" smtClean="0">
                <a:solidFill>
                  <a:srgbClr val="212911"/>
                </a:solidFill>
                <a:latin typeface="Arial Rounded MT Bold" pitchFamily="34" charset="0"/>
              </a:rPr>
              <a:t>exhorte les Corinthiens à pratiquer toutes les vertus chrétiennes et à faire tout ce qu’ils peuvent pour faire avancer l’évangile parmi les gens. </a:t>
            </a:r>
            <a:endParaRPr lang="en-US" sz="5400" dirty="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1" algn="just"/>
            <a:r>
              <a:rPr lang="fr-FR" sz="4800" dirty="0" smtClean="0">
                <a:solidFill>
                  <a:srgbClr val="0000FF"/>
                </a:solidFill>
                <a:latin typeface="Arial Rounded MT Bold" pitchFamily="34" charset="0"/>
              </a:rPr>
              <a:t>A. </a:t>
            </a:r>
            <a:r>
              <a:rPr lang="fr-FR" sz="4800" b="1" dirty="0" smtClean="0">
                <a:solidFill>
                  <a:srgbClr val="0000FF"/>
                </a:solidFill>
                <a:latin typeface="Arial Rounded MT Bold" pitchFamily="34" charset="0"/>
              </a:rPr>
              <a:t>Notre travail ne sera pas vain. </a:t>
            </a:r>
            <a:r>
              <a:rPr lang="fr-FR" sz="4800" dirty="0" smtClean="0">
                <a:latin typeface="Arial Rounded MT Bold" pitchFamily="34" charset="0"/>
              </a:rPr>
              <a:t> </a:t>
            </a:r>
            <a:endParaRPr lang="en-US" sz="4800" dirty="0" smtClean="0">
              <a:latin typeface="Arial Rounded MT Bold" pitchFamily="34" charset="0"/>
            </a:endParaRPr>
          </a:p>
          <a:p>
            <a:pPr algn="just"/>
            <a:r>
              <a:rPr lang="fr-FR" sz="4800" b="1" dirty="0" err="1" smtClean="0">
                <a:latin typeface="Arial Rounded MT Bold" pitchFamily="34" charset="0"/>
              </a:rPr>
              <a:t>IlI</a:t>
            </a:r>
            <a:r>
              <a:rPr lang="fr-FR" sz="4800" b="1" dirty="0" smtClean="0">
                <a:latin typeface="Arial Rounded MT Bold" pitchFamily="34" charset="0"/>
              </a:rPr>
              <a:t>.- En suite : Le travail de Dieu a besoin des ouvriers qui attendent une récompense. </a:t>
            </a:r>
            <a:endParaRPr lang="en-US" sz="4800" dirty="0" smtClean="0">
              <a:latin typeface="Arial Rounded MT Bold" pitchFamily="34" charset="0"/>
            </a:endParaRPr>
          </a:p>
          <a:p>
            <a:pPr algn="just"/>
            <a:r>
              <a:rPr lang="en-US" sz="4800" b="1" dirty="0" smtClean="0">
                <a:solidFill>
                  <a:srgbClr val="0000FF"/>
                </a:solidFill>
                <a:latin typeface="Arial Rounded MT Bold" pitchFamily="34" charset="0"/>
              </a:rPr>
              <a:t>1Cor 15:58 c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4800" dirty="0" smtClean="0">
                <a:latin typeface="Arial Rounded MT Bold" pitchFamily="34" charset="0"/>
              </a:rPr>
              <a:t>Larousse </a:t>
            </a:r>
            <a:r>
              <a:rPr lang="fr-FR" sz="4800" dirty="0" smtClean="0">
                <a:latin typeface="Arial Rounded MT Bold" pitchFamily="34" charset="0"/>
              </a:rPr>
              <a:t>définit vain comme étant adjectif, sans résultat escompté, inutile. </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Notre travail en Christ a des résultats et il sera récompensé des récompenses glorieuses dans le ciel.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En </a:t>
            </a:r>
            <a:r>
              <a:rPr lang="fr-FR" sz="4400" dirty="0" smtClean="0">
                <a:latin typeface="Arial Rounded MT Bold" pitchFamily="34" charset="0"/>
              </a:rPr>
              <a:t>travaillant pour Christ nous bénéficions le fruit de l’Esprit que nous trouvons dans l’Epitre de Paul aux Galates 5:22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L’amour contraire de la haine.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Volonté de faire le bien aux autres.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joie contraire de tristesse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smtClean="0">
                <a:latin typeface="Arial Rounded MT Bold" pitchFamily="34" charset="0"/>
              </a:rPr>
              <a:t>En </a:t>
            </a:r>
            <a:r>
              <a:rPr lang="fr-FR" sz="4400" dirty="0" smtClean="0">
                <a:latin typeface="Arial Rounded MT Bold" pitchFamily="34" charset="0"/>
              </a:rPr>
              <a:t>Christ on est heureux.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paix contraire de la guerre.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En Christ c’est la réconciliation, la tranquillité d’esprit. </a:t>
            </a:r>
            <a:r>
              <a:rPr lang="en-US" sz="4400" dirty="0" err="1" smtClean="0">
                <a:latin typeface="Arial Rounded MT Bold" pitchFamily="34" charset="0"/>
              </a:rPr>
              <a:t>C’est</a:t>
            </a:r>
            <a:r>
              <a:rPr lang="en-US" sz="4400" dirty="0" smtClean="0">
                <a:latin typeface="Arial Rounded MT Bold" pitchFamily="34" charset="0"/>
              </a:rPr>
              <a:t> </a:t>
            </a:r>
            <a:r>
              <a:rPr lang="en-US" sz="4400" dirty="0" err="1" smtClean="0">
                <a:latin typeface="Arial Rounded MT Bold" pitchFamily="34" charset="0"/>
              </a:rPr>
              <a:t>l’absence</a:t>
            </a:r>
            <a:r>
              <a:rPr lang="en-US" sz="4400" dirty="0" smtClean="0">
                <a:latin typeface="Arial Rounded MT Bold" pitchFamily="34" charset="0"/>
              </a:rPr>
              <a:t> de </a:t>
            </a:r>
            <a:r>
              <a:rPr lang="en-US" sz="4400" dirty="0" err="1" smtClean="0">
                <a:latin typeface="Arial Rounded MT Bold" pitchFamily="34" charset="0"/>
              </a:rPr>
              <a:t>conflit</a:t>
            </a:r>
            <a:r>
              <a:rPr lang="en-US" sz="4400" dirty="0" smtClean="0">
                <a:latin typeface="Arial Rounded MT Bold" pitchFamily="34" charset="0"/>
              </a:rPr>
              <a:t>. </a:t>
            </a:r>
          </a:p>
          <a:p>
            <a:pPr lvl="0" algn="just"/>
            <a:r>
              <a:rPr lang="fr-FR" sz="4400" dirty="0" smtClean="0">
                <a:solidFill>
                  <a:srgbClr val="0000FF"/>
                </a:solidFill>
                <a:latin typeface="Arial Rounded MT Bold" pitchFamily="34" charset="0"/>
              </a:rPr>
              <a:t>La patience contraire de impatience.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C’est </a:t>
            </a:r>
            <a:r>
              <a:rPr lang="fr-FR" sz="4400" dirty="0" smtClean="0">
                <a:latin typeface="Arial Rounded MT Bold" pitchFamily="34" charset="0"/>
              </a:rPr>
              <a:t>la capacité de ceux qui savent attendre.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majorité des disciples de Jésus étaient des pêcheurs, des gens qui savaient attendre qui avaient de la patience.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Qui travaillaient sans se décourager en gardant leur calme.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bonté c’est le contraire de méchanceté Un chrétien devrait avoir l’amabilité et la gentillesse. </a:t>
            </a:r>
            <a:endParaRPr lang="en-US" sz="4000" dirty="0" smtClean="0">
              <a:latin typeface="Arial Rounded MT Bold" pitchFamily="34" charset="0"/>
            </a:endParaRPr>
          </a:p>
          <a:p>
            <a:pPr lvl="0" algn="just"/>
            <a:r>
              <a:rPr lang="fr-FR" sz="4000" dirty="0" smtClean="0">
                <a:latin typeface="Arial Rounded MT Bold" pitchFamily="34" charset="0"/>
              </a:rPr>
              <a:t>La bienveillance contraire de malveillance </a:t>
            </a:r>
            <a:endParaRPr lang="en-US" sz="4000" dirty="0" smtClean="0">
              <a:latin typeface="Arial Rounded MT Bold" pitchFamily="34" charset="0"/>
            </a:endParaRPr>
          </a:p>
          <a:p>
            <a:pPr algn="just"/>
            <a:r>
              <a:rPr lang="fr-FR" sz="4000" dirty="0" smtClean="0">
                <a:latin typeface="Arial Rounded MT Bold" pitchFamily="34" charset="0"/>
              </a:rPr>
              <a:t>Avoir de la compréhension envers les autres personnes. </a:t>
            </a:r>
            <a:endParaRPr lang="en-US" sz="4000" dirty="0" smtClean="0">
              <a:latin typeface="Arial Rounded MT Bold" pitchFamily="34" charset="0"/>
            </a:endParaRPr>
          </a:p>
          <a:p>
            <a:pPr lvl="0" algn="just"/>
            <a:r>
              <a:rPr lang="fr-FR" sz="4000" dirty="0" smtClean="0">
                <a:latin typeface="Arial Rounded MT Bold" pitchFamily="34" charset="0"/>
              </a:rPr>
              <a:t>La foi c’est avoir de la fermeté, de l’assurance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douceur contraire de l’amertume, la brusquerie, la brutalité, la violence. </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Nous devrions avoir de préférence la délicatesse et la gentillesse en travaillant avec les autres. </a:t>
            </a:r>
            <a:endParaRPr lang="en-US" sz="4000" dirty="0" smtClean="0">
              <a:solidFill>
                <a:srgbClr val="0000FF"/>
              </a:solidFill>
              <a:latin typeface="Arial Rounded MT Bold" pitchFamily="34" charset="0"/>
            </a:endParaRPr>
          </a:p>
          <a:p>
            <a:pPr lvl="0" algn="just"/>
            <a:r>
              <a:rPr lang="en-US" sz="4000" dirty="0" smtClean="0">
                <a:latin typeface="Arial Rounded MT Bold" pitchFamily="34" charset="0"/>
              </a:rPr>
              <a:t>La </a:t>
            </a:r>
            <a:r>
              <a:rPr lang="en-US" sz="4000" dirty="0" err="1" smtClean="0">
                <a:latin typeface="Arial Rounded MT Bold" pitchFamily="34" charset="0"/>
              </a:rPr>
              <a:t>maîtrise</a:t>
            </a:r>
            <a:r>
              <a:rPr lang="en-US" sz="4000" dirty="0" smtClean="0">
                <a:latin typeface="Arial Rounded MT Bold" pitchFamily="34" charset="0"/>
              </a:rPr>
              <a:t> de </a:t>
            </a:r>
            <a:r>
              <a:rPr lang="en-US" sz="4000" dirty="0" err="1" smtClean="0">
                <a:latin typeface="Arial Rounded MT Bold" pitchFamily="34" charset="0"/>
              </a:rPr>
              <a:t>soi</a:t>
            </a:r>
            <a:r>
              <a:rPr lang="en-US" sz="4000" dirty="0" smtClean="0">
                <a:latin typeface="Arial Rounded MT Bold" pitchFamily="34" charset="0"/>
              </a:rPr>
              <a:t> </a:t>
            </a:r>
          </a:p>
          <a:p>
            <a:pPr algn="just"/>
            <a:r>
              <a:rPr lang="fr-FR" sz="4000" dirty="0" smtClean="0">
                <a:solidFill>
                  <a:srgbClr val="0000FF"/>
                </a:solidFill>
                <a:latin typeface="Arial Rounded MT Bold" pitchFamily="34" charset="0"/>
              </a:rPr>
              <a:t>Contrôle de soi - même.( met têt ou) </a:t>
            </a:r>
            <a:endParaRPr lang="en-US" sz="4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b="1" dirty="0" smtClean="0">
                <a:solidFill>
                  <a:srgbClr val="0000FF"/>
                </a:solidFill>
                <a:latin typeface="Arial Rounded MT Bold" pitchFamily="34" charset="0"/>
              </a:rPr>
              <a:t>A noter : </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Ces vertus ces traits qu’on trouve souvent en nous ne proviennent pas de nos propres efforts mais du Saint -Esprit et par conséquent contrairement aux Saducéens nous avons l’assurance de la résurrection et de la vie éternelle. </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Dans le Seigneur notre travail n’est pas vain. </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lvl="0" algn="just"/>
            <a:r>
              <a:rPr lang="fr-FR" sz="4900" dirty="0" smtClean="0">
                <a:latin typeface="Arial Rounded MT Bold" pitchFamily="34" charset="0"/>
              </a:rPr>
              <a:t>Si </a:t>
            </a:r>
            <a:r>
              <a:rPr lang="fr-FR" sz="4900" dirty="0" smtClean="0">
                <a:latin typeface="Arial Rounded MT Bold" pitchFamily="34" charset="0"/>
              </a:rPr>
              <a:t>d’autres personnes sont excitées à travailler par l’espoir de l’honneur, du plaisir ou de la richesse. </a:t>
            </a:r>
            <a:endParaRPr lang="en-US" sz="4900" dirty="0" smtClean="0">
              <a:latin typeface="Arial Rounded MT Bold" pitchFamily="34" charset="0"/>
            </a:endParaRPr>
          </a:p>
          <a:p>
            <a:pPr lvl="0" algn="just"/>
            <a:r>
              <a:rPr lang="fr-FR" sz="4900" dirty="0" smtClean="0">
                <a:solidFill>
                  <a:srgbClr val="0000FF"/>
                </a:solidFill>
                <a:latin typeface="Arial Rounded MT Bold" pitchFamily="34" charset="0"/>
              </a:rPr>
              <a:t>Les chrétiens devraient être excités à peiner et à renoncer à eux même par la perspective d’une gloire éternelle, immortelle et par l’assurance que leurs espérances ne sont pas vaines et ne leur tromperont pas. </a:t>
            </a:r>
            <a:endParaRPr lang="en-US" sz="4900" dirty="0" smtClean="0">
              <a:solidFill>
                <a:srgbClr val="0000FF"/>
              </a:solidFill>
              <a:latin typeface="Arial Rounded MT Bold" pitchFamily="34" charset="0"/>
            </a:endParaRPr>
          </a:p>
          <a:p>
            <a:pPr algn="just"/>
            <a:r>
              <a:rPr lang="fr-FR" sz="4000" b="1" dirty="0" smtClean="0">
                <a:latin typeface="Arial Rounded MT Bold" pitchFamily="34" charset="0"/>
              </a:rPr>
              <a:t>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b="1" dirty="0" smtClean="0">
                <a:solidFill>
                  <a:srgbClr val="0000FF"/>
                </a:solidFill>
                <a:latin typeface="Arial Rounded MT Bold" pitchFamily="34" charset="0"/>
              </a:rPr>
              <a:t>Conclusion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En définitive nous devons prendre le travail de Dieu à cœur et travailler avec fermeté en étant prêt à réfuter les faux enseignants qui troublent la foi des membres faibles dans notre assemblée.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800" dirty="0" smtClean="0">
                <a:latin typeface="Arial Rounded MT Bold" pitchFamily="34" charset="0"/>
              </a:rPr>
              <a:t>Mes </a:t>
            </a:r>
            <a:r>
              <a:rPr lang="fr-FR" sz="4800" dirty="0" smtClean="0">
                <a:latin typeface="Arial Rounded MT Bold" pitchFamily="34" charset="0"/>
              </a:rPr>
              <a:t>frères et sœurs et amis dans le Seigneur conduisons nous avec fermeté tout en étant progressistes dans l’œuvre du Seigneur </a:t>
            </a:r>
            <a:r>
              <a:rPr lang="fr-FR" sz="4800" dirty="0" smtClean="0">
                <a:solidFill>
                  <a:srgbClr val="0000FF"/>
                </a:solidFill>
                <a:latin typeface="Arial Rounded MT Bold" pitchFamily="34" charset="0"/>
              </a:rPr>
              <a:t>en attendant notre dernière récompense que nous obtiendrons devant le tribunal de Christ.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800" dirty="0" smtClean="0">
                <a:latin typeface="Arial Rounded MT Bold" pitchFamily="34" charset="0"/>
              </a:rPr>
              <a:t>Sachant </a:t>
            </a:r>
            <a:r>
              <a:rPr lang="fr-FR" sz="4800" dirty="0" smtClean="0">
                <a:latin typeface="Arial Rounded MT Bold" pitchFamily="34" charset="0"/>
              </a:rPr>
              <a:t>que notre travail ne sera pas vain dans le Seigneur.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Que le seigneur daigne ajouter ses multiples bénédictions sur chacun de nous ! </a:t>
            </a:r>
            <a:endParaRPr lang="en-US" sz="4800" dirty="0" smtClean="0">
              <a:solidFill>
                <a:srgbClr val="0000FF"/>
              </a:solidFill>
              <a:latin typeface="Arial Rounded MT Bold" pitchFamily="34" charset="0"/>
            </a:endParaRPr>
          </a:p>
          <a:p>
            <a:pPr algn="r"/>
            <a:r>
              <a:rPr lang="fr-FR" sz="4800" b="1" dirty="0" smtClean="0">
                <a:latin typeface="Arial Rounded MT Bold" pitchFamily="34" charset="0"/>
              </a:rPr>
              <a:t>Amen! Amen!</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26432</TotalTime>
  <Words>1467</Words>
  <Application>Microsoft Office PowerPoint</Application>
  <PresentationFormat>On-screen Show (4:3)</PresentationFormat>
  <Paragraphs>97</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DIMANCHE 20 AOUT 2023  Sermon par Pasteur Salvane Pantaléon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87</cp:revision>
  <dcterms:created xsi:type="dcterms:W3CDTF">2020-11-14T18:23:53Z</dcterms:created>
  <dcterms:modified xsi:type="dcterms:W3CDTF">2023-08-19T19:43:02Z</dcterms:modified>
</cp:coreProperties>
</file>