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359" r:id="rId3"/>
    <p:sldId id="470" r:id="rId4"/>
    <p:sldId id="451" r:id="rId5"/>
    <p:sldId id="465" r:id="rId6"/>
    <p:sldId id="466" r:id="rId7"/>
    <p:sldId id="467" r:id="rId8"/>
    <p:sldId id="468" r:id="rId9"/>
    <p:sldId id="469" r:id="rId10"/>
    <p:sldId id="471" r:id="rId11"/>
    <p:sldId id="472" r:id="rId12"/>
    <p:sldId id="457" r:id="rId13"/>
    <p:sldId id="473" r:id="rId14"/>
    <p:sldId id="474" r:id="rId15"/>
    <p:sldId id="475" r:id="rId16"/>
    <p:sldId id="476" r:id="rId17"/>
    <p:sldId id="458" r:id="rId18"/>
    <p:sldId id="477" r:id="rId19"/>
    <p:sldId id="478" r:id="rId20"/>
    <p:sldId id="479" r:id="rId21"/>
    <p:sldId id="480" r:id="rId22"/>
    <p:sldId id="481" r:id="rId23"/>
    <p:sldId id="459" r:id="rId24"/>
    <p:sldId id="482" r:id="rId25"/>
    <p:sldId id="483" r:id="rId26"/>
    <p:sldId id="484" r:id="rId27"/>
    <p:sldId id="462" r:id="rId28"/>
    <p:sldId id="485" r:id="rId29"/>
    <p:sldId id="486" r:id="rId30"/>
    <p:sldId id="487" r:id="rId31"/>
    <p:sldId id="463" r:id="rId32"/>
    <p:sldId id="488" r:id="rId33"/>
    <p:sldId id="489" r:id="rId34"/>
    <p:sldId id="490" r:id="rId35"/>
    <p:sldId id="491" r:id="rId36"/>
    <p:sldId id="492" r:id="rId37"/>
    <p:sldId id="464" r:id="rId38"/>
    <p:sldId id="493" r:id="rId39"/>
    <p:sldId id="494" r:id="rId40"/>
    <p:sldId id="49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212911"/>
    <a:srgbClr val="0000FF"/>
    <a:srgbClr val="CCFF33"/>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2034" autoAdjust="0"/>
  </p:normalViewPr>
  <p:slideViewPr>
    <p:cSldViewPr>
      <p:cViewPr varScale="1">
        <p:scale>
          <a:sx n="67" d="100"/>
          <a:sy n="67" d="100"/>
        </p:scale>
        <p:origin x="-11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DD4BBE-1302-4CB8-BD3E-2EE8E9F902DB}" type="datetimeFigureOut">
              <a:rPr lang="en-US" smtClean="0"/>
              <a:pPr/>
              <a:t>8/12/2023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9B8D4B-FBE5-4947-BE83-3BA3FCF0FF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06342-519B-44B4-BD6C-43AA2680CE12}" type="datetimeFigureOut">
              <a:rPr lang="en-US" smtClean="0"/>
              <a:pPr/>
              <a:t>8/12/2023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6342-519B-44B4-BD6C-43AA2680CE12}" type="datetimeFigureOut">
              <a:rPr lang="en-US" smtClean="0"/>
              <a:pPr/>
              <a:t>8/12/2023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6342-519B-44B4-BD6C-43AA2680CE12}" type="datetimeFigureOut">
              <a:rPr lang="en-US" smtClean="0"/>
              <a:pPr/>
              <a:t>8/12/2023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6342-519B-44B4-BD6C-43AA2680CE12}" type="datetimeFigureOut">
              <a:rPr lang="en-US" smtClean="0"/>
              <a:pPr/>
              <a:t>8/12/2023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6342-519B-44B4-BD6C-43AA2680CE12}" type="datetimeFigureOut">
              <a:rPr lang="en-US" smtClean="0"/>
              <a:pPr/>
              <a:t>8/12/2023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8/12/2023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06342-519B-44B4-BD6C-43AA2680CE12}" type="datetimeFigureOut">
              <a:rPr lang="en-US" smtClean="0"/>
              <a:pPr/>
              <a:t>8/12/2023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6342-519B-44B4-BD6C-43AA2680CE12}" type="datetimeFigureOut">
              <a:rPr lang="en-US" smtClean="0"/>
              <a:pPr/>
              <a:t>8/12/2023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AA541-2B2B-40EF-9932-B1DA36E180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6342-519B-44B4-BD6C-43AA2680CE12}" type="datetimeFigureOut">
              <a:rPr lang="en-US" smtClean="0"/>
              <a:pPr/>
              <a:t>8/12/2023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AA541-2B2B-40EF-9932-B1DA36E180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14599"/>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rgbClr val="C00000"/>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AUGUST 13</a:t>
            </a:r>
            <a:r>
              <a:rPr lang="en-US" b="1" baseline="30000" dirty="0" smtClean="0">
                <a:solidFill>
                  <a:schemeClr val="tx1"/>
                </a:solidFill>
              </a:rPr>
              <a:t>TH</a:t>
            </a:r>
            <a:r>
              <a:rPr lang="en-US" b="1" dirty="0" smtClean="0">
                <a:solidFill>
                  <a:schemeClr val="tx1"/>
                </a:solidFill>
              </a:rPr>
              <a:t> 2023 </a:t>
            </a:r>
            <a:br>
              <a:rPr lang="en-US" b="1" dirty="0" smtClean="0">
                <a:solidFill>
                  <a:schemeClr val="tx1"/>
                </a:solidFill>
              </a:rPr>
            </a:br>
            <a:r>
              <a:rPr lang="en-US" b="1" dirty="0" smtClean="0">
                <a:solidFill>
                  <a:srgbClr val="C00000"/>
                </a:solidFill>
                <a:latin typeface="Arial Rounded MT Bold" pitchFamily="34" charset="0"/>
              </a:rPr>
              <a:t>Sermon BY Marc Simeon</a:t>
            </a:r>
            <a:endParaRPr lang="en-US" dirty="0">
              <a:solidFill>
                <a:srgbClr val="C00000"/>
              </a:solidFill>
              <a:latin typeface="Arial Rounded MT Bold" pitchFamily="34" charset="0"/>
            </a:endParaRPr>
          </a:p>
        </p:txBody>
      </p:sp>
      <p:sp>
        <p:nvSpPr>
          <p:cNvPr id="6" name="TextBox 5"/>
          <p:cNvSpPr txBox="1"/>
          <p:nvPr/>
        </p:nvSpPr>
        <p:spPr>
          <a:xfrm>
            <a:off x="0" y="2590800"/>
            <a:ext cx="9144000" cy="584775"/>
          </a:xfrm>
          <a:prstGeom prst="rect">
            <a:avLst/>
          </a:prstGeom>
          <a:solidFill>
            <a:schemeClr val="accent5">
              <a:lumMod val="40000"/>
              <a:lumOff val="60000"/>
            </a:schemeClr>
          </a:solidFill>
        </p:spPr>
        <p:txBody>
          <a:bodyPr wrap="square" rtlCol="0">
            <a:spAutoFit/>
          </a:bodyPr>
          <a:lstStyle/>
          <a:p>
            <a:pPr algn="ctr"/>
            <a:r>
              <a:rPr lang="en-US" sz="3200" b="1" dirty="0" smtClean="0">
                <a:latin typeface="Copperplate Gothic Bold" pitchFamily="34" charset="0"/>
              </a:rPr>
              <a:t>I  HAVE  KEPT  THE  FAITH</a:t>
            </a:r>
            <a:endParaRPr lang="en-US" sz="3200" b="1" dirty="0">
              <a:latin typeface="Copperplate Gothic Bold" pitchFamily="34" charset="0"/>
            </a:endParaRPr>
          </a:p>
        </p:txBody>
      </p:sp>
      <p:pic>
        <p:nvPicPr>
          <p:cNvPr id="5" name="Picture 4" descr="What Does 2 Timothy 4:7 Mean?"/>
          <p:cNvPicPr/>
          <p:nvPr/>
        </p:nvPicPr>
        <p:blipFill>
          <a:blip r:embed="rId3"/>
          <a:srcRect/>
          <a:stretch>
            <a:fillRect/>
          </a:stretch>
        </p:blipFill>
        <p:spPr bwMode="auto">
          <a:xfrm>
            <a:off x="0" y="3276600"/>
            <a:ext cx="9144000" cy="39464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5400" dirty="0" smtClean="0">
                <a:latin typeface="Arial Rounded MT Bold" pitchFamily="34" charset="0"/>
              </a:rPr>
              <a:t>2Ti 4:7 I have fought the good fight, I have finished the race, I have kept the faith.</a:t>
            </a:r>
          </a:p>
          <a:p>
            <a:pPr algn="just"/>
            <a:r>
              <a:rPr lang="en-US" sz="5400" dirty="0" smtClean="0">
                <a:solidFill>
                  <a:srgbClr val="0000FF"/>
                </a:solidFill>
                <a:latin typeface="Arial Rounded MT Bold" pitchFamily="34" charset="0"/>
              </a:rPr>
              <a:t>3Jo 1:4 I have no greater joy than to hear that my children walk in truth.</a:t>
            </a:r>
            <a:endParaRPr lang="en-US" sz="5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800" b="1" dirty="0" smtClean="0">
                <a:solidFill>
                  <a:srgbClr val="FF0000"/>
                </a:solidFill>
                <a:latin typeface="Arial Rounded MT Bold" pitchFamily="34" charset="0"/>
              </a:rPr>
              <a:t>INTRODUCTION</a:t>
            </a:r>
            <a:endParaRPr lang="en-US" sz="4800" dirty="0" smtClean="0">
              <a:solidFill>
                <a:srgbClr val="FF0000"/>
              </a:solidFill>
              <a:latin typeface="Arial Rounded MT Bold" pitchFamily="34" charset="0"/>
            </a:endParaRPr>
          </a:p>
          <a:p>
            <a:pPr lvl="0" algn="just"/>
            <a:r>
              <a:rPr lang="en-US" sz="4800" dirty="0" smtClean="0">
                <a:solidFill>
                  <a:srgbClr val="0000FF"/>
                </a:solidFill>
                <a:latin typeface="Arial Rounded MT Bold" pitchFamily="34" charset="0"/>
              </a:rPr>
              <a:t>Keeping the faith in God is a challenge, no matter what era we live in.</a:t>
            </a:r>
          </a:p>
          <a:p>
            <a:pPr lvl="0" algn="just"/>
            <a:r>
              <a:rPr lang="en-US" sz="4800" dirty="0" smtClean="0">
                <a:solidFill>
                  <a:srgbClr val="FF0000"/>
                </a:solidFill>
                <a:latin typeface="Arial Rounded MT Bold" pitchFamily="34" charset="0"/>
              </a:rPr>
              <a:t>We tend to think that it is harder in our times than all previous eras to be a witness for God.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000FF"/>
                </a:solidFill>
                <a:latin typeface="Arial Rounded MT Bold" pitchFamily="34" charset="0"/>
              </a:rPr>
              <a:t>The fact to the matter is that, all believers face their fair share of adversities to maintain their genuine faith in God no matter what time in history they live in.</a:t>
            </a:r>
          </a:p>
          <a:p>
            <a:pPr lvl="0" algn="just"/>
            <a:r>
              <a:rPr lang="en-US" sz="4400" dirty="0" smtClean="0">
                <a:solidFill>
                  <a:srgbClr val="FF0000"/>
                </a:solidFill>
                <a:latin typeface="Arial Rounded MT Bold" pitchFamily="34" charset="0"/>
              </a:rPr>
              <a:t>In our days, the enemy has changed tactics to pretend that all faiths are fictions.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000FF"/>
                </a:solidFill>
                <a:latin typeface="Arial Rounded MT Bold" pitchFamily="34" charset="0"/>
              </a:rPr>
              <a:t>We live in the era controlled by the faith called humanism that is masqueraded as science. </a:t>
            </a:r>
          </a:p>
          <a:p>
            <a:pPr lvl="0" algn="just"/>
            <a:r>
              <a:rPr lang="en-US" sz="4400" dirty="0" smtClean="0">
                <a:solidFill>
                  <a:srgbClr val="FF0000"/>
                </a:solidFill>
                <a:latin typeface="Arial Rounded MT Bold" pitchFamily="34" charset="0"/>
              </a:rPr>
              <a:t>They would want you and I to believe that the science that they are heralding is objective and </a:t>
            </a:r>
            <a:r>
              <a:rPr lang="en-US" sz="4400" dirty="0" smtClean="0">
                <a:solidFill>
                  <a:srgbClr val="FF0000"/>
                </a:solidFill>
                <a:latin typeface="Arial Rounded MT Bold" pitchFamily="34" charset="0"/>
              </a:rPr>
              <a:t>neutral, </a:t>
            </a:r>
            <a:r>
              <a:rPr lang="en-US" sz="4400" dirty="0" smtClean="0">
                <a:solidFill>
                  <a:srgbClr val="FF0000"/>
                </a:solidFill>
                <a:latin typeface="Arial Rounded MT Bold" pitchFamily="34" charset="0"/>
              </a:rPr>
              <a:t>when in fact it is a faith of its own.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000FF"/>
                </a:solidFill>
                <a:latin typeface="Arial Rounded MT Bold" pitchFamily="34" charset="0"/>
              </a:rPr>
              <a:t>Most of what we’ve studied as scientific facts some 30 years ago have now being challenged by later discoveries. </a:t>
            </a:r>
          </a:p>
          <a:p>
            <a:pPr lvl="0" algn="just"/>
            <a:r>
              <a:rPr lang="en-US" sz="4400" dirty="0" smtClean="0">
                <a:solidFill>
                  <a:srgbClr val="FF0000"/>
                </a:solidFill>
                <a:latin typeface="Arial Rounded MT Bold" pitchFamily="34" charset="0"/>
              </a:rPr>
              <a:t>The science we are being fed in our days is nothing but an assumption to challenge the biblical account of the origin of life.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dirty="0" smtClean="0">
                <a:solidFill>
                  <a:srgbClr val="0000FF"/>
                </a:solidFill>
                <a:latin typeface="Arial Rounded MT Bold" pitchFamily="34" charset="0"/>
              </a:rPr>
              <a:t>Present science is the denial of the supernatural in order to uphold the belief that life is coincidental, naturalistic and purposeless.</a:t>
            </a:r>
          </a:p>
          <a:p>
            <a:pPr lvl="0" algn="just"/>
            <a:r>
              <a:rPr lang="en-US" sz="4400" dirty="0" smtClean="0">
                <a:solidFill>
                  <a:srgbClr val="FF0000"/>
                </a:solidFill>
                <a:latin typeface="Arial Rounded MT Bold" pitchFamily="34" charset="0"/>
              </a:rPr>
              <a:t>For the most part, what we call scientific facts are really assumptions and presuppositions.</a:t>
            </a:r>
          </a:p>
          <a:p>
            <a:pPr lvl="0" algn="just"/>
            <a:r>
              <a:rPr lang="en-US" sz="4400" dirty="0" smtClean="0">
                <a:solidFill>
                  <a:srgbClr val="0000FF"/>
                </a:solidFill>
                <a:latin typeface="Arial Rounded MT Bold" pitchFamily="34" charset="0"/>
              </a:rPr>
              <a:t>They want us to hold on to whatever they come up with until they find something better to tell us.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lgn="just"/>
            <a:r>
              <a:rPr lang="en-US" sz="4400" dirty="0" smtClean="0">
                <a:solidFill>
                  <a:srgbClr val="0000FF"/>
                </a:solidFill>
                <a:latin typeface="Arial Rounded MT Bold" pitchFamily="34" charset="0"/>
              </a:rPr>
              <a:t>We are being bombarded with information that claims to be factual that contradicts the Bible, and a lot of Christians fall </a:t>
            </a:r>
            <a:r>
              <a:rPr lang="en-US" sz="4400" dirty="0" smtClean="0">
                <a:solidFill>
                  <a:srgbClr val="0000FF"/>
                </a:solidFill>
                <a:latin typeface="Arial Rounded MT Bold" pitchFamily="34" charset="0"/>
              </a:rPr>
              <a:t>preys </a:t>
            </a:r>
            <a:r>
              <a:rPr lang="en-US" sz="4400" dirty="0" smtClean="0">
                <a:solidFill>
                  <a:srgbClr val="0000FF"/>
                </a:solidFill>
                <a:latin typeface="Arial Rounded MT Bold" pitchFamily="34" charset="0"/>
              </a:rPr>
              <a:t>to it.</a:t>
            </a:r>
          </a:p>
          <a:p>
            <a:pPr lvl="0" algn="just"/>
            <a:r>
              <a:rPr lang="en-US" sz="4400" dirty="0" smtClean="0">
                <a:solidFill>
                  <a:srgbClr val="FF0000"/>
                </a:solidFill>
                <a:latin typeface="Arial Rounded MT Bold" pitchFamily="34" charset="0"/>
              </a:rPr>
              <a:t>The modern day’s scientific advancements put mankind behind the steering wheel of their destiny.</a:t>
            </a:r>
          </a:p>
          <a:p>
            <a:pPr lvl="0" algn="just"/>
            <a:r>
              <a:rPr lang="en-US" sz="4400" dirty="0" smtClean="0">
                <a:solidFill>
                  <a:srgbClr val="0000FF"/>
                </a:solidFill>
                <a:latin typeface="Arial Rounded MT Bold" pitchFamily="34" charset="0"/>
              </a:rPr>
              <a:t>We live in a time when human governments are trying their best to overrule God’s order over the creation.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dirty="0" smtClean="0">
                <a:solidFill>
                  <a:srgbClr val="0000FF"/>
                </a:solidFill>
                <a:latin typeface="Arial Rounded MT Bold" pitchFamily="34" charset="0"/>
              </a:rPr>
              <a:t>We live in a time where signs and wonders are rare among Christians which would help to counter the claims of the opposition party.</a:t>
            </a:r>
          </a:p>
          <a:p>
            <a:pPr lvl="0" algn="just"/>
            <a:r>
              <a:rPr lang="en-US" sz="4800" dirty="0" smtClean="0">
                <a:solidFill>
                  <a:srgbClr val="FF0000"/>
                </a:solidFill>
                <a:latin typeface="Arial Rounded MT Bold" pitchFamily="34" charset="0"/>
              </a:rPr>
              <a:t>We live in a time where truth is not absolute but subjective.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200" dirty="0" smtClean="0">
                <a:solidFill>
                  <a:srgbClr val="0000FF"/>
                </a:solidFill>
                <a:latin typeface="Arial Rounded MT Bold" pitchFamily="34" charset="0"/>
              </a:rPr>
              <a:t>We live in a time where many so-called Christians practice faith deconstruction. </a:t>
            </a:r>
          </a:p>
          <a:p>
            <a:pPr lvl="0" algn="just"/>
            <a:r>
              <a:rPr lang="en-US" sz="5200" dirty="0" smtClean="0">
                <a:solidFill>
                  <a:srgbClr val="FF0000"/>
                </a:solidFill>
                <a:latin typeface="Arial Rounded MT Bold" pitchFamily="34" charset="0"/>
              </a:rPr>
              <a:t>They pick and chose what they want from the bible to reconstruct their theology.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solidFill>
                  <a:srgbClr val="0000FF"/>
                </a:solidFill>
                <a:latin typeface="Arial Rounded MT Bold" pitchFamily="34" charset="0"/>
              </a:rPr>
              <a:t>Many denominations take a pragmatic approach to the bible in order to line up with the demands of culture we live in.</a:t>
            </a:r>
          </a:p>
          <a:p>
            <a:pPr lvl="0" algn="just"/>
            <a:r>
              <a:rPr lang="en-US" sz="4800" dirty="0" smtClean="0">
                <a:solidFill>
                  <a:srgbClr val="FF0000"/>
                </a:solidFill>
                <a:latin typeface="Arial Rounded MT Bold" pitchFamily="34" charset="0"/>
              </a:rPr>
              <a:t>Keeping the genuine faith in God is not only hard, but it becomes a lonely endeavor.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r>
              <a:rPr lang="en-US" sz="4400" dirty="0" smtClean="0">
                <a:solidFill>
                  <a:srgbClr val="CCFF33"/>
                </a:solidFill>
                <a:latin typeface="Arial Rounded MT Bold" pitchFamily="34" charset="0"/>
              </a:rPr>
              <a:t>THE CHALLENGES PAUL FACED IN KEEPING HIS FAITH TO THE END</a:t>
            </a:r>
          </a:p>
          <a:p>
            <a:pPr lvl="0" algn="just"/>
            <a:r>
              <a:rPr lang="en-US" sz="4400" dirty="0" smtClean="0">
                <a:latin typeface="Arial Rounded MT Bold" pitchFamily="34" charset="0"/>
              </a:rPr>
              <a:t>Paul had his fair share of obstacles to overcome in order to maintain his faith in God.</a:t>
            </a:r>
          </a:p>
          <a:p>
            <a:pPr lvl="0" algn="just"/>
            <a:r>
              <a:rPr lang="en-US" sz="4400" dirty="0" smtClean="0">
                <a:latin typeface="Arial Rounded MT Bold" pitchFamily="34" charset="0"/>
              </a:rPr>
              <a:t> </a:t>
            </a:r>
            <a:r>
              <a:rPr lang="en-US" sz="4400" dirty="0" smtClean="0">
                <a:solidFill>
                  <a:srgbClr val="CCFF33"/>
                </a:solidFill>
                <a:latin typeface="Arial Rounded MT Bold" pitchFamily="34" charset="0"/>
              </a:rPr>
              <a:t>We also have our fair share of obstacles to overcome to hold on to our faith in God although they differ in nature than Paul’s.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Rounded MT Bold" pitchFamily="34" charset="0"/>
              </a:rPr>
              <a:t>Persecution was one of Paul’s greatest challenges.</a:t>
            </a:r>
          </a:p>
          <a:p>
            <a:pPr lvl="0" algn="just"/>
            <a:r>
              <a:rPr lang="en-US" sz="4400" dirty="0" smtClean="0">
                <a:solidFill>
                  <a:srgbClr val="CCFF33"/>
                </a:solidFill>
                <a:latin typeface="Arial Rounded MT Bold" pitchFamily="34" charset="0"/>
              </a:rPr>
              <a:t>The rejection of the new doctrine of salvation was another one.</a:t>
            </a:r>
          </a:p>
          <a:p>
            <a:pPr lvl="0" algn="just"/>
            <a:r>
              <a:rPr lang="en-US" sz="4400" dirty="0" smtClean="0">
                <a:latin typeface="Arial Rounded MT Bold" pitchFamily="34" charset="0"/>
              </a:rPr>
              <a:t>The false brethren who were seeking to harm him were another challenge.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latin typeface="Arial Rounded MT Bold" pitchFamily="34" charset="0"/>
              </a:rPr>
              <a:t>The false teachers who were invading the church presented another challenge.</a:t>
            </a:r>
          </a:p>
          <a:p>
            <a:pPr lvl="0" algn="just"/>
            <a:r>
              <a:rPr lang="en-US" sz="4400" dirty="0" smtClean="0">
                <a:solidFill>
                  <a:srgbClr val="CCFF33"/>
                </a:solidFill>
                <a:latin typeface="Arial Rounded MT Bold" pitchFamily="34" charset="0"/>
              </a:rPr>
              <a:t>The lack of funds to support the ministry was another challenge.</a:t>
            </a:r>
          </a:p>
          <a:p>
            <a:pPr lvl="0" algn="just"/>
            <a:r>
              <a:rPr lang="en-US" sz="4400" dirty="0" smtClean="0">
                <a:latin typeface="Arial Rounded MT Bold" pitchFamily="34" charset="0"/>
              </a:rPr>
              <a:t>The lack of help and encouragement from other believers was another challenge of Paul.</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400" dirty="0" smtClean="0">
                <a:latin typeface="Arial Rounded MT Bold" pitchFamily="34" charset="0"/>
              </a:rPr>
              <a:t>The constant clashes with the Jewish religious leaders were some of Paul’s challenges.</a:t>
            </a:r>
          </a:p>
          <a:p>
            <a:pPr lvl="0" algn="just"/>
            <a:r>
              <a:rPr lang="en-US" sz="4400" dirty="0" smtClean="0">
                <a:solidFill>
                  <a:srgbClr val="CCFF33"/>
                </a:solidFill>
                <a:latin typeface="Arial Rounded MT Bold" pitchFamily="34" charset="0"/>
              </a:rPr>
              <a:t>The demonic attacks were another one of Paul’s obstacles.</a:t>
            </a:r>
          </a:p>
          <a:p>
            <a:pPr lvl="0" algn="just"/>
            <a:r>
              <a:rPr lang="en-US" sz="4400" dirty="0" smtClean="0">
                <a:latin typeface="Arial Rounded MT Bold" pitchFamily="34" charset="0"/>
              </a:rPr>
              <a:t>The immaturity and vulnerability of the new believers were another one of Paul’s challenges.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lvl="0" algn="just"/>
            <a:r>
              <a:rPr lang="en-US" sz="4400" dirty="0" smtClean="0">
                <a:latin typeface="Arial Rounded MT Bold" pitchFamily="34" charset="0"/>
              </a:rPr>
              <a:t>The beating and the imprisonments were parts of Paul’s </a:t>
            </a:r>
            <a:r>
              <a:rPr lang="en-US" sz="4400" dirty="0" smtClean="0">
                <a:latin typeface="Arial Rounded MT Bold" pitchFamily="34" charset="0"/>
              </a:rPr>
              <a:t>lot.</a:t>
            </a:r>
            <a:endParaRPr lang="en-US" sz="4400" dirty="0" smtClean="0">
              <a:latin typeface="Arial Rounded MT Bold" pitchFamily="34" charset="0"/>
            </a:endParaRPr>
          </a:p>
          <a:p>
            <a:pPr lvl="0" algn="just"/>
            <a:r>
              <a:rPr lang="en-US" sz="4400" dirty="0" smtClean="0">
                <a:solidFill>
                  <a:srgbClr val="CCFF33"/>
                </a:solidFill>
                <a:latin typeface="Arial Rounded MT Bold" pitchFamily="34" charset="0"/>
              </a:rPr>
              <a:t>The physical illness that Paul suffered was another one of Paul’s </a:t>
            </a:r>
            <a:r>
              <a:rPr lang="en-US" sz="4400" dirty="0" smtClean="0">
                <a:solidFill>
                  <a:srgbClr val="CCFF33"/>
                </a:solidFill>
                <a:latin typeface="Arial Rounded MT Bold" pitchFamily="34" charset="0"/>
              </a:rPr>
              <a:t>hindrances</a:t>
            </a:r>
            <a:r>
              <a:rPr lang="en-US" sz="4400" dirty="0" smtClean="0">
                <a:solidFill>
                  <a:srgbClr val="CCFF33"/>
                </a:solidFill>
                <a:latin typeface="Arial Rounded MT Bold" pitchFamily="34" charset="0"/>
              </a:rPr>
              <a:t>.</a:t>
            </a:r>
            <a:endParaRPr lang="en-US" sz="4400" dirty="0" smtClean="0">
              <a:solidFill>
                <a:srgbClr val="CCFF33"/>
              </a:solidFill>
              <a:latin typeface="Arial Rounded MT Bold" pitchFamily="34" charset="0"/>
            </a:endParaRPr>
          </a:p>
          <a:p>
            <a:pPr lvl="0" algn="just"/>
            <a:r>
              <a:rPr lang="en-US" sz="4400" dirty="0" smtClean="0">
                <a:latin typeface="Arial Rounded MT Bold" pitchFamily="34" charset="0"/>
              </a:rPr>
              <a:t>To have kept the faith is an understatement. Paul managed to strive gloriously in his faith in the midst of all that were set against him. That’s exceptional!</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en-US" sz="4400" b="1" dirty="0" smtClean="0">
                <a:solidFill>
                  <a:srgbClr val="0000FF"/>
                </a:solidFill>
                <a:latin typeface="Arial Rounded MT Bold" pitchFamily="34" charset="0"/>
              </a:rPr>
              <a:t>PRESENT CHALLENGES IN KEEPING OF THE FAITH IN GOD</a:t>
            </a:r>
            <a:endParaRPr lang="en-US" sz="4400" dirty="0" smtClean="0">
              <a:solidFill>
                <a:srgbClr val="0000FF"/>
              </a:solidFill>
              <a:latin typeface="Arial Rounded MT Bold" pitchFamily="34" charset="0"/>
            </a:endParaRPr>
          </a:p>
          <a:p>
            <a:pPr lvl="0" algn="just"/>
            <a:r>
              <a:rPr lang="en-US" sz="4400" dirty="0" smtClean="0">
                <a:latin typeface="Arial Rounded MT Bold" pitchFamily="34" charset="0"/>
              </a:rPr>
              <a:t>Depends on where you live the challenges differ for each believer. </a:t>
            </a:r>
          </a:p>
          <a:p>
            <a:pPr lvl="0" algn="just"/>
            <a:r>
              <a:rPr lang="en-US" sz="4400" dirty="0" smtClean="0">
                <a:solidFill>
                  <a:srgbClr val="0000FF"/>
                </a:solidFill>
                <a:latin typeface="Arial Rounded MT Bold" pitchFamily="34" charset="0"/>
              </a:rPr>
              <a:t>People are being put to jail, beaten and killed for their faith in God in some corners of the world as we speak.</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The invasion of immorality in the church and </a:t>
            </a:r>
            <a:r>
              <a:rPr lang="en-US" sz="4400" dirty="0" smtClean="0">
                <a:latin typeface="Arial Rounded MT Bold" pitchFamily="34" charset="0"/>
              </a:rPr>
              <a:t>in all </a:t>
            </a:r>
            <a:r>
              <a:rPr lang="en-US" sz="4400" dirty="0" smtClean="0">
                <a:latin typeface="Arial Rounded MT Bold" pitchFamily="34" charset="0"/>
              </a:rPr>
              <a:t>mainstreams of society is a great challenge to the modern believer</a:t>
            </a:r>
            <a:r>
              <a:rPr lang="en-US" sz="4400" dirty="0" smtClean="0">
                <a:latin typeface="Arial Rounded MT Bold" pitchFamily="34" charset="0"/>
              </a:rPr>
              <a:t>.</a:t>
            </a:r>
            <a:endParaRPr lang="en-US" sz="4400" dirty="0" smtClean="0">
              <a:latin typeface="Arial Rounded MT Bold" pitchFamily="34" charset="0"/>
            </a:endParaRPr>
          </a:p>
          <a:p>
            <a:pPr lvl="0" algn="just"/>
            <a:r>
              <a:rPr lang="en-US" sz="4400" dirty="0" smtClean="0">
                <a:solidFill>
                  <a:srgbClr val="0000FF"/>
                </a:solidFill>
                <a:latin typeface="Arial Rounded MT Bold" pitchFamily="34" charset="0"/>
              </a:rPr>
              <a:t>The explosion of false doctrines and sects are </a:t>
            </a:r>
            <a:r>
              <a:rPr lang="en-US" sz="4400" dirty="0" smtClean="0">
                <a:solidFill>
                  <a:srgbClr val="0000FF"/>
                </a:solidFill>
                <a:latin typeface="Arial Rounded MT Bold" pitchFamily="34" charset="0"/>
              </a:rPr>
              <a:t> </a:t>
            </a:r>
            <a:r>
              <a:rPr lang="en-US" sz="4400" dirty="0" smtClean="0">
                <a:solidFill>
                  <a:srgbClr val="0000FF"/>
                </a:solidFill>
                <a:latin typeface="Arial Rounded MT Bold" pitchFamily="34" charset="0"/>
              </a:rPr>
              <a:t>stumbling </a:t>
            </a:r>
            <a:r>
              <a:rPr lang="en-US" sz="4400" dirty="0" smtClean="0">
                <a:solidFill>
                  <a:srgbClr val="0000FF"/>
                </a:solidFill>
                <a:latin typeface="Arial Rounded MT Bold" pitchFamily="34" charset="0"/>
              </a:rPr>
              <a:t>blocks </a:t>
            </a:r>
            <a:r>
              <a:rPr lang="en-US" sz="4400" dirty="0" smtClean="0">
                <a:solidFill>
                  <a:srgbClr val="0000FF"/>
                </a:solidFill>
                <a:latin typeface="Arial Rounded MT Bold" pitchFamily="34" charset="0"/>
              </a:rPr>
              <a:t>to contemporary Christians.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The great sense of disengagement of the believers in the things of God is another common challenge.</a:t>
            </a:r>
          </a:p>
          <a:p>
            <a:pPr lvl="0" algn="just"/>
            <a:r>
              <a:rPr lang="en-US" sz="4400" dirty="0" smtClean="0">
                <a:solidFill>
                  <a:srgbClr val="0000FF"/>
                </a:solidFill>
                <a:latin typeface="Arial Rounded MT Bold" pitchFamily="34" charset="0"/>
              </a:rPr>
              <a:t>Autonomy and self-reliance among confessed </a:t>
            </a:r>
            <a:r>
              <a:rPr lang="en-US" sz="4400" dirty="0" smtClean="0">
                <a:solidFill>
                  <a:srgbClr val="0000FF"/>
                </a:solidFill>
                <a:latin typeface="Arial Rounded MT Bold" pitchFamily="34" charset="0"/>
              </a:rPr>
              <a:t>Christians </a:t>
            </a:r>
            <a:r>
              <a:rPr lang="en-US" sz="4400" dirty="0" smtClean="0">
                <a:solidFill>
                  <a:srgbClr val="0000FF"/>
                </a:solidFill>
                <a:latin typeface="Arial Rounded MT Bold" pitchFamily="34" charset="0"/>
              </a:rPr>
              <a:t>who </a:t>
            </a:r>
            <a:r>
              <a:rPr lang="en-US" sz="4400" dirty="0" smtClean="0">
                <a:solidFill>
                  <a:srgbClr val="0000FF"/>
                </a:solidFill>
                <a:latin typeface="Arial Rounded MT Bold" pitchFamily="34" charset="0"/>
              </a:rPr>
              <a:t>sense </a:t>
            </a:r>
            <a:r>
              <a:rPr lang="en-US" sz="4400" dirty="0" smtClean="0">
                <a:solidFill>
                  <a:srgbClr val="0000FF"/>
                </a:solidFill>
                <a:latin typeface="Arial Rounded MT Bold" pitchFamily="34" charset="0"/>
              </a:rPr>
              <a:t>no need for God’s guidance is another challenge.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Financial burden to advance the Kingdom of God is high on the list of the challenges of the believers in our time. </a:t>
            </a:r>
          </a:p>
          <a:p>
            <a:pPr lvl="0" algn="just"/>
            <a:r>
              <a:rPr lang="en-US" sz="4400" dirty="0" smtClean="0">
                <a:solidFill>
                  <a:srgbClr val="0000FF"/>
                </a:solidFill>
                <a:latin typeface="Arial Rounded MT Bold" pitchFamily="34" charset="0"/>
              </a:rPr>
              <a:t>Fake brethrens, wolfs in sheep clothing is another one.</a:t>
            </a:r>
          </a:p>
          <a:p>
            <a:pPr lvl="0" algn="just"/>
            <a:r>
              <a:rPr lang="en-US" sz="4400" dirty="0" smtClean="0">
                <a:latin typeface="Arial Rounded MT Bold" pitchFamily="34" charset="0"/>
              </a:rPr>
              <a:t>Secularism and materialism </a:t>
            </a:r>
            <a:r>
              <a:rPr lang="en-US" sz="4400" dirty="0" smtClean="0">
                <a:latin typeface="Arial Rounded MT Bold" pitchFamily="34" charset="0"/>
              </a:rPr>
              <a:t>among believers are </a:t>
            </a:r>
            <a:r>
              <a:rPr lang="en-US" sz="4400" dirty="0" smtClean="0">
                <a:latin typeface="Arial Rounded MT Bold" pitchFamily="34" charset="0"/>
              </a:rPr>
              <a:t>also high in the list.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latin typeface="Arial Rounded MT Bold" pitchFamily="34" charset="0"/>
              </a:rPr>
              <a:t>The high cost of living causes the disappearance of full time Christian workers in the field.</a:t>
            </a:r>
          </a:p>
          <a:p>
            <a:pPr lvl="0" algn="just"/>
            <a:r>
              <a:rPr lang="en-US" sz="4800" dirty="0" smtClean="0">
                <a:solidFill>
                  <a:srgbClr val="0000FF"/>
                </a:solidFill>
                <a:latin typeface="Arial Rounded MT Bold" pitchFamily="34" charset="0"/>
              </a:rPr>
              <a:t>The growing Biblical illiteracy of the believer is a great challenge in keeping the faith.</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FF33"/>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latin typeface="Arial Rounded MT Bold" pitchFamily="34" charset="0"/>
              </a:rPr>
              <a:t>To keep the genuine faith in God in our time is nothing short than a gymnastic.</a:t>
            </a:r>
          </a:p>
          <a:p>
            <a:pPr lvl="0" algn="just"/>
            <a:r>
              <a:rPr lang="en-US" sz="4800" dirty="0" smtClean="0">
                <a:solidFill>
                  <a:srgbClr val="0000FF"/>
                </a:solidFill>
                <a:latin typeface="Arial Rounded MT Bold" pitchFamily="34" charset="0"/>
              </a:rPr>
              <a:t>Heb 3:14 For we have become partakers of Christ if we hold the beginning of our confidence steadfast to the end</a:t>
            </a:r>
            <a:r>
              <a:rPr lang="en-US" sz="4800" dirty="0" smtClean="0">
                <a:solidFill>
                  <a:srgbClr val="0000FF"/>
                </a:solidFill>
              </a:rPr>
              <a:t>,</a:t>
            </a:r>
            <a:endParaRPr lang="en-US" sz="4800" dirty="0">
              <a:solidFill>
                <a:srgbClr val="0000FF"/>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400" b="1" dirty="0" smtClean="0">
                <a:solidFill>
                  <a:srgbClr val="FFFF00"/>
                </a:solidFill>
                <a:latin typeface="Arial Rounded MT Bold" pitchFamily="34" charset="0"/>
              </a:rPr>
              <a:t>THE CHRISTIAN </a:t>
            </a:r>
            <a:r>
              <a:rPr lang="en-US" sz="4400" b="1" dirty="0" smtClean="0">
                <a:solidFill>
                  <a:srgbClr val="FFFF00"/>
                </a:solidFill>
                <a:latin typeface="Arial Rounded MT Bold" pitchFamily="34" charset="0"/>
              </a:rPr>
              <a:t> LIFE  IS  </a:t>
            </a:r>
            <a:r>
              <a:rPr lang="en-US" sz="4400" b="1" dirty="0" smtClean="0">
                <a:solidFill>
                  <a:srgbClr val="FFFF00"/>
                </a:solidFill>
                <a:latin typeface="Arial Rounded MT Bold" pitchFamily="34" charset="0"/>
              </a:rPr>
              <a:t>LIKE </a:t>
            </a:r>
            <a:r>
              <a:rPr lang="en-US" sz="4400" b="1" dirty="0" smtClean="0">
                <a:solidFill>
                  <a:srgbClr val="FFFF00"/>
                </a:solidFill>
                <a:latin typeface="Arial Rounded MT Bold" pitchFamily="34" charset="0"/>
              </a:rPr>
              <a:t>A  </a:t>
            </a:r>
            <a:r>
              <a:rPr lang="en-US" sz="4400" b="1" dirty="0" smtClean="0">
                <a:solidFill>
                  <a:srgbClr val="FFFF00"/>
                </a:solidFill>
                <a:latin typeface="Arial Rounded MT Bold" pitchFamily="34" charset="0"/>
              </a:rPr>
              <a:t>SPORT </a:t>
            </a:r>
            <a:r>
              <a:rPr lang="en-US" sz="4400" b="1" dirty="0" smtClean="0">
                <a:solidFill>
                  <a:srgbClr val="FFFF00"/>
                </a:solidFill>
                <a:latin typeface="Arial Rounded MT Bold" pitchFamily="34" charset="0"/>
              </a:rPr>
              <a:t> RACE</a:t>
            </a:r>
            <a:endParaRPr lang="en-US" sz="4400" dirty="0" smtClean="0">
              <a:solidFill>
                <a:srgbClr val="FFFF00"/>
              </a:solidFill>
              <a:latin typeface="Arial Rounded MT Bold" pitchFamily="34" charset="0"/>
            </a:endParaRPr>
          </a:p>
          <a:p>
            <a:pPr lvl="0" algn="just"/>
            <a:r>
              <a:rPr lang="en-US" sz="4400" dirty="0" smtClean="0">
                <a:solidFill>
                  <a:schemeClr val="bg1"/>
                </a:solidFill>
                <a:latin typeface="Arial Rounded MT Bold" pitchFamily="34" charset="0"/>
              </a:rPr>
              <a:t>Christians must run the race according to the rules so that they would not be disqualified.</a:t>
            </a:r>
          </a:p>
          <a:p>
            <a:pPr lvl="0" algn="just"/>
            <a:r>
              <a:rPr lang="en-US" sz="4400" dirty="0" smtClean="0">
                <a:solidFill>
                  <a:srgbClr val="FFFF00"/>
                </a:solidFill>
                <a:latin typeface="Arial Rounded MT Bold" pitchFamily="34" charset="0"/>
              </a:rPr>
              <a:t>We must run the race to the end to be declared winners.</a:t>
            </a:r>
          </a:p>
          <a:p>
            <a:pPr lvl="0" algn="just"/>
            <a:r>
              <a:rPr lang="en-US" sz="4400" dirty="0" smtClean="0">
                <a:solidFill>
                  <a:schemeClr val="bg1"/>
                </a:solidFill>
                <a:latin typeface="Arial Rounded MT Bold" pitchFamily="34" charset="0"/>
              </a:rPr>
              <a:t>We run for a heavenly prize.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chemeClr val="bg1"/>
                </a:solidFill>
                <a:latin typeface="Arial Rounded MT Bold" pitchFamily="34" charset="0"/>
              </a:rPr>
              <a:t>We run diligently, purposefully and expectantly.</a:t>
            </a:r>
          </a:p>
          <a:p>
            <a:pPr algn="just"/>
            <a:r>
              <a:rPr lang="en-US" sz="4400" b="1" u="sng" dirty="0" smtClean="0">
                <a:solidFill>
                  <a:srgbClr val="FFFF00"/>
                </a:solidFill>
                <a:latin typeface="Arial Rounded MT Bold" pitchFamily="34" charset="0"/>
              </a:rPr>
              <a:t>1Co 9:24-27</a:t>
            </a:r>
          </a:p>
          <a:p>
            <a:pPr algn="just"/>
            <a:r>
              <a:rPr lang="en-US" sz="4400" b="1" u="sng" dirty="0" smtClean="0">
                <a:solidFill>
                  <a:schemeClr val="bg1"/>
                </a:solidFill>
                <a:latin typeface="Arial Rounded MT Bold" pitchFamily="34" charset="0"/>
              </a:rPr>
              <a:t>24</a:t>
            </a:r>
            <a:r>
              <a:rPr lang="en-US" sz="4400" dirty="0" smtClean="0">
                <a:solidFill>
                  <a:schemeClr val="bg1"/>
                </a:solidFill>
                <a:latin typeface="Arial Rounded MT Bold" pitchFamily="34" charset="0"/>
              </a:rPr>
              <a:t> ¶ Do you not know that those who run in a race all run, but one receives the prize? Run in such a way that you may obtain it.</a:t>
            </a:r>
          </a:p>
          <a:p>
            <a:pPr algn="just">
              <a:buNone/>
            </a:pP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solidFill>
                  <a:schemeClr val="bg1"/>
                </a:solidFill>
                <a:latin typeface="Arial Rounded MT Bold" pitchFamily="34" charset="0"/>
              </a:rPr>
              <a:t>25 And everyone who competes for the prize is temperate in all things. Now they do it to obtain a perishable crown, but we for an imperishable crown.</a:t>
            </a:r>
          </a:p>
          <a:p>
            <a:pPr algn="just"/>
            <a:r>
              <a:rPr lang="en-US" sz="4400" dirty="0" smtClean="0">
                <a:solidFill>
                  <a:srgbClr val="FFFF00"/>
                </a:solidFill>
                <a:latin typeface="Arial Rounded MT Bold" pitchFamily="34" charset="0"/>
              </a:rPr>
              <a:t> 26 Therefore I run thus: not with uncertainty. Thus I fight: not as one who beats the air.</a:t>
            </a:r>
          </a:p>
          <a:p>
            <a:pPr algn="just">
              <a:buNone/>
            </a:pPr>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FF"/>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5400" dirty="0" smtClean="0">
                <a:solidFill>
                  <a:schemeClr val="bg1"/>
                </a:solidFill>
                <a:latin typeface="Arial Rounded MT Bold" pitchFamily="34" charset="0"/>
              </a:rPr>
              <a:t>27 But I discipline my body and bring it into subjection, lest, when I have preached to others, I myself should become disqualified.</a:t>
            </a:r>
          </a:p>
          <a:p>
            <a:pPr lvl="0" algn="just"/>
            <a:endParaRPr lang="en-US" sz="44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en-US" sz="4400" b="1" dirty="0" smtClean="0">
                <a:solidFill>
                  <a:srgbClr val="0000FF"/>
                </a:solidFill>
                <a:latin typeface="Arial Rounded MT Bold" pitchFamily="34" charset="0"/>
              </a:rPr>
              <a:t>THE STRATEGY FOR RUNNING THE CHRISTIAN RACE</a:t>
            </a:r>
            <a:endParaRPr lang="en-US" sz="4400" dirty="0" smtClean="0">
              <a:solidFill>
                <a:srgbClr val="0000FF"/>
              </a:solidFill>
              <a:latin typeface="Arial Rounded MT Bold" pitchFamily="34" charset="0"/>
            </a:endParaRPr>
          </a:p>
          <a:p>
            <a:pPr lvl="0" algn="just"/>
            <a:r>
              <a:rPr lang="en-US" sz="5400" dirty="0" smtClean="0">
                <a:latin typeface="Arial Rounded MT Bold" pitchFamily="34" charset="0"/>
              </a:rPr>
              <a:t>We run toward the goal.</a:t>
            </a:r>
          </a:p>
          <a:p>
            <a:pPr lvl="0" algn="just"/>
            <a:r>
              <a:rPr lang="en-US" sz="5400" dirty="0" smtClean="0">
                <a:solidFill>
                  <a:srgbClr val="0000FF"/>
                </a:solidFill>
                <a:latin typeface="Arial Rounded MT Bold" pitchFamily="34" charset="0"/>
              </a:rPr>
              <a:t>We put away distractions.</a:t>
            </a:r>
          </a:p>
          <a:p>
            <a:pPr lvl="0" algn="just"/>
            <a:r>
              <a:rPr lang="en-US" sz="5400" dirty="0" smtClean="0">
                <a:latin typeface="Arial Rounded MT Bold" pitchFamily="34" charset="0"/>
              </a:rPr>
              <a:t>We forget what is behind.</a:t>
            </a:r>
          </a:p>
          <a:p>
            <a:pPr lvl="0" algn="just"/>
            <a:r>
              <a:rPr lang="en-US" sz="5400" dirty="0" smtClean="0">
                <a:solidFill>
                  <a:srgbClr val="0000FF"/>
                </a:solidFill>
                <a:latin typeface="Arial Rounded MT Bold" pitchFamily="34" charset="0"/>
              </a:rPr>
              <a:t>We keep the prize in mind.</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en-US" sz="4400" b="1" u="sng" dirty="0" err="1" smtClean="0">
                <a:solidFill>
                  <a:srgbClr val="0000FF"/>
                </a:solidFill>
                <a:latin typeface="Arial Rounded MT Bold" pitchFamily="34" charset="0"/>
              </a:rPr>
              <a:t>Php</a:t>
            </a:r>
            <a:r>
              <a:rPr lang="en-US" sz="4400" b="1" u="sng" dirty="0" smtClean="0">
                <a:solidFill>
                  <a:srgbClr val="0000FF"/>
                </a:solidFill>
                <a:latin typeface="Arial Rounded MT Bold" pitchFamily="34" charset="0"/>
              </a:rPr>
              <a:t> 3:12-14</a:t>
            </a:r>
            <a:r>
              <a:rPr lang="en-US" sz="4400" dirty="0" smtClean="0">
                <a:solidFill>
                  <a:srgbClr val="0000FF"/>
                </a:solidFill>
                <a:latin typeface="Arial Rounded MT Bold" pitchFamily="34" charset="0"/>
              </a:rPr>
              <a:t> </a:t>
            </a:r>
          </a:p>
          <a:p>
            <a:pPr algn="just"/>
            <a:r>
              <a:rPr lang="en-US" sz="4400" dirty="0" smtClean="0">
                <a:latin typeface="Arial Rounded MT Bold" pitchFamily="34" charset="0"/>
              </a:rPr>
              <a:t>12 Not that I have already attained, or am already perfected; but I press on, that I may lay hold of that for which Christ Jesus has also laid hold of me.</a:t>
            </a:r>
          </a:p>
          <a:p>
            <a:pPr algn="just"/>
            <a:r>
              <a:rPr lang="en-US" sz="4400" dirty="0" smtClean="0">
                <a:latin typeface="Arial Rounded MT Bold" pitchFamily="34" charset="0"/>
              </a:rPr>
              <a:t> </a:t>
            </a:r>
            <a:r>
              <a:rPr lang="en-US" sz="4400" dirty="0" smtClean="0">
                <a:solidFill>
                  <a:srgbClr val="0000FF"/>
                </a:solidFill>
                <a:latin typeface="Arial Rounded MT Bold" pitchFamily="34" charset="0"/>
              </a:rPr>
              <a:t>13 Brethren, I do not count myself to have apprehended; but one thing I do, forgetting those things which are behind and reaching forward to those things which are ahead,</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en-US" sz="4400" dirty="0" smtClean="0">
                <a:latin typeface="Arial Rounded MT Bold" pitchFamily="34" charset="0"/>
              </a:rPr>
              <a:t>14 I press toward the goal for the prize of the upward call of God in Christ Jesus.</a:t>
            </a:r>
          </a:p>
          <a:p>
            <a:pPr lvl="0" algn="just"/>
            <a:r>
              <a:rPr lang="en-US" sz="4400" dirty="0" smtClean="0">
                <a:solidFill>
                  <a:srgbClr val="0000FF"/>
                </a:solidFill>
                <a:latin typeface="Arial Rounded MT Bold" pitchFamily="34" charset="0"/>
              </a:rPr>
              <a:t>It is imperative for all of us Christians to understand </a:t>
            </a:r>
            <a:r>
              <a:rPr lang="en-US" sz="4400" dirty="0" smtClean="0">
                <a:solidFill>
                  <a:srgbClr val="0000FF"/>
                </a:solidFill>
                <a:latin typeface="Arial Rounded MT Bold" pitchFamily="34" charset="0"/>
              </a:rPr>
              <a:t>that we </a:t>
            </a:r>
            <a:r>
              <a:rPr lang="en-US" sz="4400" dirty="0" smtClean="0">
                <a:solidFill>
                  <a:srgbClr val="0000FF"/>
                </a:solidFill>
                <a:latin typeface="Arial Rounded MT Bold" pitchFamily="34" charset="0"/>
              </a:rPr>
              <a:t>must keep the faith in God all the way to the end to enter to heaven.</a:t>
            </a:r>
          </a:p>
          <a:p>
            <a:pPr lvl="0" algn="just"/>
            <a:r>
              <a:rPr lang="en-US" sz="4400" dirty="0" smtClean="0">
                <a:latin typeface="Arial Rounded MT Bold" pitchFamily="34" charset="0"/>
              </a:rPr>
              <a:t>The faith in question </a:t>
            </a:r>
            <a:r>
              <a:rPr lang="en-US" sz="4400" dirty="0" smtClean="0">
                <a:latin typeface="Arial Rounded MT Bold" pitchFamily="34" charset="0"/>
              </a:rPr>
              <a:t>must be </a:t>
            </a:r>
            <a:r>
              <a:rPr lang="en-US" sz="4400" dirty="0" smtClean="0">
                <a:latin typeface="Arial Rounded MT Bold" pitchFamily="34" charset="0"/>
              </a:rPr>
              <a:t>as is revealed in the Word of God.</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a:bodyPr>
          <a:lstStyle/>
          <a:p>
            <a:pPr lvl="0" algn="just"/>
            <a:r>
              <a:rPr lang="en-US" sz="4400" dirty="0" smtClean="0">
                <a:latin typeface="Arial Rounded MT Bold" pitchFamily="34" charset="0"/>
              </a:rPr>
              <a:t>1Co 15:1 ¶ Moreover, brethren, I declare to you the gospel which I preached to you, which also you received and in which you stand,</a:t>
            </a:r>
          </a:p>
          <a:p>
            <a:pPr lvl="0" algn="just"/>
            <a:r>
              <a:rPr lang="en-US" sz="4400" dirty="0" smtClean="0">
                <a:solidFill>
                  <a:srgbClr val="0000FF"/>
                </a:solidFill>
                <a:latin typeface="Arial Rounded MT Bold" pitchFamily="34" charset="0"/>
              </a:rPr>
              <a:t> 2 by which also you are saved, if you hold fast that word which I preached to you--unless you believed in vain.</a:t>
            </a:r>
          </a:p>
          <a:p>
            <a:pPr lvl="0" algn="just"/>
            <a:r>
              <a:rPr lang="en-US" sz="4400" dirty="0" smtClean="0">
                <a:latin typeface="Arial Rounded MT Bold" pitchFamily="34" charset="0"/>
              </a:rPr>
              <a:t>Any deviation from the true Gospel is a disqualification.</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buNone/>
            </a:pPr>
            <a:r>
              <a:rPr lang="en-US" sz="4400" b="1" dirty="0" smtClean="0">
                <a:solidFill>
                  <a:srgbClr val="212911"/>
                </a:solidFill>
                <a:latin typeface="Arial Rounded MT Bold" pitchFamily="34" charset="0"/>
              </a:rPr>
              <a:t>THE </a:t>
            </a:r>
            <a:r>
              <a:rPr lang="en-US" sz="4400" b="1" dirty="0" smtClean="0">
                <a:solidFill>
                  <a:srgbClr val="212911"/>
                </a:solidFill>
                <a:latin typeface="Arial Rounded MT Bold" pitchFamily="34" charset="0"/>
              </a:rPr>
              <a:t> JOY  </a:t>
            </a:r>
            <a:r>
              <a:rPr lang="en-US" sz="4400" b="1" dirty="0" smtClean="0">
                <a:solidFill>
                  <a:srgbClr val="212911"/>
                </a:solidFill>
                <a:latin typeface="Arial Rounded MT Bold" pitchFamily="34" charset="0"/>
              </a:rPr>
              <a:t>AND </a:t>
            </a:r>
            <a:r>
              <a:rPr lang="en-US" sz="4400" b="1" dirty="0" smtClean="0">
                <a:solidFill>
                  <a:srgbClr val="212911"/>
                </a:solidFill>
                <a:latin typeface="Arial Rounded MT Bold" pitchFamily="34" charset="0"/>
              </a:rPr>
              <a:t> GRATIFICATION OF  </a:t>
            </a:r>
            <a:r>
              <a:rPr lang="en-US" sz="4400" b="1" dirty="0" smtClean="0">
                <a:solidFill>
                  <a:srgbClr val="212911"/>
                </a:solidFill>
                <a:latin typeface="Arial Rounded MT Bold" pitchFamily="34" charset="0"/>
              </a:rPr>
              <a:t>WINNING </a:t>
            </a:r>
            <a:r>
              <a:rPr lang="en-US" sz="4400" b="1" dirty="0" smtClean="0">
                <a:solidFill>
                  <a:srgbClr val="212911"/>
                </a:solidFill>
                <a:latin typeface="Arial Rounded MT Bold" pitchFamily="34" charset="0"/>
              </a:rPr>
              <a:t> THE  </a:t>
            </a:r>
            <a:r>
              <a:rPr lang="en-US" sz="4400" b="1" dirty="0" smtClean="0">
                <a:solidFill>
                  <a:srgbClr val="212911"/>
                </a:solidFill>
                <a:latin typeface="Arial Rounded MT Bold" pitchFamily="34" charset="0"/>
              </a:rPr>
              <a:t>RACE </a:t>
            </a:r>
            <a:r>
              <a:rPr lang="en-US" sz="4400" b="1" dirty="0" smtClean="0">
                <a:solidFill>
                  <a:srgbClr val="212911"/>
                </a:solidFill>
                <a:latin typeface="Arial Rounded MT Bold" pitchFamily="34" charset="0"/>
              </a:rPr>
              <a:t> OF THE  </a:t>
            </a:r>
            <a:r>
              <a:rPr lang="en-US" sz="4400" b="1" dirty="0" smtClean="0">
                <a:solidFill>
                  <a:srgbClr val="212911"/>
                </a:solidFill>
                <a:latin typeface="Arial Rounded MT Bold" pitchFamily="34" charset="0"/>
              </a:rPr>
              <a:t>UPWARD </a:t>
            </a:r>
            <a:r>
              <a:rPr lang="en-US" sz="4400" b="1" dirty="0" smtClean="0">
                <a:solidFill>
                  <a:srgbClr val="212911"/>
                </a:solidFill>
                <a:latin typeface="Arial Rounded MT Bold" pitchFamily="34" charset="0"/>
              </a:rPr>
              <a:t> CALL</a:t>
            </a:r>
            <a:endParaRPr lang="en-US" sz="4400" dirty="0" smtClean="0">
              <a:solidFill>
                <a:srgbClr val="212911"/>
              </a:solidFill>
              <a:latin typeface="Arial Rounded MT Bold" pitchFamily="34" charset="0"/>
            </a:endParaRPr>
          </a:p>
          <a:p>
            <a:pPr algn="just"/>
            <a:r>
              <a:rPr lang="en-US" sz="4400" dirty="0" smtClean="0">
                <a:solidFill>
                  <a:srgbClr val="0000FF"/>
                </a:solidFill>
                <a:latin typeface="Arial Rounded MT Bold" pitchFamily="34" charset="0"/>
              </a:rPr>
              <a:t>2Ti 4:7 I have fought the good fight, I have finished the race, I have kept the faith.</a:t>
            </a:r>
          </a:p>
          <a:p>
            <a:pPr algn="just"/>
            <a:r>
              <a:rPr lang="en-US" sz="4400" dirty="0" smtClean="0">
                <a:solidFill>
                  <a:srgbClr val="0000FF"/>
                </a:solidFill>
                <a:latin typeface="Arial Rounded MT Bold" pitchFamily="34" charset="0"/>
              </a:rPr>
              <a:t> </a:t>
            </a:r>
            <a:r>
              <a:rPr lang="en-US" sz="4400" dirty="0" smtClean="0">
                <a:solidFill>
                  <a:srgbClr val="212911"/>
                </a:solidFill>
                <a:latin typeface="Arial Rounded MT Bold" pitchFamily="34" charset="0"/>
              </a:rPr>
              <a:t>8 Finally, there is laid up for me the crown of righteousness, which the Lord, the righteous Judge, will give to me on that Day, and not to me only but also to all who have loved His appearing.</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000FF"/>
                </a:solidFill>
                <a:latin typeface="Arial Rounded MT Bold" pitchFamily="34" charset="0"/>
              </a:rPr>
              <a:t>Everyone who finishes the race well is </a:t>
            </a:r>
            <a:r>
              <a:rPr lang="en-US" sz="4400" dirty="0" smtClean="0">
                <a:solidFill>
                  <a:srgbClr val="0000FF"/>
                </a:solidFill>
                <a:latin typeface="Arial Rounded MT Bold" pitchFamily="34" charset="0"/>
              </a:rPr>
              <a:t>declared a </a:t>
            </a:r>
            <a:r>
              <a:rPr lang="en-US" sz="4400" dirty="0" smtClean="0">
                <a:solidFill>
                  <a:srgbClr val="0000FF"/>
                </a:solidFill>
                <a:latin typeface="Arial Rounded MT Bold" pitchFamily="34" charset="0"/>
              </a:rPr>
              <a:t>winner.</a:t>
            </a:r>
          </a:p>
          <a:p>
            <a:pPr lvl="0" algn="just"/>
            <a:r>
              <a:rPr lang="en-US" sz="4400" dirty="0" smtClean="0">
                <a:solidFill>
                  <a:srgbClr val="212911"/>
                </a:solidFill>
                <a:latin typeface="Arial Rounded MT Bold" pitchFamily="34" charset="0"/>
              </a:rPr>
              <a:t>God’s race does not produce one winner over all others.</a:t>
            </a:r>
          </a:p>
          <a:p>
            <a:pPr lvl="0" algn="just"/>
            <a:r>
              <a:rPr lang="en-US" sz="4400" dirty="0" smtClean="0">
                <a:solidFill>
                  <a:srgbClr val="0000FF"/>
                </a:solidFill>
                <a:latin typeface="Arial Rounded MT Bold" pitchFamily="34" charset="0"/>
              </a:rPr>
              <a:t>Everyone is in his own lane. The runners compete not against each other but against the hardships of </a:t>
            </a:r>
            <a:r>
              <a:rPr lang="en-US" sz="4400" dirty="0" smtClean="0">
                <a:solidFill>
                  <a:srgbClr val="0000FF"/>
                </a:solidFill>
                <a:latin typeface="Arial Rounded MT Bold" pitchFamily="34" charset="0"/>
              </a:rPr>
              <a:t>their </a:t>
            </a:r>
            <a:r>
              <a:rPr lang="en-US" sz="4400" dirty="0" smtClean="0">
                <a:solidFill>
                  <a:srgbClr val="0000FF"/>
                </a:solidFill>
                <a:latin typeface="Arial Rounded MT Bold" pitchFamily="34" charset="0"/>
              </a:rPr>
              <a:t>race.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000FF"/>
                </a:solidFill>
                <a:latin typeface="Arial Rounded MT Bold" pitchFamily="34" charset="0"/>
              </a:rPr>
              <a:t>Perseverance, steadfastness, endurance, discipline, focus, holiness and production are the strategies to win the race of the upward call.</a:t>
            </a:r>
          </a:p>
          <a:p>
            <a:pPr lvl="0" algn="just"/>
            <a:r>
              <a:rPr lang="en-US" sz="4400" dirty="0" smtClean="0">
                <a:solidFill>
                  <a:srgbClr val="212911"/>
                </a:solidFill>
                <a:latin typeface="Arial Rounded MT Bold" pitchFamily="34" charset="0"/>
              </a:rPr>
              <a:t>The joy and fulfillment of winning the race can be felt while we are still </a:t>
            </a:r>
            <a:r>
              <a:rPr lang="en-US" sz="4400" dirty="0" smtClean="0">
                <a:solidFill>
                  <a:srgbClr val="212911"/>
                </a:solidFill>
                <a:latin typeface="Arial Rounded MT Bold" pitchFamily="34" charset="0"/>
              </a:rPr>
              <a:t>living on </a:t>
            </a:r>
            <a:r>
              <a:rPr lang="en-US" sz="4400" dirty="0" smtClean="0">
                <a:solidFill>
                  <a:srgbClr val="212911"/>
                </a:solidFill>
                <a:latin typeface="Arial Rounded MT Bold" pitchFamily="34" charset="0"/>
              </a:rPr>
              <a:t>earth.</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000FF"/>
                </a:solidFill>
                <a:latin typeface="Arial Rounded MT Bold" pitchFamily="34" charset="0"/>
              </a:rPr>
              <a:t>For one to live to see the positive impacts of his dedication and diligences in God’s kingdom on earth is a gratifying experience.</a:t>
            </a:r>
          </a:p>
          <a:p>
            <a:pPr lvl="0" algn="just"/>
            <a:r>
              <a:rPr lang="en-US" sz="4400" dirty="0" smtClean="0">
                <a:solidFill>
                  <a:srgbClr val="212911"/>
                </a:solidFill>
                <a:latin typeface="Arial Rounded MT Bold" pitchFamily="34" charset="0"/>
              </a:rPr>
              <a:t>Paul had the sense of accomplishment and a work well done for God even before his death.</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000FF"/>
                </a:solidFill>
                <a:latin typeface="Arial Rounded MT Bold" pitchFamily="34" charset="0"/>
              </a:rPr>
              <a:t>Paul knew that he had scored greatly in expanding the Gospel of Jesus Christ.</a:t>
            </a:r>
          </a:p>
          <a:p>
            <a:pPr lvl="0" algn="just"/>
            <a:r>
              <a:rPr lang="en-US" sz="4400" dirty="0" smtClean="0">
                <a:solidFill>
                  <a:srgbClr val="212911"/>
                </a:solidFill>
                <a:latin typeface="Arial Rounded MT Bold" pitchFamily="34" charset="0"/>
              </a:rPr>
              <a:t>Paul knew what was awaited for Him.</a:t>
            </a:r>
          </a:p>
          <a:p>
            <a:pPr lvl="0" algn="just"/>
            <a:r>
              <a:rPr lang="en-US" sz="4400" dirty="0" smtClean="0">
                <a:solidFill>
                  <a:srgbClr val="0000FF"/>
                </a:solidFill>
                <a:latin typeface="Arial Rounded MT Bold" pitchFamily="34" charset="0"/>
              </a:rPr>
              <a:t>Paul longed for the day of his departure, so that his blessed hope could be </a:t>
            </a:r>
            <a:r>
              <a:rPr lang="en-US" sz="4400" dirty="0" smtClean="0">
                <a:solidFill>
                  <a:srgbClr val="0000FF"/>
                </a:solidFill>
                <a:latin typeface="Arial Rounded MT Bold" pitchFamily="34" charset="0"/>
              </a:rPr>
              <a:t>actualized in heaven.</a:t>
            </a:r>
            <a:endParaRPr lang="en-US" sz="4400" dirty="0" smtClean="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000FF"/>
                </a:solidFill>
                <a:latin typeface="Arial Rounded MT Bold" pitchFamily="34" charset="0"/>
              </a:rPr>
              <a:t>A crown of righteousness was in line for Paul.</a:t>
            </a:r>
          </a:p>
          <a:p>
            <a:pPr lvl="0" algn="just"/>
            <a:r>
              <a:rPr lang="en-US" sz="4400" dirty="0" smtClean="0">
                <a:solidFill>
                  <a:srgbClr val="212911"/>
                </a:solidFill>
                <a:latin typeface="Arial Rounded MT Bold" pitchFamily="34" charset="0"/>
              </a:rPr>
              <a:t>Paul expected others who </a:t>
            </a:r>
            <a:r>
              <a:rPr lang="en-US" sz="4400" dirty="0" smtClean="0">
                <a:solidFill>
                  <a:srgbClr val="212911"/>
                </a:solidFill>
                <a:latin typeface="Arial Rounded MT Bold" pitchFamily="34" charset="0"/>
              </a:rPr>
              <a:t>do </a:t>
            </a:r>
            <a:r>
              <a:rPr lang="en-US" sz="4400" dirty="0" smtClean="0">
                <a:solidFill>
                  <a:srgbClr val="212911"/>
                </a:solidFill>
                <a:latin typeface="Arial Rounded MT Bold" pitchFamily="34" charset="0"/>
              </a:rPr>
              <a:t>like him to be rewarded in the same fashion.</a:t>
            </a:r>
          </a:p>
          <a:p>
            <a:pPr lvl="0" algn="just"/>
            <a:r>
              <a:rPr lang="en-US" sz="4400" dirty="0" smtClean="0">
                <a:solidFill>
                  <a:srgbClr val="0000FF"/>
                </a:solidFill>
                <a:latin typeface="Arial Rounded MT Bold" pitchFamily="34" charset="0"/>
              </a:rPr>
              <a:t>The blessed hope of Paul is the common anticipation for all believers who labor for God.</a:t>
            </a:r>
            <a:endParaRPr lang="en-US" sz="4400"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en-US" sz="4400" b="1" dirty="0" smtClean="0">
                <a:solidFill>
                  <a:srgbClr val="FF0000"/>
                </a:solidFill>
                <a:latin typeface="Arial Rounded MT Bold" pitchFamily="34" charset="0"/>
              </a:rPr>
              <a:t>CONCLUSION</a:t>
            </a:r>
            <a:endParaRPr lang="en-US" sz="4400" dirty="0" smtClean="0">
              <a:solidFill>
                <a:srgbClr val="FF0000"/>
              </a:solidFill>
              <a:latin typeface="Arial Rounded MT Bold" pitchFamily="34" charset="0"/>
            </a:endParaRPr>
          </a:p>
          <a:p>
            <a:pPr lvl="0" algn="just"/>
            <a:r>
              <a:rPr lang="en-US" sz="4400" dirty="0" smtClean="0">
                <a:latin typeface="Arial Rounded MT Bold" pitchFamily="34" charset="0"/>
              </a:rPr>
              <a:t>What are those things that threaten you in your race?</a:t>
            </a:r>
          </a:p>
          <a:p>
            <a:pPr lvl="0" algn="just"/>
            <a:r>
              <a:rPr lang="en-US" sz="4400" dirty="0" smtClean="0">
                <a:solidFill>
                  <a:srgbClr val="FF0000"/>
                </a:solidFill>
                <a:latin typeface="Arial Rounded MT Bold" pitchFamily="34" charset="0"/>
              </a:rPr>
              <a:t>Discouragement, passivity, fatigue, disengagement, distractions, procrastination and laziness are the common pitfalls </a:t>
            </a:r>
            <a:r>
              <a:rPr lang="en-US" sz="4400" dirty="0" smtClean="0">
                <a:solidFill>
                  <a:srgbClr val="FF0000"/>
                </a:solidFill>
                <a:latin typeface="Arial Rounded MT Bold" pitchFamily="34" charset="0"/>
              </a:rPr>
              <a:t>for</a:t>
            </a:r>
            <a:r>
              <a:rPr lang="en-US" sz="4400" dirty="0" smtClean="0">
                <a:solidFill>
                  <a:srgbClr val="FF0000"/>
                </a:solidFill>
                <a:latin typeface="Arial Rounded MT Bold" pitchFamily="34" charset="0"/>
              </a:rPr>
              <a:t> </a:t>
            </a:r>
            <a:r>
              <a:rPr lang="en-US" sz="4400" dirty="0" smtClean="0">
                <a:solidFill>
                  <a:srgbClr val="FF0000"/>
                </a:solidFill>
                <a:latin typeface="Arial Rounded MT Bold" pitchFamily="34" charset="0"/>
              </a:rPr>
              <a:t>all runners of the race.</a:t>
            </a:r>
          </a:p>
          <a:p>
            <a:pPr>
              <a:buNone/>
            </a:pPr>
            <a:endParaRPr lang="en-US" sz="4400"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4400" dirty="0" smtClean="0">
                <a:latin typeface="Arial Rounded MT Bold" pitchFamily="34" charset="0"/>
              </a:rPr>
              <a:t>Comparison to others, self-interest and self-preservation may obscure the runners of the magnitude of the race.</a:t>
            </a:r>
          </a:p>
          <a:p>
            <a:pPr lvl="0" algn="just"/>
            <a:r>
              <a:rPr lang="en-US" sz="4400" dirty="0" smtClean="0">
                <a:solidFill>
                  <a:srgbClr val="FF0000"/>
                </a:solidFill>
                <a:latin typeface="Arial Rounded MT Bold" pitchFamily="34" charset="0"/>
              </a:rPr>
              <a:t>Keeping the faith to the end means to overcome the enemy of our souls.</a:t>
            </a:r>
          </a:p>
          <a:p>
            <a:pPr lvl="0" algn="just"/>
            <a:r>
              <a:rPr lang="en-US" sz="4400" dirty="0" smtClean="0">
                <a:latin typeface="Arial Rounded MT Bold" pitchFamily="34" charset="0"/>
              </a:rPr>
              <a:t>To keep the faith is to combat to the end.</a:t>
            </a:r>
          </a:p>
          <a:p>
            <a:pPr>
              <a:buNone/>
            </a:pPr>
            <a:endParaRPr lang="en-US" sz="44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en-US" sz="5400" dirty="0" smtClean="0">
                <a:latin typeface="Arial Rounded MT Bold" pitchFamily="34" charset="0"/>
              </a:rPr>
              <a:t>To keep the faith is the greatest achievement in life.</a:t>
            </a:r>
          </a:p>
          <a:p>
            <a:pPr lvl="0" algn="just"/>
            <a:r>
              <a:rPr lang="en-US" sz="5400" dirty="0" smtClean="0">
                <a:solidFill>
                  <a:srgbClr val="FF0000"/>
                </a:solidFill>
                <a:latin typeface="Arial Rounded MT Bold" pitchFamily="34" charset="0"/>
              </a:rPr>
              <a:t>This life is the bridge to eternity; how one finishes </a:t>
            </a:r>
            <a:r>
              <a:rPr lang="en-US" sz="5400" dirty="0" smtClean="0">
                <a:solidFill>
                  <a:srgbClr val="FF0000"/>
                </a:solidFill>
                <a:latin typeface="Arial Rounded MT Bold" pitchFamily="34" charset="0"/>
              </a:rPr>
              <a:t>this </a:t>
            </a:r>
            <a:r>
              <a:rPr lang="en-US" sz="5400" dirty="0" smtClean="0">
                <a:solidFill>
                  <a:srgbClr val="FF0000"/>
                </a:solidFill>
                <a:latin typeface="Arial Rounded MT Bold" pitchFamily="34" charset="0"/>
              </a:rPr>
              <a:t>race determines his/her eternal destiny.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2500"/>
          </a:bodyPr>
          <a:lstStyle/>
          <a:p>
            <a:pPr algn="just"/>
            <a:r>
              <a:rPr lang="en-US" sz="4800" dirty="0" smtClean="0">
                <a:latin typeface="Arial Rounded MT Bold" pitchFamily="34" charset="0"/>
              </a:rPr>
              <a:t>2Ti 4:7 I have fought the good fight, I have finished the race, I have kept the faith.</a:t>
            </a:r>
          </a:p>
          <a:p>
            <a:pPr algn="just"/>
            <a:r>
              <a:rPr lang="en-US" sz="4800" dirty="0" smtClean="0">
                <a:solidFill>
                  <a:srgbClr val="FF0000"/>
                </a:solidFill>
                <a:latin typeface="Arial Rounded MT Bold" pitchFamily="34" charset="0"/>
              </a:rPr>
              <a:t>3Jo 1:4 I have no greater joy than to hear that my children walk in truth</a:t>
            </a:r>
            <a:r>
              <a:rPr lang="en-US" sz="4800" dirty="0" smtClean="0">
                <a:solidFill>
                  <a:srgbClr val="FF0000"/>
                </a:solidFill>
                <a:latin typeface="Arial Rounded MT Bold" pitchFamily="34" charset="0"/>
              </a:rPr>
              <a:t>.</a:t>
            </a:r>
          </a:p>
          <a:p>
            <a:pPr algn="just"/>
            <a:r>
              <a:rPr lang="en-US" sz="4800" dirty="0" smtClean="0">
                <a:solidFill>
                  <a:schemeClr val="tx1"/>
                </a:solidFill>
                <a:latin typeface="Arial Rounded MT Bold" pitchFamily="34" charset="0"/>
              </a:rPr>
              <a:t>Let it be so for you as well in Jesus’ Name!</a:t>
            </a:r>
            <a:endParaRPr lang="en-US" sz="4800" dirty="0" smtClean="0">
              <a:solidFill>
                <a:schemeClr val="tx1"/>
              </a:solidFill>
              <a:latin typeface="Arial Rounded MT Bold" pitchFamily="34" charset="0"/>
            </a:endParaRPr>
          </a:p>
          <a:p>
            <a:pPr algn="r"/>
            <a:r>
              <a:rPr lang="en-US" sz="4800" dirty="0" smtClean="0">
                <a:solidFill>
                  <a:srgbClr val="FF0000"/>
                </a:solidFill>
                <a:latin typeface="Arial Rounded MT Bold" pitchFamily="34" charset="0"/>
              </a:rPr>
              <a:t>AMEN!</a:t>
            </a:r>
          </a:p>
          <a:p>
            <a:pPr>
              <a:buNone/>
            </a:pPr>
            <a:endParaRPr lang="en-US" sz="44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22686</TotalTime>
  <Words>1773</Words>
  <Application>Microsoft Office PowerPoint</Application>
  <PresentationFormat>On-screen Show (4:3)</PresentationFormat>
  <Paragraphs>106</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CHRIST THE ROCK CONGREGATION SUNDAY AUGUST 13TH 2023  Sermon BY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NOVEMBER 15TH 2020  Sermon by Pastor Marc E Simeon</dc:title>
  <dc:creator>MARC EDOUARD SIMEON</dc:creator>
  <cp:lastModifiedBy>MARC EDOUARD SIMEON</cp:lastModifiedBy>
  <cp:revision>75</cp:revision>
  <dcterms:created xsi:type="dcterms:W3CDTF">2020-11-14T18:23:53Z</dcterms:created>
  <dcterms:modified xsi:type="dcterms:W3CDTF">2023-08-12T16:53:39Z</dcterms:modified>
</cp:coreProperties>
</file>