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7" r:id="rId2"/>
    <p:sldId id="359" r:id="rId3"/>
    <p:sldId id="451" r:id="rId4"/>
    <p:sldId id="452" r:id="rId5"/>
    <p:sldId id="453" r:id="rId6"/>
    <p:sldId id="454" r:id="rId7"/>
    <p:sldId id="455" r:id="rId8"/>
    <p:sldId id="449" r:id="rId9"/>
    <p:sldId id="456" r:id="rId10"/>
    <p:sldId id="457" r:id="rId11"/>
    <p:sldId id="458" r:id="rId12"/>
    <p:sldId id="459" r:id="rId13"/>
    <p:sldId id="460" r:id="rId14"/>
    <p:sldId id="461" r:id="rId15"/>
    <p:sldId id="450" r:id="rId16"/>
    <p:sldId id="462" r:id="rId17"/>
    <p:sldId id="463" r:id="rId18"/>
    <p:sldId id="464" r:id="rId19"/>
    <p:sldId id="465" r:id="rId20"/>
    <p:sldId id="445" r:id="rId21"/>
    <p:sldId id="469" r:id="rId22"/>
    <p:sldId id="468" r:id="rId23"/>
    <p:sldId id="470" r:id="rId24"/>
    <p:sldId id="471" r:id="rId25"/>
    <p:sldId id="472" r:id="rId26"/>
    <p:sldId id="473" r:id="rId27"/>
    <p:sldId id="474" r:id="rId28"/>
    <p:sldId id="446" r:id="rId29"/>
    <p:sldId id="475" r:id="rId30"/>
    <p:sldId id="476" r:id="rId31"/>
    <p:sldId id="477" r:id="rId32"/>
    <p:sldId id="479" r:id="rId33"/>
    <p:sldId id="480" r:id="rId34"/>
    <p:sldId id="481" r:id="rId35"/>
    <p:sldId id="48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CCFF33"/>
    <a:srgbClr val="0000FF"/>
    <a:srgbClr val="21291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2034" autoAdjust="0"/>
  </p:normalViewPr>
  <p:slideViewPr>
    <p:cSldViewPr>
      <p:cViewPr varScale="1">
        <p:scale>
          <a:sx n="67" d="100"/>
          <a:sy n="67" d="100"/>
        </p:scale>
        <p:origin x="-116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DD4BBE-1302-4CB8-BD3E-2EE8E9F902DB}" type="datetimeFigureOut">
              <a:rPr lang="en-US" smtClean="0"/>
              <a:pPr/>
              <a:t>7/27/2023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9B8D4B-FBE5-4947-BE83-3BA3FCF0FF4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06342-519B-44B4-BD6C-43AA2680CE12}"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6342-519B-44B4-BD6C-43AA2680CE12}" type="datetimeFigureOut">
              <a:rPr lang="en-US" smtClean="0"/>
              <a:pPr/>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6342-519B-44B4-BD6C-43AA2680CE12}" type="datetimeFigureOut">
              <a:rPr lang="en-US" smtClean="0"/>
              <a:pPr/>
              <a:t>7/27/2023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6342-519B-44B4-BD6C-43AA2680CE12}" type="datetimeFigureOut">
              <a:rPr lang="en-US" smtClean="0"/>
              <a:pPr/>
              <a:t>7/27/2023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6342-519B-44B4-BD6C-43AA2680CE12}" type="datetimeFigureOut">
              <a:rPr lang="en-US" smtClean="0"/>
              <a:pPr/>
              <a:t>7/27/2023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6342-519B-44B4-BD6C-43AA2680CE12}" type="datetimeFigureOut">
              <a:rPr lang="en-US" smtClean="0"/>
              <a:pPr/>
              <a:t>7/27/2023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AA541-2B2B-40EF-9932-B1DA36E180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accent6">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rgbClr val="00206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JULY </a:t>
            </a:r>
            <a:r>
              <a:rPr lang="en-US" b="1" dirty="0" smtClean="0">
                <a:solidFill>
                  <a:schemeClr val="tx1"/>
                </a:solidFill>
              </a:rPr>
              <a:t>30</a:t>
            </a:r>
            <a:r>
              <a:rPr lang="en-US" b="1" baseline="30000" dirty="0" smtClean="0">
                <a:solidFill>
                  <a:schemeClr val="tx1"/>
                </a:solidFill>
              </a:rPr>
              <a:t>TH</a:t>
            </a:r>
            <a:r>
              <a:rPr lang="en-US" b="1" dirty="0" smtClean="0">
                <a:solidFill>
                  <a:schemeClr val="tx1"/>
                </a:solidFill>
              </a:rPr>
              <a:t> 2023 </a:t>
            </a:r>
            <a:r>
              <a:rPr lang="en-US" b="1" dirty="0" smtClean="0">
                <a:solidFill>
                  <a:schemeClr val="tx1"/>
                </a:solidFill>
              </a:rPr>
              <a:t/>
            </a:r>
            <a:br>
              <a:rPr lang="en-US" b="1" dirty="0" smtClean="0">
                <a:solidFill>
                  <a:schemeClr val="tx1"/>
                </a:solidFill>
              </a:rPr>
            </a:br>
            <a:r>
              <a:rPr lang="en-US" b="1" dirty="0" smtClean="0">
                <a:solidFill>
                  <a:schemeClr val="accent4">
                    <a:lumMod val="75000"/>
                  </a:schemeClr>
                </a:solidFill>
                <a:latin typeface="Agency FB" pitchFamily="34" charset="0"/>
              </a:rPr>
              <a:t>Sermon </a:t>
            </a:r>
            <a:r>
              <a:rPr lang="en-US" b="1" dirty="0" smtClean="0">
                <a:solidFill>
                  <a:schemeClr val="accent4">
                    <a:lumMod val="75000"/>
                  </a:schemeClr>
                </a:solidFill>
                <a:latin typeface="Agency FB" pitchFamily="34" charset="0"/>
              </a:rPr>
              <a:t>BY</a:t>
            </a:r>
            <a:r>
              <a:rPr lang="en-US" b="1" dirty="0" smtClean="0">
                <a:solidFill>
                  <a:schemeClr val="accent4">
                    <a:lumMod val="75000"/>
                  </a:schemeClr>
                </a:solidFill>
                <a:latin typeface="Agency FB" pitchFamily="34" charset="0"/>
              </a:rPr>
              <a:t> </a:t>
            </a:r>
            <a:r>
              <a:rPr lang="en-US" b="1" dirty="0" smtClean="0">
                <a:solidFill>
                  <a:schemeClr val="accent4">
                    <a:lumMod val="75000"/>
                  </a:schemeClr>
                </a:solidFill>
                <a:latin typeface="Agency FB" pitchFamily="34" charset="0"/>
              </a:rPr>
              <a:t>Marc Simeon</a:t>
            </a:r>
            <a:endParaRPr lang="en-US" dirty="0">
              <a:solidFill>
                <a:schemeClr val="accent4">
                  <a:lumMod val="75000"/>
                </a:schemeClr>
              </a:solidFill>
              <a:latin typeface="Agency FB" pitchFamily="34" charset="0"/>
            </a:endParaRPr>
          </a:p>
        </p:txBody>
      </p:sp>
      <p:sp>
        <p:nvSpPr>
          <p:cNvPr id="6" name="TextBox 5"/>
          <p:cNvSpPr txBox="1"/>
          <p:nvPr/>
        </p:nvSpPr>
        <p:spPr>
          <a:xfrm>
            <a:off x="228600" y="2971800"/>
            <a:ext cx="8915400" cy="707886"/>
          </a:xfrm>
          <a:prstGeom prst="rect">
            <a:avLst/>
          </a:prstGeom>
          <a:noFill/>
        </p:spPr>
        <p:txBody>
          <a:bodyPr wrap="square" rtlCol="0">
            <a:spAutoFit/>
          </a:bodyPr>
          <a:lstStyle/>
          <a:p>
            <a:pPr algn="ctr"/>
            <a:r>
              <a:rPr lang="en-US" sz="4000" dirty="0" smtClean="0">
                <a:latin typeface="Copperplate Gothic Bold" pitchFamily="34" charset="0"/>
              </a:rPr>
              <a:t>GOD HAS CALLER ID</a:t>
            </a:r>
            <a:endParaRPr lang="en-US" sz="4000" dirty="0">
              <a:latin typeface="Copperplate Gothic Bold" pitchFamily="34" charset="0"/>
            </a:endParaRPr>
          </a:p>
        </p:txBody>
      </p:sp>
      <p:pic>
        <p:nvPicPr>
          <p:cNvPr id="7" name="Picture 6" descr="Do Not Call Gesture Stock Photo by ©serenethos 8921590"/>
          <p:cNvPicPr/>
          <p:nvPr/>
        </p:nvPicPr>
        <p:blipFill>
          <a:blip r:embed="rId2"/>
          <a:srcRect/>
          <a:stretch>
            <a:fillRect/>
          </a:stretch>
        </p:blipFill>
        <p:spPr bwMode="auto">
          <a:xfrm>
            <a:off x="1828800" y="3657600"/>
            <a:ext cx="5715000" cy="2578100"/>
          </a:xfrm>
          <a:prstGeom prst="rect">
            <a:avLst/>
          </a:prstGeom>
          <a:noFill/>
          <a:ln w="9525">
            <a:noFill/>
            <a:miter lim="800000"/>
            <a:headEnd/>
            <a:tailEnd/>
          </a:ln>
        </p:spPr>
      </p:pic>
      <p:sp>
        <p:nvSpPr>
          <p:cNvPr id="25601" name="Rectangle 1"/>
          <p:cNvSpPr>
            <a:spLocks noChangeArrowheads="1"/>
          </p:cNvSpPr>
          <p:nvPr/>
        </p:nvSpPr>
        <p:spPr bwMode="auto">
          <a:xfrm>
            <a:off x="3657600" y="5715000"/>
            <a:ext cx="24384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tx1"/>
                </a:solidFill>
                <a:effectLst/>
                <a:latin typeface="Arial" pitchFamily="34" charset="0"/>
                <a:ea typeface="Calibri" pitchFamily="34" charset="0"/>
                <a:cs typeface="Arial" pitchFamily="34" charset="0"/>
              </a:rPr>
              <a:t>NO  PLEASE!</a:t>
            </a:r>
            <a:endParaRPr kumimoji="0" lang="fr-FR"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800" dirty="0" smtClean="0">
                <a:solidFill>
                  <a:srgbClr val="0000FF"/>
                </a:solidFill>
                <a:latin typeface="Arial Rounded MT Bold" pitchFamily="34" charset="0"/>
              </a:rPr>
              <a:t>A broken and a contrite heart-These, O God, You will not despise. PSALM 51:17b</a:t>
            </a:r>
          </a:p>
          <a:p>
            <a:pPr algn="just"/>
            <a:r>
              <a:rPr lang="en-US" sz="4800" b="1" dirty="0" smtClean="0">
                <a:solidFill>
                  <a:srgbClr val="FF0000"/>
                </a:solidFill>
                <a:latin typeface="Arial Rounded MT Bold" pitchFamily="34" charset="0"/>
              </a:rPr>
              <a:t>Isaiah 58:1-11</a:t>
            </a:r>
            <a:endParaRPr lang="en-US" sz="4800" dirty="0" smtClean="0">
              <a:solidFill>
                <a:srgbClr val="FF0000"/>
              </a:solidFill>
              <a:latin typeface="Arial Rounded MT Bold" pitchFamily="34" charset="0"/>
            </a:endParaRPr>
          </a:p>
          <a:p>
            <a:pPr algn="just"/>
            <a:r>
              <a:rPr lang="en-US" sz="4800" dirty="0" smtClean="0">
                <a:solidFill>
                  <a:srgbClr val="0000FF"/>
                </a:solidFill>
                <a:latin typeface="Arial Rounded MT Bold" pitchFamily="34" charset="0"/>
              </a:rPr>
              <a:t>1 ¶ "Cry aloud, spare not; Lift up your voice like a trumpet; Tell My people their transgression, And the house of Jacob their sins</a:t>
            </a:r>
            <a:r>
              <a:rPr lang="en-US"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just"/>
            <a:r>
              <a:rPr lang="en-US" sz="4800" dirty="0" smtClean="0">
                <a:solidFill>
                  <a:srgbClr val="0000FF"/>
                </a:solidFill>
                <a:latin typeface="Arial Rounded MT Bold" pitchFamily="34" charset="0"/>
              </a:rPr>
              <a:t>2 </a:t>
            </a:r>
            <a:r>
              <a:rPr lang="en-US" sz="4800" dirty="0" smtClean="0">
                <a:solidFill>
                  <a:srgbClr val="0000FF"/>
                </a:solidFill>
                <a:latin typeface="Arial Rounded MT Bold" pitchFamily="34" charset="0"/>
              </a:rPr>
              <a:t>Yet they seek Me daily, And delight to know My ways, As a nation that did righteousness, And did not forsake the ordinance of their God. They ask of Me the ordinances of justice; They take delight in approaching God.</a:t>
            </a:r>
          </a:p>
          <a:p>
            <a:pPr algn="just"/>
            <a:r>
              <a:rPr lang="en-US" sz="4800" dirty="0" smtClean="0">
                <a:solidFill>
                  <a:srgbClr val="FF0000"/>
                </a:solidFill>
                <a:latin typeface="Arial Rounded MT Bold" pitchFamily="34" charset="0"/>
              </a:rPr>
              <a:t>3 </a:t>
            </a:r>
            <a:r>
              <a:rPr lang="en-US" sz="4800" dirty="0" smtClean="0">
                <a:solidFill>
                  <a:srgbClr val="FF0000"/>
                </a:solidFill>
                <a:latin typeface="Arial Rounded MT Bold" pitchFamily="34" charset="0"/>
              </a:rPr>
              <a:t>¶ 'Why have we fasted,' they say, 'and You have not seen? Why have we afflicted our souls, and You take no notice?' "In fact, in the day of your fast you find pleasure, And exploit all your laborers.</a:t>
            </a:r>
          </a:p>
          <a:p>
            <a:pPr algn="just"/>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just"/>
            <a:r>
              <a:rPr lang="en-US" sz="4800" dirty="0" smtClean="0">
                <a:solidFill>
                  <a:srgbClr val="0000FF"/>
                </a:solidFill>
                <a:latin typeface="Arial Rounded MT Bold" pitchFamily="34" charset="0"/>
              </a:rPr>
              <a:t>4 </a:t>
            </a:r>
            <a:r>
              <a:rPr lang="en-US" sz="4800" dirty="0" smtClean="0">
                <a:solidFill>
                  <a:srgbClr val="0000FF"/>
                </a:solidFill>
                <a:latin typeface="Arial Rounded MT Bold" pitchFamily="34" charset="0"/>
              </a:rPr>
              <a:t>Indeed you fast for strife and debate, And to strike with the fist of wickedness. You will not fast as you do this day, To make your voice heard on high.</a:t>
            </a:r>
          </a:p>
          <a:p>
            <a:pPr algn="just"/>
            <a:r>
              <a:rPr lang="en-US" sz="4800" dirty="0" smtClean="0">
                <a:solidFill>
                  <a:srgbClr val="FF0000"/>
                </a:solidFill>
                <a:latin typeface="Arial Rounded MT Bold" pitchFamily="34" charset="0"/>
              </a:rPr>
              <a:t> 5 Is it a fast that I have chosen, A day for a man to afflict his soul? Is it to bow down his head like a bulrush, And to spread out sackcloth and ashes? Would you call this a fast, And an acceptable day to the LORD</a:t>
            </a:r>
            <a:r>
              <a:rPr lang="en-US"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just"/>
            <a:r>
              <a:rPr lang="en-US" sz="4800" dirty="0" smtClean="0">
                <a:solidFill>
                  <a:srgbClr val="0000FF"/>
                </a:solidFill>
                <a:latin typeface="Arial Rounded MT Bold" pitchFamily="34" charset="0"/>
              </a:rPr>
              <a:t>6 </a:t>
            </a:r>
            <a:r>
              <a:rPr lang="en-US" sz="4800" dirty="0" smtClean="0">
                <a:solidFill>
                  <a:srgbClr val="0000FF"/>
                </a:solidFill>
                <a:latin typeface="Arial Rounded MT Bold" pitchFamily="34" charset="0"/>
              </a:rPr>
              <a:t>"Is this not the fast that I have chosen: To loose the bonds of wickedness, To undo the heavy burdens, To let the oppressed go free, And that you break every yoke?</a:t>
            </a:r>
          </a:p>
          <a:p>
            <a:pPr algn="just"/>
            <a:r>
              <a:rPr lang="en-US" sz="4800" dirty="0" smtClean="0">
                <a:solidFill>
                  <a:srgbClr val="0000FF"/>
                </a:solidFill>
                <a:latin typeface="Arial Rounded MT Bold" pitchFamily="34" charset="0"/>
              </a:rPr>
              <a:t> </a:t>
            </a:r>
            <a:r>
              <a:rPr lang="en-US" sz="4800" dirty="0" smtClean="0">
                <a:solidFill>
                  <a:srgbClr val="FF0000"/>
                </a:solidFill>
                <a:latin typeface="Arial Rounded MT Bold" pitchFamily="34" charset="0"/>
              </a:rPr>
              <a:t>7 Is it not to share your bread with the hungry, And that you bring to your house the poor who are cast out; When you see the naked, that you cover him, And not hide yourself from your own flesh</a:t>
            </a:r>
            <a:r>
              <a:rPr lang="en-US"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just"/>
            <a:r>
              <a:rPr lang="en-US" sz="4800" dirty="0" smtClean="0">
                <a:solidFill>
                  <a:srgbClr val="0000FF"/>
                </a:solidFill>
                <a:latin typeface="Arial Rounded MT Bold" pitchFamily="34" charset="0"/>
              </a:rPr>
              <a:t>8 </a:t>
            </a:r>
            <a:r>
              <a:rPr lang="en-US" sz="4800" dirty="0" smtClean="0">
                <a:solidFill>
                  <a:srgbClr val="0000FF"/>
                </a:solidFill>
                <a:latin typeface="Arial Rounded MT Bold" pitchFamily="34" charset="0"/>
              </a:rPr>
              <a:t>¶ Then your light shall break forth like the morning, Your healing shall spring forth speedily, And your righteousness shall go before you; The glory of the LORD shall be your rear guard.</a:t>
            </a:r>
          </a:p>
          <a:p>
            <a:pPr algn="just"/>
            <a:r>
              <a:rPr lang="en-US" sz="4800" dirty="0" smtClean="0">
                <a:solidFill>
                  <a:srgbClr val="FF0000"/>
                </a:solidFill>
                <a:latin typeface="Arial Rounded MT Bold" pitchFamily="34" charset="0"/>
              </a:rPr>
              <a:t> 9 Then you shall call, and the LORD will answer; You shall cry, and He will say, 'Here I am.' "If you take away the yoke from your midst, The pointing of the finger, and speaking wickedness,</a:t>
            </a:r>
          </a:p>
          <a:p>
            <a:pPr algn="just"/>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algn="just"/>
            <a:r>
              <a:rPr lang="en-US" sz="4800" dirty="0" smtClean="0">
                <a:solidFill>
                  <a:srgbClr val="0000FF"/>
                </a:solidFill>
                <a:latin typeface="Arial Rounded MT Bold" pitchFamily="34" charset="0"/>
              </a:rPr>
              <a:t>10 </a:t>
            </a:r>
            <a:r>
              <a:rPr lang="en-US" sz="4800" dirty="0" smtClean="0">
                <a:solidFill>
                  <a:srgbClr val="0000FF"/>
                </a:solidFill>
                <a:latin typeface="Arial Rounded MT Bold" pitchFamily="34" charset="0"/>
              </a:rPr>
              <a:t>If you extend your soul to the hungry And satisfy the afflicted soul, Then your light shall dawn in the darkness, And your darkness shall be as the noonday.</a:t>
            </a:r>
          </a:p>
          <a:p>
            <a:pPr algn="just"/>
            <a:r>
              <a:rPr lang="en-US" sz="4800" dirty="0" smtClean="0">
                <a:solidFill>
                  <a:srgbClr val="0000FF"/>
                </a:solidFill>
                <a:latin typeface="Arial Rounded MT Bold" pitchFamily="34" charset="0"/>
              </a:rPr>
              <a:t> </a:t>
            </a:r>
            <a:r>
              <a:rPr lang="en-US" sz="4800" dirty="0" smtClean="0">
                <a:solidFill>
                  <a:srgbClr val="FF0000"/>
                </a:solidFill>
                <a:latin typeface="Arial Rounded MT Bold" pitchFamily="34" charset="0"/>
              </a:rPr>
              <a:t>11 The LORD will guide you continually, And satisfy your soul in drought, And strengthen your bones; You shall be like a watered garden, And like a spring of water, whose waters do not fail.</a:t>
            </a:r>
          </a:p>
          <a:p>
            <a:pPr algn="just">
              <a:buNone/>
            </a:pP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en-US" sz="4400" b="1" dirty="0" smtClean="0">
                <a:solidFill>
                  <a:srgbClr val="0000FF"/>
                </a:solidFill>
                <a:latin typeface="Arial Rounded MT Bold" pitchFamily="34" charset="0"/>
              </a:rPr>
              <a:t>INTRODUCTION</a:t>
            </a:r>
            <a:endParaRPr lang="en-US" sz="4400" dirty="0" smtClean="0">
              <a:solidFill>
                <a:srgbClr val="0000FF"/>
              </a:solidFill>
              <a:latin typeface="Arial Rounded MT Bold" pitchFamily="34" charset="0"/>
            </a:endParaRPr>
          </a:p>
          <a:p>
            <a:pPr lvl="0" algn="just"/>
            <a:r>
              <a:rPr lang="en-US" sz="4400" dirty="0" smtClean="0">
                <a:latin typeface="Arial Rounded MT Bold" pitchFamily="34" charset="0"/>
              </a:rPr>
              <a:t>GOD HAS CALLER ID</a:t>
            </a:r>
          </a:p>
          <a:p>
            <a:pPr lvl="0" algn="just"/>
            <a:r>
              <a:rPr lang="en-US" sz="4400" dirty="0" smtClean="0">
                <a:solidFill>
                  <a:srgbClr val="0000FF"/>
                </a:solidFill>
                <a:latin typeface="Arial Rounded MT Bold" pitchFamily="34" charset="0"/>
              </a:rPr>
              <a:t>THE KINDS OF PRAYERS GOD LISTENS TO</a:t>
            </a:r>
          </a:p>
          <a:p>
            <a:pPr lvl="0" algn="just"/>
            <a:r>
              <a:rPr lang="en-US" sz="4400" dirty="0" smtClean="0">
                <a:latin typeface="Arial Rounded MT Bold" pitchFamily="34" charset="0"/>
              </a:rPr>
              <a:t>A broken and a contrite heart-These, O God, You will not despise. PSALM 51:17b</a:t>
            </a:r>
          </a:p>
          <a:p>
            <a:pPr lvl="0" algn="just"/>
            <a:r>
              <a:rPr lang="en-US" sz="4400" dirty="0" smtClean="0">
                <a:solidFill>
                  <a:srgbClr val="0000FF"/>
                </a:solidFill>
                <a:latin typeface="Arial Rounded MT Bold" pitchFamily="34" charset="0"/>
              </a:rPr>
              <a:t>Praying and fasting are some of the most beneficial things a child of God can do</a:t>
            </a:r>
            <a:r>
              <a:rPr lang="en-US"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dirty="0" smtClean="0">
                <a:latin typeface="Arial Rounded MT Bold" pitchFamily="34" charset="0"/>
              </a:rPr>
              <a:t>To </a:t>
            </a:r>
            <a:r>
              <a:rPr lang="en-US" sz="4400" dirty="0" smtClean="0">
                <a:latin typeface="Arial Rounded MT Bold" pitchFamily="34" charset="0"/>
              </a:rPr>
              <a:t>deprive oneself food privileges and more in order to foster a stronger intimacy with God is divine.</a:t>
            </a:r>
          </a:p>
          <a:p>
            <a:pPr lvl="0" algn="just"/>
            <a:r>
              <a:rPr lang="en-US" sz="4400" dirty="0" smtClean="0">
                <a:solidFill>
                  <a:srgbClr val="0000FF"/>
                </a:solidFill>
                <a:latin typeface="Arial Rounded MT Bold" pitchFamily="34" charset="0"/>
              </a:rPr>
              <a:t>The children of God are encouraged to activate God’s mercy through praying and fasting.</a:t>
            </a:r>
          </a:p>
          <a:p>
            <a:pPr lvl="0" algn="just"/>
            <a:r>
              <a:rPr lang="en-US" sz="4400" dirty="0" smtClean="0">
                <a:latin typeface="Arial Rounded MT Bold" pitchFamily="34" charset="0"/>
              </a:rPr>
              <a:t>The transaction is fully gratified when God takes delights in your prayers</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dirty="0" smtClean="0">
                <a:latin typeface="Arial Rounded MT Bold" pitchFamily="34" charset="0"/>
              </a:rPr>
              <a:t>When </a:t>
            </a:r>
            <a:r>
              <a:rPr lang="en-US" sz="4400" dirty="0" smtClean="0">
                <a:latin typeface="Arial Rounded MT Bold" pitchFamily="34" charset="0"/>
              </a:rPr>
              <a:t>someone calls you in your cell phone, you don’t just say “Hello”.</a:t>
            </a:r>
          </a:p>
          <a:p>
            <a:pPr lvl="0" algn="just"/>
            <a:r>
              <a:rPr lang="en-US" sz="4400" dirty="0" smtClean="0">
                <a:solidFill>
                  <a:srgbClr val="0000FF"/>
                </a:solidFill>
                <a:latin typeface="Arial Rounded MT Bold" pitchFamily="34" charset="0"/>
              </a:rPr>
              <a:t>You first look to see who it who’s calling you is.</a:t>
            </a:r>
          </a:p>
          <a:p>
            <a:pPr lvl="0" algn="just"/>
            <a:r>
              <a:rPr lang="en-US" sz="4400" dirty="0" smtClean="0">
                <a:latin typeface="Arial Rounded MT Bold" pitchFamily="34" charset="0"/>
              </a:rPr>
              <a:t>The facial expression of the one receiving the call varies after identifying the caller.</a:t>
            </a:r>
          </a:p>
          <a:p>
            <a:pPr lvl="0" algn="just"/>
            <a:r>
              <a:rPr lang="en-US" sz="4400" dirty="0" smtClean="0">
                <a:solidFill>
                  <a:srgbClr val="0000FF"/>
                </a:solidFill>
                <a:latin typeface="Arial Rounded MT Bold" pitchFamily="34" charset="0"/>
              </a:rPr>
              <a:t>It can be: “Hah!!! So and so again</a:t>
            </a:r>
            <a:r>
              <a:rPr lang="en-US"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It </a:t>
            </a:r>
            <a:r>
              <a:rPr lang="en-US" sz="4400" dirty="0" smtClean="0">
                <a:latin typeface="Arial Rounded MT Bold" pitchFamily="34" charset="0"/>
              </a:rPr>
              <a:t>can be a pleasing or displeasing surprise.</a:t>
            </a:r>
          </a:p>
          <a:p>
            <a:pPr lvl="0" algn="just"/>
            <a:r>
              <a:rPr lang="en-US" sz="4400" dirty="0" smtClean="0">
                <a:solidFill>
                  <a:srgbClr val="0000FF"/>
                </a:solidFill>
                <a:latin typeface="Arial Rounded MT Bold" pitchFamily="34" charset="0"/>
              </a:rPr>
              <a:t>The first word of the respond can be: “Can you stop calling me?”</a:t>
            </a:r>
          </a:p>
          <a:p>
            <a:pPr lvl="0" algn="just"/>
            <a:r>
              <a:rPr lang="en-US" sz="4400" dirty="0" smtClean="0">
                <a:latin typeface="Arial Rounded MT Bold" pitchFamily="34" charset="0"/>
              </a:rPr>
              <a:t>Or, “What do you want Roger?”</a:t>
            </a:r>
          </a:p>
          <a:p>
            <a:pPr lvl="0" algn="just"/>
            <a:r>
              <a:rPr lang="en-US" sz="4400" dirty="0" smtClean="0">
                <a:solidFill>
                  <a:srgbClr val="0000FF"/>
                </a:solidFill>
                <a:latin typeface="Arial Rounded MT Bold" pitchFamily="34" charset="0"/>
              </a:rPr>
              <a:t>Or, a dry “YES”</a:t>
            </a:r>
          </a:p>
          <a:p>
            <a:pPr lvl="0" algn="just"/>
            <a:r>
              <a:rPr lang="en-US" sz="4400" dirty="0" smtClean="0">
                <a:latin typeface="Arial Rounded MT Bold" pitchFamily="34" charset="0"/>
              </a:rPr>
              <a:t>The modern phones have some prewired answers</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a:t>
            </a:r>
            <a:r>
              <a:rPr lang="en-US" sz="4400" dirty="0" smtClean="0">
                <a:latin typeface="Arial Rounded MT Bold" pitchFamily="34" charset="0"/>
              </a:rPr>
              <a:t>I’m in a meeting”</a:t>
            </a:r>
          </a:p>
          <a:p>
            <a:pPr lvl="0" algn="just"/>
            <a:r>
              <a:rPr lang="en-US" sz="4400" dirty="0" smtClean="0">
                <a:latin typeface="Arial Rounded MT Bold" pitchFamily="34" charset="0"/>
              </a:rPr>
              <a:t>“</a:t>
            </a:r>
            <a:r>
              <a:rPr lang="en-US" sz="4400" dirty="0" smtClean="0">
                <a:solidFill>
                  <a:srgbClr val="0000FF"/>
                </a:solidFill>
                <a:latin typeface="Arial Rounded MT Bold" pitchFamily="34" charset="0"/>
              </a:rPr>
              <a:t>Send a text”</a:t>
            </a:r>
          </a:p>
          <a:p>
            <a:pPr lvl="0" algn="just"/>
            <a:r>
              <a:rPr lang="en-US" sz="4400" dirty="0" smtClean="0">
                <a:latin typeface="Arial Rounded MT Bold" pitchFamily="34" charset="0"/>
              </a:rPr>
              <a:t>“Leave a message”</a:t>
            </a:r>
          </a:p>
          <a:p>
            <a:pPr lvl="0" algn="just"/>
            <a:r>
              <a:rPr lang="en-US" sz="4400" dirty="0" smtClean="0">
                <a:latin typeface="Arial Rounded MT Bold" pitchFamily="34" charset="0"/>
              </a:rPr>
              <a:t>“</a:t>
            </a:r>
            <a:r>
              <a:rPr lang="en-US" sz="4400" dirty="0" smtClean="0">
                <a:solidFill>
                  <a:srgbClr val="0000FF"/>
                </a:solidFill>
                <a:latin typeface="Arial Rounded MT Bold" pitchFamily="34" charset="0"/>
              </a:rPr>
              <a:t>Not available</a:t>
            </a:r>
            <a:r>
              <a:rPr lang="en-US" sz="4400" dirty="0" smtClean="0">
                <a:latin typeface="Arial Rounded MT Bold" pitchFamily="34" charset="0"/>
              </a:rPr>
              <a:t>.</a:t>
            </a:r>
          </a:p>
          <a:p>
            <a:pPr lvl="0" algn="just"/>
            <a:r>
              <a:rPr lang="en-US" sz="4400" dirty="0" smtClean="0">
                <a:latin typeface="Arial Rounded MT Bold" pitchFamily="34" charset="0"/>
              </a:rPr>
              <a:t>Someone else may call right after, even if you may be in a meeting, you will excuse everyone and take it</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We </a:t>
            </a:r>
            <a:r>
              <a:rPr lang="en-US" sz="4400" dirty="0" smtClean="0">
                <a:latin typeface="Arial Rounded MT Bold" pitchFamily="34" charset="0"/>
              </a:rPr>
              <a:t>get one of these many reactions every time we call on God.</a:t>
            </a:r>
          </a:p>
          <a:p>
            <a:pPr lvl="0" algn="just"/>
            <a:r>
              <a:rPr lang="en-US" sz="4400" dirty="0" smtClean="0">
                <a:solidFill>
                  <a:srgbClr val="0000FF"/>
                </a:solidFill>
                <a:latin typeface="Arial Rounded MT Bold" pitchFamily="34" charset="0"/>
              </a:rPr>
              <a:t>God </a:t>
            </a:r>
            <a:r>
              <a:rPr lang="en-US" sz="4400" dirty="0" smtClean="0">
                <a:solidFill>
                  <a:srgbClr val="0000FF"/>
                </a:solidFill>
                <a:latin typeface="Arial Rounded MT Bold" pitchFamily="34" charset="0"/>
              </a:rPr>
              <a:t>has </a:t>
            </a:r>
            <a:r>
              <a:rPr lang="en-US" sz="4400" dirty="0" smtClean="0">
                <a:solidFill>
                  <a:srgbClr val="0000FF"/>
                </a:solidFill>
                <a:latin typeface="Arial Rounded MT Bold" pitchFamily="34" charset="0"/>
              </a:rPr>
              <a:t>caller ID</a:t>
            </a:r>
          </a:p>
          <a:p>
            <a:pPr lvl="0" algn="just"/>
            <a:r>
              <a:rPr lang="en-US" sz="4400" dirty="0" smtClean="0">
                <a:latin typeface="Arial Rounded MT Bold" pitchFamily="34" charset="0"/>
              </a:rPr>
              <a:t>God </a:t>
            </a:r>
            <a:r>
              <a:rPr lang="en-US" sz="4400" dirty="0" smtClean="0">
                <a:latin typeface="Arial Rounded MT Bold" pitchFamily="34" charset="0"/>
              </a:rPr>
              <a:t>has </a:t>
            </a:r>
            <a:r>
              <a:rPr lang="en-US" sz="4400" dirty="0" smtClean="0">
                <a:latin typeface="Arial Rounded MT Bold" pitchFamily="34" charset="0"/>
              </a:rPr>
              <a:t>call waiting</a:t>
            </a:r>
          </a:p>
          <a:p>
            <a:pPr lvl="0" algn="just"/>
            <a:r>
              <a:rPr lang="en-US" sz="4400" dirty="0" smtClean="0">
                <a:solidFill>
                  <a:srgbClr val="0000FF"/>
                </a:solidFill>
                <a:latin typeface="Arial Rounded MT Bold" pitchFamily="34" charset="0"/>
              </a:rPr>
              <a:t>God’s phone </a:t>
            </a:r>
            <a:r>
              <a:rPr lang="en-US" sz="4400" dirty="0" smtClean="0">
                <a:solidFill>
                  <a:srgbClr val="0000FF"/>
                </a:solidFill>
                <a:latin typeface="Arial Rounded MT Bold" pitchFamily="34" charset="0"/>
              </a:rPr>
              <a:t>has </a:t>
            </a:r>
            <a:r>
              <a:rPr lang="en-US" sz="4400" dirty="0" smtClean="0">
                <a:solidFill>
                  <a:srgbClr val="0000FF"/>
                </a:solidFill>
                <a:latin typeface="Arial Rounded MT Bold" pitchFamily="34" charset="0"/>
              </a:rPr>
              <a:t>the put on hold button</a:t>
            </a:r>
            <a:r>
              <a:rPr lang="en-US" sz="4400" dirty="0" smtClean="0">
                <a:solidFill>
                  <a:srgbClr val="0000FF"/>
                </a:solidFill>
                <a:latin typeface="Arial Rounded MT Bold" pitchFamily="34" charset="0"/>
              </a:rPr>
              <a:t>.</a:t>
            </a:r>
          </a:p>
          <a:p>
            <a:pPr lvl="0" algn="just"/>
            <a:r>
              <a:rPr lang="en-US" sz="4400" dirty="0" smtClean="0">
                <a:latin typeface="Arial Rounded MT Bold" pitchFamily="34" charset="0"/>
              </a:rPr>
              <a:t>God has answering machine.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dirty="0" smtClean="0">
                <a:latin typeface="Arial Rounded MT Bold" pitchFamily="34" charset="0"/>
              </a:rPr>
              <a:t>God’s phone gets the mute button. He can be talking but you would not be able to hear his voice.</a:t>
            </a:r>
          </a:p>
          <a:p>
            <a:pPr lvl="0" algn="just"/>
            <a:r>
              <a:rPr lang="en-US" sz="4400" dirty="0" smtClean="0">
                <a:solidFill>
                  <a:srgbClr val="0000FF"/>
                </a:solidFill>
                <a:latin typeface="Arial Rounded MT Bold" pitchFamily="34" charset="0"/>
              </a:rPr>
              <a:t>God’s phone doesn’t get the busy signal. </a:t>
            </a:r>
          </a:p>
          <a:p>
            <a:pPr lvl="0" algn="just"/>
            <a:r>
              <a:rPr lang="en-US" sz="4400" dirty="0" smtClean="0">
                <a:latin typeface="Arial Rounded MT Bold" pitchFamily="34" charset="0"/>
              </a:rPr>
              <a:t>God’s phone gets full coverage, full signal in the whole universe.</a:t>
            </a:r>
          </a:p>
          <a:p>
            <a:pPr lvl="0" algn="just"/>
            <a:r>
              <a:rPr lang="en-US" sz="4400" dirty="0" smtClean="0">
                <a:solidFill>
                  <a:srgbClr val="0000FF"/>
                </a:solidFill>
                <a:latin typeface="Arial Rounded MT Bold" pitchFamily="34" charset="0"/>
              </a:rPr>
              <a:t>God has multiple lines sufficient to sustain the calls of all the inhabitants of the universe.</a:t>
            </a:r>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400" dirty="0" smtClean="0">
                <a:solidFill>
                  <a:schemeClr val="bg1"/>
                </a:solidFill>
                <a:latin typeface="Arial Rounded MT Bold" pitchFamily="34" charset="0"/>
              </a:rPr>
              <a:t>WHY GOD DOESN’T TAKE SOME CALLS</a:t>
            </a:r>
          </a:p>
          <a:p>
            <a:pPr lvl="0" algn="just"/>
            <a:r>
              <a:rPr lang="en-US" sz="4400" dirty="0" smtClean="0">
                <a:latin typeface="Arial Rounded MT Bold" pitchFamily="34" charset="0"/>
              </a:rPr>
              <a:t>In Isaiah 58 we learn why some prayers and fasting get dismissed by God.</a:t>
            </a:r>
          </a:p>
          <a:p>
            <a:pPr lvl="0" algn="just"/>
            <a:r>
              <a:rPr lang="en-US" sz="4400" dirty="0" smtClean="0">
                <a:solidFill>
                  <a:schemeClr val="bg1"/>
                </a:solidFill>
                <a:latin typeface="Arial Rounded MT Bold" pitchFamily="34" charset="0"/>
              </a:rPr>
              <a:t>It’s not that the phone did not ring.</a:t>
            </a:r>
          </a:p>
          <a:p>
            <a:pPr lvl="0" algn="just"/>
            <a:r>
              <a:rPr lang="en-US" sz="4400" dirty="0" smtClean="0">
                <a:latin typeface="Arial Rounded MT Bold" pitchFamily="34" charset="0"/>
              </a:rPr>
              <a:t>It’s not that God was away from the phone</a:t>
            </a:r>
            <a:r>
              <a:rPr lang="en-US" sz="4400" dirty="0" smtClean="0">
                <a:latin typeface="Arial Rounded MT Bold" pitchFamily="34" charset="0"/>
              </a:rPr>
              <a:t>.</a:t>
            </a:r>
            <a:endParaRPr lang="en-US" sz="4400" dirty="0" smtClean="0">
              <a:latin typeface="Arial Rounded MT Bold" pitchFamily="34" charset="0"/>
            </a:endParaRPr>
          </a:p>
        </p:txBody>
      </p:sp>
      <p:pic>
        <p:nvPicPr>
          <p:cNvPr id="4" name="Picture 3" descr="Do Not Call Gesture Stock Photo by ©serenethos 8921590"/>
          <p:cNvPicPr/>
          <p:nvPr/>
        </p:nvPicPr>
        <p:blipFill>
          <a:blip r:embed="rId2"/>
          <a:srcRect/>
          <a:stretch>
            <a:fillRect/>
          </a:stretch>
        </p:blipFill>
        <p:spPr bwMode="auto">
          <a:xfrm>
            <a:off x="6172200" y="762000"/>
            <a:ext cx="1219200"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dirty="0" smtClean="0">
                <a:latin typeface="Arial Rounded MT Bold" pitchFamily="34" charset="0"/>
              </a:rPr>
              <a:t>Each </a:t>
            </a:r>
            <a:r>
              <a:rPr lang="en-US" sz="4400" dirty="0" smtClean="0">
                <a:latin typeface="Arial Rounded MT Bold" pitchFamily="34" charset="0"/>
              </a:rPr>
              <a:t>time we get no answer from God, we need to check our standing with God.</a:t>
            </a:r>
          </a:p>
          <a:p>
            <a:pPr lvl="0" algn="just"/>
            <a:r>
              <a:rPr lang="en-US" sz="4400" dirty="0" smtClean="0">
                <a:solidFill>
                  <a:schemeClr val="bg1"/>
                </a:solidFill>
                <a:latin typeface="Arial Rounded MT Bold" pitchFamily="34" charset="0"/>
              </a:rPr>
              <a:t>Every working cell phone could place a call.</a:t>
            </a:r>
          </a:p>
          <a:p>
            <a:pPr lvl="0" algn="just"/>
            <a:r>
              <a:rPr lang="en-US" sz="4400" dirty="0" smtClean="0">
                <a:latin typeface="Arial Rounded MT Bold" pitchFamily="34" charset="0"/>
              </a:rPr>
              <a:t>W</a:t>
            </a:r>
            <a:r>
              <a:rPr lang="en-US" sz="4400" dirty="0" smtClean="0">
                <a:latin typeface="Arial Rounded MT Bold" pitchFamily="34" charset="0"/>
              </a:rPr>
              <a:t>hen </a:t>
            </a:r>
            <a:r>
              <a:rPr lang="en-US" sz="4400" dirty="0" smtClean="0">
                <a:latin typeface="Arial Rounded MT Bold" pitchFamily="34" charset="0"/>
              </a:rPr>
              <a:t>one is not current with his </a:t>
            </a:r>
            <a:r>
              <a:rPr lang="en-US" sz="4400" dirty="0" smtClean="0">
                <a:latin typeface="Arial Rounded MT Bold" pitchFamily="34" charset="0"/>
              </a:rPr>
              <a:t>cell phone payment</a:t>
            </a:r>
            <a:r>
              <a:rPr lang="en-US" sz="4400" dirty="0" smtClean="0">
                <a:latin typeface="Arial Rounded MT Bold" pitchFamily="34" charset="0"/>
              </a:rPr>
              <a:t>, instead connecting you, the computer tells you how to get your service reinstated.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en-US" sz="4400" dirty="0" smtClean="0">
                <a:solidFill>
                  <a:schemeClr val="bg1"/>
                </a:solidFill>
                <a:latin typeface="Arial Rounded MT Bold" pitchFamily="34" charset="0"/>
              </a:rPr>
              <a:t>ISAIAH </a:t>
            </a:r>
            <a:r>
              <a:rPr lang="en-US" sz="4400" dirty="0" smtClean="0">
                <a:solidFill>
                  <a:schemeClr val="bg1"/>
                </a:solidFill>
                <a:latin typeface="Arial Rounded MT Bold" pitchFamily="34" charset="0"/>
              </a:rPr>
              <a:t>58:3-7</a:t>
            </a:r>
          </a:p>
          <a:p>
            <a:pPr algn="just"/>
            <a:r>
              <a:rPr lang="en-US" sz="4400" dirty="0" smtClean="0">
                <a:latin typeface="Arial Rounded MT Bold" pitchFamily="34" charset="0"/>
              </a:rPr>
              <a:t>3 ¶ 'Why have we fasted,' they say, 'and You have not seen? Why have we afflicted our souls, and You take no notice?' "In fact, in the day of your fast you find pleasure, And exploit all your laborers.</a:t>
            </a:r>
          </a:p>
          <a:p>
            <a:pPr algn="just"/>
            <a:r>
              <a:rPr lang="en-US" sz="4400" dirty="0" smtClean="0">
                <a:solidFill>
                  <a:schemeClr val="bg1"/>
                </a:solidFill>
                <a:latin typeface="Arial Rounded MT Bold" pitchFamily="34" charset="0"/>
              </a:rPr>
              <a:t> 4 Indeed you fast for strife and debate, And to strike with the fist of wickedness. You will not fast as you do this day, To make your voice heard on high</a:t>
            </a:r>
            <a:r>
              <a:rPr lang="en-US"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en-US" sz="4400" dirty="0" smtClean="0">
                <a:latin typeface="Arial Rounded MT Bold" pitchFamily="34" charset="0"/>
              </a:rPr>
              <a:t>5 </a:t>
            </a:r>
            <a:r>
              <a:rPr lang="en-US" sz="4400" dirty="0" smtClean="0">
                <a:latin typeface="Arial Rounded MT Bold" pitchFamily="34" charset="0"/>
              </a:rPr>
              <a:t>Is it a fast that I have chosen, A day for a man to afflict his soul? Is it to bow down his head like a bulrush, And to spread out sackcloth and ashes? Would you call this a fast, And an acceptable day to the LORD?</a:t>
            </a:r>
          </a:p>
          <a:p>
            <a:pPr algn="just"/>
            <a:r>
              <a:rPr lang="en-US" sz="4400" dirty="0" smtClean="0">
                <a:latin typeface="Arial Rounded MT Bold" pitchFamily="34" charset="0"/>
              </a:rPr>
              <a:t> </a:t>
            </a:r>
            <a:r>
              <a:rPr lang="en-US" sz="4400" dirty="0" smtClean="0">
                <a:solidFill>
                  <a:schemeClr val="bg1"/>
                </a:solidFill>
                <a:latin typeface="Arial Rounded MT Bold" pitchFamily="34" charset="0"/>
              </a:rPr>
              <a:t>6 "Is this not the fast that I have chosen: To loose the bonds of wickedness, To undo the heavy burdens, To let the oppressed go free, And that you break every yoke</a:t>
            </a:r>
            <a:r>
              <a:rPr lang="en-US"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800" dirty="0" smtClean="0">
                <a:latin typeface="Arial Rounded MT Bold" pitchFamily="34" charset="0"/>
              </a:rPr>
              <a:t>7 </a:t>
            </a:r>
            <a:r>
              <a:rPr lang="en-US" sz="4800" dirty="0" smtClean="0">
                <a:latin typeface="Arial Rounded MT Bold" pitchFamily="34" charset="0"/>
              </a:rPr>
              <a:t>Is it not to share your bread with the hungry, And that you bring to your house the poor who are cast out; </a:t>
            </a:r>
            <a:r>
              <a:rPr lang="en-US" sz="4800" dirty="0" smtClean="0">
                <a:solidFill>
                  <a:schemeClr val="bg1"/>
                </a:solidFill>
                <a:latin typeface="Arial Rounded MT Bold" pitchFamily="34" charset="0"/>
              </a:rPr>
              <a:t>When you see the naked, that you cover him, And not hide yourself from your own flesh?.</a:t>
            </a:r>
            <a:endParaRPr lang="en-US" sz="48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dirty="0" smtClean="0">
                <a:latin typeface="Arial Rounded MT Bold" pitchFamily="34" charset="0"/>
              </a:rPr>
              <a:t>We’ve become so religious and hypocrite that, instead of dealing with the root cause of our disconnection with God, we focus rather on multiplying our calls.</a:t>
            </a:r>
          </a:p>
          <a:p>
            <a:pPr lvl="0" algn="just"/>
            <a:r>
              <a:rPr lang="en-US" sz="4400" dirty="0" smtClean="0">
                <a:solidFill>
                  <a:schemeClr val="bg1"/>
                </a:solidFill>
                <a:latin typeface="Arial Rounded MT Bold" pitchFamily="34" charset="0"/>
              </a:rPr>
              <a:t>When you call someone a number of times and leave messages, you know that the person has some issues with you.</a:t>
            </a:r>
          </a:p>
          <a:p>
            <a:pPr lvl="0" algn="just"/>
            <a:r>
              <a:rPr lang="en-US" sz="4400" dirty="0" smtClean="0">
                <a:latin typeface="Arial Rounded MT Bold" pitchFamily="34" charset="0"/>
              </a:rPr>
              <a:t>God has issues with some of us</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dirty="0" smtClean="0">
                <a:latin typeface="Arial Rounded MT Bold" pitchFamily="34" charset="0"/>
              </a:rPr>
              <a:t>If </a:t>
            </a:r>
            <a:r>
              <a:rPr lang="en-US" sz="4400" dirty="0" smtClean="0">
                <a:latin typeface="Arial Rounded MT Bold" pitchFamily="34" charset="0"/>
              </a:rPr>
              <a:t>you notice in the verses, the issues were not with God directly, but it was with the way theses prayer warriors were dealing with their counterparts, their fellow human beings.</a:t>
            </a:r>
          </a:p>
          <a:p>
            <a:pPr lvl="0" algn="just"/>
            <a:r>
              <a:rPr lang="en-US" sz="4400" dirty="0" smtClean="0">
                <a:solidFill>
                  <a:schemeClr val="bg1"/>
                </a:solidFill>
                <a:latin typeface="Arial Rounded MT Bold" pitchFamily="34" charset="0"/>
              </a:rPr>
              <a:t>It was not based on how bad or good they formulated their prayers that they get rejected from God, but because of their personal conducts</a:t>
            </a:r>
            <a:r>
              <a:rPr lang="en-US"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dirty="0" smtClean="0">
                <a:latin typeface="Arial Rounded MT Bold" pitchFamily="34" charset="0"/>
              </a:rPr>
              <a:t>We </a:t>
            </a:r>
            <a:r>
              <a:rPr lang="en-US" sz="4400" dirty="0" smtClean="0">
                <a:latin typeface="Arial Rounded MT Bold" pitchFamily="34" charset="0"/>
              </a:rPr>
              <a:t>teach how best to pray; when teach when best to pray, we teach you where best to pray, but we fail to tell you how best you must be in all your other endeavors for God to take delights in your prayers.</a:t>
            </a:r>
          </a:p>
          <a:p>
            <a:pPr lvl="0" algn="just"/>
            <a:r>
              <a:rPr lang="en-US" sz="4400" dirty="0" smtClean="0">
                <a:solidFill>
                  <a:srgbClr val="0000FF"/>
                </a:solidFill>
                <a:latin typeface="Arial Rounded MT Bold" pitchFamily="34" charset="0"/>
              </a:rPr>
              <a:t>God resides in us. He observes all our actions and thoughts.</a:t>
            </a:r>
          </a:p>
          <a:p>
            <a:pPr lvl="0" algn="just"/>
            <a:r>
              <a:rPr lang="en-US" sz="4400" dirty="0" smtClean="0">
                <a:latin typeface="Arial Rounded MT Bold" pitchFamily="34" charset="0"/>
              </a:rPr>
              <a:t>God knows the state of our hearts at all times</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dirty="0" smtClean="0">
                <a:latin typeface="Arial Rounded MT Bold" pitchFamily="34" charset="0"/>
              </a:rPr>
              <a:t>When </a:t>
            </a:r>
            <a:r>
              <a:rPr lang="en-US" sz="4400" dirty="0" smtClean="0">
                <a:latin typeface="Arial Rounded MT Bold" pitchFamily="34" charset="0"/>
              </a:rPr>
              <a:t>we are not in line with his will it will be reflected in our communication with Him.</a:t>
            </a:r>
          </a:p>
          <a:p>
            <a:pPr lvl="0" algn="just"/>
            <a:r>
              <a:rPr lang="en-US" sz="4400" dirty="0" smtClean="0">
                <a:solidFill>
                  <a:srgbClr val="0000FF"/>
                </a:solidFill>
                <a:latin typeface="Arial Rounded MT Bold" pitchFamily="34" charset="0"/>
              </a:rPr>
              <a:t>In Isaiah 58, God gives us hints on how to make it right with Him.</a:t>
            </a:r>
          </a:p>
          <a:p>
            <a:pPr algn="just"/>
            <a:r>
              <a:rPr lang="en-US" sz="4400" dirty="0" smtClean="0">
                <a:latin typeface="Arial Rounded MT Bold" pitchFamily="34" charset="0"/>
              </a:rPr>
              <a:t>6 "Is this not the fast that I have chosen: To loose the bonds of wickedness, To undo the heavy burdens, To let the oppressed go free, And that you break every yoke</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dirty="0" smtClean="0">
                <a:latin typeface="Arial Rounded MT Bold" pitchFamily="34" charset="0"/>
              </a:rPr>
              <a:t>7 </a:t>
            </a:r>
            <a:r>
              <a:rPr lang="en-US" sz="4400" dirty="0" smtClean="0">
                <a:latin typeface="Arial Rounded MT Bold" pitchFamily="34" charset="0"/>
              </a:rPr>
              <a:t>Is it not to share your bread with the hungry, And that you bring to your house the poor who are cast out; When you see the naked, that you cover him, And not hide yourself from your own flesh?</a:t>
            </a:r>
          </a:p>
          <a:p>
            <a:pPr lvl="0" algn="just"/>
            <a:r>
              <a:rPr lang="en-US" sz="4400" dirty="0" smtClean="0">
                <a:solidFill>
                  <a:srgbClr val="0000FF"/>
                </a:solidFill>
                <a:latin typeface="Arial Rounded MT Bold" pitchFamily="34" charset="0"/>
              </a:rPr>
              <a:t>Next time you feel that your prayers are not getting through with God, check your horizontal relationships with your fellow men</a:t>
            </a:r>
            <a:r>
              <a:rPr lang="en-US"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Are </a:t>
            </a:r>
            <a:r>
              <a:rPr lang="en-US" sz="4400" dirty="0" smtClean="0">
                <a:latin typeface="Arial Rounded MT Bold" pitchFamily="34" charset="0"/>
              </a:rPr>
              <a:t>you being fair out there?</a:t>
            </a:r>
          </a:p>
          <a:p>
            <a:pPr lvl="0" algn="just"/>
            <a:r>
              <a:rPr lang="en-US" sz="4400" dirty="0" smtClean="0">
                <a:latin typeface="Arial Rounded MT Bold" pitchFamily="34" charset="0"/>
              </a:rPr>
              <a:t>Are you respectful to others?</a:t>
            </a:r>
          </a:p>
          <a:p>
            <a:pPr lvl="0" algn="just"/>
            <a:r>
              <a:rPr lang="en-US" sz="4400" dirty="0" smtClean="0">
                <a:solidFill>
                  <a:srgbClr val="0000FF"/>
                </a:solidFill>
                <a:latin typeface="Arial Rounded MT Bold" pitchFamily="34" charset="0"/>
              </a:rPr>
              <a:t>Are you compassionate toward the needs of others?</a:t>
            </a:r>
          </a:p>
          <a:p>
            <a:pPr lvl="0" algn="just"/>
            <a:r>
              <a:rPr lang="en-US" sz="4400" dirty="0" smtClean="0">
                <a:latin typeface="Arial Rounded MT Bold" pitchFamily="34" charset="0"/>
              </a:rPr>
              <a:t>Have you done all you can to liberate the bonds of the oppressed</a:t>
            </a:r>
            <a:r>
              <a:rPr lang="en-US" sz="4400" dirty="0" smtClean="0">
                <a:latin typeface="Arial Rounded MT Bold" pitchFamily="34" charset="0"/>
              </a:rPr>
              <a:t>?</a:t>
            </a:r>
          </a:p>
          <a:p>
            <a:pPr lvl="0" algn="just"/>
            <a:r>
              <a:rPr lang="en-US" sz="4400" dirty="0" smtClean="0">
                <a:solidFill>
                  <a:srgbClr val="0000FF"/>
                </a:solidFill>
                <a:latin typeface="Arial Rounded MT Bold" pitchFamily="34" charset="0"/>
              </a:rPr>
              <a:t>Are you humble with others?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Are </a:t>
            </a:r>
            <a:r>
              <a:rPr lang="en-US" sz="4400" dirty="0" smtClean="0">
                <a:latin typeface="Arial Rounded MT Bold" pitchFamily="34" charset="0"/>
              </a:rPr>
              <a:t>there friends that must be let go?</a:t>
            </a:r>
          </a:p>
          <a:p>
            <a:pPr lvl="0" algn="just"/>
            <a:r>
              <a:rPr lang="en-US" sz="4400" dirty="0" smtClean="0">
                <a:solidFill>
                  <a:srgbClr val="0000FF"/>
                </a:solidFill>
                <a:latin typeface="Arial Rounded MT Bold" pitchFamily="34" charset="0"/>
              </a:rPr>
              <a:t>Are there habits that must be forsaken?</a:t>
            </a:r>
          </a:p>
          <a:p>
            <a:pPr lvl="0" algn="just"/>
            <a:r>
              <a:rPr lang="en-US" sz="4400" dirty="0" smtClean="0">
                <a:latin typeface="Arial Rounded MT Bold" pitchFamily="34" charset="0"/>
              </a:rPr>
              <a:t>Are there forgiveness that you must grant to someone who have insulted you</a:t>
            </a:r>
            <a:r>
              <a:rPr lang="en-US" sz="4400" dirty="0" smtClean="0">
                <a:latin typeface="Arial Rounded MT Bold" pitchFamily="34" charset="0"/>
              </a:rPr>
              <a:t>?</a:t>
            </a:r>
            <a:endParaRPr lang="en-US" sz="4400" dirty="0" smtClean="0">
              <a:latin typeface="Arial Rounded MT Bold" pitchFamily="34" charset="0"/>
            </a:endParaRPr>
          </a:p>
        </p:txBody>
      </p:sp>
      <p:pic>
        <p:nvPicPr>
          <p:cNvPr id="4" name="Picture 3" descr="Call, loudly, phone, reject noise, speak, telephone icon - Download on  Iconfinder"/>
          <p:cNvPicPr/>
          <p:nvPr/>
        </p:nvPicPr>
        <p:blipFill>
          <a:blip r:embed="rId2"/>
          <a:srcRect/>
          <a:stretch>
            <a:fillRect/>
          </a:stretch>
        </p:blipFill>
        <p:spPr bwMode="auto">
          <a:xfrm>
            <a:off x="6781800" y="4495800"/>
            <a:ext cx="1752600"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Are </a:t>
            </a:r>
            <a:r>
              <a:rPr lang="en-US" sz="4400" dirty="0" smtClean="0">
                <a:latin typeface="Arial Rounded MT Bold" pitchFamily="34" charset="0"/>
              </a:rPr>
              <a:t>there forgiveness that bust be asked for by you from people you’ve offended?</a:t>
            </a:r>
          </a:p>
          <a:p>
            <a:pPr lvl="0" algn="just"/>
            <a:r>
              <a:rPr lang="en-US" sz="4400" dirty="0" smtClean="0">
                <a:solidFill>
                  <a:srgbClr val="0000FF"/>
                </a:solidFill>
                <a:latin typeface="Arial Rounded MT Bold" pitchFamily="34" charset="0"/>
              </a:rPr>
              <a:t>Why is not picking the phone when you call should be a big concern to you.</a:t>
            </a:r>
          </a:p>
          <a:p>
            <a:pPr lvl="0" algn="just"/>
            <a:r>
              <a:rPr lang="en-US" sz="4400" dirty="0" smtClean="0">
                <a:latin typeface="Arial Rounded MT Bold" pitchFamily="34" charset="0"/>
              </a:rPr>
              <a:t>Sincerely ask God to show you the areas that you have to work on.</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en-US" sz="4400" dirty="0" smtClean="0">
                <a:latin typeface="Copperplate Gothic Bold" pitchFamily="34" charset="0"/>
              </a:rPr>
              <a:t>Examine your calls</a:t>
            </a:r>
          </a:p>
          <a:p>
            <a:pPr lvl="0" algn="just"/>
            <a:r>
              <a:rPr lang="en-US" sz="4400" dirty="0" smtClean="0">
                <a:solidFill>
                  <a:srgbClr val="FF3399"/>
                </a:solidFill>
                <a:latin typeface="Arial Rounded MT Bold" pitchFamily="34" charset="0"/>
              </a:rPr>
              <a:t>Do you only call on God when you need something?</a:t>
            </a:r>
          </a:p>
          <a:p>
            <a:pPr lvl="0" algn="just"/>
            <a:r>
              <a:rPr lang="en-US" sz="4400" dirty="0" smtClean="0">
                <a:latin typeface="Arial Rounded MT Bold" pitchFamily="34" charset="0"/>
              </a:rPr>
              <a:t>Do you complaint too much when you talk to God?</a:t>
            </a:r>
          </a:p>
          <a:p>
            <a:pPr lvl="0" algn="just"/>
            <a:r>
              <a:rPr lang="en-US" sz="4400" dirty="0" smtClean="0">
                <a:solidFill>
                  <a:srgbClr val="FF3399"/>
                </a:solidFill>
                <a:latin typeface="Arial Rounded MT Bold" pitchFamily="34" charset="0"/>
              </a:rPr>
              <a:t>Are you manipulative when you pay to God</a:t>
            </a:r>
            <a:r>
              <a:rPr lang="en-US" sz="4400" dirty="0" smtClean="0">
                <a:solidFill>
                  <a:srgbClr val="FF3399"/>
                </a:solidFill>
                <a:latin typeface="Arial Rounded MT Bold" pitchFamily="34" charset="0"/>
              </a:rPr>
              <a:t>?</a:t>
            </a:r>
          </a:p>
          <a:p>
            <a:pPr lvl="0" algn="just"/>
            <a:r>
              <a:rPr lang="en-US" sz="4400" dirty="0" smtClean="0">
                <a:latin typeface="Arial Rounded MT Bold" pitchFamily="34" charset="0"/>
              </a:rPr>
              <a:t>Is it because you keep talking and leave God no chance to talk to you?</a:t>
            </a:r>
          </a:p>
        </p:txBody>
      </p:sp>
      <p:pic>
        <p:nvPicPr>
          <p:cNvPr id="4" name="Picture 3" descr="Call, loudly, phone, reject noise, speak, telephone icon - Download on  Iconfinder"/>
          <p:cNvPicPr/>
          <p:nvPr/>
        </p:nvPicPr>
        <p:blipFill>
          <a:blip r:embed="rId2" cstate="print"/>
          <a:srcRect/>
          <a:stretch>
            <a:fillRect/>
          </a:stretch>
        </p:blipFill>
        <p:spPr bwMode="auto">
          <a:xfrm>
            <a:off x="7848600" y="152400"/>
            <a:ext cx="685800" cy="381000"/>
          </a:xfrm>
          <a:prstGeom prst="rect">
            <a:avLst/>
          </a:prstGeom>
          <a:solidFill>
            <a:schemeClr val="bg1"/>
          </a:solid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latin typeface="Arial Rounded MT Bold" pitchFamily="34" charset="0"/>
              </a:rPr>
              <a:t>Is </a:t>
            </a:r>
            <a:r>
              <a:rPr lang="en-US" sz="4400" dirty="0" smtClean="0">
                <a:latin typeface="Arial Rounded MT Bold" pitchFamily="34" charset="0"/>
              </a:rPr>
              <a:t>it because you are ungrateful and unthankful in your prayer that God takes no pleasures in your prayers?</a:t>
            </a:r>
          </a:p>
          <a:p>
            <a:pPr lvl="0" algn="just"/>
            <a:r>
              <a:rPr lang="en-US" sz="4400" dirty="0" smtClean="0">
                <a:solidFill>
                  <a:srgbClr val="FF3399"/>
                </a:solidFill>
                <a:latin typeface="Arial Rounded MT Bold" pitchFamily="34" charset="0"/>
              </a:rPr>
              <a:t>Is it because you are not sincere in your heart that God despises your payers?</a:t>
            </a:r>
          </a:p>
          <a:p>
            <a:pPr algn="just"/>
            <a:r>
              <a:rPr lang="en-US" sz="4400" dirty="0" smtClean="0">
                <a:latin typeface="Arial Rounded MT Bold" pitchFamily="34" charset="0"/>
              </a:rPr>
              <a:t>Fix the wrong and call </a:t>
            </a:r>
            <a:r>
              <a:rPr lang="en-US" sz="4400" dirty="0" smtClean="0">
                <a:latin typeface="Arial Rounded MT Bold" pitchFamily="34" charset="0"/>
              </a:rPr>
              <a:t>again</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4400" dirty="0" smtClean="0">
                <a:solidFill>
                  <a:srgbClr val="FF3399"/>
                </a:solidFill>
                <a:latin typeface="Arial Rounded MT Bold" pitchFamily="34" charset="0"/>
              </a:rPr>
              <a:t>Isaiah 58-11</a:t>
            </a:r>
            <a:endParaRPr lang="en-US" sz="4400" dirty="0" smtClean="0">
              <a:solidFill>
                <a:srgbClr val="FF3399"/>
              </a:solidFill>
              <a:latin typeface="Arial Rounded MT Bold" pitchFamily="34" charset="0"/>
            </a:endParaRPr>
          </a:p>
          <a:p>
            <a:pPr algn="just"/>
            <a:r>
              <a:rPr lang="en-US" sz="4400" dirty="0" smtClean="0">
                <a:latin typeface="Arial Rounded MT Bold" pitchFamily="34" charset="0"/>
              </a:rPr>
              <a:t>8 ¶ Then your light shall break forth like the morning, Your healing shall spring forth speedily, And your righteousness shall go before you; The glory of the LORD shall be your rear guard</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en-US" sz="4400" dirty="0" smtClean="0">
                <a:latin typeface="Arial Rounded MT Bold" pitchFamily="34" charset="0"/>
              </a:rPr>
              <a:t>9 </a:t>
            </a:r>
            <a:r>
              <a:rPr lang="en-US" sz="4400" dirty="0" smtClean="0">
                <a:latin typeface="Arial Rounded MT Bold" pitchFamily="34" charset="0"/>
              </a:rPr>
              <a:t>Then you shall call, and the LORD will answer; You shall cry, and He will say, 'Here I am.' "If you take away the yoke from your midst, The pointing of the finger, and speaking wickedness,</a:t>
            </a:r>
          </a:p>
          <a:p>
            <a:pPr algn="just"/>
            <a:r>
              <a:rPr lang="en-US" sz="4400" dirty="0" smtClean="0">
                <a:solidFill>
                  <a:srgbClr val="FF3399"/>
                </a:solidFill>
                <a:latin typeface="Arial Rounded MT Bold" pitchFamily="34" charset="0"/>
              </a:rPr>
              <a:t> 10 If you extend your soul to the hungry And satisfy the afflicted soul, Then your light shall dawn in the darkness, And your darkness shall be as the noonday.</a:t>
            </a:r>
          </a:p>
          <a:p>
            <a:pPr algn="just"/>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800" dirty="0" smtClean="0">
                <a:solidFill>
                  <a:srgbClr val="FF3399"/>
                </a:solidFill>
                <a:latin typeface="Arial Rounded MT Bold" pitchFamily="34" charset="0"/>
              </a:rPr>
              <a:t>11</a:t>
            </a:r>
            <a:r>
              <a:rPr lang="en-US" sz="4800" dirty="0" smtClean="0">
                <a:latin typeface="Arial Rounded MT Bold" pitchFamily="34" charset="0"/>
              </a:rPr>
              <a:t> </a:t>
            </a:r>
            <a:r>
              <a:rPr lang="en-US" sz="4800" dirty="0" smtClean="0">
                <a:latin typeface="Arial Rounded MT Bold" pitchFamily="34" charset="0"/>
              </a:rPr>
              <a:t>The LORD will guide you continually, And satisfy your soul in drought, And strengthen your bones; </a:t>
            </a:r>
            <a:r>
              <a:rPr lang="en-US" sz="4800" dirty="0" smtClean="0">
                <a:solidFill>
                  <a:srgbClr val="FF3399"/>
                </a:solidFill>
                <a:latin typeface="Arial Rounded MT Bold" pitchFamily="34" charset="0"/>
              </a:rPr>
              <a:t>You shall be like a watered garden, And like a spring of water, whose waters do not fail.</a:t>
            </a:r>
            <a:endParaRPr lang="en-US" sz="4800" dirty="0">
              <a:solidFill>
                <a:srgbClr val="FF3399"/>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lumMod val="85000"/>
            </a:schemeClr>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400" b="1" dirty="0" smtClean="0">
                <a:solidFill>
                  <a:srgbClr val="FF0000"/>
                </a:solidFill>
                <a:latin typeface="Arial Rounded MT Bold" pitchFamily="34" charset="0"/>
              </a:rPr>
              <a:t>CONCLUSION</a:t>
            </a:r>
            <a:endParaRPr lang="en-US" sz="4400" dirty="0" smtClean="0">
              <a:solidFill>
                <a:srgbClr val="FF0000"/>
              </a:solidFill>
              <a:latin typeface="Arial Rounded MT Bold" pitchFamily="34" charset="0"/>
            </a:endParaRPr>
          </a:p>
          <a:p>
            <a:pPr lvl="0" algn="just"/>
            <a:r>
              <a:rPr lang="en-US" sz="4400" dirty="0" smtClean="0">
                <a:latin typeface="Arial Rounded MT Bold" pitchFamily="34" charset="0"/>
              </a:rPr>
              <a:t>God delights in the payers and fasting of His dear children but it must be done right.</a:t>
            </a:r>
          </a:p>
          <a:p>
            <a:pPr algn="just"/>
            <a:r>
              <a:rPr lang="en-US" sz="4400" dirty="0" err="1" smtClean="0">
                <a:solidFill>
                  <a:srgbClr val="FF0000"/>
                </a:solidFill>
                <a:latin typeface="Arial Rounded MT Bold" pitchFamily="34" charset="0"/>
              </a:rPr>
              <a:t>Jer</a:t>
            </a:r>
            <a:r>
              <a:rPr lang="en-US" sz="4400" dirty="0" smtClean="0">
                <a:solidFill>
                  <a:srgbClr val="FF0000"/>
                </a:solidFill>
                <a:latin typeface="Arial Rounded MT Bold" pitchFamily="34" charset="0"/>
              </a:rPr>
              <a:t> 29:12 Then you will call upon Me and go and pray to Me, and I will listen to you.</a:t>
            </a:r>
          </a:p>
          <a:p>
            <a:pPr algn="just"/>
            <a:r>
              <a:rPr lang="en-US" sz="4400" dirty="0" smtClean="0">
                <a:latin typeface="Arial Rounded MT Bold" pitchFamily="34" charset="0"/>
              </a:rPr>
              <a:t> 13 And you will seek Me and find Me, when you search for Me with all your heart.</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lumMod val="85000"/>
            </a:schemeClr>
          </a:solidFill>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just"/>
            <a:r>
              <a:rPr lang="en-US" sz="4400" dirty="0" smtClean="0">
                <a:latin typeface="Arial Rounded MT Bold" pitchFamily="34" charset="0"/>
              </a:rPr>
              <a:t>Ps 50:15 Call upon Me in the day of trouble; I will deliver you, and you shall glorify Me."</a:t>
            </a:r>
          </a:p>
          <a:p>
            <a:pPr algn="just"/>
            <a:r>
              <a:rPr lang="fr-FR" sz="4400" b="1" u="sng" dirty="0" smtClean="0">
                <a:solidFill>
                  <a:srgbClr val="FF0000"/>
                </a:solidFill>
                <a:latin typeface="Arial Rounded MT Bold" pitchFamily="34" charset="0"/>
              </a:rPr>
              <a:t>Ps </a:t>
            </a:r>
            <a:r>
              <a:rPr lang="fr-FR" sz="4400" b="1" u="sng" dirty="0" smtClean="0">
                <a:solidFill>
                  <a:srgbClr val="FF0000"/>
                </a:solidFill>
                <a:latin typeface="Arial Rounded MT Bold" pitchFamily="34" charset="0"/>
              </a:rPr>
              <a:t>32:5-6</a:t>
            </a:r>
            <a:r>
              <a:rPr lang="fr-FR" sz="4400" u="sng" dirty="0" smtClean="0">
                <a:solidFill>
                  <a:srgbClr val="FF0000"/>
                </a:solidFill>
                <a:latin typeface="Arial Rounded MT Bold" pitchFamily="34" charset="0"/>
              </a:rPr>
              <a:t> </a:t>
            </a:r>
            <a:r>
              <a:rPr lang="en-US" sz="4400" dirty="0" smtClean="0">
                <a:solidFill>
                  <a:srgbClr val="FF0000"/>
                </a:solidFill>
                <a:latin typeface="Arial Rounded MT Bold" pitchFamily="34" charset="0"/>
              </a:rPr>
              <a:t>I </a:t>
            </a:r>
            <a:r>
              <a:rPr lang="en-US" sz="4400" dirty="0" smtClean="0">
                <a:solidFill>
                  <a:srgbClr val="FF0000"/>
                </a:solidFill>
                <a:latin typeface="Arial Rounded MT Bold" pitchFamily="34" charset="0"/>
              </a:rPr>
              <a:t>acknowledged my sin to You, And my iniquity I have not hidden. I said, "I will confess my transgressions to the LORD," And You forgave the iniquity of my sin. Selah</a:t>
            </a:r>
          </a:p>
          <a:p>
            <a:pPr algn="just"/>
            <a:r>
              <a:rPr lang="en-US" sz="4400" dirty="0" smtClean="0">
                <a:latin typeface="Arial Rounded MT Bold" pitchFamily="34" charset="0"/>
              </a:rPr>
              <a:t> 6 For this cause everyone who is godly shall pray to You In a time when You may be found; Surely in a flood of great waters They shall not come near him.</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lumMod val="85000"/>
            </a:schemeClr>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en-US" sz="4400" dirty="0" smtClean="0">
                <a:latin typeface="Arial Rounded MT Bold" pitchFamily="34" charset="0"/>
              </a:rPr>
              <a:t>God desires to hear our prayers and our fasting, but our hearts must be free of guilt.</a:t>
            </a:r>
            <a:endParaRPr lang="en-US" sz="4400" dirty="0" smtClean="0">
              <a:latin typeface="Arial Rounded MT Bold" pitchFamily="34" charset="0"/>
            </a:endParaRPr>
          </a:p>
          <a:p>
            <a:pPr lvl="0" algn="just"/>
            <a:r>
              <a:rPr lang="en-US" sz="4400" dirty="0" smtClean="0">
                <a:solidFill>
                  <a:srgbClr val="FF0000"/>
                </a:solidFill>
                <a:latin typeface="Arial Rounded MT Bold" pitchFamily="34" charset="0"/>
              </a:rPr>
              <a:t>God identifies his relationship with the caller before taking his/her call.</a:t>
            </a:r>
            <a:endParaRPr lang="en-US" sz="4400" dirty="0" smtClean="0">
              <a:latin typeface="Arial Rounded MT Bold" pitchFamily="34" charset="0"/>
            </a:endParaRPr>
          </a:p>
          <a:p>
            <a:pPr lvl="0" algn="just"/>
            <a:r>
              <a:rPr lang="en-US" sz="4400" dirty="0" smtClean="0">
                <a:latin typeface="Arial Rounded MT Bold" pitchFamily="34" charset="0"/>
              </a:rPr>
              <a:t>Before we pray unceasingly, let’s make sure that there is no hindrance in our intimacy with God. </a:t>
            </a:r>
            <a:endParaRPr lang="en-US" sz="4400" dirty="0" smtClean="0">
              <a:latin typeface="Arial Rounded MT Bold" pitchFamily="34" charset="0"/>
            </a:endParaRPr>
          </a:p>
          <a:p>
            <a:pPr lvl="0" algn="r"/>
            <a:r>
              <a:rPr lang="fr-FR" sz="4400" b="1" dirty="0" smtClean="0">
                <a:solidFill>
                  <a:srgbClr val="FF0000"/>
                </a:solidFill>
                <a:latin typeface="Arial Rounded MT Bold" pitchFamily="34" charset="0"/>
              </a:rPr>
              <a:t>AMEN !</a:t>
            </a:r>
            <a:endParaRPr lang="en-US" sz="44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22597</TotalTime>
  <Words>2073</Words>
  <Application>Microsoft Office PowerPoint</Application>
  <PresentationFormat>On-screen Show (4:3)</PresentationFormat>
  <Paragraphs>108</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CHRIST THE ROCK CONGREGATION SUNDAY JULY 30TH 2023  Sermon BY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15TH 2020  Sermon by Pastor Marc E Simeon</dc:title>
  <dc:creator>MARC EDOUARD SIMEON</dc:creator>
  <cp:lastModifiedBy>MARC EDOUARD SIMEON</cp:lastModifiedBy>
  <cp:revision>62</cp:revision>
  <dcterms:created xsi:type="dcterms:W3CDTF">2020-11-14T18:23:53Z</dcterms:created>
  <dcterms:modified xsi:type="dcterms:W3CDTF">2023-07-29T15:35:09Z</dcterms:modified>
</cp:coreProperties>
</file>