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257" r:id="rId2"/>
    <p:sldId id="359" r:id="rId3"/>
    <p:sldId id="449" r:id="rId4"/>
    <p:sldId id="450" r:id="rId5"/>
    <p:sldId id="445" r:id="rId6"/>
    <p:sldId id="446" r:id="rId7"/>
    <p:sldId id="447" r:id="rId8"/>
    <p:sldId id="448" r:id="rId9"/>
    <p:sldId id="439" r:id="rId10"/>
    <p:sldId id="451" r:id="rId11"/>
    <p:sldId id="452" r:id="rId12"/>
    <p:sldId id="453" r:id="rId13"/>
    <p:sldId id="454" r:id="rId14"/>
    <p:sldId id="455" r:id="rId15"/>
    <p:sldId id="456" r:id="rId16"/>
    <p:sldId id="457" r:id="rId17"/>
    <p:sldId id="440" r:id="rId18"/>
    <p:sldId id="458" r:id="rId19"/>
    <p:sldId id="463" r:id="rId20"/>
    <p:sldId id="441" r:id="rId21"/>
    <p:sldId id="459" r:id="rId22"/>
    <p:sldId id="460" r:id="rId23"/>
    <p:sldId id="461" r:id="rId24"/>
    <p:sldId id="462" r:id="rId25"/>
    <p:sldId id="442" r:id="rId26"/>
    <p:sldId id="464" r:id="rId27"/>
    <p:sldId id="465" r:id="rId28"/>
    <p:sldId id="466" r:id="rId29"/>
    <p:sldId id="467" r:id="rId30"/>
    <p:sldId id="443" r:id="rId31"/>
    <p:sldId id="468" r:id="rId32"/>
    <p:sldId id="469" r:id="rId33"/>
    <p:sldId id="435" r:id="rId34"/>
    <p:sldId id="470" r:id="rId35"/>
    <p:sldId id="471" r:id="rId36"/>
    <p:sldId id="472" r:id="rId37"/>
    <p:sldId id="444" r:id="rId38"/>
    <p:sldId id="473" r:id="rId39"/>
    <p:sldId id="474"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CCFF33"/>
    <a:srgbClr val="212911"/>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91" autoAdjust="0"/>
    <p:restoredTop sz="92034" autoAdjust="0"/>
  </p:normalViewPr>
  <p:slideViewPr>
    <p:cSldViewPr>
      <p:cViewPr varScale="1">
        <p:scale>
          <a:sx n="67" d="100"/>
          <a:sy n="67" d="100"/>
        </p:scale>
        <p:origin x="-1164"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BDD4BBE-1302-4CB8-BD3E-2EE8E9F902DB}" type="datetimeFigureOut">
              <a:rPr lang="en-US" smtClean="0"/>
              <a:pPr/>
              <a:t>7/27/2023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69B8D4B-FBE5-4947-BE83-3BA3FCF0FF4F}"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69B8D4B-FBE5-4947-BE83-3BA3FCF0FF4F}" type="slidenum">
              <a:rPr lang="en-US" smtClean="0"/>
              <a:pPr/>
              <a:t>39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0106342-519B-44B4-BD6C-43AA2680CE12}" type="datetimeFigureOut">
              <a:rPr lang="en-US" smtClean="0"/>
              <a:pPr/>
              <a:t>7/27/2023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0106342-519B-44B4-BD6C-43AA2680CE12}" type="datetimeFigureOut">
              <a:rPr lang="en-US" smtClean="0"/>
              <a:pPr/>
              <a:t>7/27/2023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0106342-519B-44B4-BD6C-43AA2680CE12}" type="datetimeFigureOut">
              <a:rPr lang="en-US" smtClean="0"/>
              <a:pPr/>
              <a:t>7/27/2023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0106342-519B-44B4-BD6C-43AA2680CE12}" type="datetimeFigureOut">
              <a:rPr lang="en-US" smtClean="0"/>
              <a:pPr/>
              <a:t>7/27/2023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0106342-519B-44B4-BD6C-43AA2680CE12}" type="datetimeFigureOut">
              <a:rPr lang="en-US" smtClean="0"/>
              <a:pPr/>
              <a:t>7/27/2023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0106342-519B-44B4-BD6C-43AA2680CE12}" type="datetimeFigureOut">
              <a:rPr lang="en-US" smtClean="0"/>
              <a:pPr/>
              <a:t>7/27/2023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106342-519B-44B4-BD6C-43AA2680CE12}" type="datetimeFigureOut">
              <a:rPr lang="en-US" smtClean="0"/>
              <a:pPr/>
              <a:t>7/27/2023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0106342-519B-44B4-BD6C-43AA2680CE12}" type="datetimeFigureOut">
              <a:rPr lang="en-US" smtClean="0"/>
              <a:pPr/>
              <a:t>7/27/2023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0106342-519B-44B4-BD6C-43AA2680CE12}" type="datetimeFigureOut">
              <a:rPr lang="en-US" smtClean="0"/>
              <a:pPr/>
              <a:t>7/27/2023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0106342-519B-44B4-BD6C-43AA2680CE12}" type="datetimeFigureOut">
              <a:rPr lang="en-US" smtClean="0"/>
              <a:pPr/>
              <a:t>7/27/2023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0106342-519B-44B4-BD6C-43AA2680CE12}" type="datetimeFigureOut">
              <a:rPr lang="en-US" smtClean="0"/>
              <a:pPr/>
              <a:t>7/27/2023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106342-519B-44B4-BD6C-43AA2680CE12}" type="datetimeFigureOut">
              <a:rPr lang="en-US" smtClean="0"/>
              <a:pPr/>
              <a:t>7/27/2023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0AA541-2B2B-40EF-9932-B1DA36E1807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743199"/>
          </a:xfrm>
          <a:solidFill>
            <a:schemeClr val="accent6">
              <a:lumMod val="20000"/>
              <a:lumOff val="80000"/>
            </a:schemeClr>
          </a:solidFill>
        </p:spPr>
        <p:style>
          <a:lnRef idx="1">
            <a:schemeClr val="accent1"/>
          </a:lnRef>
          <a:fillRef idx="2">
            <a:schemeClr val="accent1"/>
          </a:fillRef>
          <a:effectRef idx="1">
            <a:schemeClr val="accent1"/>
          </a:effectRef>
          <a:fontRef idx="minor">
            <a:schemeClr val="dk1"/>
          </a:fontRef>
        </p:style>
        <p:txBody>
          <a:bodyPr>
            <a:normAutofit/>
          </a:bodyPr>
          <a:lstStyle/>
          <a:p>
            <a:r>
              <a:rPr lang="en-US" b="1" dirty="0" smtClean="0">
                <a:solidFill>
                  <a:srgbClr val="002060"/>
                </a:solidFill>
              </a:rPr>
              <a:t>CHRIST THE ROCK CONGREGATION</a:t>
            </a:r>
            <a:r>
              <a:rPr lang="en-US" b="1" dirty="0" smtClean="0">
                <a:solidFill>
                  <a:schemeClr val="tx1"/>
                </a:solidFill>
              </a:rPr>
              <a:t/>
            </a:r>
            <a:br>
              <a:rPr lang="en-US" b="1" dirty="0" smtClean="0">
                <a:solidFill>
                  <a:schemeClr val="tx1"/>
                </a:solidFill>
              </a:rPr>
            </a:br>
            <a:r>
              <a:rPr lang="en-US" b="1" dirty="0" smtClean="0">
                <a:solidFill>
                  <a:schemeClr val="tx1"/>
                </a:solidFill>
              </a:rPr>
              <a:t>SUNDAY JULY 30</a:t>
            </a:r>
            <a:r>
              <a:rPr lang="en-US" b="1" baseline="30000" dirty="0" smtClean="0">
                <a:solidFill>
                  <a:schemeClr val="tx1"/>
                </a:solidFill>
              </a:rPr>
              <a:t>TH</a:t>
            </a:r>
            <a:r>
              <a:rPr lang="en-US" b="1" dirty="0" smtClean="0">
                <a:solidFill>
                  <a:schemeClr val="tx1"/>
                </a:solidFill>
              </a:rPr>
              <a:t> 2023 </a:t>
            </a:r>
            <a:br>
              <a:rPr lang="en-US" b="1" dirty="0" smtClean="0">
                <a:solidFill>
                  <a:schemeClr val="tx1"/>
                </a:solidFill>
              </a:rPr>
            </a:br>
            <a:r>
              <a:rPr lang="en-US" b="1" dirty="0" smtClean="0">
                <a:solidFill>
                  <a:schemeClr val="accent4">
                    <a:lumMod val="75000"/>
                  </a:schemeClr>
                </a:solidFill>
                <a:latin typeface="Agency FB" pitchFamily="34" charset="0"/>
              </a:rPr>
              <a:t>Sermon Par Pasteur Marc </a:t>
            </a:r>
            <a:r>
              <a:rPr lang="en-US" b="1" dirty="0" err="1" smtClean="0">
                <a:solidFill>
                  <a:schemeClr val="accent4">
                    <a:lumMod val="75000"/>
                  </a:schemeClr>
                </a:solidFill>
                <a:latin typeface="Agency FB" pitchFamily="34" charset="0"/>
              </a:rPr>
              <a:t>Siméon</a:t>
            </a:r>
            <a:endParaRPr lang="en-US" dirty="0">
              <a:solidFill>
                <a:schemeClr val="accent4">
                  <a:lumMod val="75000"/>
                </a:schemeClr>
              </a:solidFill>
              <a:latin typeface="Agency FB" pitchFamily="34" charset="0"/>
            </a:endParaRPr>
          </a:p>
        </p:txBody>
      </p:sp>
      <p:sp>
        <p:nvSpPr>
          <p:cNvPr id="6" name="TextBox 5"/>
          <p:cNvSpPr txBox="1"/>
          <p:nvPr/>
        </p:nvSpPr>
        <p:spPr>
          <a:xfrm>
            <a:off x="228600" y="2971800"/>
            <a:ext cx="8915400" cy="1323439"/>
          </a:xfrm>
          <a:prstGeom prst="rect">
            <a:avLst/>
          </a:prstGeom>
          <a:noFill/>
        </p:spPr>
        <p:txBody>
          <a:bodyPr wrap="square" rtlCol="0">
            <a:spAutoFit/>
          </a:bodyPr>
          <a:lstStyle/>
          <a:p>
            <a:pPr algn="ctr"/>
            <a:r>
              <a:rPr lang="en-US" sz="4000" dirty="0" err="1" smtClean="0">
                <a:latin typeface="Copperplate Gothic Bold" pitchFamily="34" charset="0"/>
              </a:rPr>
              <a:t>Dieu</a:t>
            </a:r>
            <a:r>
              <a:rPr lang="en-US" sz="4000" dirty="0" smtClean="0">
                <a:latin typeface="Copperplate Gothic Bold" pitchFamily="34" charset="0"/>
              </a:rPr>
              <a:t> </a:t>
            </a:r>
            <a:r>
              <a:rPr lang="en-US" sz="4000" dirty="0" smtClean="0">
                <a:latin typeface="Copperplate Gothic Bold" pitchFamily="34" charset="0"/>
              </a:rPr>
              <a:t> </a:t>
            </a:r>
            <a:r>
              <a:rPr lang="en-US" sz="4000" dirty="0" err="1" smtClean="0">
                <a:latin typeface="Copperplate Gothic Bold" pitchFamily="34" charset="0"/>
              </a:rPr>
              <a:t>I</a:t>
            </a:r>
            <a:r>
              <a:rPr lang="en-US" sz="4000" dirty="0" err="1" smtClean="0">
                <a:latin typeface="Copperplate Gothic Bold" pitchFamily="34" charset="0"/>
              </a:rPr>
              <a:t>dentifie</a:t>
            </a:r>
            <a:r>
              <a:rPr lang="en-US" sz="4000" dirty="0" smtClean="0">
                <a:latin typeface="Copperplate Gothic Bold" pitchFamily="34" charset="0"/>
              </a:rPr>
              <a:t> </a:t>
            </a:r>
            <a:r>
              <a:rPr lang="en-US" sz="4000" dirty="0" err="1" smtClean="0">
                <a:latin typeface="Copperplate Gothic Bold" pitchFamily="34" charset="0"/>
              </a:rPr>
              <a:t>S</a:t>
            </a:r>
            <a:r>
              <a:rPr lang="en-US" sz="4000" dirty="0" err="1" smtClean="0">
                <a:latin typeface="Copperplate Gothic Bold" pitchFamily="34" charset="0"/>
              </a:rPr>
              <a:t>es</a:t>
            </a:r>
            <a:r>
              <a:rPr lang="en-US" sz="4000" dirty="0" smtClean="0">
                <a:latin typeface="Copperplate Gothic Bold" pitchFamily="34" charset="0"/>
              </a:rPr>
              <a:t> </a:t>
            </a:r>
            <a:r>
              <a:rPr lang="en-US" sz="4000" dirty="0" err="1" smtClean="0">
                <a:latin typeface="Copperplate Gothic Bold" pitchFamily="34" charset="0"/>
              </a:rPr>
              <a:t>A</a:t>
            </a:r>
            <a:r>
              <a:rPr lang="en-US" sz="4000" dirty="0" err="1" smtClean="0">
                <a:latin typeface="Copperplate Gothic Bold" pitchFamily="34" charset="0"/>
              </a:rPr>
              <a:t>ppels</a:t>
            </a:r>
            <a:r>
              <a:rPr lang="en-US" sz="4000" dirty="0" smtClean="0">
                <a:latin typeface="Copperplate Gothic Bold" pitchFamily="34" charset="0"/>
              </a:rPr>
              <a:t> </a:t>
            </a:r>
            <a:r>
              <a:rPr lang="en-US" sz="4000" dirty="0" err="1" smtClean="0">
                <a:latin typeface="Copperplate Gothic Bold" pitchFamily="34" charset="0"/>
              </a:rPr>
              <a:t>A</a:t>
            </a:r>
            <a:r>
              <a:rPr lang="en-US" sz="4000" dirty="0" err="1" smtClean="0">
                <a:latin typeface="Copperplate Gothic Bold" pitchFamily="34" charset="0"/>
              </a:rPr>
              <a:t>vant</a:t>
            </a:r>
            <a:r>
              <a:rPr lang="en-US" sz="4000" dirty="0" smtClean="0">
                <a:latin typeface="Copperplate Gothic Bold" pitchFamily="34" charset="0"/>
              </a:rPr>
              <a:t> </a:t>
            </a:r>
            <a:r>
              <a:rPr lang="en-US" sz="4000" dirty="0" smtClean="0">
                <a:latin typeface="Copperplate Gothic Bold" pitchFamily="34" charset="0"/>
              </a:rPr>
              <a:t>de </a:t>
            </a:r>
            <a:r>
              <a:rPr lang="en-US" sz="4000" dirty="0" err="1" smtClean="0">
                <a:latin typeface="Copperplate Gothic Bold" pitchFamily="34" charset="0"/>
              </a:rPr>
              <a:t>R</a:t>
            </a:r>
            <a:r>
              <a:rPr lang="en-US" sz="4000" dirty="0" err="1" smtClean="0">
                <a:latin typeface="Copperplate Gothic Bold" pitchFamily="34" charset="0"/>
              </a:rPr>
              <a:t>épondre</a:t>
            </a:r>
            <a:endParaRPr lang="en-US" sz="4000" dirty="0">
              <a:latin typeface="Copperplate Gothic Bold" pitchFamily="34" charset="0"/>
            </a:endParaRPr>
          </a:p>
        </p:txBody>
      </p:sp>
      <p:pic>
        <p:nvPicPr>
          <p:cNvPr id="7" name="Picture 6" descr="Do Not Call Gesture Stock Photo by ©serenethos 8921590"/>
          <p:cNvPicPr/>
          <p:nvPr/>
        </p:nvPicPr>
        <p:blipFill>
          <a:blip r:embed="rId2"/>
          <a:srcRect/>
          <a:stretch>
            <a:fillRect/>
          </a:stretch>
        </p:blipFill>
        <p:spPr bwMode="auto">
          <a:xfrm>
            <a:off x="1905000" y="4279900"/>
            <a:ext cx="5715000" cy="2578100"/>
          </a:xfrm>
          <a:prstGeom prst="rect">
            <a:avLst/>
          </a:prstGeom>
          <a:noFill/>
          <a:ln w="9525">
            <a:noFill/>
            <a:miter lim="800000"/>
            <a:headEnd/>
            <a:tailEnd/>
          </a:ln>
        </p:spPr>
      </p:pic>
      <p:sp>
        <p:nvSpPr>
          <p:cNvPr id="25601" name="Rectangle 1"/>
          <p:cNvSpPr>
            <a:spLocks noChangeArrowheads="1"/>
          </p:cNvSpPr>
          <p:nvPr/>
        </p:nvSpPr>
        <p:spPr bwMode="auto">
          <a:xfrm>
            <a:off x="3657600" y="6019800"/>
            <a:ext cx="2438400"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b="1" i="0" u="none" strike="noStrike" cap="none" normalizeH="0" baseline="0" dirty="0" smtClean="0">
                <a:ln>
                  <a:noFill/>
                </a:ln>
                <a:solidFill>
                  <a:schemeClr val="tx1"/>
                </a:solidFill>
                <a:effectLst/>
                <a:latin typeface="Arial" pitchFamily="34" charset="0"/>
                <a:ea typeface="Calibri" pitchFamily="34" charset="0"/>
                <a:cs typeface="Arial" pitchFamily="34" charset="0"/>
              </a:rPr>
              <a:t>BONDYE GEN CALLER ID</a:t>
            </a:r>
            <a:endParaRPr kumimoji="0" lang="fr-FR"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algn="ctr"/>
            <a:r>
              <a:rPr lang="fr-FR" sz="4800" b="1" dirty="0" smtClean="0">
                <a:solidFill>
                  <a:srgbClr val="FF0000"/>
                </a:solidFill>
                <a:latin typeface="Arial Rounded MT Bold" pitchFamily="34" charset="0"/>
              </a:rPr>
              <a:t>ÉSAÏE 58 : 1-11 </a:t>
            </a:r>
            <a:endParaRPr lang="en-US" sz="4800" dirty="0" smtClean="0">
              <a:solidFill>
                <a:srgbClr val="FF0000"/>
              </a:solidFill>
              <a:latin typeface="Arial Rounded MT Bold" pitchFamily="34" charset="0"/>
            </a:endParaRPr>
          </a:p>
          <a:p>
            <a:pPr algn="just"/>
            <a:r>
              <a:rPr lang="fr-FR" sz="4800" dirty="0" smtClean="0">
                <a:solidFill>
                  <a:srgbClr val="0000FF"/>
                </a:solidFill>
                <a:latin typeface="Arial Rounded MT Bold" pitchFamily="34" charset="0"/>
              </a:rPr>
              <a:t>Isa 58:1 ¶ Crie à plein gosier, ne te retiens pas, Élève ta voix comme une trompette, Et annonce à mon peuple ses iniquités, A la maison de Jacob ses péchés!</a:t>
            </a:r>
            <a:endParaRPr lang="en-US" sz="4800" dirty="0" smtClean="0">
              <a:solidFill>
                <a:srgbClr val="0000FF"/>
              </a:solidFill>
              <a:latin typeface="Arial Rounded MT Bold" pitchFamily="34" charset="0"/>
            </a:endParaRPr>
          </a:p>
          <a:p>
            <a:pPr algn="just">
              <a:buNone/>
            </a:pPr>
            <a:endParaRPr lang="en-US" sz="44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400" dirty="0" smtClean="0">
                <a:solidFill>
                  <a:srgbClr val="FF0000"/>
                </a:solidFill>
                <a:latin typeface="Arial Rounded MT Bold" pitchFamily="34" charset="0"/>
              </a:rPr>
              <a:t>2</a:t>
            </a:r>
            <a:r>
              <a:rPr lang="fr-FR" sz="4400" dirty="0" smtClean="0">
                <a:solidFill>
                  <a:srgbClr val="0000FF"/>
                </a:solidFill>
                <a:latin typeface="Arial Rounded MT Bold" pitchFamily="34" charset="0"/>
              </a:rPr>
              <a:t> Tous les jours ils me cherchent, Ils veulent connaître mes voies; Comme une nation qui aurait pratiqué la justice </a:t>
            </a:r>
            <a:r>
              <a:rPr lang="fr-FR" sz="4400" dirty="0" smtClean="0">
                <a:solidFill>
                  <a:srgbClr val="FF0000"/>
                </a:solidFill>
                <a:latin typeface="Arial Rounded MT Bold" pitchFamily="34" charset="0"/>
              </a:rPr>
              <a:t>Et n'aurait pas abandonné la loi de son Dieu, Ils me demandent des arrêts de justice, Ils désirent l'approche de Dieu. -</a:t>
            </a:r>
            <a:endParaRPr lang="en-US" sz="4400" dirty="0" smtClean="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algn="just"/>
            <a:r>
              <a:rPr lang="fr-FR" sz="4400" dirty="0" smtClean="0">
                <a:solidFill>
                  <a:srgbClr val="0000FF"/>
                </a:solidFill>
                <a:latin typeface="Arial Rounded MT Bold" pitchFamily="34" charset="0"/>
              </a:rPr>
              <a:t>3 ¶ Que nous sert de jeûner, si tu ne le vois pas? De mortifier notre âme, si tu n'y as point égard? -Voici, le jour de votre jeûne, vous vous livrez à vos penchants, Et vous traitez durement tous vos mercenaires.</a:t>
            </a:r>
            <a:endParaRPr lang="en-US" sz="4400" dirty="0" smtClean="0">
              <a:solidFill>
                <a:srgbClr val="0000FF"/>
              </a:solidFill>
              <a:latin typeface="Arial Rounded MT Bold" pitchFamily="34" charset="0"/>
            </a:endParaRPr>
          </a:p>
          <a:p>
            <a:pPr algn="just"/>
            <a:r>
              <a:rPr lang="fr-FR" sz="4400" dirty="0" smtClean="0">
                <a:solidFill>
                  <a:srgbClr val="FF0000"/>
                </a:solidFill>
                <a:latin typeface="Arial Rounded MT Bold" pitchFamily="34" charset="0"/>
              </a:rPr>
              <a:t> 4 Voici, vous jeûnez pour disputer et vous quereller, Pour frapper méchamment du poing; Vous ne jeûnez pas comme le veut ce jour, Pour que votre voix soit entendue en haut.</a:t>
            </a:r>
            <a:endParaRPr lang="en-US" sz="4400" dirty="0" smtClean="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algn="just"/>
            <a:r>
              <a:rPr lang="fr-FR" sz="4400" dirty="0" smtClean="0">
                <a:solidFill>
                  <a:srgbClr val="0000FF"/>
                </a:solidFill>
                <a:latin typeface="Arial Rounded MT Bold" pitchFamily="34" charset="0"/>
              </a:rPr>
              <a:t>5 Est-ce là le jeûne auquel je prends plaisir, Un jour où l'homme humilie son âme? Courber la tête comme un jonc, Et se coucher sur le sac et la cendre, Est-ce là ce que tu appelleras un jeûne, Un jour agréable à l'Éternel?</a:t>
            </a:r>
            <a:endParaRPr lang="en-US" sz="4400" dirty="0" smtClean="0">
              <a:solidFill>
                <a:srgbClr val="0000FF"/>
              </a:solidFill>
              <a:latin typeface="Arial Rounded MT Bold" pitchFamily="34" charset="0"/>
            </a:endParaRPr>
          </a:p>
          <a:p>
            <a:pPr algn="just"/>
            <a:r>
              <a:rPr lang="fr-FR" sz="4400" dirty="0" smtClean="0">
                <a:solidFill>
                  <a:srgbClr val="FF0000"/>
                </a:solidFill>
                <a:latin typeface="Arial Rounded MT Bold" pitchFamily="34" charset="0"/>
              </a:rPr>
              <a:t> 6 Voici le jeûne auquel je prends plaisir: Détache les chaînes de la méchanceté, Dénoue les liens de la servitude, Renvoie libres les opprimés, Et que l'on rompe toute espèce de joug;</a:t>
            </a:r>
            <a:endParaRPr lang="en-US" sz="4400" dirty="0" smtClean="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algn="just"/>
            <a:r>
              <a:rPr lang="fr-FR" sz="4400" dirty="0" smtClean="0">
                <a:solidFill>
                  <a:srgbClr val="0000FF"/>
                </a:solidFill>
                <a:latin typeface="Arial Rounded MT Bold" pitchFamily="34" charset="0"/>
              </a:rPr>
              <a:t>7 Partage ton pain avec celui qui a faim, Et fais entrer dans ta maison les malheureux sans asile; Si tu vois un homme nu, couvre-le, Et ne te détourne pas de ton semblable.</a:t>
            </a:r>
            <a:endParaRPr lang="en-US" sz="4400" dirty="0" smtClean="0">
              <a:solidFill>
                <a:srgbClr val="0000FF"/>
              </a:solidFill>
              <a:latin typeface="Arial Rounded MT Bold" pitchFamily="34" charset="0"/>
            </a:endParaRPr>
          </a:p>
          <a:p>
            <a:pPr algn="just"/>
            <a:r>
              <a:rPr lang="fr-FR" sz="4400" dirty="0" smtClean="0">
                <a:solidFill>
                  <a:srgbClr val="FF0000"/>
                </a:solidFill>
                <a:latin typeface="Arial Rounded MT Bold" pitchFamily="34" charset="0"/>
              </a:rPr>
              <a:t> 8 ¶ Alors ta lumière poindra comme l'aurore, Et ta guérison germera promptement; Ta justice marchera devant toi, Et la gloire de l'Éternel t'accompagnera.</a:t>
            </a:r>
            <a:endParaRPr lang="en-US" sz="4400" dirty="0" smtClean="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algn="just"/>
            <a:r>
              <a:rPr lang="fr-FR" sz="4400" dirty="0" smtClean="0">
                <a:solidFill>
                  <a:srgbClr val="0000FF"/>
                </a:solidFill>
                <a:latin typeface="Arial Rounded MT Bold" pitchFamily="34" charset="0"/>
              </a:rPr>
              <a:t>9 Alors tu appelleras, et l'Éternel répondra; Tu crieras, et il dira: Me voici! Si tu éloignes du milieu de toi le joug, Les gestes menaçants et les discours injurieux,</a:t>
            </a:r>
            <a:endParaRPr lang="en-US" sz="4400" dirty="0" smtClean="0">
              <a:solidFill>
                <a:srgbClr val="0000FF"/>
              </a:solidFill>
              <a:latin typeface="Arial Rounded MT Bold" pitchFamily="34" charset="0"/>
            </a:endParaRPr>
          </a:p>
          <a:p>
            <a:pPr algn="just"/>
            <a:r>
              <a:rPr lang="fr-FR" sz="4400" dirty="0" smtClean="0">
                <a:solidFill>
                  <a:srgbClr val="FF0000"/>
                </a:solidFill>
                <a:latin typeface="Arial Rounded MT Bold" pitchFamily="34" charset="0"/>
              </a:rPr>
              <a:t> 10 Si tu donnes ta propre subsistance à celui qui a faim, Si tu rassasies l'âme indigente, Ta lumière se lèvera sur l'obscurité, Et tes ténèbres seront comme le midi.</a:t>
            </a:r>
            <a:endParaRPr lang="en-US" sz="4400" dirty="0" smtClean="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400" dirty="0" smtClean="0">
                <a:solidFill>
                  <a:srgbClr val="FF0000"/>
                </a:solidFill>
                <a:latin typeface="Arial Rounded MT Bold" pitchFamily="34" charset="0"/>
              </a:rPr>
              <a:t>11</a:t>
            </a:r>
            <a:r>
              <a:rPr lang="fr-FR" sz="4400" dirty="0" smtClean="0">
                <a:solidFill>
                  <a:srgbClr val="0000FF"/>
                </a:solidFill>
                <a:latin typeface="Arial Rounded MT Bold" pitchFamily="34" charset="0"/>
              </a:rPr>
              <a:t> L'Éternel sera toujours ton guide, Il rassasiera ton âme dans les lieux arides, Et il redonnera de la vigueur à tes membres; </a:t>
            </a:r>
            <a:r>
              <a:rPr lang="fr-FR" sz="4400" dirty="0" smtClean="0">
                <a:solidFill>
                  <a:srgbClr val="FF0000"/>
                </a:solidFill>
                <a:latin typeface="Arial Rounded MT Bold" pitchFamily="34" charset="0"/>
              </a:rPr>
              <a:t>Tu seras comme un jardin arrosé, Comme une source dont les eaux ne tarissent pas.</a:t>
            </a:r>
            <a:endParaRPr lang="en-US" sz="4400" dirty="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ctr">
              <a:buNone/>
            </a:pPr>
            <a:r>
              <a:rPr lang="fr-FR" sz="4400" b="1" dirty="0" smtClean="0">
                <a:solidFill>
                  <a:srgbClr val="0000FF"/>
                </a:solidFill>
                <a:latin typeface="Copperplate Gothic Bold" pitchFamily="34" charset="0"/>
              </a:rPr>
              <a:t>INTRODUCTION</a:t>
            </a:r>
            <a:endParaRPr lang="en-US" sz="4400" dirty="0" smtClean="0">
              <a:solidFill>
                <a:srgbClr val="0000FF"/>
              </a:solidFill>
              <a:latin typeface="Copperplate Gothic Bold" pitchFamily="34" charset="0"/>
            </a:endParaRPr>
          </a:p>
          <a:p>
            <a:pPr lvl="0" algn="just"/>
            <a:r>
              <a:rPr lang="fr-FR" sz="4400" dirty="0" smtClean="0">
                <a:latin typeface="Arial Rounded MT Bold" pitchFamily="34" charset="0"/>
              </a:rPr>
              <a:t>Rien n’est plus nuisible que d’être contrarié par des appels téléphoniques de la part des (télé </a:t>
            </a:r>
            <a:r>
              <a:rPr lang="fr-FR" sz="4400" dirty="0" err="1" smtClean="0">
                <a:latin typeface="Arial Rounded MT Bold" pitchFamily="34" charset="0"/>
              </a:rPr>
              <a:t>marketers</a:t>
            </a:r>
            <a:r>
              <a:rPr lang="fr-FR" sz="4400" dirty="0" smtClean="0">
                <a:latin typeface="Arial Rounded MT Bold" pitchFamily="34" charset="0"/>
              </a:rPr>
              <a:t>)</a:t>
            </a:r>
            <a:endParaRPr lang="en-US" sz="4400" dirty="0" smtClean="0">
              <a:latin typeface="Arial Rounded MT Bold" pitchFamily="34" charset="0"/>
            </a:endParaRPr>
          </a:p>
          <a:p>
            <a:pPr lvl="0" algn="just"/>
            <a:r>
              <a:rPr lang="fr-FR" sz="4400" dirty="0" smtClean="0">
                <a:solidFill>
                  <a:srgbClr val="0000FF"/>
                </a:solidFill>
                <a:latin typeface="Arial Rounded MT Bold" pitchFamily="34" charset="0"/>
              </a:rPr>
              <a:t>Ou des appels pour faire des </a:t>
            </a:r>
            <a:r>
              <a:rPr lang="fr-FR" sz="4400" dirty="0" smtClean="0">
                <a:solidFill>
                  <a:srgbClr val="0000FF"/>
                </a:solidFill>
                <a:latin typeface="Arial Rounded MT Bold" pitchFamily="34" charset="0"/>
              </a:rPr>
              <a:t>sondages (</a:t>
            </a:r>
            <a:r>
              <a:rPr lang="fr-FR" sz="4400" dirty="0" err="1" smtClean="0">
                <a:solidFill>
                  <a:srgbClr val="0000FF"/>
                </a:solidFill>
                <a:latin typeface="Arial Rounded MT Bold" pitchFamily="34" charset="0"/>
              </a:rPr>
              <a:t>surveys</a:t>
            </a:r>
            <a:r>
              <a:rPr lang="fr-FR" sz="4400" dirty="0" smtClean="0">
                <a:solidFill>
                  <a:srgbClr val="0000FF"/>
                </a:solidFill>
                <a:latin typeface="Arial Rounded MT Bold" pitchFamily="34" charset="0"/>
              </a:rPr>
              <a:t>).</a:t>
            </a:r>
            <a:endParaRPr lang="en-US" sz="4400" dirty="0" smtClean="0">
              <a:solidFill>
                <a:srgbClr val="0000FF"/>
              </a:solidFill>
              <a:latin typeface="Arial Rounded MT Bold" pitchFamily="34" charset="0"/>
            </a:endParaRPr>
          </a:p>
          <a:p>
            <a:pPr lvl="0" algn="just"/>
            <a:r>
              <a:rPr lang="fr-FR" sz="4400" dirty="0" smtClean="0">
                <a:latin typeface="Arial Rounded MT Bold" pitchFamily="34" charset="0"/>
              </a:rPr>
              <a:t>Ou des appels des politiciens pour obtenir votre vote.</a:t>
            </a:r>
            <a:endParaRPr lang="en-US" sz="4400" dirty="0" smtClean="0">
              <a:latin typeface="Arial Rounded MT Bold" pitchFamily="34" charset="0"/>
            </a:endParaRPr>
          </a:p>
          <a:p>
            <a:pPr lvl="0" algn="just"/>
            <a:r>
              <a:rPr lang="fr-FR" sz="4400" dirty="0" smtClean="0">
                <a:solidFill>
                  <a:srgbClr val="0000FF"/>
                </a:solidFill>
                <a:latin typeface="Arial Rounded MT Bold" pitchFamily="34" charset="0"/>
              </a:rPr>
              <a:t>Ou des appels des créanciers.</a:t>
            </a:r>
            <a:endParaRPr lang="en-US" sz="44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400" dirty="0" smtClean="0">
                <a:latin typeface="Arial Rounded MT Bold" pitchFamily="34" charset="0"/>
              </a:rPr>
              <a:t>Ou des </a:t>
            </a:r>
            <a:r>
              <a:rPr lang="fr-FR" sz="4400" dirty="0" err="1" smtClean="0">
                <a:latin typeface="Arial Rounded MT Bold" pitchFamily="34" charset="0"/>
              </a:rPr>
              <a:t>collect</a:t>
            </a:r>
            <a:r>
              <a:rPr lang="fr-FR" sz="4400" dirty="0" smtClean="0">
                <a:latin typeface="Arial Rounded MT Bold" pitchFamily="34" charset="0"/>
              </a:rPr>
              <a:t>-calls</a:t>
            </a:r>
            <a:endParaRPr lang="en-US" sz="4400" dirty="0" smtClean="0">
              <a:latin typeface="Arial Rounded MT Bold" pitchFamily="34" charset="0"/>
            </a:endParaRPr>
          </a:p>
          <a:p>
            <a:pPr lvl="0" algn="just"/>
            <a:r>
              <a:rPr lang="fr-FR" sz="4400" dirty="0" smtClean="0">
                <a:solidFill>
                  <a:srgbClr val="0000FF"/>
                </a:solidFill>
                <a:latin typeface="Arial Rounded MT Bold" pitchFamily="34" charset="0"/>
              </a:rPr>
              <a:t>Ou des appels de la part des personnes avec lesquelles on veut s’abstenir.</a:t>
            </a:r>
            <a:endParaRPr lang="en-US" sz="4400" dirty="0" smtClean="0">
              <a:solidFill>
                <a:srgbClr val="0000FF"/>
              </a:solidFill>
              <a:latin typeface="Arial Rounded MT Bold" pitchFamily="34" charset="0"/>
            </a:endParaRPr>
          </a:p>
          <a:p>
            <a:pPr lvl="0" algn="just"/>
            <a:r>
              <a:rPr lang="fr-FR" sz="4400" dirty="0" smtClean="0">
                <a:latin typeface="Arial Rounded MT Bold" pitchFamily="34" charset="0"/>
              </a:rPr>
              <a:t>Le grand problème c’était le fait qu’on ne pouvait pas identifier celui qui </a:t>
            </a:r>
            <a:r>
              <a:rPr lang="fr-FR" sz="4400" dirty="0" err="1" smtClean="0">
                <a:latin typeface="Arial Rounded MT Bold" pitchFamily="34" charset="0"/>
              </a:rPr>
              <a:t>appellait</a:t>
            </a:r>
            <a:r>
              <a:rPr lang="fr-FR" sz="4400" dirty="0" smtClean="0">
                <a:latin typeface="Arial Rounded MT Bold" pitchFamily="34" charset="0"/>
              </a:rPr>
              <a:t> </a:t>
            </a:r>
            <a:r>
              <a:rPr lang="fr-FR" sz="4400" dirty="0" smtClean="0">
                <a:latin typeface="Arial Rounded MT Bold" pitchFamily="34" charset="0"/>
              </a:rPr>
              <a:t>avant de répondre.</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lvl="0" algn="just"/>
            <a:r>
              <a:rPr lang="fr-FR" sz="4400" dirty="0" smtClean="0">
                <a:latin typeface="Arial Rounded MT Bold" pitchFamily="34" charset="0"/>
              </a:rPr>
              <a:t>Le jeune et la prière sont identiques aux appels </a:t>
            </a:r>
            <a:r>
              <a:rPr lang="fr-FR" sz="4400" dirty="0" smtClean="0">
                <a:latin typeface="Arial Rounded MT Bold" pitchFamily="34" charset="0"/>
              </a:rPr>
              <a:t>téléphoniques.</a:t>
            </a:r>
            <a:endParaRPr lang="en-US" sz="4400" dirty="0" smtClean="0">
              <a:latin typeface="Arial Rounded MT Bold" pitchFamily="34" charset="0"/>
            </a:endParaRPr>
          </a:p>
          <a:p>
            <a:pPr lvl="0" algn="just"/>
            <a:r>
              <a:rPr lang="fr-FR" sz="4400" dirty="0" smtClean="0">
                <a:solidFill>
                  <a:srgbClr val="0000FF"/>
                </a:solidFill>
                <a:latin typeface="Arial Rounded MT Bold" pitchFamily="34" charset="0"/>
              </a:rPr>
              <a:t>Dieu, à qui nos prières sont adressées n’accède pas toutes sortes de prières.</a:t>
            </a:r>
            <a:endParaRPr lang="en-US" sz="4400" dirty="0" smtClean="0">
              <a:solidFill>
                <a:srgbClr val="0000FF"/>
              </a:solidFill>
              <a:latin typeface="Arial Rounded MT Bold" pitchFamily="34" charset="0"/>
            </a:endParaRPr>
          </a:p>
          <a:p>
            <a:pPr lvl="0" algn="just"/>
            <a:r>
              <a:rPr lang="fr-FR" sz="4400" dirty="0" smtClean="0">
                <a:latin typeface="Arial Rounded MT Bold" pitchFamily="34" charset="0"/>
              </a:rPr>
              <a:t>Dieu encourage ses enfants à chercher sa face dans le jeûne et dans la prière, mais il y a des conditions.</a:t>
            </a:r>
            <a:endParaRPr lang="en-US" sz="4400" dirty="0" smtClean="0">
              <a:latin typeface="Arial Rounded MT Bold" pitchFamily="34" charset="0"/>
            </a:endParaRPr>
          </a:p>
          <a:p>
            <a:pPr lvl="0" algn="just"/>
            <a:r>
              <a:rPr lang="fr-FR" sz="4400" dirty="0" smtClean="0">
                <a:solidFill>
                  <a:srgbClr val="0000FF"/>
                </a:solidFill>
                <a:latin typeface="Arial Rounded MT Bold" pitchFamily="34" charset="0"/>
              </a:rPr>
              <a:t>Si Dieu n’accède pas à nos prières, à quoi vaut l’effort ?</a:t>
            </a:r>
            <a:endParaRPr lang="en-US" sz="44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400" dirty="0" smtClean="0">
                <a:latin typeface="Arial Rounded MT Bold" pitchFamily="34" charset="0"/>
              </a:rPr>
              <a:t>Après </a:t>
            </a:r>
            <a:r>
              <a:rPr lang="fr-FR" sz="4400" dirty="0" smtClean="0">
                <a:latin typeface="Arial Rounded MT Bold" pitchFamily="34" charset="0"/>
              </a:rPr>
              <a:t>avoir identifié celui qui vous appelle, la manière </a:t>
            </a:r>
            <a:r>
              <a:rPr lang="fr-FR" sz="4400" dirty="0" smtClean="0">
                <a:latin typeface="Arial Rounded MT Bold" pitchFamily="34" charset="0"/>
              </a:rPr>
              <a:t>dont </a:t>
            </a:r>
            <a:r>
              <a:rPr lang="fr-FR" sz="4400" dirty="0" smtClean="0">
                <a:latin typeface="Arial Rounded MT Bold" pitchFamily="34" charset="0"/>
              </a:rPr>
              <a:t>vous </a:t>
            </a:r>
            <a:r>
              <a:rPr lang="fr-FR" sz="4400" dirty="0" err="1" smtClean="0">
                <a:latin typeface="Arial Rounded MT Bold" pitchFamily="34" charset="0"/>
              </a:rPr>
              <a:t>repondez</a:t>
            </a:r>
            <a:r>
              <a:rPr lang="fr-FR" sz="4400" dirty="0" smtClean="0">
                <a:latin typeface="Arial Rounded MT Bold" pitchFamily="34" charset="0"/>
              </a:rPr>
              <a:t> à </a:t>
            </a:r>
            <a:r>
              <a:rPr lang="fr-FR" sz="4400" dirty="0" smtClean="0">
                <a:latin typeface="Arial Rounded MT Bold" pitchFamily="34" charset="0"/>
              </a:rPr>
              <a:t>l’appel change. </a:t>
            </a:r>
            <a:endParaRPr lang="en-US" sz="4400" dirty="0" smtClean="0">
              <a:latin typeface="Arial Rounded MT Bold" pitchFamily="34" charset="0"/>
            </a:endParaRPr>
          </a:p>
          <a:p>
            <a:pPr lvl="0" algn="just"/>
            <a:r>
              <a:rPr lang="fr-FR" sz="4400" dirty="0" smtClean="0">
                <a:solidFill>
                  <a:srgbClr val="0000FF"/>
                </a:solidFill>
                <a:latin typeface="Arial Rounded MT Bold" pitchFamily="34" charset="0"/>
              </a:rPr>
              <a:t>L’expression dans votre visage change</a:t>
            </a:r>
            <a:endParaRPr lang="en-US" sz="4400" dirty="0" smtClean="0">
              <a:solidFill>
                <a:srgbClr val="0000FF"/>
              </a:solidFill>
              <a:latin typeface="Arial Rounded MT Bold" pitchFamily="34" charset="0"/>
            </a:endParaRPr>
          </a:p>
          <a:p>
            <a:pPr lvl="0" algn="just"/>
            <a:r>
              <a:rPr lang="fr-FR" sz="4400" dirty="0" smtClean="0">
                <a:latin typeface="Arial Rounded MT Bold" pitchFamily="34" charset="0"/>
              </a:rPr>
              <a:t>Votre tonalité change.</a:t>
            </a:r>
            <a:endParaRPr lang="en-US" sz="4400" dirty="0" smtClean="0">
              <a:latin typeface="Arial Rounded MT Bold" pitchFamily="34" charset="0"/>
            </a:endParaRPr>
          </a:p>
          <a:p>
            <a:pPr lvl="0" algn="just"/>
            <a:r>
              <a:rPr lang="fr-FR" sz="4400" dirty="0" smtClean="0">
                <a:solidFill>
                  <a:srgbClr val="0000FF"/>
                </a:solidFill>
                <a:latin typeface="Arial Rounded MT Bold" pitchFamily="34" charset="0"/>
              </a:rPr>
              <a:t>Votre vocabulaire change.</a:t>
            </a:r>
            <a:endParaRPr lang="en-US" sz="44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400" dirty="0" err="1" smtClean="0">
                <a:latin typeface="Arial Rounded MT Bold" pitchFamily="34" charset="0"/>
              </a:rPr>
              <a:t>Saw</a:t>
            </a:r>
            <a:r>
              <a:rPr lang="fr-FR" sz="4400" dirty="0" smtClean="0">
                <a:latin typeface="Arial Rounded MT Bold" pitchFamily="34" charset="0"/>
              </a:rPr>
              <a:t> </a:t>
            </a:r>
            <a:r>
              <a:rPr lang="fr-FR" sz="4400" dirty="0" err="1" smtClean="0">
                <a:latin typeface="Arial Rounded MT Bold" pitchFamily="34" charset="0"/>
              </a:rPr>
              <a:t>bezwen</a:t>
            </a:r>
            <a:r>
              <a:rPr lang="fr-FR" sz="4400" dirty="0" smtClean="0">
                <a:latin typeface="Arial Rounded MT Bold" pitchFamily="34" charset="0"/>
              </a:rPr>
              <a:t> ?</a:t>
            </a:r>
            <a:endParaRPr lang="en-US" sz="4400" dirty="0" smtClean="0">
              <a:latin typeface="Arial Rounded MT Bold" pitchFamily="34" charset="0"/>
            </a:endParaRPr>
          </a:p>
          <a:p>
            <a:pPr lvl="0" algn="just"/>
            <a:r>
              <a:rPr lang="fr-FR" sz="4400" dirty="0" smtClean="0">
                <a:solidFill>
                  <a:srgbClr val="0000FF"/>
                </a:solidFill>
                <a:latin typeface="Arial Rounded MT Bold" pitchFamily="34" charset="0"/>
              </a:rPr>
              <a:t>M-te </a:t>
            </a:r>
            <a:r>
              <a:rPr lang="fr-FR" sz="4400" dirty="0" err="1" smtClean="0">
                <a:solidFill>
                  <a:srgbClr val="0000FF"/>
                </a:solidFill>
                <a:latin typeface="Arial Rounded MT Bold" pitchFamily="34" charset="0"/>
              </a:rPr>
              <a:t>kwè</a:t>
            </a:r>
            <a:r>
              <a:rPr lang="fr-FR" sz="4400" dirty="0" smtClean="0">
                <a:solidFill>
                  <a:srgbClr val="0000FF"/>
                </a:solidFill>
                <a:latin typeface="Arial Rounded MT Bold" pitchFamily="34" charset="0"/>
              </a:rPr>
              <a:t> m te </a:t>
            </a:r>
            <a:r>
              <a:rPr lang="fr-FR" sz="4400" dirty="0" err="1" smtClean="0">
                <a:solidFill>
                  <a:srgbClr val="0000FF"/>
                </a:solidFill>
                <a:latin typeface="Arial Rounded MT Bold" pitchFamily="34" charset="0"/>
              </a:rPr>
              <a:t>diw</a:t>
            </a:r>
            <a:r>
              <a:rPr lang="fr-FR" sz="4400" dirty="0" smtClean="0">
                <a:solidFill>
                  <a:srgbClr val="0000FF"/>
                </a:solidFill>
                <a:latin typeface="Arial Rounded MT Bold" pitchFamily="34" charset="0"/>
              </a:rPr>
              <a:t> </a:t>
            </a:r>
            <a:r>
              <a:rPr lang="fr-FR" sz="4400" dirty="0" err="1" smtClean="0">
                <a:solidFill>
                  <a:srgbClr val="0000FF"/>
                </a:solidFill>
                <a:latin typeface="Arial Rounded MT Bold" pitchFamily="34" charset="0"/>
              </a:rPr>
              <a:t>pa</a:t>
            </a:r>
            <a:r>
              <a:rPr lang="fr-FR" sz="4400" dirty="0" smtClean="0">
                <a:solidFill>
                  <a:srgbClr val="0000FF"/>
                </a:solidFill>
                <a:latin typeface="Arial Rounded MT Bold" pitchFamily="34" charset="0"/>
              </a:rPr>
              <a:t> </a:t>
            </a:r>
            <a:r>
              <a:rPr lang="fr-FR" sz="4400" dirty="0" err="1" smtClean="0">
                <a:solidFill>
                  <a:srgbClr val="0000FF"/>
                </a:solidFill>
                <a:latin typeface="Arial Rounded MT Bold" pitchFamily="34" charset="0"/>
              </a:rPr>
              <a:t>relem</a:t>
            </a:r>
            <a:r>
              <a:rPr lang="fr-FR" sz="4400" dirty="0" smtClean="0">
                <a:solidFill>
                  <a:srgbClr val="0000FF"/>
                </a:solidFill>
                <a:latin typeface="Arial Rounded MT Bold" pitchFamily="34" charset="0"/>
              </a:rPr>
              <a:t> </a:t>
            </a:r>
            <a:r>
              <a:rPr lang="fr-FR" sz="4400" dirty="0" err="1" smtClean="0">
                <a:solidFill>
                  <a:srgbClr val="0000FF"/>
                </a:solidFill>
                <a:latin typeface="Arial Rounded MT Bold" pitchFamily="34" charset="0"/>
              </a:rPr>
              <a:t>ankò</a:t>
            </a:r>
            <a:r>
              <a:rPr lang="fr-FR" sz="4400" dirty="0" smtClean="0">
                <a:solidFill>
                  <a:srgbClr val="0000FF"/>
                </a:solidFill>
                <a:latin typeface="Arial Rounded MT Bold" pitchFamily="34" charset="0"/>
              </a:rPr>
              <a:t> ?</a:t>
            </a:r>
            <a:endParaRPr lang="en-US" sz="4400" dirty="0" smtClean="0">
              <a:solidFill>
                <a:srgbClr val="0000FF"/>
              </a:solidFill>
              <a:latin typeface="Arial Rounded MT Bold" pitchFamily="34" charset="0"/>
            </a:endParaRPr>
          </a:p>
          <a:p>
            <a:pPr lvl="0" algn="just"/>
            <a:r>
              <a:rPr lang="en-US" sz="4400" dirty="0" err="1" smtClean="0">
                <a:latin typeface="Arial Rounded MT Bold" pitchFamily="34" charset="0"/>
              </a:rPr>
              <a:t>Alo</a:t>
            </a:r>
            <a:r>
              <a:rPr lang="en-US" sz="4400" dirty="0" smtClean="0">
                <a:latin typeface="Arial Rounded MT Bold" pitchFamily="34" charset="0"/>
              </a:rPr>
              <a:t> </a:t>
            </a:r>
            <a:r>
              <a:rPr lang="en-US" sz="4400" dirty="0" err="1" smtClean="0">
                <a:latin typeface="Arial Rounded MT Bold" pitchFamily="34" charset="0"/>
              </a:rPr>
              <a:t>intel</a:t>
            </a:r>
            <a:r>
              <a:rPr lang="en-US" sz="4400" dirty="0" smtClean="0">
                <a:latin typeface="Arial Rounded MT Bold" pitchFamily="34" charset="0"/>
              </a:rPr>
              <a:t>, map </a:t>
            </a:r>
            <a:r>
              <a:rPr lang="en-US" sz="4400" dirty="0" err="1" smtClean="0">
                <a:latin typeface="Arial Rounded MT Bold" pitchFamily="34" charset="0"/>
              </a:rPr>
              <a:t>relew</a:t>
            </a:r>
            <a:r>
              <a:rPr lang="en-US" sz="4400" dirty="0" smtClean="0">
                <a:latin typeface="Arial Rounded MT Bold" pitchFamily="34" charset="0"/>
              </a:rPr>
              <a:t> </a:t>
            </a:r>
            <a:r>
              <a:rPr lang="en-US" sz="4400" dirty="0" err="1" smtClean="0">
                <a:latin typeface="Arial Rounded MT Bold" pitchFamily="34" charset="0"/>
              </a:rPr>
              <a:t>aprè</a:t>
            </a:r>
            <a:r>
              <a:rPr lang="en-US" sz="4400" dirty="0" smtClean="0">
                <a:latin typeface="Arial Rounded MT Bold" pitchFamily="34" charset="0"/>
              </a:rPr>
              <a:t>.</a:t>
            </a:r>
          </a:p>
          <a:p>
            <a:pPr lvl="0" algn="just"/>
            <a:r>
              <a:rPr lang="fr-FR" sz="4400" dirty="0" smtClean="0">
                <a:solidFill>
                  <a:srgbClr val="0000FF"/>
                </a:solidFill>
                <a:latin typeface="Arial Rounded MT Bold" pitchFamily="34" charset="0"/>
              </a:rPr>
              <a:t>Intel </a:t>
            </a:r>
            <a:r>
              <a:rPr lang="fr-FR" sz="4400" dirty="0" err="1" smtClean="0">
                <a:solidFill>
                  <a:srgbClr val="0000FF"/>
                </a:solidFill>
                <a:latin typeface="Arial Rounded MT Bold" pitchFamily="34" charset="0"/>
              </a:rPr>
              <a:t>pa</a:t>
            </a:r>
            <a:r>
              <a:rPr lang="fr-FR" sz="4400" dirty="0" smtClean="0">
                <a:solidFill>
                  <a:srgbClr val="0000FF"/>
                </a:solidFill>
                <a:latin typeface="Arial Rounded MT Bold" pitchFamily="34" charset="0"/>
              </a:rPr>
              <a:t> la </a:t>
            </a:r>
            <a:r>
              <a:rPr lang="fr-FR" sz="4400" dirty="0" err="1" smtClean="0">
                <a:solidFill>
                  <a:srgbClr val="0000FF"/>
                </a:solidFill>
                <a:latin typeface="Arial Rounded MT Bold" pitchFamily="34" charset="0"/>
              </a:rPr>
              <a:t>lè</a:t>
            </a:r>
            <a:r>
              <a:rPr lang="fr-FR" sz="4400" dirty="0" smtClean="0">
                <a:solidFill>
                  <a:srgbClr val="0000FF"/>
                </a:solidFill>
                <a:latin typeface="Arial Rounded MT Bold" pitchFamily="34" charset="0"/>
              </a:rPr>
              <a:t>-l </a:t>
            </a:r>
            <a:r>
              <a:rPr lang="fr-FR" sz="4400" dirty="0" err="1" smtClean="0">
                <a:solidFill>
                  <a:srgbClr val="0000FF"/>
                </a:solidFill>
                <a:latin typeface="Arial Rounded MT Bold" pitchFamily="34" charset="0"/>
              </a:rPr>
              <a:t>vini</a:t>
            </a:r>
            <a:r>
              <a:rPr lang="fr-FR" sz="4400" dirty="0" smtClean="0">
                <a:solidFill>
                  <a:srgbClr val="0000FF"/>
                </a:solidFill>
                <a:latin typeface="Arial Rounded MT Bold" pitchFamily="34" charset="0"/>
              </a:rPr>
              <a:t> ma </a:t>
            </a:r>
            <a:r>
              <a:rPr lang="fr-FR" sz="4400" dirty="0" err="1" smtClean="0">
                <a:solidFill>
                  <a:srgbClr val="0000FF"/>
                </a:solidFill>
                <a:latin typeface="Arial Rounded MT Bold" pitchFamily="34" charset="0"/>
              </a:rPr>
              <a:t>fè</a:t>
            </a:r>
            <a:r>
              <a:rPr lang="fr-FR" sz="4400" dirty="0" smtClean="0">
                <a:solidFill>
                  <a:srgbClr val="0000FF"/>
                </a:solidFill>
                <a:latin typeface="Arial Rounded MT Bold" pitchFamily="34" charset="0"/>
              </a:rPr>
              <a:t>-l </a:t>
            </a:r>
            <a:r>
              <a:rPr lang="fr-FR" sz="4400" dirty="0" err="1" smtClean="0">
                <a:solidFill>
                  <a:srgbClr val="0000FF"/>
                </a:solidFill>
                <a:latin typeface="Arial Rounded MT Bold" pitchFamily="34" charset="0"/>
              </a:rPr>
              <a:t>relew</a:t>
            </a:r>
            <a:r>
              <a:rPr lang="fr-FR" sz="4400" dirty="0" smtClean="0">
                <a:solidFill>
                  <a:srgbClr val="0000FF"/>
                </a:solidFill>
                <a:latin typeface="Arial Rounded MT Bold" pitchFamily="34" charset="0"/>
              </a:rPr>
              <a:t>.</a:t>
            </a:r>
            <a:endParaRPr lang="en-US" sz="4400" dirty="0" smtClean="0">
              <a:solidFill>
                <a:srgbClr val="0000FF"/>
              </a:solidFill>
              <a:latin typeface="Arial Rounded MT Bold" pitchFamily="34" charset="0"/>
            </a:endParaRPr>
          </a:p>
          <a:p>
            <a:pPr lvl="0" algn="just"/>
            <a:r>
              <a:rPr lang="fr-FR" sz="4400" dirty="0" smtClean="0">
                <a:latin typeface="Arial Rounded MT Bold" pitchFamily="34" charset="0"/>
              </a:rPr>
              <a:t>Allo Bonjour !!!!!!</a:t>
            </a:r>
            <a:endParaRPr lang="en-US" sz="4400" dirty="0" smtClean="0">
              <a:latin typeface="Arial Rounded MT Bold" pitchFamily="34" charset="0"/>
            </a:endParaRPr>
          </a:p>
          <a:p>
            <a:pPr lvl="0" algn="just"/>
            <a:r>
              <a:rPr lang="fr-FR" sz="4400" dirty="0" smtClean="0">
                <a:solidFill>
                  <a:srgbClr val="0000FF"/>
                </a:solidFill>
                <a:latin typeface="Arial Rounded MT Bold" pitchFamily="34" charset="0"/>
              </a:rPr>
              <a:t>Quelle Surprise !!!!!!</a:t>
            </a:r>
            <a:endParaRPr lang="en-US" sz="44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400" dirty="0" smtClean="0">
                <a:latin typeface="Arial Rounded MT Bold" pitchFamily="34" charset="0"/>
              </a:rPr>
              <a:t>It can be: “Hah!!! So and so again!”</a:t>
            </a:r>
          </a:p>
          <a:p>
            <a:pPr lvl="0" algn="just"/>
            <a:r>
              <a:rPr lang="en-US" sz="4400" dirty="0" smtClean="0">
                <a:solidFill>
                  <a:srgbClr val="0000FF"/>
                </a:solidFill>
                <a:latin typeface="Arial Rounded MT Bold" pitchFamily="34" charset="0"/>
              </a:rPr>
              <a:t>It can be a pleasing or displeasing surprise.</a:t>
            </a:r>
          </a:p>
          <a:p>
            <a:pPr lvl="0" algn="just"/>
            <a:r>
              <a:rPr lang="en-US" sz="4400" dirty="0" smtClean="0">
                <a:latin typeface="Arial Rounded MT Bold" pitchFamily="34" charset="0"/>
              </a:rPr>
              <a:t>The first word of the respond can be: “Can you stop calling me?”</a:t>
            </a:r>
          </a:p>
          <a:p>
            <a:pPr lvl="0" algn="just"/>
            <a:r>
              <a:rPr lang="en-US" sz="4400" dirty="0" smtClean="0">
                <a:solidFill>
                  <a:srgbClr val="0000FF"/>
                </a:solidFill>
                <a:latin typeface="Arial Rounded MT Bold" pitchFamily="34" charset="0"/>
              </a:rPr>
              <a:t>Or, “What do you want Roger?”</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400" dirty="0" smtClean="0">
                <a:latin typeface="Arial Rounded MT Bold" pitchFamily="34" charset="0"/>
              </a:rPr>
              <a:t>Or, a dry “YES”</a:t>
            </a:r>
          </a:p>
          <a:p>
            <a:pPr lvl="0" algn="just"/>
            <a:r>
              <a:rPr lang="en-US" sz="4400" dirty="0" smtClean="0">
                <a:solidFill>
                  <a:srgbClr val="0000FF"/>
                </a:solidFill>
                <a:latin typeface="Arial Rounded MT Bold" pitchFamily="34" charset="0"/>
              </a:rPr>
              <a:t>The modern phones have some prewired answers.</a:t>
            </a:r>
          </a:p>
          <a:p>
            <a:pPr lvl="0" algn="just"/>
            <a:r>
              <a:rPr lang="en-US" sz="4400" dirty="0" smtClean="0">
                <a:latin typeface="Arial Rounded MT Bold" pitchFamily="34" charset="0"/>
              </a:rPr>
              <a:t>“I’m in a meeting”</a:t>
            </a:r>
          </a:p>
          <a:p>
            <a:pPr lvl="0" algn="just"/>
            <a:r>
              <a:rPr lang="en-US" sz="4400" dirty="0" smtClean="0">
                <a:solidFill>
                  <a:srgbClr val="0000FF"/>
                </a:solidFill>
                <a:latin typeface="Arial Rounded MT Bold" pitchFamily="34" charset="0"/>
              </a:rPr>
              <a:t>“Send a text”</a:t>
            </a:r>
          </a:p>
          <a:p>
            <a:pPr lvl="0" algn="just"/>
            <a:r>
              <a:rPr lang="en-US" sz="4400" dirty="0" smtClean="0">
                <a:latin typeface="Arial Rounded MT Bold" pitchFamily="34" charset="0"/>
              </a:rPr>
              <a:t>“Leave a message”</a:t>
            </a:r>
          </a:p>
          <a:p>
            <a:pPr lvl="0" algn="just"/>
            <a:r>
              <a:rPr lang="en-US" sz="4400" dirty="0" smtClean="0">
                <a:latin typeface="Arial Rounded MT Bold" pitchFamily="34" charset="0"/>
              </a:rPr>
              <a:t>“Not available.</a:t>
            </a:r>
          </a:p>
          <a:p>
            <a:pPr algn="just"/>
            <a:endParaRPr lang="en-US" sz="4400" dirty="0" smtClean="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400" dirty="0" smtClean="0">
                <a:latin typeface="Arial Rounded MT Bold" pitchFamily="34" charset="0"/>
              </a:rPr>
              <a:t>Someone else may call right after, even if you may be in a meeting, you will excuse everyone and take it.</a:t>
            </a:r>
          </a:p>
          <a:p>
            <a:pPr lvl="0"/>
            <a:r>
              <a:rPr lang="en-US" sz="4400" dirty="0" smtClean="0">
                <a:solidFill>
                  <a:srgbClr val="0000FF"/>
                </a:solidFill>
                <a:latin typeface="Arial Rounded MT Bold" pitchFamily="34" charset="0"/>
              </a:rPr>
              <a:t>We get one of these many reactions every time we call on God.</a:t>
            </a:r>
          </a:p>
          <a:p>
            <a:pPr lvl="0"/>
            <a:r>
              <a:rPr lang="en-US" sz="4400" dirty="0" smtClean="0">
                <a:latin typeface="Arial Rounded MT Bold" pitchFamily="34" charset="0"/>
              </a:rPr>
              <a:t>God has caller ID</a:t>
            </a:r>
          </a:p>
          <a:p>
            <a:pPr lvl="0"/>
            <a:r>
              <a:rPr lang="en-US" sz="4400" dirty="0" smtClean="0">
                <a:solidFill>
                  <a:srgbClr val="0000FF"/>
                </a:solidFill>
                <a:latin typeface="Arial Rounded MT Bold" pitchFamily="34" charset="0"/>
              </a:rPr>
              <a:t>God has call waiting</a:t>
            </a:r>
          </a:p>
          <a:p>
            <a:pPr lvl="0" algn="just"/>
            <a:endParaRPr lang="en-US" sz="4400" dirty="0" smtClean="0">
              <a:latin typeface="Arial Rounded MT Bold" pitchFamily="34" charset="0"/>
            </a:endParaRPr>
          </a:p>
          <a:p>
            <a:pPr algn="just"/>
            <a:endParaRPr lang="en-US" sz="4400" dirty="0" smtClean="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400" dirty="0" smtClean="0">
                <a:latin typeface="Arial Rounded MT Bold" pitchFamily="34" charset="0"/>
              </a:rPr>
              <a:t>God’s phone gets the put on hold button.</a:t>
            </a:r>
          </a:p>
          <a:p>
            <a:pPr lvl="0" algn="just"/>
            <a:r>
              <a:rPr lang="en-US" sz="4400" dirty="0" smtClean="0">
                <a:solidFill>
                  <a:srgbClr val="0000FF"/>
                </a:solidFill>
                <a:latin typeface="Arial Rounded MT Bold" pitchFamily="34" charset="0"/>
              </a:rPr>
              <a:t>God gets answering machine.</a:t>
            </a:r>
          </a:p>
          <a:p>
            <a:pPr lvl="0" algn="just"/>
            <a:r>
              <a:rPr lang="en-US" sz="4400" dirty="0" smtClean="0">
                <a:latin typeface="Arial Rounded MT Bold" pitchFamily="34" charset="0"/>
              </a:rPr>
              <a:t>God’s phone gets the </a:t>
            </a:r>
            <a:r>
              <a:rPr lang="en-US" sz="4400" dirty="0" smtClean="0">
                <a:solidFill>
                  <a:srgbClr val="C00000"/>
                </a:solidFill>
                <a:latin typeface="Arial Rounded MT Bold" pitchFamily="34" charset="0"/>
              </a:rPr>
              <a:t>mute</a:t>
            </a:r>
            <a:r>
              <a:rPr lang="en-US" sz="4400" dirty="0" smtClean="0">
                <a:solidFill>
                  <a:srgbClr val="0000FF"/>
                </a:solidFill>
                <a:latin typeface="Arial Rounded MT Bold" pitchFamily="34" charset="0"/>
              </a:rPr>
              <a:t> </a:t>
            </a:r>
            <a:r>
              <a:rPr lang="en-US" sz="4400" dirty="0" smtClean="0">
                <a:latin typeface="Arial Rounded MT Bold" pitchFamily="34" charset="0"/>
              </a:rPr>
              <a:t>button. He can be talking but you would not be able to hear his voice.</a:t>
            </a:r>
          </a:p>
          <a:p>
            <a:pPr algn="just"/>
            <a:endParaRPr lang="en-US" sz="44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en-US" sz="4400" dirty="0" smtClean="0">
                <a:solidFill>
                  <a:srgbClr val="0000FF"/>
                </a:solidFill>
                <a:latin typeface="Arial Rounded MT Bold" pitchFamily="34" charset="0"/>
              </a:rPr>
              <a:t>God’s phone doesn’t get the busy signal. </a:t>
            </a:r>
          </a:p>
          <a:p>
            <a:pPr lvl="0" algn="just"/>
            <a:r>
              <a:rPr lang="en-US" sz="4400" dirty="0" smtClean="0">
                <a:latin typeface="Arial Rounded MT Bold" pitchFamily="34" charset="0"/>
              </a:rPr>
              <a:t>God’s phone gets full coverage, full signal in the whole universe.</a:t>
            </a:r>
          </a:p>
          <a:p>
            <a:pPr lvl="0" algn="just"/>
            <a:r>
              <a:rPr lang="en-US" sz="4400" dirty="0" smtClean="0">
                <a:solidFill>
                  <a:srgbClr val="0000FF"/>
                </a:solidFill>
                <a:latin typeface="Arial Rounded MT Bold" pitchFamily="34" charset="0"/>
              </a:rPr>
              <a:t>God has multiple lines sufficient to sustain the calls of all the inhabitants of the universe at the same time.</a:t>
            </a:r>
          </a:p>
          <a:p>
            <a:pPr algn="just"/>
            <a:endParaRPr lang="en-US" sz="44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5">
              <a:lumMod val="40000"/>
              <a:lumOff val="6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400" b="1" dirty="0" smtClean="0">
                <a:solidFill>
                  <a:srgbClr val="C00000"/>
                </a:solidFill>
                <a:latin typeface="Arial Rounded MT Bold" pitchFamily="34" charset="0"/>
              </a:rPr>
              <a:t>POURQUOI DIEU NE REPOND PAS A NOS PRIERES?</a:t>
            </a:r>
            <a:endParaRPr lang="en-US" sz="4400" dirty="0" smtClean="0">
              <a:solidFill>
                <a:srgbClr val="C00000"/>
              </a:solidFill>
              <a:latin typeface="Arial Rounded MT Bold" pitchFamily="34" charset="0"/>
            </a:endParaRPr>
          </a:p>
          <a:p>
            <a:pPr lvl="0" algn="just"/>
            <a:r>
              <a:rPr lang="en-US" sz="4400" dirty="0" smtClean="0">
                <a:latin typeface="Arial Rounded MT Bold" pitchFamily="34" charset="0"/>
              </a:rPr>
              <a:t>In Isaiah 58 we learn why some prayers and fasting get dismissed by God.</a:t>
            </a:r>
          </a:p>
          <a:p>
            <a:pPr lvl="0" algn="just"/>
            <a:r>
              <a:rPr lang="en-US" sz="4400" dirty="0" smtClean="0">
                <a:solidFill>
                  <a:srgbClr val="C00000"/>
                </a:solidFill>
                <a:latin typeface="Arial Rounded MT Bold" pitchFamily="34" charset="0"/>
              </a:rPr>
              <a:t>It’s not that the phone did not ring.</a:t>
            </a:r>
          </a:p>
          <a:p>
            <a:pPr lvl="0" algn="just"/>
            <a:r>
              <a:rPr lang="en-US" sz="4400" dirty="0" smtClean="0">
                <a:latin typeface="Arial Rounded MT Bold" pitchFamily="34" charset="0"/>
              </a:rPr>
              <a:t>It’s not that God was away from the phone.</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5">
              <a:lumMod val="40000"/>
              <a:lumOff val="60000"/>
            </a:schemeClr>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r>
              <a:rPr lang="en-US" sz="4400" dirty="0" smtClean="0">
                <a:latin typeface="Arial Rounded MT Bold" pitchFamily="34" charset="0"/>
              </a:rPr>
              <a:t>Each time we get no answer from God, we need to check our standing with God.</a:t>
            </a:r>
          </a:p>
          <a:p>
            <a:pPr lvl="0" algn="just"/>
            <a:r>
              <a:rPr lang="en-US" sz="4400" dirty="0" smtClean="0">
                <a:solidFill>
                  <a:srgbClr val="C00000"/>
                </a:solidFill>
                <a:latin typeface="Arial Rounded MT Bold" pitchFamily="34" charset="0"/>
              </a:rPr>
              <a:t>Every </a:t>
            </a:r>
            <a:r>
              <a:rPr lang="en-US" sz="4400" dirty="0" smtClean="0">
                <a:solidFill>
                  <a:srgbClr val="C00000"/>
                </a:solidFill>
                <a:latin typeface="Arial Rounded MT Bold" pitchFamily="34" charset="0"/>
              </a:rPr>
              <a:t>functional </a:t>
            </a:r>
            <a:r>
              <a:rPr lang="en-US" sz="4400" dirty="0" smtClean="0">
                <a:solidFill>
                  <a:srgbClr val="C00000"/>
                </a:solidFill>
                <a:latin typeface="Arial Rounded MT Bold" pitchFamily="34" charset="0"/>
              </a:rPr>
              <a:t>cell </a:t>
            </a:r>
            <a:r>
              <a:rPr lang="en-US" sz="4400" dirty="0" smtClean="0">
                <a:solidFill>
                  <a:srgbClr val="C00000"/>
                </a:solidFill>
                <a:latin typeface="Arial Rounded MT Bold" pitchFamily="34" charset="0"/>
              </a:rPr>
              <a:t>phone could place a call.</a:t>
            </a:r>
          </a:p>
          <a:p>
            <a:pPr lvl="0" algn="just"/>
            <a:r>
              <a:rPr lang="en-US" sz="4400" dirty="0" smtClean="0">
                <a:latin typeface="Arial Rounded MT Bold" pitchFamily="34" charset="0"/>
              </a:rPr>
              <a:t>If one is not current with his payment, instead connecting </a:t>
            </a:r>
            <a:r>
              <a:rPr lang="en-US" sz="4400" dirty="0" smtClean="0">
                <a:latin typeface="Arial Rounded MT Bold" pitchFamily="34" charset="0"/>
              </a:rPr>
              <a:t>you to the number you called, </a:t>
            </a:r>
            <a:r>
              <a:rPr lang="en-US" sz="4400" dirty="0" smtClean="0">
                <a:latin typeface="Arial Rounded MT Bold" pitchFamily="34" charset="0"/>
              </a:rPr>
              <a:t>the computer tells you how to get your service reinstated. </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5">
              <a:lumMod val="40000"/>
              <a:lumOff val="6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algn="ctr">
              <a:buNone/>
            </a:pPr>
            <a:r>
              <a:rPr lang="en-US" sz="4400" b="1" dirty="0" smtClean="0">
                <a:solidFill>
                  <a:srgbClr val="C00000"/>
                </a:solidFill>
                <a:latin typeface="Arial Rounded MT Bold" pitchFamily="34" charset="0"/>
              </a:rPr>
              <a:t>ESAÏE 58:2-7</a:t>
            </a:r>
            <a:endParaRPr lang="en-US" sz="4400" dirty="0" smtClean="0">
              <a:solidFill>
                <a:srgbClr val="C00000"/>
              </a:solidFill>
              <a:latin typeface="Arial Rounded MT Bold" pitchFamily="34" charset="0"/>
            </a:endParaRPr>
          </a:p>
          <a:p>
            <a:pPr algn="just"/>
            <a:r>
              <a:rPr lang="fr-FR" sz="4400" dirty="0" smtClean="0">
                <a:latin typeface="Arial Rounded MT Bold" pitchFamily="34" charset="0"/>
              </a:rPr>
              <a:t>Isa 58:2 Tous les jours ils me cherchent, Ils veulent connaître mes voies; Comme une nation qui aurait pratiqué la justice </a:t>
            </a:r>
            <a:r>
              <a:rPr lang="fr-FR" sz="4400" dirty="0" smtClean="0">
                <a:solidFill>
                  <a:srgbClr val="C00000"/>
                </a:solidFill>
                <a:latin typeface="Arial Rounded MT Bold" pitchFamily="34" charset="0"/>
              </a:rPr>
              <a:t>Et n'aurait pas abandonné la loi de son Dieu, Ils me demandent des arrêts de justice, Ils désirent l'approche de Dieu. -</a:t>
            </a:r>
            <a:endParaRPr lang="en-US" sz="4400" dirty="0" smtClean="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5">
              <a:lumMod val="40000"/>
              <a:lumOff val="60000"/>
            </a:schemeClr>
          </a:solid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algn="just"/>
            <a:r>
              <a:rPr lang="fr-FR" sz="4400" dirty="0" smtClean="0">
                <a:latin typeface="Arial Rounded MT Bold" pitchFamily="34" charset="0"/>
              </a:rPr>
              <a:t>3 ¶ Que nous sert de jeûner, si tu ne le vois pas? De mortifier notre âme, si tu n'y as point égard? -Voici, le jour de votre jeûne, vous vous livrez à vos penchants, Et vous traitez durement tous vos mercenaires.</a:t>
            </a:r>
            <a:endParaRPr lang="en-US" sz="4400" dirty="0" smtClean="0">
              <a:latin typeface="Arial Rounded MT Bold" pitchFamily="34" charset="0"/>
            </a:endParaRPr>
          </a:p>
          <a:p>
            <a:pPr algn="just"/>
            <a:r>
              <a:rPr lang="fr-FR" sz="4400" dirty="0" smtClean="0">
                <a:latin typeface="Arial Rounded MT Bold" pitchFamily="34" charset="0"/>
              </a:rPr>
              <a:t> </a:t>
            </a:r>
            <a:r>
              <a:rPr lang="fr-FR" sz="4400" dirty="0" smtClean="0">
                <a:solidFill>
                  <a:srgbClr val="C00000"/>
                </a:solidFill>
                <a:latin typeface="Arial Rounded MT Bold" pitchFamily="34" charset="0"/>
              </a:rPr>
              <a:t>4 Voici, vous jeûnez pour disputer et vous quereller, Pour frapper méchamment du poing; Vous ne jeûnez pas comme le veut ce jour, Pour que votre voix soit entendue en haut.</a:t>
            </a:r>
            <a:endParaRPr lang="en-US" sz="4400" dirty="0" smtClean="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5">
              <a:lumMod val="40000"/>
              <a:lumOff val="6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400" dirty="0" smtClean="0">
                <a:latin typeface="Arial Rounded MT Bold" pitchFamily="34" charset="0"/>
              </a:rPr>
              <a:t>5 Est-ce là le jeûne auquel je prends plaisir, Un jour où l'homme humilie son âme? Courber la tête comme un jonc, </a:t>
            </a:r>
            <a:r>
              <a:rPr lang="fr-FR" sz="4400" dirty="0" smtClean="0">
                <a:solidFill>
                  <a:srgbClr val="C00000"/>
                </a:solidFill>
                <a:latin typeface="Arial Rounded MT Bold" pitchFamily="34" charset="0"/>
              </a:rPr>
              <a:t>Et se coucher sur le sac et la cendre, Est-ce là ce que tu appelleras un jeûne, Un jour agréable à l'Éternel?</a:t>
            </a:r>
            <a:endParaRPr lang="en-US" sz="4400" dirty="0" smtClean="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5">
              <a:lumMod val="40000"/>
              <a:lumOff val="60000"/>
            </a:schemeClr>
          </a:solid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algn="just"/>
            <a:r>
              <a:rPr lang="fr-FR" sz="4400" dirty="0" smtClean="0">
                <a:latin typeface="Arial Rounded MT Bold" pitchFamily="34" charset="0"/>
              </a:rPr>
              <a:t>6 Voici le jeûne auquel je prends plaisir: Détache les chaînes de la méchanceté, Dénoue les liens de la servitude, Renvoie libres les opprimés, Et que l'on rompe toute espèce de joug;</a:t>
            </a:r>
            <a:endParaRPr lang="en-US" sz="4400" dirty="0" smtClean="0">
              <a:latin typeface="Arial Rounded MT Bold" pitchFamily="34" charset="0"/>
            </a:endParaRPr>
          </a:p>
          <a:p>
            <a:pPr algn="just"/>
            <a:r>
              <a:rPr lang="fr-FR" sz="4400" dirty="0" smtClean="0">
                <a:solidFill>
                  <a:srgbClr val="C00000"/>
                </a:solidFill>
                <a:latin typeface="Arial Rounded MT Bold" pitchFamily="34" charset="0"/>
              </a:rPr>
              <a:t> 7 Partage ton pain avec celui qui a faim, Et fais entrer dans ta maison les malheureux sans asile; Si tu vois un homme nu, couvre-le, Et ne te détourne pas de ton semblable.</a:t>
            </a:r>
            <a:endParaRPr lang="en-US" sz="4400" dirty="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accent5"/>
          </a:lnRef>
          <a:fillRef idx="2">
            <a:schemeClr val="accent5"/>
          </a:fillRef>
          <a:effectRef idx="1">
            <a:schemeClr val="accent5"/>
          </a:effectRef>
          <a:fontRef idx="minor">
            <a:schemeClr val="dk1"/>
          </a:fontRef>
        </p:style>
        <p:txBody>
          <a:bodyPr>
            <a:normAutofit fontScale="92500"/>
          </a:bodyPr>
          <a:lstStyle/>
          <a:p>
            <a:pPr lvl="0" algn="just"/>
            <a:r>
              <a:rPr lang="en-US" sz="4400" dirty="0" smtClean="0">
                <a:latin typeface="Arial Rounded MT Bold" pitchFamily="34" charset="0"/>
              </a:rPr>
              <a:t>We’ve become so </a:t>
            </a:r>
            <a:r>
              <a:rPr lang="en-US" sz="4400" dirty="0" smtClean="0">
                <a:latin typeface="Arial Rounded MT Bold" pitchFamily="34" charset="0"/>
              </a:rPr>
              <a:t>religious</a:t>
            </a:r>
            <a:r>
              <a:rPr lang="en-US" sz="4400" dirty="0" smtClean="0">
                <a:latin typeface="Arial Rounded MT Bold" pitchFamily="34" charset="0"/>
              </a:rPr>
              <a:t>,</a:t>
            </a:r>
            <a:r>
              <a:rPr lang="en-US" sz="4400" dirty="0" smtClean="0">
                <a:latin typeface="Arial Rounded MT Bold" pitchFamily="34" charset="0"/>
              </a:rPr>
              <a:t> hypocrite and blind, </a:t>
            </a:r>
            <a:r>
              <a:rPr lang="en-US" sz="4400" dirty="0" smtClean="0">
                <a:latin typeface="Arial Rounded MT Bold" pitchFamily="34" charset="0"/>
              </a:rPr>
              <a:t>that, instead of dealing with the root cause of our disconnection with God, we focus rather on multiplying our calls.</a:t>
            </a:r>
          </a:p>
          <a:p>
            <a:pPr lvl="0" algn="just"/>
            <a:r>
              <a:rPr lang="en-US" sz="4400" dirty="0" smtClean="0">
                <a:solidFill>
                  <a:srgbClr val="0000FF"/>
                </a:solidFill>
                <a:latin typeface="Arial Rounded MT Bold" pitchFamily="34" charset="0"/>
              </a:rPr>
              <a:t>When you call someone a number of times and leave </a:t>
            </a:r>
            <a:r>
              <a:rPr lang="en-US" sz="4400" dirty="0" smtClean="0">
                <a:solidFill>
                  <a:srgbClr val="0000FF"/>
                </a:solidFill>
                <a:latin typeface="Arial Rounded MT Bold" pitchFamily="34" charset="0"/>
              </a:rPr>
              <a:t>messages after messages, </a:t>
            </a:r>
            <a:r>
              <a:rPr lang="en-US" sz="4400" dirty="0" smtClean="0">
                <a:solidFill>
                  <a:srgbClr val="0000FF"/>
                </a:solidFill>
                <a:latin typeface="Arial Rounded MT Bold" pitchFamily="34" charset="0"/>
              </a:rPr>
              <a:t>you know that the person has some issues with you.</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400" dirty="0" smtClean="0">
                <a:latin typeface="Arial Rounded MT Bold" pitchFamily="34" charset="0"/>
              </a:rPr>
              <a:t>God has issues with some of us.</a:t>
            </a:r>
          </a:p>
          <a:p>
            <a:pPr lvl="0" algn="just"/>
            <a:r>
              <a:rPr lang="en-US" sz="4400" dirty="0" smtClean="0">
                <a:solidFill>
                  <a:srgbClr val="0000FF"/>
                </a:solidFill>
                <a:latin typeface="Arial Rounded MT Bold" pitchFamily="34" charset="0"/>
              </a:rPr>
              <a:t>If you notice in the verses, the issues were not with God directly, but it was with the way theses prayer warriors were dealing with their counterparts, their fellow human beings.</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lvl="0" algn="just"/>
            <a:r>
              <a:rPr lang="en-US" sz="4400" dirty="0" smtClean="0">
                <a:latin typeface="Arial Rounded MT Bold" pitchFamily="34" charset="0"/>
              </a:rPr>
              <a:t>It was not based on how bad or good they formulated their prayers that they get rejected from God, but because of their personal conducts.</a:t>
            </a:r>
          </a:p>
          <a:p>
            <a:pPr lvl="0" algn="just"/>
            <a:r>
              <a:rPr lang="en-US" sz="4400" dirty="0" smtClean="0">
                <a:solidFill>
                  <a:srgbClr val="0000FF"/>
                </a:solidFill>
                <a:latin typeface="Arial Rounded MT Bold" pitchFamily="34" charset="0"/>
              </a:rPr>
              <a:t>We teach </a:t>
            </a:r>
            <a:r>
              <a:rPr lang="en-US" sz="4400" dirty="0" smtClean="0">
                <a:solidFill>
                  <a:srgbClr val="0000FF"/>
                </a:solidFill>
                <a:latin typeface="Arial Rounded MT Bold" pitchFamily="34" charset="0"/>
              </a:rPr>
              <a:t>you how </a:t>
            </a:r>
            <a:r>
              <a:rPr lang="en-US" sz="4400" dirty="0" smtClean="0">
                <a:solidFill>
                  <a:srgbClr val="0000FF"/>
                </a:solidFill>
                <a:latin typeface="Arial Rounded MT Bold" pitchFamily="34" charset="0"/>
              </a:rPr>
              <a:t>best to pray; when teach when best to pray, we teach you where best to pray, but we fail to tell you how best you must be in all your other endeavors for God to take delights in your prayers.</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r>
              <a:rPr lang="en-US" sz="4400" dirty="0" smtClean="0">
                <a:latin typeface="Arial Rounded MT Bold" pitchFamily="34" charset="0"/>
              </a:rPr>
              <a:t>God resides in us. He observes all our actions and thoughts.</a:t>
            </a:r>
          </a:p>
          <a:p>
            <a:pPr lvl="0" algn="just"/>
            <a:r>
              <a:rPr lang="en-US" sz="4400" dirty="0" smtClean="0">
                <a:solidFill>
                  <a:srgbClr val="0000FF"/>
                </a:solidFill>
                <a:latin typeface="Arial Rounded MT Bold" pitchFamily="34" charset="0"/>
              </a:rPr>
              <a:t>God knows the state of our hearts at all times.</a:t>
            </a:r>
          </a:p>
          <a:p>
            <a:pPr lvl="0" algn="just"/>
            <a:r>
              <a:rPr lang="en-US" sz="4400" dirty="0" smtClean="0">
                <a:latin typeface="Arial Rounded MT Bold" pitchFamily="34" charset="0"/>
              </a:rPr>
              <a:t>When we are not in line with his will it will be reflected in our communication with Him.</a:t>
            </a:r>
          </a:p>
          <a:p>
            <a:pPr lvl="0" algn="just"/>
            <a:r>
              <a:rPr lang="en-US" sz="4400" dirty="0" smtClean="0">
                <a:solidFill>
                  <a:srgbClr val="0000FF"/>
                </a:solidFill>
                <a:latin typeface="Arial Rounded MT Bold" pitchFamily="34" charset="0"/>
              </a:rPr>
              <a:t>In Isaiah 58, God gives us hints on how to make it right with Him.</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algn="just"/>
            <a:r>
              <a:rPr lang="fr-FR" sz="4400" dirty="0" smtClean="0">
                <a:latin typeface="Arial Rounded MT Bold" pitchFamily="34" charset="0"/>
              </a:rPr>
              <a:t>Isa 58:6 Voici le jeûne auquel je prends plaisir: Détache les chaînes de la méchanceté, Dénoue les liens de la servitude, Renvoie libres les opprimés, Et que l'on rompe toute espèce de joug;</a:t>
            </a:r>
            <a:endParaRPr lang="en-US" sz="4400" dirty="0" smtClean="0">
              <a:latin typeface="Arial Rounded MT Bold" pitchFamily="34" charset="0"/>
            </a:endParaRPr>
          </a:p>
          <a:p>
            <a:pPr algn="just"/>
            <a:r>
              <a:rPr lang="fr-FR" sz="4400" dirty="0" smtClean="0">
                <a:solidFill>
                  <a:srgbClr val="0000FF"/>
                </a:solidFill>
                <a:latin typeface="Arial Rounded MT Bold" pitchFamily="34" charset="0"/>
              </a:rPr>
              <a:t> 7 Partage ton pain avec celui qui a faim, Et fais entrer dans ta maison les malheureux sans asile; Si tu vois un homme nu, couvre-le, Et ne te détourne pas de ton semblable.</a:t>
            </a:r>
            <a:endParaRPr lang="en-US" sz="4400" dirty="0" smtClean="0">
              <a:solidFill>
                <a:srgbClr val="0000FF"/>
              </a:solidFill>
              <a:latin typeface="Arial Rounded MT Bold" pitchFamily="34" charset="0"/>
            </a:endParaRPr>
          </a:p>
          <a:p>
            <a:pPr algn="just"/>
            <a:endParaRPr lang="en-US" sz="4400" dirty="0" smtClean="0">
              <a:solidFill>
                <a:srgbClr val="FF0000"/>
              </a:solidFill>
              <a:latin typeface="Arial Rounded MT Bold" pitchFamily="34" charset="0"/>
            </a:endParaRPr>
          </a:p>
          <a:p>
            <a:pPr algn="just"/>
            <a:endParaRPr lang="en-US" sz="4400" dirty="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CFF33"/>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r>
              <a:rPr lang="en-US" sz="4400" dirty="0" smtClean="0">
                <a:solidFill>
                  <a:srgbClr val="212911"/>
                </a:solidFill>
                <a:latin typeface="Arial Rounded MT Bold" pitchFamily="34" charset="0"/>
              </a:rPr>
              <a:t>Next time you feel that your prayers are not getting through with God, check your horizontal relationships with your fellow men.</a:t>
            </a:r>
          </a:p>
          <a:p>
            <a:pPr lvl="0" algn="just"/>
            <a:r>
              <a:rPr lang="en-US" sz="4400" dirty="0" smtClean="0">
                <a:solidFill>
                  <a:srgbClr val="0000FF"/>
                </a:solidFill>
                <a:latin typeface="Arial Rounded MT Bold" pitchFamily="34" charset="0"/>
              </a:rPr>
              <a:t>Are you being fair out there?</a:t>
            </a:r>
          </a:p>
          <a:p>
            <a:pPr lvl="0" algn="just"/>
            <a:r>
              <a:rPr lang="en-US" sz="4400" dirty="0" smtClean="0">
                <a:solidFill>
                  <a:srgbClr val="212911"/>
                </a:solidFill>
                <a:latin typeface="Arial Rounded MT Bold" pitchFamily="34" charset="0"/>
              </a:rPr>
              <a:t>Are you respectful </a:t>
            </a:r>
            <a:r>
              <a:rPr lang="en-US" sz="4400" dirty="0" smtClean="0">
                <a:solidFill>
                  <a:srgbClr val="212911"/>
                </a:solidFill>
                <a:latin typeface="Arial Rounded MT Bold" pitchFamily="34" charset="0"/>
              </a:rPr>
              <a:t>toward </a:t>
            </a:r>
            <a:r>
              <a:rPr lang="en-US" sz="4400" dirty="0" smtClean="0">
                <a:solidFill>
                  <a:srgbClr val="212911"/>
                </a:solidFill>
                <a:latin typeface="Arial Rounded MT Bold" pitchFamily="34" charset="0"/>
              </a:rPr>
              <a:t>others?</a:t>
            </a:r>
          </a:p>
          <a:p>
            <a:pPr lvl="0" algn="just"/>
            <a:r>
              <a:rPr lang="en-US" sz="4400" dirty="0" smtClean="0">
                <a:solidFill>
                  <a:srgbClr val="0000FF"/>
                </a:solidFill>
                <a:latin typeface="Arial Rounded MT Bold" pitchFamily="34" charset="0"/>
              </a:rPr>
              <a:t>Are you compassionate toward the needs of others?</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CFF33"/>
          </a:solidFill>
        </p:spPr>
        <p:style>
          <a:lnRef idx="1">
            <a:schemeClr val="accent5"/>
          </a:lnRef>
          <a:fillRef idx="2">
            <a:schemeClr val="accent5"/>
          </a:fillRef>
          <a:effectRef idx="1">
            <a:schemeClr val="accent5"/>
          </a:effectRef>
          <a:fontRef idx="minor">
            <a:schemeClr val="dk1"/>
          </a:fontRef>
        </p:style>
        <p:txBody>
          <a:bodyPr>
            <a:normAutofit fontScale="92500"/>
          </a:bodyPr>
          <a:lstStyle/>
          <a:p>
            <a:pPr lvl="0" algn="just"/>
            <a:r>
              <a:rPr lang="en-US" sz="4400" dirty="0" smtClean="0">
                <a:solidFill>
                  <a:srgbClr val="212911"/>
                </a:solidFill>
                <a:latin typeface="Arial Rounded MT Bold" pitchFamily="34" charset="0"/>
              </a:rPr>
              <a:t>Have you done all you can to liberate the bonds of the oppressed?</a:t>
            </a:r>
          </a:p>
          <a:p>
            <a:pPr lvl="0" algn="just"/>
            <a:r>
              <a:rPr lang="en-US" sz="4400" dirty="0" smtClean="0">
                <a:solidFill>
                  <a:srgbClr val="0000FF"/>
                </a:solidFill>
                <a:latin typeface="Arial Rounded MT Bold" pitchFamily="34" charset="0"/>
              </a:rPr>
              <a:t>Are you humble with others?</a:t>
            </a:r>
          </a:p>
          <a:p>
            <a:pPr lvl="0" algn="just"/>
            <a:r>
              <a:rPr lang="en-US" sz="4400" dirty="0" smtClean="0">
                <a:solidFill>
                  <a:srgbClr val="212911"/>
                </a:solidFill>
                <a:latin typeface="Arial Rounded MT Bold" pitchFamily="34" charset="0"/>
              </a:rPr>
              <a:t>Are there friends that must be let go?</a:t>
            </a:r>
          </a:p>
          <a:p>
            <a:pPr lvl="0" algn="just"/>
            <a:r>
              <a:rPr lang="en-US" sz="4400" dirty="0" smtClean="0">
                <a:solidFill>
                  <a:srgbClr val="0000FF"/>
                </a:solidFill>
                <a:latin typeface="Arial Rounded MT Bold" pitchFamily="34" charset="0"/>
              </a:rPr>
              <a:t>Are there habits that must be forsaken?</a:t>
            </a:r>
          </a:p>
          <a:p>
            <a:pPr lvl="0" algn="just"/>
            <a:r>
              <a:rPr lang="en-US" sz="4400" dirty="0" smtClean="0">
                <a:solidFill>
                  <a:srgbClr val="212911"/>
                </a:solidFill>
                <a:latin typeface="Arial Rounded MT Bold" pitchFamily="34" charset="0"/>
              </a:rPr>
              <a:t>Are </a:t>
            </a:r>
            <a:r>
              <a:rPr lang="en-US" sz="4400" dirty="0" smtClean="0">
                <a:solidFill>
                  <a:srgbClr val="212911"/>
                </a:solidFill>
                <a:latin typeface="Arial Rounded MT Bold" pitchFamily="34" charset="0"/>
              </a:rPr>
              <a:t>you holding forgiveness  to  </a:t>
            </a:r>
            <a:r>
              <a:rPr lang="en-US" sz="4400" dirty="0" smtClean="0">
                <a:solidFill>
                  <a:srgbClr val="212911"/>
                </a:solidFill>
                <a:latin typeface="Arial Rounded MT Bold" pitchFamily="34" charset="0"/>
              </a:rPr>
              <a:t>someone who have insulted you?</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CFF33"/>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400" dirty="0" smtClean="0">
                <a:solidFill>
                  <a:srgbClr val="212911"/>
                </a:solidFill>
                <a:latin typeface="Arial Rounded MT Bold" pitchFamily="34" charset="0"/>
              </a:rPr>
              <a:t>Are there </a:t>
            </a:r>
            <a:r>
              <a:rPr lang="en-US" sz="4400" dirty="0" smtClean="0">
                <a:solidFill>
                  <a:srgbClr val="212911"/>
                </a:solidFill>
                <a:latin typeface="Arial Rounded MT Bold" pitchFamily="34" charset="0"/>
              </a:rPr>
              <a:t>people </a:t>
            </a:r>
            <a:r>
              <a:rPr lang="en-US" sz="4400" dirty="0" smtClean="0">
                <a:solidFill>
                  <a:srgbClr val="212911"/>
                </a:solidFill>
                <a:latin typeface="Arial Rounded MT Bold" pitchFamily="34" charset="0"/>
              </a:rPr>
              <a:t>you need to apologize to that </a:t>
            </a:r>
            <a:r>
              <a:rPr lang="en-US" sz="4400" dirty="0" smtClean="0">
                <a:solidFill>
                  <a:srgbClr val="212911"/>
                </a:solidFill>
                <a:latin typeface="Arial Rounded MT Bold" pitchFamily="34" charset="0"/>
              </a:rPr>
              <a:t>you’ve </a:t>
            </a:r>
            <a:r>
              <a:rPr lang="en-US" sz="4400" dirty="0" smtClean="0">
                <a:solidFill>
                  <a:srgbClr val="212911"/>
                </a:solidFill>
                <a:latin typeface="Arial Rounded MT Bold" pitchFamily="34" charset="0"/>
              </a:rPr>
              <a:t>offended?</a:t>
            </a:r>
          </a:p>
          <a:p>
            <a:pPr lvl="0" algn="just"/>
            <a:r>
              <a:rPr lang="en-US" sz="4400" dirty="0" smtClean="0">
                <a:solidFill>
                  <a:srgbClr val="0000FF"/>
                </a:solidFill>
                <a:latin typeface="Arial Rounded MT Bold" pitchFamily="34" charset="0"/>
              </a:rPr>
              <a:t>Why </a:t>
            </a:r>
            <a:r>
              <a:rPr lang="en-US" sz="4400" dirty="0" smtClean="0">
                <a:solidFill>
                  <a:srgbClr val="0000FF"/>
                </a:solidFill>
                <a:latin typeface="Arial Rounded MT Bold" pitchFamily="34" charset="0"/>
              </a:rPr>
              <a:t>God is </a:t>
            </a:r>
            <a:r>
              <a:rPr lang="en-US" sz="4400" dirty="0" smtClean="0">
                <a:solidFill>
                  <a:srgbClr val="0000FF"/>
                </a:solidFill>
                <a:latin typeface="Arial Rounded MT Bold" pitchFamily="34" charset="0"/>
              </a:rPr>
              <a:t>not picking the phone when you call should be a big concern to you.</a:t>
            </a:r>
          </a:p>
          <a:p>
            <a:pPr lvl="0" algn="just"/>
            <a:r>
              <a:rPr lang="en-US" sz="4400" dirty="0" smtClean="0">
                <a:solidFill>
                  <a:srgbClr val="212911"/>
                </a:solidFill>
                <a:latin typeface="Arial Rounded MT Bold" pitchFamily="34" charset="0"/>
              </a:rPr>
              <a:t>Sincerely ask God to show you the areas that you have to work on.</a:t>
            </a:r>
            <a:endParaRPr lang="en-US" sz="4400" dirty="0">
              <a:solidFill>
                <a:srgbClr val="212911"/>
              </a:solidFill>
              <a:latin typeface="Arial Rounded MT Bold" pitchFamily="34"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en-US" sz="4400" b="1" dirty="0" smtClean="0">
                <a:latin typeface="Arial Rounded MT Bold" pitchFamily="34" charset="0"/>
              </a:rPr>
              <a:t>Examine the nature of your calls</a:t>
            </a:r>
            <a:endParaRPr lang="en-US" sz="4400" dirty="0" smtClean="0">
              <a:latin typeface="Arial Rounded MT Bold" pitchFamily="34" charset="0"/>
            </a:endParaRPr>
          </a:p>
          <a:p>
            <a:pPr lvl="0" algn="just"/>
            <a:r>
              <a:rPr lang="en-US" sz="4400" dirty="0" smtClean="0">
                <a:solidFill>
                  <a:srgbClr val="FFFF00"/>
                </a:solidFill>
                <a:latin typeface="Arial Rounded MT Bold" pitchFamily="34" charset="0"/>
              </a:rPr>
              <a:t>Do you only call on God only when you need something?</a:t>
            </a:r>
          </a:p>
          <a:p>
            <a:pPr lvl="0" algn="just"/>
            <a:r>
              <a:rPr lang="en-US" sz="4400" dirty="0" smtClean="0">
                <a:latin typeface="Arial Rounded MT Bold" pitchFamily="34" charset="0"/>
              </a:rPr>
              <a:t>Do you complaint too much when you talk to God?</a:t>
            </a:r>
          </a:p>
          <a:p>
            <a:pPr lvl="0" algn="just"/>
            <a:r>
              <a:rPr lang="en-US" sz="4400" dirty="0" smtClean="0">
                <a:solidFill>
                  <a:srgbClr val="FFFF00"/>
                </a:solidFill>
                <a:latin typeface="Arial Rounded MT Bold" pitchFamily="34" charset="0"/>
              </a:rPr>
              <a:t>Are you </a:t>
            </a:r>
            <a:r>
              <a:rPr lang="en-US" sz="4400" dirty="0" smtClean="0">
                <a:solidFill>
                  <a:srgbClr val="FFFF00"/>
                </a:solidFill>
                <a:latin typeface="Arial Rounded MT Bold" pitchFamily="34" charset="0"/>
              </a:rPr>
              <a:t>too manipulative </a:t>
            </a:r>
            <a:r>
              <a:rPr lang="en-US" sz="4400" dirty="0" smtClean="0">
                <a:solidFill>
                  <a:srgbClr val="FFFF00"/>
                </a:solidFill>
                <a:latin typeface="Arial Rounded MT Bold" pitchFamily="34" charset="0"/>
              </a:rPr>
              <a:t>when you pray to God?</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lvl="0" algn="just"/>
            <a:r>
              <a:rPr lang="en-US" sz="4400" dirty="0" smtClean="0">
                <a:latin typeface="Arial Rounded MT Bold" pitchFamily="34" charset="0"/>
              </a:rPr>
              <a:t>Is it because you keep talking </a:t>
            </a:r>
            <a:r>
              <a:rPr lang="en-US" sz="4400" dirty="0" smtClean="0">
                <a:latin typeface="Arial Rounded MT Bold" pitchFamily="34" charset="0"/>
              </a:rPr>
              <a:t> and talking, leaving </a:t>
            </a:r>
            <a:r>
              <a:rPr lang="en-US" sz="4400" dirty="0" smtClean="0">
                <a:latin typeface="Arial Rounded MT Bold" pitchFamily="34" charset="0"/>
              </a:rPr>
              <a:t>God no chance to talk </a:t>
            </a:r>
            <a:r>
              <a:rPr lang="en-US" sz="4400" dirty="0" smtClean="0">
                <a:latin typeface="Arial Rounded MT Bold" pitchFamily="34" charset="0"/>
              </a:rPr>
              <a:t>back to </a:t>
            </a:r>
            <a:r>
              <a:rPr lang="en-US" sz="4400" dirty="0" smtClean="0">
                <a:latin typeface="Arial Rounded MT Bold" pitchFamily="34" charset="0"/>
              </a:rPr>
              <a:t>you?</a:t>
            </a:r>
          </a:p>
          <a:p>
            <a:pPr lvl="0" algn="just"/>
            <a:r>
              <a:rPr lang="en-US" sz="4400" dirty="0" smtClean="0">
                <a:solidFill>
                  <a:srgbClr val="FFFF00"/>
                </a:solidFill>
                <a:latin typeface="Arial Rounded MT Bold" pitchFamily="34" charset="0"/>
              </a:rPr>
              <a:t>Is it because you are ungrateful and unthankful in your prayer that God takes no pleasures in your prayers?</a:t>
            </a:r>
          </a:p>
          <a:p>
            <a:pPr lvl="0" algn="just"/>
            <a:r>
              <a:rPr lang="en-US" sz="4400" dirty="0" smtClean="0">
                <a:latin typeface="Arial Rounded MT Bold" pitchFamily="34" charset="0"/>
              </a:rPr>
              <a:t>Is it because you are not sincere in your heart that God despises your payers?</a:t>
            </a:r>
          </a:p>
          <a:p>
            <a:pPr lvl="0" algn="just"/>
            <a:r>
              <a:rPr lang="en-US" sz="4400" dirty="0" smtClean="0">
                <a:solidFill>
                  <a:srgbClr val="FFFF00"/>
                </a:solidFill>
                <a:latin typeface="Arial Rounded MT Bold" pitchFamily="34" charset="0"/>
              </a:rPr>
              <a:t>Fix the wrong and call again</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algn="just"/>
            <a:r>
              <a:rPr lang="en-US" sz="4400" dirty="0" smtClean="0">
                <a:solidFill>
                  <a:srgbClr val="FFFF00"/>
                </a:solidFill>
                <a:latin typeface="Arial Rounded MT Bold" pitchFamily="34" charset="0"/>
              </a:rPr>
              <a:t>Isaiah 58:8-11</a:t>
            </a:r>
          </a:p>
          <a:p>
            <a:pPr algn="just"/>
            <a:r>
              <a:rPr lang="fr-FR" sz="4400" dirty="0" smtClean="0">
                <a:latin typeface="Arial Rounded MT Bold" pitchFamily="34" charset="0"/>
              </a:rPr>
              <a:t>Isa 58:8 ¶ Alors ta lumière poindra comme l'aurore, Et ta guérison germera promptement; Ta justice marchera devant toi, Et la gloire de l'Éternel t'accompagnera.</a:t>
            </a:r>
            <a:endParaRPr lang="en-US" sz="4400" dirty="0" smtClean="0">
              <a:latin typeface="Arial Rounded MT Bold" pitchFamily="34" charset="0"/>
            </a:endParaRPr>
          </a:p>
          <a:p>
            <a:pPr algn="just"/>
            <a:r>
              <a:rPr lang="fr-FR" sz="4400" dirty="0" smtClean="0">
                <a:solidFill>
                  <a:srgbClr val="FFFF00"/>
                </a:solidFill>
                <a:latin typeface="Arial Rounded MT Bold" pitchFamily="34" charset="0"/>
              </a:rPr>
              <a:t> 9 Alors tu appelleras, et l'Éternel répondra; Tu crieras, et il dira: Me voici! Si tu éloignes du milieu de toi le joug, Les gestes menaçants et les discours injurieux,</a:t>
            </a:r>
            <a:endParaRPr lang="en-US" sz="4400" dirty="0" smtClean="0">
              <a:solidFill>
                <a:srgbClr val="FFFF00"/>
              </a:solidFill>
              <a:latin typeface="Arial Rounded MT Bold" pitchFamily="34" charset="0"/>
            </a:endParaRPr>
          </a:p>
          <a:p>
            <a:pPr algn="just"/>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lnSpcReduction="20000"/>
          </a:bodyPr>
          <a:lstStyle/>
          <a:p>
            <a:pPr algn="just"/>
            <a:r>
              <a:rPr lang="fr-FR" sz="4400" dirty="0" smtClean="0">
                <a:latin typeface="Arial Rounded MT Bold" pitchFamily="34" charset="0"/>
              </a:rPr>
              <a:t>10 Si tu donnes ta propre subsistance à celui qui a faim, Si tu rassasies l'âme indigente, Ta lumière se lèvera sur l'obscurité, Et tes ténèbres seront comme le midi.</a:t>
            </a:r>
            <a:endParaRPr lang="en-US" sz="4400" dirty="0" smtClean="0">
              <a:latin typeface="Arial Rounded MT Bold" pitchFamily="34" charset="0"/>
            </a:endParaRPr>
          </a:p>
          <a:p>
            <a:pPr algn="just"/>
            <a:r>
              <a:rPr lang="fr-FR" sz="4400" dirty="0" smtClean="0">
                <a:latin typeface="Arial Rounded MT Bold" pitchFamily="34" charset="0"/>
              </a:rPr>
              <a:t> </a:t>
            </a:r>
            <a:r>
              <a:rPr lang="fr-FR" sz="4400" dirty="0" smtClean="0">
                <a:solidFill>
                  <a:srgbClr val="FFFF00"/>
                </a:solidFill>
                <a:latin typeface="Arial Rounded MT Bold" pitchFamily="34" charset="0"/>
              </a:rPr>
              <a:t>11 L'Éternel sera toujours ton guide, Il rassasiera ton âme dans les lieux arides, Et il redonnera de la vigueur à tes membres; Tu seras comme un jardin arrosé, Comme une source dont les eaux ne tarissent pas.</a:t>
            </a:r>
            <a:endParaRPr lang="en-US" sz="4400" dirty="0" smtClean="0">
              <a:solidFill>
                <a:srgbClr val="FF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lumMod val="85000"/>
            </a:schemeClr>
          </a:solidFill>
        </p:spPr>
        <p:style>
          <a:lnRef idx="1">
            <a:schemeClr val="accent1"/>
          </a:lnRef>
          <a:fillRef idx="2">
            <a:schemeClr val="accent1"/>
          </a:fillRef>
          <a:effectRef idx="1">
            <a:schemeClr val="accent1"/>
          </a:effectRef>
          <a:fontRef idx="minor">
            <a:schemeClr val="dk1"/>
          </a:fontRef>
        </p:style>
        <p:txBody>
          <a:bodyPr>
            <a:normAutofit fontScale="92500"/>
          </a:bodyPr>
          <a:lstStyle/>
          <a:p>
            <a:pPr algn="ctr">
              <a:buNone/>
            </a:pPr>
            <a:r>
              <a:rPr lang="fr-FR" sz="4400" b="1" dirty="0" smtClean="0">
                <a:solidFill>
                  <a:srgbClr val="FF0000"/>
                </a:solidFill>
                <a:latin typeface="Arial Rounded MT Bold" pitchFamily="34" charset="0"/>
              </a:rPr>
              <a:t>CONCLUSION</a:t>
            </a:r>
            <a:endParaRPr lang="en-US" sz="4400" dirty="0" smtClean="0">
              <a:solidFill>
                <a:srgbClr val="FF0000"/>
              </a:solidFill>
              <a:latin typeface="Arial Rounded MT Bold" pitchFamily="34" charset="0"/>
            </a:endParaRPr>
          </a:p>
          <a:p>
            <a:pPr lvl="0" algn="just"/>
            <a:r>
              <a:rPr lang="en-US" sz="4400" dirty="0" smtClean="0">
                <a:latin typeface="Arial Rounded MT Bold" pitchFamily="34" charset="0"/>
              </a:rPr>
              <a:t>God delights in the payers and fasting of His dear children but it must be done right.</a:t>
            </a:r>
          </a:p>
          <a:p>
            <a:pPr algn="just"/>
            <a:r>
              <a:rPr lang="fr-FR" sz="4400" b="1" dirty="0" err="1" smtClean="0">
                <a:solidFill>
                  <a:srgbClr val="FF0000"/>
                </a:solidFill>
                <a:latin typeface="Arial Rounded MT Bold" pitchFamily="34" charset="0"/>
              </a:rPr>
              <a:t>Jer</a:t>
            </a:r>
            <a:r>
              <a:rPr lang="fr-FR" sz="4400" b="1" dirty="0" smtClean="0">
                <a:solidFill>
                  <a:srgbClr val="FF0000"/>
                </a:solidFill>
                <a:latin typeface="Arial Rounded MT Bold" pitchFamily="34" charset="0"/>
              </a:rPr>
              <a:t> 29:12</a:t>
            </a:r>
            <a:r>
              <a:rPr lang="fr-FR" sz="4400" dirty="0" smtClean="0">
                <a:solidFill>
                  <a:srgbClr val="FF0000"/>
                </a:solidFill>
                <a:latin typeface="Arial Rounded MT Bold" pitchFamily="34" charset="0"/>
              </a:rPr>
              <a:t> Vous m'invoquerez, et vous partirez; vous me prierez, et je vous exaucerai.</a:t>
            </a:r>
            <a:endParaRPr lang="en-US" sz="4400" dirty="0" smtClean="0">
              <a:solidFill>
                <a:srgbClr val="FF0000"/>
              </a:solidFill>
              <a:latin typeface="Arial Rounded MT Bold" pitchFamily="34" charset="0"/>
            </a:endParaRPr>
          </a:p>
          <a:p>
            <a:pPr algn="just"/>
            <a:r>
              <a:rPr lang="fr-FR" sz="4400" b="1" dirty="0" err="1" smtClean="0">
                <a:latin typeface="Arial Rounded MT Bold" pitchFamily="34" charset="0"/>
              </a:rPr>
              <a:t>Jer</a:t>
            </a:r>
            <a:r>
              <a:rPr lang="fr-FR" sz="4400" b="1" dirty="0" smtClean="0">
                <a:latin typeface="Arial Rounded MT Bold" pitchFamily="34" charset="0"/>
              </a:rPr>
              <a:t> 29:13</a:t>
            </a:r>
            <a:r>
              <a:rPr lang="fr-FR" sz="4400" dirty="0" smtClean="0">
                <a:latin typeface="Arial Rounded MT Bold" pitchFamily="34" charset="0"/>
              </a:rPr>
              <a:t> Vous me chercherez, et vous me trouverez, si vous me cherchez de tout votre cœur.</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lumMod val="85000"/>
            </a:schemeClr>
          </a:solidFill>
        </p:spPr>
        <p:style>
          <a:lnRef idx="1">
            <a:schemeClr val="accent1"/>
          </a:lnRef>
          <a:fillRef idx="2">
            <a:schemeClr val="accent1"/>
          </a:fillRef>
          <a:effectRef idx="1">
            <a:schemeClr val="accent1"/>
          </a:effectRef>
          <a:fontRef idx="minor">
            <a:schemeClr val="dk1"/>
          </a:fontRef>
        </p:style>
        <p:txBody>
          <a:bodyPr>
            <a:normAutofit fontScale="92500" lnSpcReduction="20000"/>
          </a:bodyPr>
          <a:lstStyle/>
          <a:p>
            <a:pPr algn="just"/>
            <a:r>
              <a:rPr lang="fr-FR" sz="4400" b="1" dirty="0" smtClean="0">
                <a:latin typeface="Arial Rounded MT Bold" pitchFamily="34" charset="0"/>
              </a:rPr>
              <a:t>Ps 50:15</a:t>
            </a:r>
            <a:r>
              <a:rPr lang="fr-FR" sz="4400" dirty="0" smtClean="0">
                <a:latin typeface="Arial Rounded MT Bold" pitchFamily="34" charset="0"/>
              </a:rPr>
              <a:t> Et invoque-moi au jour de la détresse; Je te délivrerai, et tu me glorifieras.</a:t>
            </a:r>
            <a:endParaRPr lang="en-US" sz="4400" dirty="0" smtClean="0">
              <a:latin typeface="Arial Rounded MT Bold" pitchFamily="34" charset="0"/>
            </a:endParaRPr>
          </a:p>
          <a:p>
            <a:pPr algn="just"/>
            <a:r>
              <a:rPr lang="fr-FR" sz="4400" b="1" dirty="0" smtClean="0">
                <a:solidFill>
                  <a:srgbClr val="FF0000"/>
                </a:solidFill>
                <a:latin typeface="Arial Rounded MT Bold" pitchFamily="34" charset="0"/>
              </a:rPr>
              <a:t>Ps 32:5-6</a:t>
            </a:r>
            <a:r>
              <a:rPr lang="fr-FR" sz="4400" dirty="0" smtClean="0">
                <a:solidFill>
                  <a:srgbClr val="FF0000"/>
                </a:solidFill>
                <a:latin typeface="Arial Rounded MT Bold" pitchFamily="34" charset="0"/>
              </a:rPr>
              <a:t> Je t'ai fait connaître mon péché, je n'ai pas caché mon iniquité; J'ai dit: J'avouerai mes transgressions à l'Éternel! Et tu as effacé la peine de mon péché. </a:t>
            </a:r>
            <a:endParaRPr lang="en-US" sz="4400" dirty="0" smtClean="0">
              <a:solidFill>
                <a:srgbClr val="FF0000"/>
              </a:solidFill>
              <a:latin typeface="Arial Rounded MT Bold" pitchFamily="34" charset="0"/>
            </a:endParaRPr>
          </a:p>
          <a:p>
            <a:pPr algn="just"/>
            <a:r>
              <a:rPr lang="fr-FR" sz="4400" dirty="0" smtClean="0">
                <a:latin typeface="Arial Rounded MT Bold" pitchFamily="34" charset="0"/>
              </a:rPr>
              <a:t> </a:t>
            </a:r>
            <a:r>
              <a:rPr lang="fr-FR" sz="4400" dirty="0" smtClean="0">
                <a:latin typeface="Arial Rounded MT Bold" pitchFamily="34" charset="0"/>
              </a:rPr>
              <a:t>6 Qu'ainsi tout homme pieux te prie au temps convenable! Si de grandes eaux débordent, elles ne l'atteindront nullement.</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lumMod val="85000"/>
            </a:schemeClr>
          </a:solidFill>
        </p:spPr>
        <p:style>
          <a:lnRef idx="1">
            <a:schemeClr val="accent1"/>
          </a:lnRef>
          <a:fillRef idx="2">
            <a:schemeClr val="accent1"/>
          </a:fillRef>
          <a:effectRef idx="1">
            <a:schemeClr val="accent1"/>
          </a:effectRef>
          <a:fontRef idx="minor">
            <a:schemeClr val="dk1"/>
          </a:fontRef>
        </p:style>
        <p:txBody>
          <a:bodyPr>
            <a:normAutofit fontScale="92500"/>
          </a:bodyPr>
          <a:lstStyle/>
          <a:p>
            <a:pPr lvl="0" algn="just"/>
            <a:r>
              <a:rPr lang="fr-FR" sz="4400" dirty="0" smtClean="0">
                <a:latin typeface="Arial Rounded MT Bold" pitchFamily="34" charset="0"/>
              </a:rPr>
              <a:t>Dieu désire d’entendre nos jeûnes et nos prières, mais il faut que nous ayons un cœur sincère.</a:t>
            </a:r>
            <a:endParaRPr lang="en-US" sz="4400" dirty="0" smtClean="0">
              <a:latin typeface="Arial Rounded MT Bold" pitchFamily="34" charset="0"/>
            </a:endParaRPr>
          </a:p>
          <a:p>
            <a:pPr lvl="0" algn="just"/>
            <a:r>
              <a:rPr lang="fr-FR" sz="4400" dirty="0" smtClean="0">
                <a:solidFill>
                  <a:srgbClr val="FF0000"/>
                </a:solidFill>
                <a:latin typeface="Arial Rounded MT Bold" pitchFamily="34" charset="0"/>
              </a:rPr>
              <a:t>Dieu identifie sa relation avec celui qui </a:t>
            </a:r>
            <a:r>
              <a:rPr lang="fr-FR" sz="4400" smtClean="0">
                <a:solidFill>
                  <a:srgbClr val="FF0000"/>
                </a:solidFill>
                <a:latin typeface="Arial Rounded MT Bold" pitchFamily="34" charset="0"/>
              </a:rPr>
              <a:t>place l’appel </a:t>
            </a:r>
            <a:r>
              <a:rPr lang="fr-FR" sz="4400" dirty="0" smtClean="0">
                <a:solidFill>
                  <a:srgbClr val="FF0000"/>
                </a:solidFill>
                <a:latin typeface="Arial Rounded MT Bold" pitchFamily="34" charset="0"/>
              </a:rPr>
              <a:t>avant de répondre</a:t>
            </a:r>
            <a:r>
              <a:rPr lang="fr-FR" sz="4400" dirty="0" smtClean="0">
                <a:latin typeface="Arial Rounded MT Bold" pitchFamily="34" charset="0"/>
              </a:rPr>
              <a:t>.</a:t>
            </a:r>
            <a:endParaRPr lang="en-US" sz="4400" dirty="0" smtClean="0">
              <a:latin typeface="Arial Rounded MT Bold" pitchFamily="34" charset="0"/>
            </a:endParaRPr>
          </a:p>
          <a:p>
            <a:pPr lvl="0" algn="just"/>
            <a:r>
              <a:rPr lang="fr-FR" sz="4400" dirty="0" smtClean="0">
                <a:latin typeface="Arial Rounded MT Bold" pitchFamily="34" charset="0"/>
              </a:rPr>
              <a:t>Avant de multiplier nos prières cherchons a savoir si nous sommes en règle avec Dieu.</a:t>
            </a:r>
            <a:endParaRPr lang="en-US" sz="4400" dirty="0" smtClean="0">
              <a:latin typeface="Arial Rounded MT Bold" pitchFamily="34" charset="0"/>
            </a:endParaRPr>
          </a:p>
          <a:p>
            <a:pPr lvl="0" algn="r"/>
            <a:r>
              <a:rPr lang="fr-FR" sz="4400" b="1" dirty="0" smtClean="0">
                <a:solidFill>
                  <a:srgbClr val="FF0000"/>
                </a:solidFill>
                <a:latin typeface="Arial Rounded MT Bold" pitchFamily="34" charset="0"/>
              </a:rPr>
              <a:t>AMEN !</a:t>
            </a:r>
            <a:endParaRPr lang="en-US" sz="4400" dirty="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22552</TotalTime>
  <Words>2048</Words>
  <Application>Microsoft Office PowerPoint</Application>
  <PresentationFormat>On-screen Show (4:3)</PresentationFormat>
  <Paragraphs>120</Paragraphs>
  <Slides>39</Slides>
  <Notes>1</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Office Theme</vt:lpstr>
      <vt:lpstr>CHRIST THE ROCK CONGREGATION SUNDAY JULY 30TH 2023  Sermon Par Pasteur Marc Siméon</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SUNDAY NOVEMBER 15TH 2020  Sermon by Pastor Marc E Simeon</dc:title>
  <dc:creator>MARC EDOUARD SIMEON</dc:creator>
  <cp:lastModifiedBy>MARC EDOUARD SIMEON</cp:lastModifiedBy>
  <cp:revision>59</cp:revision>
  <dcterms:created xsi:type="dcterms:W3CDTF">2020-11-14T18:23:53Z</dcterms:created>
  <dcterms:modified xsi:type="dcterms:W3CDTF">2023-07-29T15:26:18Z</dcterms:modified>
</cp:coreProperties>
</file>