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359" r:id="rId3"/>
    <p:sldId id="464" r:id="rId4"/>
    <p:sldId id="451" r:id="rId5"/>
    <p:sldId id="465" r:id="rId6"/>
    <p:sldId id="466" r:id="rId7"/>
    <p:sldId id="467" r:id="rId8"/>
    <p:sldId id="468" r:id="rId9"/>
    <p:sldId id="469" r:id="rId10"/>
    <p:sldId id="470" r:id="rId11"/>
    <p:sldId id="457" r:id="rId12"/>
    <p:sldId id="471" r:id="rId13"/>
    <p:sldId id="472" r:id="rId14"/>
    <p:sldId id="473" r:id="rId15"/>
    <p:sldId id="458" r:id="rId16"/>
    <p:sldId id="474" r:id="rId17"/>
    <p:sldId id="475" r:id="rId18"/>
    <p:sldId id="476" r:id="rId19"/>
    <p:sldId id="477" r:id="rId20"/>
    <p:sldId id="478" r:id="rId21"/>
    <p:sldId id="479" r:id="rId22"/>
    <p:sldId id="480" r:id="rId23"/>
    <p:sldId id="481" r:id="rId24"/>
    <p:sldId id="482" r:id="rId25"/>
    <p:sldId id="483" r:id="rId26"/>
    <p:sldId id="459" r:id="rId27"/>
    <p:sldId id="484" r:id="rId28"/>
    <p:sldId id="485" r:id="rId29"/>
    <p:sldId id="462" r:id="rId30"/>
    <p:sldId id="486" r:id="rId31"/>
    <p:sldId id="487" r:id="rId32"/>
    <p:sldId id="488" r:id="rId33"/>
    <p:sldId id="489" r:id="rId34"/>
    <p:sldId id="490" r:id="rId35"/>
    <p:sldId id="463" r:id="rId36"/>
    <p:sldId id="4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33"/>
    <a:srgbClr val="212911"/>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2034" autoAdjust="0"/>
  </p:normalViewPr>
  <p:slideViewPr>
    <p:cSldViewPr>
      <p:cViewPr varScale="1">
        <p:scale>
          <a:sx n="67" d="100"/>
          <a:sy n="67" d="100"/>
        </p:scale>
        <p:origin x="-11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8/3/2023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8/3/2023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8/3/2023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8/3/2023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8/3/2023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ntimacy with God – How to walk with God"/>
          <p:cNvPicPr/>
          <p:nvPr/>
        </p:nvPicPr>
        <p:blipFill>
          <a:blip r:embed="rId2"/>
          <a:srcRect/>
          <a:stretch>
            <a:fillRect/>
          </a:stretch>
        </p:blipFill>
        <p:spPr bwMode="auto">
          <a:xfrm>
            <a:off x="0" y="3657600"/>
            <a:ext cx="9144000" cy="3200400"/>
          </a:xfrm>
          <a:prstGeom prst="rect">
            <a:avLst/>
          </a:prstGeom>
          <a:noFill/>
          <a:ln w="9525">
            <a:noFill/>
            <a:miter lim="800000"/>
            <a:headEnd/>
            <a:tailEnd/>
          </a:ln>
        </p:spPr>
      </p:pic>
      <p:sp>
        <p:nvSpPr>
          <p:cNvPr id="2" name="Title 1"/>
          <p:cNvSpPr>
            <a:spLocks noGrp="1"/>
          </p:cNvSpPr>
          <p:nvPr>
            <p:ph type="ctrTitle"/>
          </p:nvPr>
        </p:nvSpPr>
        <p:spPr>
          <a:xfrm>
            <a:off x="0" y="1"/>
            <a:ext cx="9144000" cy="2514599"/>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DIMANCHE 6 AOUT 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14601"/>
            <a:ext cx="9144000" cy="1077218"/>
          </a:xfrm>
          <a:prstGeom prst="rect">
            <a:avLst/>
          </a:prstGeom>
          <a:solidFill>
            <a:schemeClr val="accent5">
              <a:lumMod val="40000"/>
              <a:lumOff val="60000"/>
            </a:schemeClr>
          </a:solidFill>
        </p:spPr>
        <p:txBody>
          <a:bodyPr wrap="square" rtlCol="0">
            <a:spAutoFit/>
          </a:bodyPr>
          <a:lstStyle/>
          <a:p>
            <a:pPr algn="ctr"/>
            <a:r>
              <a:rPr lang="fr-FR" sz="3200" b="1" dirty="0" smtClean="0">
                <a:latin typeface="Copperplate Gothic Bold" pitchFamily="34" charset="0"/>
              </a:rPr>
              <a:t>COMMENT CONSERVER LA CHALEUR DANS NOS RELATIONS AVEC DIEU</a:t>
            </a:r>
            <a:endParaRPr lang="en-US" sz="3200" dirty="0">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Psaume 51:14</a:t>
            </a:r>
            <a:r>
              <a:rPr lang="fr-FR" sz="4400" dirty="0" smtClean="0">
                <a:solidFill>
                  <a:srgbClr val="FF0000"/>
                </a:solidFill>
                <a:latin typeface="Arial Rounded MT Bold" pitchFamily="34" charset="0"/>
              </a:rPr>
              <a:t> </a:t>
            </a:r>
            <a:r>
              <a:rPr lang="fr-FR" sz="4400" dirty="0" smtClean="0">
                <a:latin typeface="Arial Rounded MT Bold" pitchFamily="34" charset="0"/>
              </a:rPr>
              <a:t>Rends-moi la joie de ton salut, Et qu'un esprit de bonne volonté me soutienne!</a:t>
            </a:r>
            <a:endParaRPr lang="en-US" sz="4400" dirty="0" smtClean="0">
              <a:latin typeface="Arial Rounded MT Bold" pitchFamily="34" charset="0"/>
            </a:endParaRPr>
          </a:p>
          <a:p>
            <a:pPr algn="just"/>
            <a:r>
              <a:rPr lang="fr-FR" sz="4400" b="1" dirty="0" smtClean="0">
                <a:solidFill>
                  <a:srgbClr val="FF0000"/>
                </a:solidFill>
                <a:latin typeface="Arial Rounded MT Bold" pitchFamily="34" charset="0"/>
              </a:rPr>
              <a:t>Psaume 32:11</a:t>
            </a:r>
            <a:r>
              <a:rPr lang="fr-FR" sz="4400" dirty="0" smtClean="0">
                <a:solidFill>
                  <a:srgbClr val="FF0000"/>
                </a:solidFill>
                <a:latin typeface="Arial Rounded MT Bold" pitchFamily="34" charset="0"/>
              </a:rPr>
              <a:t> </a:t>
            </a:r>
            <a:r>
              <a:rPr lang="fr-FR" sz="4400" dirty="0" smtClean="0">
                <a:latin typeface="Arial Rounded MT Bold" pitchFamily="34" charset="0"/>
              </a:rPr>
              <a:t>Justes, réjouissez-vous en l'Éternel et soyez dans l'allégresse! Poussez des cris de joie, vous tous qui êtes droits de cœur!</a:t>
            </a:r>
            <a:endParaRPr lang="en-US" sz="4400" dirty="0" smtClean="0">
              <a:latin typeface="Arial Rounded MT Bold" pitchFamily="34" charset="0"/>
            </a:endParaRPr>
          </a:p>
          <a:p>
            <a:pPr algn="just">
              <a:buNone/>
            </a:pP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Psaume 84:11</a:t>
            </a:r>
            <a:r>
              <a:rPr lang="fr-FR" sz="4400" dirty="0" smtClean="0">
                <a:solidFill>
                  <a:srgbClr val="FF0000"/>
                </a:solidFill>
                <a:latin typeface="Arial Rounded MT Bold" pitchFamily="34" charset="0"/>
              </a:rPr>
              <a:t> </a:t>
            </a:r>
          </a:p>
          <a:p>
            <a:pPr algn="just"/>
            <a:r>
              <a:rPr lang="fr-FR" sz="4400" dirty="0" smtClean="0">
                <a:latin typeface="Arial Rounded MT Bold" pitchFamily="34" charset="0"/>
              </a:rPr>
              <a:t>Mieux vaut un jour dans tes parvis que mille ailleurs; Je préfère me tenir sur le seuil de la maison de mon Dieu, Plutôt que d'habiter sous les tentes de la méchanceté.</a:t>
            </a:r>
            <a:endParaRPr lang="en-US" sz="44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smtClean="0">
                <a:solidFill>
                  <a:srgbClr val="0000FF"/>
                </a:solidFill>
                <a:latin typeface="Arial Rounded MT Bold" pitchFamily="34" charset="0"/>
              </a:rPr>
              <a:t>But. </a:t>
            </a:r>
            <a:r>
              <a:rPr lang="fr-FR" sz="4400" b="1" dirty="0" smtClean="0">
                <a:latin typeface="Arial Rounded MT Bold" pitchFamily="34" charset="0"/>
              </a:rPr>
              <a:t>: Pour éviter que nos relations avec Dieu soient devenues blasées. </a:t>
            </a:r>
            <a:endParaRPr lang="en-US" sz="4400" b="1" dirty="0" smtClean="0">
              <a:latin typeface="Arial Rounded MT Bold" pitchFamily="34" charset="0"/>
            </a:endParaRPr>
          </a:p>
          <a:p>
            <a:pPr algn="just"/>
            <a:r>
              <a:rPr lang="fr-FR" sz="4400" b="1" dirty="0" smtClean="0">
                <a:solidFill>
                  <a:srgbClr val="0000FF"/>
                </a:solidFill>
                <a:latin typeface="Arial Rounded MT Bold" pitchFamily="34" charset="0"/>
              </a:rPr>
              <a:t>Proposition</a:t>
            </a:r>
            <a:r>
              <a:rPr lang="fr-FR" sz="4400" dirty="0" smtClean="0">
                <a:solidFill>
                  <a:srgbClr val="0000FF"/>
                </a:solidFill>
                <a:latin typeface="Arial Rounded MT Bold" pitchFamily="34" charset="0"/>
              </a:rPr>
              <a:t> : </a:t>
            </a:r>
            <a:r>
              <a:rPr lang="fr-FR" sz="4400" b="1" dirty="0" smtClean="0">
                <a:latin typeface="Arial Rounded MT Bold" pitchFamily="34" charset="0"/>
              </a:rPr>
              <a:t>Tous les enfants de Dieu doivent être alarmés de la régression dans leur intimité avec Dieu. Je vais proposer un plan d’action pour maintenir la chaleur dans nos rapports avec Dieu. </a:t>
            </a:r>
            <a:endParaRPr lang="en-US" sz="44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b="1" dirty="0" smtClean="0">
                <a:latin typeface="Arial Rounded MT Bold" pitchFamily="34" charset="0"/>
              </a:rPr>
              <a:t>I</a:t>
            </a:r>
            <a:r>
              <a:rPr lang="en-US" sz="4400" b="1" dirty="0" smtClean="0">
                <a:solidFill>
                  <a:srgbClr val="0000FF"/>
                </a:solidFill>
                <a:latin typeface="Arial Rounded MT Bold" pitchFamily="34" charset="0"/>
              </a:rPr>
              <a:t>NTRODUCTION</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Nous vivons dans une époque où la foi chrétienne et les préceptes de Dieu sont piétinés à longueur de journée.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Il fut un temps où la société était grandement influencée par la foi chrétienne.</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Au dimanche par exemples, presque toutes les entreprises avaient l’habitude de fermer les portes.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écoles débutaient leurs journées avec la prière.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À la télé, toute la famille pouvait s’entretenir ensemble, car la décence morale existait encore.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Les maisons des chrétiens étaient composées de vrais chrétiens, craignant Dieu.</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normes de la société servaient de rempart pour aider aux chrétiens à mener une vie de sainteté.</a:t>
            </a:r>
            <a:endParaRPr lang="en-US" sz="4400" dirty="0" smtClean="0">
              <a:solidFill>
                <a:srgbClr val="0000FF"/>
              </a:solidFill>
              <a:latin typeface="Arial Rounded MT Bold" pitchFamily="34" charset="0"/>
            </a:endParaRPr>
          </a:p>
          <a:p>
            <a:pPr lvl="0" algn="just"/>
            <a:r>
              <a:rPr lang="fr-FR" sz="4400" b="1" dirty="0" smtClean="0">
                <a:latin typeface="Arial Rounded MT Bold" pitchFamily="34" charset="0"/>
              </a:rPr>
              <a:t> </a:t>
            </a:r>
            <a:r>
              <a:rPr lang="fr-FR" sz="4400" dirty="0" smtClean="0">
                <a:latin typeface="Arial Rounded MT Bold" pitchFamily="34" charset="0"/>
              </a:rPr>
              <a:t>Aujourd’hui, c’est l’indécence, la vulgarité, et l’anarchie qui font l’actualité.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Tout  chrétien droit se concevoir comme étant Joseph qui séjournait en Egypte.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Et comme Daniel et ses compagnons qui vivaient en captivité à Babylone, une nation idolâtre.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Malheureusement la grande majorité de ceux qui professent la foi chrétienne sont sous la dépendance des autres pour maintenir leur foi en Dieu.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dirty="0" smtClean="0">
                <a:latin typeface="Arial Rounded MT Bold" pitchFamily="34" charset="0"/>
              </a:rPr>
              <a:t>Les jeunes chrétiens risquent d’abandonner leur foi en allant à l’université.</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lieux d’emploi deviennent souvent la place où tous les préceptes divins sont sacrifiés à la merci du succès.</a:t>
            </a:r>
          </a:p>
          <a:p>
            <a:pPr lvl="0" algn="just"/>
            <a:r>
              <a:rPr lang="fr-FR" sz="4400" dirty="0" smtClean="0">
                <a:latin typeface="Arial Rounded MT Bold" pitchFamily="34" charset="0"/>
              </a:rPr>
              <a:t>Même ceux qui sont fermes dans leur foi se retrouvent souvent dans le besoin de remédier leur intimité avec Dieu.</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dirty="0" smtClean="0">
                <a:latin typeface="Arial Rounded MT Bold" pitchFamily="34" charset="0"/>
              </a:rPr>
              <a:t>D’autres se voguent à la routine dans leur marche avec Dieu. Ils n’ont plus la foi, la croyance, et l’intimité avec Dieu comme avant.</a:t>
            </a:r>
            <a:endParaRPr lang="en-US" sz="4400" dirty="0" smtClean="0">
              <a:latin typeface="Arial Rounded MT Bold" pitchFamily="34" charset="0"/>
            </a:endParaRPr>
          </a:p>
          <a:p>
            <a:pPr lvl="0" algn="just"/>
            <a:r>
              <a:rPr lang="en-US" sz="4400" dirty="0" smtClean="0">
                <a:solidFill>
                  <a:srgbClr val="0000FF"/>
                </a:solidFill>
                <a:latin typeface="Arial Rounded MT Bold" pitchFamily="34" charset="0"/>
              </a:rPr>
              <a:t>From time to time all Christians find themselves in need to rekindle the fire in their intimacy with God.</a:t>
            </a:r>
          </a:p>
          <a:p>
            <a:pPr lvl="0" algn="just"/>
            <a:r>
              <a:rPr lang="en-US" sz="4400" dirty="0" smtClean="0">
                <a:latin typeface="Arial Rounded MT Bold" pitchFamily="34" charset="0"/>
              </a:rPr>
              <a:t>There are many who continue to serve God while the initial spark in their relationship with God is long gone.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4400" b="1" dirty="0" smtClean="0">
                <a:solidFill>
                  <a:srgbClr val="FFFF00"/>
                </a:solidFill>
                <a:latin typeface="Copperplate Gothic Bold" pitchFamily="34" charset="0"/>
              </a:rPr>
              <a:t>Le dynamisme des relations humaines</a:t>
            </a:r>
            <a:endParaRPr lang="en-US" sz="4400" dirty="0" smtClean="0">
              <a:solidFill>
                <a:srgbClr val="FFFF00"/>
              </a:solidFill>
              <a:latin typeface="Copperplate Gothic Bold" pitchFamily="34" charset="0"/>
            </a:endParaRPr>
          </a:p>
          <a:p>
            <a:pPr lvl="0" algn="just"/>
            <a:r>
              <a:rPr lang="fr-FR" sz="4400" dirty="0" smtClean="0">
                <a:solidFill>
                  <a:schemeClr val="bg1"/>
                </a:solidFill>
                <a:latin typeface="Arial Rounded MT Bold" pitchFamily="34" charset="0"/>
              </a:rPr>
              <a:t>Les amitiés, les attachements, et les camaraderies sont essentiels dans la vie de tout un chacun.</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 grand problème avec la majorité des gens c’est à savoir comment gérer un attachement ou une amitié avec quelqu’un d’autre à une bonne fin.</a:t>
            </a:r>
            <a:endParaRPr lang="en-US" sz="4400" dirty="0" smtClean="0">
              <a:solidFill>
                <a:srgbClr val="FFFF00"/>
              </a:solidFill>
              <a:latin typeface="Arial Rounded MT Bold" pitchFamily="34" charset="0"/>
            </a:endParaRPr>
          </a:p>
          <a:p>
            <a:pPr lvl="0" algn="just"/>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Comment garder la chaleur, l’intérêt, et l’intimité dans une relation est le dilemme pour beaucoup.</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Dans le mariage, les couples sont toujours au garde-à-vous pour préserver leur relation de devenir blasée ou même toxique.</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solidFill>
                  <a:schemeClr val="bg1"/>
                </a:solidFill>
                <a:latin typeface="Arial Rounded MT Bold" pitchFamily="34" charset="0"/>
              </a:rPr>
              <a:t>Ils prennent des temps de vacances ; ils vont dans des retraites de couples ; ils font tout en vue de solidifier leur union </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Quand on laisse échapper le gaz dans les boissons gazeuses, même le gout du breuvage change et devient répugnant.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600" dirty="0" smtClean="0">
                <a:solidFill>
                  <a:schemeClr val="bg1"/>
                </a:solidFill>
                <a:latin typeface="Arial Rounded MT Bold" pitchFamily="34" charset="0"/>
              </a:rPr>
              <a:t>Ainsi en-est-il de notre relation avec notre Père céleste, elle est susceptible de périmer par la moindre négligence.</a:t>
            </a:r>
            <a:endParaRPr lang="en-US" sz="4600" dirty="0" smtClean="0">
              <a:solidFill>
                <a:schemeClr val="bg1"/>
              </a:solidFill>
              <a:latin typeface="Arial Rounded MT Bold" pitchFamily="34" charset="0"/>
            </a:endParaRPr>
          </a:p>
          <a:p>
            <a:pPr lvl="0" algn="just"/>
            <a:r>
              <a:rPr lang="fr-FR" sz="4600" dirty="0" smtClean="0">
                <a:solidFill>
                  <a:srgbClr val="FFFF00"/>
                </a:solidFill>
                <a:latin typeface="Arial Rounded MT Bold" pitchFamily="34" charset="0"/>
              </a:rPr>
              <a:t>Nous avons tous soufferts des moments de détresse dans nos rapports mutuels avec Dieu.  </a:t>
            </a:r>
            <a:endParaRPr lang="en-US" sz="46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400" b="1" dirty="0" smtClean="0">
                <a:solidFill>
                  <a:srgbClr val="CCFF33"/>
                </a:solidFill>
                <a:latin typeface="Arial Rounded MT Bold" pitchFamily="34" charset="0"/>
              </a:rPr>
              <a:t>COMMENT MENAGER NOTRE RELATION AVEC DIEU</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De la même façon dont nos relations humaines peuvent devenir puantes a l’absence des préventions intentionnelles.</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Notre intimité avec Dieu ne va pas s’améliorer en se croisant les bras sans rien faire.</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fr-FR" sz="4400" dirty="0" smtClean="0">
                <a:latin typeface="Arial Rounded MT Bold" pitchFamily="34" charset="0"/>
              </a:rPr>
              <a:t>Tous ceux qui marchent avec Dieu sont sujets a ces deux faits : soit qu’on se rapproche ou qu’on s’éloigne Dieu.</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La vie du chrétien n’est pas stationnaire. </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Tout comme Enoch, une marche avec Dieu doit nous rapprocher si près de Lui au point qu’Il nous prenne avec Lui dans le ciel.</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Autrement, notre marche avec Dieu deviendra, routine, sans vie, et sans saveur.</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Le grand danger c’est qu’on peut exceller en religiosité au cours de cette détresse spirituelle.</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On se lève le matin et on fait ses prières matinales comme à l’ordinaire.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On prie avant de manger.</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On prie avant de sommeiller.</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On fait la lecture quotidienne de la bible</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On entend aux sermons </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On va à l’église comme à l’accoutumé</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On prononce des paroles de bénédictions</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On parle favorablement de Dieu comme doit le faire tous vrais croyants.</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On maintien une relation assez modeste avec Dieu sans être trop attaché ou trop éloigné de Lui.</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latin typeface="Arial Rounded MT Bold" pitchFamily="34" charset="0"/>
              </a:rPr>
              <a:t>On se sécurise de se trouver en enfer.</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On ne veut pas être identifié comme un fanatique aveugle de Dieu, ni comme son ennemi.</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ton observation devient ta croyance et ta théologie.</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Sans le savoir, tu faits déjà partie de la catégorie des chrétiens tièdes que Dieu ne peut digérer.</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Les chrétiens qui n’ont pas d’émotions pour Dieu sont tous en danger d’être réfutés par Dieu.</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400" dirty="0" smtClean="0">
                <a:latin typeface="Arial Rounded MT Bold" pitchFamily="34" charset="0"/>
              </a:rPr>
              <a:t>Malheureusement, à cause de leur séniorité dans les églises locales, ces chrétiens tièdes là occupent des postes primordiales dans les administrations des églises locales.</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Ce sont eux qui prennent les votes pour donner libre accès au diable dans l’église, parce qu’ils sont privés de discernements spirituels.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latin typeface="Arial Rounded MT Bold" pitchFamily="34" charset="0"/>
              </a:rPr>
              <a:t>Certains d’entre eux sont des pasteurs qui dirigent les assemblées des saints.</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Certains d’entre eux sont des missionnaires qui sont en charge d’épanouir l’œuvre de Dieu.</a:t>
            </a:r>
            <a:endParaRPr lang="en-US" sz="48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Certains d’entre eux sont les enfants des leaders religieux qui par défaut d’association avec leurs parents occupent des positions culminantes dans les affaires de Dieu </a:t>
            </a:r>
            <a:r>
              <a:rPr lang="fr-FR" sz="4400" dirty="0" smtClean="0">
                <a:solidFill>
                  <a:srgbClr val="CCFF33"/>
                </a:solidFill>
                <a:latin typeface="Arial Rounded MT Bold" pitchFamily="34" charset="0"/>
              </a:rPr>
              <a:t>alors qu’ils n’ont plus aucun égard pour Dieu.</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dirty="0" smtClean="0">
                <a:latin typeface="Arial Rounded MT Bold" pitchFamily="34" charset="0"/>
              </a:rPr>
              <a:t>La froideur spirituelle est susceptible à tous les Chrétiens sans exception. </a:t>
            </a:r>
          </a:p>
          <a:p>
            <a:pPr algn="just"/>
            <a:r>
              <a:rPr lang="fr-FR" sz="4400" dirty="0" smtClean="0">
                <a:solidFill>
                  <a:srgbClr val="CCFF33"/>
                </a:solidFill>
                <a:latin typeface="Arial Rounded MT Bold" pitchFamily="34" charset="0"/>
              </a:rPr>
              <a:t>Seuls les plus prudents qui sont avertis  parviennent à s’épargner de ce piège.</a:t>
            </a:r>
            <a:endParaRPr lang="en-US" sz="4400" dirty="0" smtClean="0">
              <a:solidFill>
                <a:srgbClr val="CCFF33"/>
              </a:solidFill>
              <a:latin typeface="Arial Rounded MT Bold" pitchFamily="34" charset="0"/>
            </a:endParaRPr>
          </a:p>
          <a:p>
            <a:pPr lvl="0" algn="just"/>
            <a:r>
              <a:rPr lang="fr-FR" sz="4400" dirty="0" smtClean="0">
                <a:solidFill>
                  <a:schemeClr val="bg1"/>
                </a:solidFill>
                <a:latin typeface="Arial Rounded MT Bold" pitchFamily="34" charset="0"/>
              </a:rPr>
              <a:t>Certains deviennent froids envers Dieu après avoir subir un échec ou des épreuves amères dans la vie.</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400" b="1" dirty="0" smtClean="0">
                <a:solidFill>
                  <a:srgbClr val="0000FF"/>
                </a:solidFill>
                <a:latin typeface="Arial Rounded MT Bold" pitchFamily="34" charset="0"/>
              </a:rPr>
              <a:t>EXAMINEZ VOTRE POSITION ACTUELLE AVEC DIEU</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Ps 42:5 Je me rappelle avec effusion de cœur Quand je marchais entouré de la foule, Et que je m'avançais à sa tête vers la maison de Dieu, Au milieu des cris de joie et des actions de grâces D'une multitude en fête.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smtClean="0">
                <a:latin typeface="Arial Rounded MT Bold" pitchFamily="34" charset="0"/>
              </a:rPr>
              <a:t>6 Pourquoi t'abats-tu, mon âme, et gémis-tu au dedans de moi? Espère en Dieu, car je le louerai encore; Il est mon salut et mon Dieu.</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On doit faire une rétrospection pour voir d’où on était avec Dieu avant de connaitre la chute dans son intimité avec Dieu.</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dirty="0" smtClean="0">
                <a:latin typeface="Arial Rounded MT Bold" pitchFamily="34" charset="0"/>
              </a:rPr>
              <a:t>On doit se peiner et se lamenter de sa rétrogression spirituelle, et demander pardon à Dieu.</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Demande à Dieu de renouveler un esprit de bonne volonté en toi.</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Demande à Dieu de restaurer ton âme de tous les dommages que l’ennemi a causés dans ta marche avec Dieu.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4400" b="1" dirty="0" smtClean="0">
                <a:solidFill>
                  <a:srgbClr val="0000FF"/>
                </a:solidFill>
                <a:latin typeface="Arial Rounded MT Bold" pitchFamily="34" charset="0"/>
              </a:rPr>
              <a:t>DETERMINE LES VIGILANCES QUE TU VAS FAIRE POUR REMEDIER TON INTIMITE AVEC DIEU.</a:t>
            </a:r>
            <a:endParaRPr lang="en-US" sz="4400" dirty="0" smtClean="0">
              <a:solidFill>
                <a:srgbClr val="0000FF"/>
              </a:solidFill>
              <a:latin typeface="Arial Rounded MT Bold" pitchFamily="34" charset="0"/>
            </a:endParaRPr>
          </a:p>
          <a:p>
            <a:pPr algn="just"/>
            <a:r>
              <a:rPr lang="fr-FR" sz="4400" dirty="0" err="1" smtClean="0">
                <a:solidFill>
                  <a:srgbClr val="FF0000"/>
                </a:solidFill>
                <a:latin typeface="Arial Rounded MT Bold" pitchFamily="34" charset="0"/>
              </a:rPr>
              <a:t>Re</a:t>
            </a:r>
            <a:r>
              <a:rPr lang="fr-FR" sz="4400" dirty="0" smtClean="0">
                <a:solidFill>
                  <a:srgbClr val="FF0000"/>
                </a:solidFill>
                <a:latin typeface="Arial Rounded MT Bold" pitchFamily="34" charset="0"/>
              </a:rPr>
              <a:t> 2:5 </a:t>
            </a:r>
            <a:r>
              <a:rPr lang="fr-FR" sz="4400" dirty="0" smtClean="0">
                <a:latin typeface="Arial Rounded MT Bold" pitchFamily="34" charset="0"/>
              </a:rPr>
              <a:t>Souviens-toi donc d'où tu es tombé, repens-toi, et pratique tes premières œuvres; sinon, je viendrai à toi, et j'ôterai ton chandelier de sa place, à moins que tu ne te repentes.</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Orchestre à nouveau ta vie de louange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Deviens absorbé dans la lecture de la parole de Dieu.</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Prends du temps pour méditer la parole de Dieu.</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Adonne-toi à l’évangélisation.</a:t>
            </a:r>
          </a:p>
          <a:p>
            <a:pPr lvl="0" algn="just"/>
            <a:r>
              <a:rPr lang="fr-FR" sz="4400" dirty="0" smtClean="0">
                <a:latin typeface="Arial Rounded MT Bold" pitchFamily="34" charset="0"/>
              </a:rPr>
              <a:t>Deviens les premiers arrivés à l’église.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Restes en compagnie des frères et sœurs dans la foi autant que possible.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Deviens un chrétien mature qui ne s’attend pas au paradis sur terre.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Les chrétiens matures s’attendent à des épreuves et à des tribulations dans cette vie terrestre.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La félicité et le bonheur parfait seront le partage eternel des rachetés là-haut dans le ciel.</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Apprends à te contenter de tes moyens.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Identifie ta faiblesse et tes penchants et adresse-les avec l’aide de Dieu.</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Renforce ta progression vers Dieu avec un plan précis.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construis un horaire de prière et de lecture de la parole de Dieu.</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Planifie des activités annuelles ou mensuelles pour promouvoir une étroite intimité avec Dieu.</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Conçois un environnement lucide pour préserver la présence de Dieu.</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Affiche des versets ou des pensées bibliques sur les murs de ta chambre.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Dispose-toi volontairement pour mettre les mains afin d’avancer l’œuvre de Dieu.</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b="1" dirty="0" smtClean="0">
                <a:solidFill>
                  <a:srgbClr val="0000FF"/>
                </a:solidFill>
              </a:rPr>
              <a:t>C</a:t>
            </a:r>
            <a:r>
              <a:rPr lang="en-US" sz="4400" b="1" dirty="0" smtClean="0">
                <a:solidFill>
                  <a:srgbClr val="0000FF"/>
                </a:solidFill>
                <a:latin typeface="Arial Rounded MT Bold" pitchFamily="34" charset="0"/>
              </a:rPr>
              <a:t>ONCLUSION</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Sache-le bien que notre intimité avec Dieu devrait pointer vers son point culminant tant que dure le pèlerinage.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Celui qui régresse dans sa marche avec Dieu est sur une pente glissante et menaçante.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dirty="0" smtClean="0">
                <a:latin typeface="Arial Rounded MT Bold" pitchFamily="34" charset="0"/>
              </a:rPr>
              <a:t>Dieu désire avoir encore une étroite amitié avec tous ses enfants.</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Isa 55:6 ¶ Cherchez l'Éternel pendant qu'il se trouve; Invoquez-le, tandis qu'il est près.</a:t>
            </a:r>
            <a:endParaRPr lang="en-US" sz="4400" dirty="0" smtClean="0">
              <a:solidFill>
                <a:srgbClr val="0000FF"/>
              </a:solidFill>
              <a:latin typeface="Arial Rounded MT Bold" pitchFamily="34" charset="0"/>
            </a:endParaRPr>
          </a:p>
          <a:p>
            <a:pPr algn="just"/>
            <a:r>
              <a:rPr lang="fr-FR" sz="4400" dirty="0" err="1" smtClean="0">
                <a:latin typeface="Arial Rounded MT Bold" pitchFamily="34" charset="0"/>
              </a:rPr>
              <a:t>Jer</a:t>
            </a:r>
            <a:r>
              <a:rPr lang="fr-FR" sz="4400" dirty="0" smtClean="0">
                <a:latin typeface="Arial Rounded MT Bold" pitchFamily="34" charset="0"/>
              </a:rPr>
              <a:t> 29:13 Vous me chercherez, et vous me trouverez, si vous me cherchez de tout votre cœur.                                                                                                </a:t>
            </a:r>
          </a:p>
          <a:p>
            <a:pPr algn="r"/>
            <a:r>
              <a:rPr lang="fr-FR" sz="4400" b="1" dirty="0" smtClean="0">
                <a:solidFill>
                  <a:srgbClr val="0000FF"/>
                </a:solidFill>
                <a:latin typeface="Arial Rounded MT Bold" pitchFamily="34" charset="0"/>
              </a:rPr>
              <a:t>AMEN!</a:t>
            </a:r>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26151</TotalTime>
  <Words>1469</Words>
  <Application>Microsoft Office PowerPoint</Application>
  <PresentationFormat>On-screen Show (4:3)</PresentationFormat>
  <Paragraphs>98</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DIMANCHE 6 AOUT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73</cp:revision>
  <dcterms:created xsi:type="dcterms:W3CDTF">2020-11-14T18:23:53Z</dcterms:created>
  <dcterms:modified xsi:type="dcterms:W3CDTF">2023-08-05T01:28:29Z</dcterms:modified>
</cp:coreProperties>
</file>