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0"/>
  </p:notesMasterIdLst>
  <p:sldIdLst>
    <p:sldId id="257" r:id="rId2"/>
    <p:sldId id="359" r:id="rId3"/>
    <p:sldId id="425" r:id="rId4"/>
    <p:sldId id="427" r:id="rId5"/>
    <p:sldId id="416" r:id="rId6"/>
    <p:sldId id="428" r:id="rId7"/>
    <p:sldId id="429" r:id="rId8"/>
    <p:sldId id="430" r:id="rId9"/>
    <p:sldId id="431" r:id="rId10"/>
    <p:sldId id="420" r:id="rId11"/>
    <p:sldId id="433" r:id="rId12"/>
    <p:sldId id="434" r:id="rId13"/>
    <p:sldId id="410" r:id="rId14"/>
    <p:sldId id="435" r:id="rId15"/>
    <p:sldId id="436" r:id="rId16"/>
    <p:sldId id="437" r:id="rId17"/>
    <p:sldId id="438" r:id="rId18"/>
    <p:sldId id="439" r:id="rId19"/>
    <p:sldId id="421" r:id="rId20"/>
    <p:sldId id="422" r:id="rId21"/>
    <p:sldId id="440" r:id="rId22"/>
    <p:sldId id="441" r:id="rId23"/>
    <p:sldId id="442" r:id="rId24"/>
    <p:sldId id="447" r:id="rId25"/>
    <p:sldId id="444" r:id="rId26"/>
    <p:sldId id="448" r:id="rId27"/>
    <p:sldId id="449" r:id="rId28"/>
    <p:sldId id="450" r:id="rId29"/>
    <p:sldId id="423" r:id="rId30"/>
    <p:sldId id="451" r:id="rId31"/>
    <p:sldId id="452" r:id="rId32"/>
    <p:sldId id="453" r:id="rId33"/>
    <p:sldId id="454" r:id="rId34"/>
    <p:sldId id="424" r:id="rId35"/>
    <p:sldId id="455" r:id="rId36"/>
    <p:sldId id="456" r:id="rId37"/>
    <p:sldId id="457" r:id="rId38"/>
    <p:sldId id="458" r:id="rId3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B14D2"/>
    <a:srgbClr val="CCFF33"/>
    <a:srgbClr val="212911"/>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591" autoAdjust="0"/>
    <p:restoredTop sz="94576" autoAdjust="0"/>
  </p:normalViewPr>
  <p:slideViewPr>
    <p:cSldViewPr>
      <p:cViewPr varScale="1">
        <p:scale>
          <a:sx n="69" d="100"/>
          <a:sy n="69" d="100"/>
        </p:scale>
        <p:origin x="-1110" y="-108"/>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9AA7CA5-FDB2-44F8-B15E-D1113E3CB4B7}" type="datetimeFigureOut">
              <a:rPr lang="en-US" smtClean="0"/>
              <a:pPr/>
              <a:t>7/1/2023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C95E40C-86E1-4DF7-A30A-DE4D4BB985CE}"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C95E40C-86E1-4DF7-A30A-DE4D4BB985CE}" type="slidenum">
              <a:rPr lang="en-US" smtClean="0"/>
              <a:pPr/>
              <a:t>1</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80106342-519B-44B4-BD6C-43AA2680CE12}" type="datetimeFigureOut">
              <a:rPr lang="en-US" smtClean="0"/>
              <a:pPr/>
              <a:t>7/1/2023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0AA541-2B2B-40EF-9932-B1DA36E1807F}"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0106342-519B-44B4-BD6C-43AA2680CE12}" type="datetimeFigureOut">
              <a:rPr lang="en-US" smtClean="0"/>
              <a:pPr/>
              <a:t>7/1/2023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0AA541-2B2B-40EF-9932-B1DA36E1807F}"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0106342-519B-44B4-BD6C-43AA2680CE12}" type="datetimeFigureOut">
              <a:rPr lang="en-US" smtClean="0"/>
              <a:pPr/>
              <a:t>7/1/2023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0AA541-2B2B-40EF-9932-B1DA36E1807F}"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80106342-519B-44B4-BD6C-43AA2680CE12}" type="datetimeFigureOut">
              <a:rPr lang="en-US" smtClean="0"/>
              <a:pPr/>
              <a:t>7/1/2023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A0AA541-2B2B-40EF-9932-B1DA36E1807F}"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80106342-519B-44B4-BD6C-43AA2680CE12}" type="datetimeFigureOut">
              <a:rPr lang="en-US" smtClean="0"/>
              <a:pPr/>
              <a:t>7/1/2023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A0AA541-2B2B-40EF-9932-B1DA36E1807F}"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0106342-519B-44B4-BD6C-43AA2680CE12}" type="datetimeFigureOut">
              <a:rPr lang="en-US" smtClean="0"/>
              <a:pPr/>
              <a:t>7/1/2023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A0AA541-2B2B-40EF-9932-B1DA36E1807F}"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0106342-519B-44B4-BD6C-43AA2680CE12}" type="datetimeFigureOut">
              <a:rPr lang="en-US" smtClean="0"/>
              <a:pPr/>
              <a:t>7/1/2023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A0AA541-2B2B-40EF-9932-B1DA36E1807F}"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0106342-519B-44B4-BD6C-43AA2680CE12}" type="datetimeFigureOut">
              <a:rPr lang="en-US" smtClean="0"/>
              <a:pPr/>
              <a:t>7/1/2023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A0AA541-2B2B-40EF-9932-B1DA36E1807F}"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0106342-519B-44B4-BD6C-43AA2680CE12}" type="datetimeFigureOut">
              <a:rPr lang="en-US" smtClean="0"/>
              <a:pPr/>
              <a:t>7/1/2023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A0AA541-2B2B-40EF-9932-B1DA36E1807F}"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0106342-519B-44B4-BD6C-43AA2680CE12}" type="datetimeFigureOut">
              <a:rPr lang="en-US" smtClean="0"/>
              <a:pPr/>
              <a:t>7/1/2023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0AA541-2B2B-40EF-9932-B1DA36E1807F}"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0106342-519B-44B4-BD6C-43AA2680CE12}" type="datetimeFigureOut">
              <a:rPr lang="en-US" smtClean="0"/>
              <a:pPr/>
              <a:t>7/1/2023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0AA541-2B2B-40EF-9932-B1DA36E1807F}"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0106342-519B-44B4-BD6C-43AA2680CE12}" type="datetimeFigureOut">
              <a:rPr lang="en-US" smtClean="0"/>
              <a:pPr/>
              <a:t>7/1/2023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A0AA541-2B2B-40EF-9932-B1DA36E1807F}"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0"/>
            <a:ext cx="9144000" cy="2743199"/>
          </a:xfrm>
          <a:solidFill>
            <a:schemeClr val="bg1"/>
          </a:solidFill>
        </p:spPr>
        <p:style>
          <a:lnRef idx="1">
            <a:schemeClr val="accent1"/>
          </a:lnRef>
          <a:fillRef idx="2">
            <a:schemeClr val="accent1"/>
          </a:fillRef>
          <a:effectRef idx="1">
            <a:schemeClr val="accent1"/>
          </a:effectRef>
          <a:fontRef idx="minor">
            <a:schemeClr val="dk1"/>
          </a:fontRef>
        </p:style>
        <p:txBody>
          <a:bodyPr>
            <a:normAutofit fontScale="90000"/>
          </a:bodyPr>
          <a:lstStyle/>
          <a:p>
            <a:r>
              <a:rPr lang="en-US" b="1" dirty="0" smtClean="0">
                <a:solidFill>
                  <a:srgbClr val="FF0000"/>
                </a:solidFill>
              </a:rPr>
              <a:t>CHRIST THE ROCK CONGREGATION</a:t>
            </a:r>
            <a:r>
              <a:rPr lang="en-US" b="1" dirty="0" smtClean="0">
                <a:solidFill>
                  <a:schemeClr val="tx1"/>
                </a:solidFill>
              </a:rPr>
              <a:t/>
            </a:r>
            <a:br>
              <a:rPr lang="en-US" b="1" dirty="0" smtClean="0">
                <a:solidFill>
                  <a:schemeClr val="tx1"/>
                </a:solidFill>
              </a:rPr>
            </a:br>
            <a:r>
              <a:rPr lang="en-US" b="1" dirty="0" smtClean="0">
                <a:solidFill>
                  <a:schemeClr val="tx1"/>
                </a:solidFill>
              </a:rPr>
              <a:t>SUNDAY JUJY 2</a:t>
            </a:r>
            <a:r>
              <a:rPr lang="en-US" b="1" baseline="30000" dirty="0" smtClean="0">
                <a:solidFill>
                  <a:schemeClr val="tx1"/>
                </a:solidFill>
              </a:rPr>
              <a:t>nd</a:t>
            </a:r>
            <a:r>
              <a:rPr lang="en-US" b="1" dirty="0" smtClean="0">
                <a:solidFill>
                  <a:schemeClr val="tx1"/>
                </a:solidFill>
              </a:rPr>
              <a:t> 2023 </a:t>
            </a:r>
            <a:br>
              <a:rPr lang="en-US" b="1" dirty="0" smtClean="0">
                <a:solidFill>
                  <a:schemeClr val="tx1"/>
                </a:solidFill>
              </a:rPr>
            </a:br>
            <a:r>
              <a:rPr lang="en-US" b="1" dirty="0" smtClean="0">
                <a:solidFill>
                  <a:srgbClr val="002060"/>
                </a:solidFill>
              </a:rPr>
              <a:t>Sermon by Pastor </a:t>
            </a:r>
            <a:br>
              <a:rPr lang="en-US" b="1" dirty="0" smtClean="0">
                <a:solidFill>
                  <a:srgbClr val="002060"/>
                </a:solidFill>
              </a:rPr>
            </a:br>
            <a:r>
              <a:rPr lang="en-US" b="1" dirty="0" smtClean="0">
                <a:solidFill>
                  <a:srgbClr val="002060"/>
                </a:solidFill>
              </a:rPr>
              <a:t>Marc  Simeon</a:t>
            </a:r>
            <a:endParaRPr lang="en-US" dirty="0">
              <a:solidFill>
                <a:srgbClr val="002060"/>
              </a:solidFill>
            </a:endParaRPr>
          </a:p>
        </p:txBody>
      </p:sp>
      <p:sp>
        <p:nvSpPr>
          <p:cNvPr id="3" name="Subtitle 2"/>
          <p:cNvSpPr>
            <a:spLocks noGrp="1"/>
          </p:cNvSpPr>
          <p:nvPr>
            <p:ph type="subTitle" idx="1"/>
          </p:nvPr>
        </p:nvSpPr>
        <p:spPr>
          <a:xfrm>
            <a:off x="4572000" y="2743200"/>
            <a:ext cx="4572000" cy="4114800"/>
          </a:xfrm>
          <a:solidFill>
            <a:srgbClr val="002060"/>
          </a:solidFill>
        </p:spPr>
        <p:style>
          <a:lnRef idx="2">
            <a:schemeClr val="dk1">
              <a:shade val="50000"/>
            </a:schemeClr>
          </a:lnRef>
          <a:fillRef idx="1">
            <a:schemeClr val="dk1"/>
          </a:fillRef>
          <a:effectRef idx="0">
            <a:schemeClr val="dk1"/>
          </a:effectRef>
          <a:fontRef idx="minor">
            <a:schemeClr val="lt1"/>
          </a:fontRef>
        </p:style>
        <p:txBody>
          <a:bodyPr>
            <a:normAutofit lnSpcReduction="10000"/>
          </a:bodyPr>
          <a:lstStyle/>
          <a:p>
            <a:r>
              <a:rPr lang="fr-FR" sz="4800" b="1" dirty="0" smtClean="0">
                <a:solidFill>
                  <a:schemeClr val="bg1"/>
                </a:solidFill>
              </a:rPr>
              <a:t>VENGEANCE </a:t>
            </a:r>
          </a:p>
          <a:p>
            <a:r>
              <a:rPr lang="fr-FR" sz="4800" b="1" dirty="0" smtClean="0">
                <a:solidFill>
                  <a:schemeClr val="bg1"/>
                </a:solidFill>
              </a:rPr>
              <a:t>IS MINE </a:t>
            </a:r>
          </a:p>
          <a:p>
            <a:r>
              <a:rPr lang="fr-FR" sz="4800" b="1" dirty="0" smtClean="0">
                <a:solidFill>
                  <a:schemeClr val="bg1"/>
                </a:solidFill>
              </a:rPr>
              <a:t>SAYS </a:t>
            </a:r>
          </a:p>
          <a:p>
            <a:r>
              <a:rPr lang="fr-FR" sz="4800" b="1" dirty="0" smtClean="0">
                <a:solidFill>
                  <a:schemeClr val="bg1"/>
                </a:solidFill>
              </a:rPr>
              <a:t>THE LORD OF HOSTS</a:t>
            </a:r>
            <a:endParaRPr lang="en-US" sz="4800" dirty="0">
              <a:solidFill>
                <a:schemeClr val="bg1"/>
              </a:solidFill>
            </a:endParaRPr>
          </a:p>
        </p:txBody>
      </p:sp>
      <p:pic>
        <p:nvPicPr>
          <p:cNvPr id="5" name="Picture 4" descr="adjetey anang 🇬🇭official! on Twitter: &quot;Good morning..  https://t.co/PGAclT5HWe&quot; / Twitter"/>
          <p:cNvPicPr/>
          <p:nvPr/>
        </p:nvPicPr>
        <p:blipFill>
          <a:blip r:embed="rId3"/>
          <a:srcRect/>
          <a:stretch>
            <a:fillRect/>
          </a:stretch>
        </p:blipFill>
        <p:spPr bwMode="auto">
          <a:xfrm>
            <a:off x="0" y="2743200"/>
            <a:ext cx="4572000" cy="3124200"/>
          </a:xfrm>
          <a:prstGeom prst="rect">
            <a:avLst/>
          </a:prstGeom>
          <a:solidFill>
            <a:schemeClr val="bg1"/>
          </a:solidFill>
          <a:ln w="9525">
            <a:noFill/>
            <a:miter lim="800000"/>
            <a:headEnd/>
            <a:tailEnd/>
          </a:ln>
        </p:spPr>
      </p:pic>
      <p:sp>
        <p:nvSpPr>
          <p:cNvPr id="45057" name="Rectangle 1"/>
          <p:cNvSpPr>
            <a:spLocks noChangeArrowheads="1"/>
          </p:cNvSpPr>
          <p:nvPr/>
        </p:nvSpPr>
        <p:spPr bwMode="auto">
          <a:xfrm>
            <a:off x="0" y="5780782"/>
            <a:ext cx="4572000" cy="1077218"/>
          </a:xfrm>
          <a:prstGeom prst="rect">
            <a:avLst/>
          </a:prstGeom>
          <a:solidFill>
            <a:schemeClr val="bg1"/>
          </a:solid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lgn="just" fontAlgn="base">
              <a:spcBef>
                <a:spcPct val="0"/>
              </a:spcBef>
              <a:spcAft>
                <a:spcPct val="0"/>
              </a:spcAft>
            </a:pPr>
            <a:r>
              <a:rPr lang="en-US" sz="1600" b="1" dirty="0" smtClean="0">
                <a:solidFill>
                  <a:srgbClr val="FF0000"/>
                </a:solidFill>
                <a:latin typeface="Arial Rounded MT Bold" pitchFamily="34" charset="0"/>
                <a:ea typeface="Calibri" pitchFamily="34" charset="0"/>
                <a:cs typeface="Arial" pitchFamily="34" charset="0"/>
              </a:rPr>
              <a:t>Romans 12:20 </a:t>
            </a:r>
            <a:r>
              <a:rPr lang="en-US" sz="1600" b="1" dirty="0" smtClean="0">
                <a:latin typeface="Arial Rounded MT Bold" pitchFamily="34" charset="0"/>
                <a:ea typeface="Calibri" pitchFamily="34" charset="0"/>
                <a:cs typeface="Arial" pitchFamily="34" charset="0"/>
              </a:rPr>
              <a:t>Therefore "If your enemy is hungry, feed him; If he is thirsty, give him a drink; </a:t>
            </a:r>
            <a:r>
              <a:rPr lang="en-US" sz="1600" b="1" dirty="0" smtClean="0">
                <a:solidFill>
                  <a:srgbClr val="C00000"/>
                </a:solidFill>
                <a:latin typeface="Arial Rounded MT Bold" pitchFamily="34" charset="0"/>
                <a:ea typeface="Calibri" pitchFamily="34" charset="0"/>
                <a:cs typeface="Arial" pitchFamily="34" charset="0"/>
              </a:rPr>
              <a:t>For in so doing you will heap coals of fire on his head."</a:t>
            </a:r>
            <a:endParaRPr kumimoji="0" lang="fr-FR" sz="1600" b="1" i="0" u="none" strike="noStrike" cap="none" normalizeH="0" baseline="0" dirty="0" smtClean="0">
              <a:ln>
                <a:noFill/>
              </a:ln>
              <a:solidFill>
                <a:srgbClr val="C00000"/>
              </a:solidFill>
              <a:effectLst/>
              <a:latin typeface="Arial Rounded MT Bold" pitchFamily="34" charset="0"/>
              <a:cs typeface="Arial"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5"/>
          </a:lnRef>
          <a:fillRef idx="2">
            <a:schemeClr val="accent5"/>
          </a:fillRef>
          <a:effectRef idx="1">
            <a:schemeClr val="accent5"/>
          </a:effectRef>
          <a:fontRef idx="minor">
            <a:schemeClr val="dk1"/>
          </a:fontRef>
        </p:style>
        <p:txBody>
          <a:bodyPr>
            <a:normAutofit fontScale="92500" lnSpcReduction="10000"/>
          </a:bodyPr>
          <a:lstStyle/>
          <a:p>
            <a:pPr algn="ctr">
              <a:buNone/>
            </a:pPr>
            <a:r>
              <a:rPr lang="fr-FR" sz="4400" b="1" dirty="0" smtClean="0">
                <a:solidFill>
                  <a:srgbClr val="FF0000"/>
                </a:solidFill>
                <a:latin typeface="Arial Rounded MT Bold" pitchFamily="34" charset="0"/>
              </a:rPr>
              <a:t>READING :</a:t>
            </a:r>
            <a:r>
              <a:rPr lang="en-US" sz="4400" b="1" u="sng" dirty="0" smtClean="0">
                <a:solidFill>
                  <a:srgbClr val="FF0000"/>
                </a:solidFill>
                <a:latin typeface="Arial Rounded MT Bold" pitchFamily="34" charset="0"/>
              </a:rPr>
              <a:t>Matthew 5:38-40</a:t>
            </a:r>
            <a:endParaRPr lang="en-US" sz="4400" dirty="0" smtClean="0">
              <a:solidFill>
                <a:srgbClr val="FF0000"/>
              </a:solidFill>
              <a:latin typeface="Arial Rounded MT Bold" pitchFamily="34" charset="0"/>
            </a:endParaRPr>
          </a:p>
          <a:p>
            <a:pPr algn="just"/>
            <a:r>
              <a:rPr lang="en-US" sz="4400" dirty="0" smtClean="0">
                <a:latin typeface="Arial Rounded MT Bold" pitchFamily="34" charset="0"/>
              </a:rPr>
              <a:t>38 ¶ "You have heard that it was said, 'An eye for an eye and a tooth for a tooth.'</a:t>
            </a:r>
          </a:p>
          <a:p>
            <a:pPr algn="just"/>
            <a:r>
              <a:rPr lang="en-US" sz="4400" dirty="0" smtClean="0">
                <a:solidFill>
                  <a:srgbClr val="FF0000"/>
                </a:solidFill>
                <a:latin typeface="Arial Rounded MT Bold" pitchFamily="34" charset="0"/>
              </a:rPr>
              <a:t> 39 "But I tell you not to resist an evil person. But whoever slaps you on your right cheek, turn the other to him also.</a:t>
            </a:r>
          </a:p>
          <a:p>
            <a:pPr algn="just"/>
            <a:r>
              <a:rPr lang="en-US" sz="4400" dirty="0" smtClean="0">
                <a:latin typeface="Arial Rounded MT Bold" pitchFamily="34" charset="0"/>
              </a:rPr>
              <a:t> 40 "If anyone wants to sue you and take away your tunic, let him have your cloak also.</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5"/>
          </a:lnRef>
          <a:fillRef idx="2">
            <a:schemeClr val="accent5"/>
          </a:fillRef>
          <a:effectRef idx="1">
            <a:schemeClr val="accent5"/>
          </a:effectRef>
          <a:fontRef idx="minor">
            <a:schemeClr val="dk1"/>
          </a:fontRef>
        </p:style>
        <p:txBody>
          <a:bodyPr>
            <a:normAutofit fontScale="92500" lnSpcReduction="20000"/>
          </a:bodyPr>
          <a:lstStyle/>
          <a:p>
            <a:pPr algn="ctr">
              <a:buNone/>
            </a:pPr>
            <a:r>
              <a:rPr lang="fr-FR" sz="4400" b="1" dirty="0" smtClean="0">
                <a:solidFill>
                  <a:srgbClr val="FF0000"/>
                </a:solidFill>
                <a:latin typeface="Arial Rounded MT Bold" pitchFamily="34" charset="0"/>
              </a:rPr>
              <a:t>READING :</a:t>
            </a:r>
            <a:r>
              <a:rPr lang="en-US" sz="4400" b="1" u="sng" dirty="0" smtClean="0">
                <a:solidFill>
                  <a:srgbClr val="FF0000"/>
                </a:solidFill>
                <a:latin typeface="Arial Rounded MT Bold" pitchFamily="34" charset="0"/>
              </a:rPr>
              <a:t>Romans 12:17-21</a:t>
            </a:r>
            <a:endParaRPr lang="en-US" sz="4400" dirty="0" smtClean="0">
              <a:solidFill>
                <a:srgbClr val="FF0000"/>
              </a:solidFill>
              <a:latin typeface="Arial Rounded MT Bold" pitchFamily="34" charset="0"/>
            </a:endParaRPr>
          </a:p>
          <a:p>
            <a:pPr algn="just"/>
            <a:r>
              <a:rPr lang="en-US" sz="4400" dirty="0" smtClean="0">
                <a:latin typeface="Arial Rounded MT Bold" pitchFamily="34" charset="0"/>
              </a:rPr>
              <a:t>17 Repay no one evil for evil. Have regard for good things in the sight of all men.</a:t>
            </a:r>
          </a:p>
          <a:p>
            <a:pPr algn="just"/>
            <a:r>
              <a:rPr lang="en-US" sz="4400" dirty="0" smtClean="0">
                <a:latin typeface="Arial Rounded MT Bold" pitchFamily="34" charset="0"/>
              </a:rPr>
              <a:t> </a:t>
            </a:r>
            <a:r>
              <a:rPr lang="en-US" sz="4400" dirty="0" smtClean="0">
                <a:solidFill>
                  <a:srgbClr val="FF0000"/>
                </a:solidFill>
                <a:latin typeface="Arial Rounded MT Bold" pitchFamily="34" charset="0"/>
              </a:rPr>
              <a:t>18 If it is possible, as much as depends on you, live peaceably with all men.</a:t>
            </a:r>
          </a:p>
          <a:p>
            <a:pPr algn="just"/>
            <a:r>
              <a:rPr lang="en-US" sz="4400" dirty="0" smtClean="0">
                <a:latin typeface="Arial Rounded MT Bold" pitchFamily="34" charset="0"/>
              </a:rPr>
              <a:t> 19 Beloved, do not avenge yourselves, but rather give place to wrath; for it is written, "Vengeance is Mine, I will repay," says the Lord.</a:t>
            </a:r>
          </a:p>
          <a:p>
            <a:pPr algn="just"/>
            <a:endParaRPr lang="en-US" sz="4400" dirty="0">
              <a:latin typeface="Arial Rounded MT Bold"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5"/>
          </a:lnRef>
          <a:fillRef idx="2">
            <a:schemeClr val="accent5"/>
          </a:fillRef>
          <a:effectRef idx="1">
            <a:schemeClr val="accent5"/>
          </a:effectRef>
          <a:fontRef idx="minor">
            <a:schemeClr val="dk1"/>
          </a:fontRef>
        </p:style>
        <p:txBody>
          <a:bodyPr>
            <a:normAutofit/>
          </a:bodyPr>
          <a:lstStyle/>
          <a:p>
            <a:pPr algn="just">
              <a:buNone/>
            </a:pPr>
            <a:r>
              <a:rPr lang="en-US" sz="4800" dirty="0" smtClean="0">
                <a:latin typeface="Arial Rounded MT Bold" pitchFamily="34" charset="0"/>
              </a:rPr>
              <a:t>20 Therefore "If your enemy is hungry, feed him; If he is thirsty, give him a drink; For in so doing you will heap coals of fire on his head."</a:t>
            </a:r>
          </a:p>
          <a:p>
            <a:pPr algn="just"/>
            <a:r>
              <a:rPr lang="en-US" sz="4800" dirty="0" smtClean="0">
                <a:latin typeface="Arial Rounded MT Bold" pitchFamily="34" charset="0"/>
              </a:rPr>
              <a:t> </a:t>
            </a:r>
            <a:r>
              <a:rPr lang="en-US" sz="4800" dirty="0" smtClean="0">
                <a:solidFill>
                  <a:srgbClr val="FF0000"/>
                </a:solidFill>
                <a:latin typeface="Arial Rounded MT Bold" pitchFamily="34" charset="0"/>
              </a:rPr>
              <a:t>21 Do not be overcome by evil, but overcome evil with good.</a:t>
            </a:r>
            <a:endParaRPr lang="en-US" sz="4800" dirty="0">
              <a:solidFill>
                <a:srgbClr val="FF0000"/>
              </a:solidFill>
              <a:latin typeface="Arial Rounded MT Bold"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accent2"/>
          </a:lnRef>
          <a:fillRef idx="2">
            <a:schemeClr val="accent2"/>
          </a:fillRef>
          <a:effectRef idx="1">
            <a:schemeClr val="accent2"/>
          </a:effectRef>
          <a:fontRef idx="minor">
            <a:schemeClr val="dk1"/>
          </a:fontRef>
        </p:style>
        <p:txBody>
          <a:bodyPr>
            <a:normAutofit fontScale="92500" lnSpcReduction="20000"/>
          </a:bodyPr>
          <a:lstStyle/>
          <a:p>
            <a:pPr algn="ctr"/>
            <a:r>
              <a:rPr lang="fr-FR" sz="4400" b="1" dirty="0" smtClean="0">
                <a:solidFill>
                  <a:srgbClr val="2B14D2"/>
                </a:solidFill>
                <a:latin typeface="Arial Rounded MT Bold" pitchFamily="34" charset="0"/>
              </a:rPr>
              <a:t>INTRODUCTION</a:t>
            </a:r>
            <a:endParaRPr lang="en-US" sz="4400" dirty="0" smtClean="0">
              <a:solidFill>
                <a:srgbClr val="2B14D2"/>
              </a:solidFill>
              <a:latin typeface="Arial Rounded MT Bold" pitchFamily="34" charset="0"/>
            </a:endParaRPr>
          </a:p>
          <a:p>
            <a:pPr lvl="0" algn="just"/>
            <a:r>
              <a:rPr lang="en-US" sz="4400" dirty="0" smtClean="0">
                <a:latin typeface="Arial Rounded MT Bold" pitchFamily="34" charset="0"/>
              </a:rPr>
              <a:t>God has sent this message to warn the church concerning the spirit of vengeance.</a:t>
            </a:r>
          </a:p>
          <a:p>
            <a:pPr lvl="0" algn="just"/>
            <a:r>
              <a:rPr lang="en-US" sz="4400" dirty="0" smtClean="0">
                <a:solidFill>
                  <a:srgbClr val="2B14D2"/>
                </a:solidFill>
                <a:latin typeface="Arial Rounded MT Bold" pitchFamily="34" charset="0"/>
              </a:rPr>
              <a:t>Because of our sin nature vengeance is innate in each one of us.</a:t>
            </a:r>
          </a:p>
          <a:p>
            <a:pPr lvl="0" algn="just"/>
            <a:r>
              <a:rPr lang="en-US" sz="4400" dirty="0" smtClean="0">
                <a:latin typeface="Arial Rounded MT Bold" pitchFamily="34" charset="0"/>
              </a:rPr>
              <a:t>Same as pride, the spirit of vengeance can live cunningly in us waiting for the right time to erupt to the surface like a volcano.</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accent2"/>
          </a:lnRef>
          <a:fillRef idx="2">
            <a:schemeClr val="accent2"/>
          </a:fillRef>
          <a:effectRef idx="1">
            <a:schemeClr val="accent2"/>
          </a:effectRef>
          <a:fontRef idx="minor">
            <a:schemeClr val="dk1"/>
          </a:fontRef>
        </p:style>
        <p:txBody>
          <a:bodyPr>
            <a:normAutofit fontScale="92500" lnSpcReduction="10000"/>
          </a:bodyPr>
          <a:lstStyle/>
          <a:p>
            <a:pPr lvl="0" algn="just"/>
            <a:r>
              <a:rPr lang="en-US" sz="4400" dirty="0" smtClean="0">
                <a:solidFill>
                  <a:srgbClr val="2B14D2"/>
                </a:solidFill>
                <a:latin typeface="Arial Rounded MT Bold" pitchFamily="34" charset="0"/>
              </a:rPr>
              <a:t>One can practice self-defense without being animated by the spirit of vengeance</a:t>
            </a:r>
            <a:r>
              <a:rPr lang="en-US" sz="4400" dirty="0" smtClean="0">
                <a:solidFill>
                  <a:srgbClr val="2B14D2"/>
                </a:solidFill>
                <a:latin typeface="Arial Rounded MT Bold" pitchFamily="34" charset="0"/>
              </a:rPr>
              <a:t>.</a:t>
            </a:r>
          </a:p>
          <a:p>
            <a:pPr lvl="0" algn="just"/>
            <a:r>
              <a:rPr lang="en-US" sz="4400" dirty="0" smtClean="0">
                <a:latin typeface="Arial Rounded MT Bold" pitchFamily="34" charset="0"/>
              </a:rPr>
              <a:t>One may bring a complaint to the police without being animated by the spirit of vengeance.</a:t>
            </a:r>
            <a:endParaRPr lang="en-US" sz="4400" dirty="0" smtClean="0">
              <a:latin typeface="Arial Rounded MT Bold" pitchFamily="34" charset="0"/>
            </a:endParaRPr>
          </a:p>
          <a:p>
            <a:pPr lvl="0" algn="just"/>
            <a:r>
              <a:rPr lang="en-US" sz="4400" dirty="0" smtClean="0">
                <a:solidFill>
                  <a:srgbClr val="2B14D2"/>
                </a:solidFill>
                <a:latin typeface="Arial Rounded MT Bold" pitchFamily="34" charset="0"/>
              </a:rPr>
              <a:t>The spirit of vengeance premeditates evil toward those </a:t>
            </a:r>
            <a:r>
              <a:rPr lang="en-US" sz="4400" dirty="0" smtClean="0">
                <a:solidFill>
                  <a:srgbClr val="2B14D2"/>
                </a:solidFill>
                <a:latin typeface="Arial Rounded MT Bold" pitchFamily="34" charset="0"/>
              </a:rPr>
              <a:t>its offenders.</a:t>
            </a:r>
            <a:endParaRPr lang="en-US" sz="4400" dirty="0" smtClean="0">
              <a:solidFill>
                <a:srgbClr val="2B14D2"/>
              </a:solidFill>
              <a:latin typeface="Arial Rounded MT Bold" pitchFamily="34" charset="0"/>
            </a:endParaRPr>
          </a:p>
          <a:p>
            <a:pPr lvl="0" algn="just"/>
            <a:r>
              <a:rPr lang="en-US" sz="4400" dirty="0" smtClean="0">
                <a:latin typeface="Arial Rounded MT Bold" pitchFamily="34" charset="0"/>
              </a:rPr>
              <a:t>It is the refusal to forgive and to move on.</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accent2"/>
          </a:lnRef>
          <a:fillRef idx="2">
            <a:schemeClr val="accent2"/>
          </a:fillRef>
          <a:effectRef idx="1">
            <a:schemeClr val="accent2"/>
          </a:effectRef>
          <a:fontRef idx="minor">
            <a:schemeClr val="dk1"/>
          </a:fontRef>
        </p:style>
        <p:txBody>
          <a:bodyPr>
            <a:normAutofit fontScale="92500"/>
          </a:bodyPr>
          <a:lstStyle/>
          <a:p>
            <a:pPr lvl="0" algn="just"/>
            <a:r>
              <a:rPr lang="en-US" sz="4400" dirty="0" smtClean="0">
                <a:latin typeface="Arial Rounded MT Bold" pitchFamily="34" charset="0"/>
              </a:rPr>
              <a:t>Vengeance takes the place of God who is the supreme ruler over all.</a:t>
            </a:r>
          </a:p>
          <a:p>
            <a:pPr lvl="0" algn="just"/>
            <a:r>
              <a:rPr lang="en-US" sz="4400" dirty="0" smtClean="0">
                <a:solidFill>
                  <a:srgbClr val="2B14D2"/>
                </a:solidFill>
                <a:latin typeface="Arial Rounded MT Bold" pitchFamily="34" charset="0"/>
              </a:rPr>
              <a:t>The Saints of the Old Testament have </a:t>
            </a:r>
            <a:r>
              <a:rPr lang="en-US" sz="4400" dirty="0" smtClean="0">
                <a:solidFill>
                  <a:srgbClr val="2B14D2"/>
                </a:solidFill>
                <a:latin typeface="Arial Rounded MT Bold" pitchFamily="34" charset="0"/>
              </a:rPr>
              <a:t>had a </a:t>
            </a:r>
            <a:r>
              <a:rPr lang="en-US" sz="4400" dirty="0" smtClean="0">
                <a:solidFill>
                  <a:srgbClr val="2B14D2"/>
                </a:solidFill>
                <a:latin typeface="Arial Rounded MT Bold" pitchFamily="34" charset="0"/>
              </a:rPr>
              <a:t>different approach when it comes to vengeance than those of the New Testament.</a:t>
            </a:r>
          </a:p>
          <a:p>
            <a:pPr lvl="0" algn="just"/>
            <a:r>
              <a:rPr lang="en-US" sz="4400" dirty="0" smtClean="0">
                <a:latin typeface="Arial Rounded MT Bold" pitchFamily="34" charset="0"/>
              </a:rPr>
              <a:t>Jesus made sure to teach His church </a:t>
            </a:r>
            <a:r>
              <a:rPr lang="en-US" sz="4400" dirty="0" smtClean="0">
                <a:latin typeface="Arial Rounded MT Bold" pitchFamily="34" charset="0"/>
              </a:rPr>
              <a:t>about the </a:t>
            </a:r>
            <a:r>
              <a:rPr lang="en-US" sz="4400" dirty="0" smtClean="0">
                <a:latin typeface="Arial Rounded MT Bold" pitchFamily="34" charset="0"/>
              </a:rPr>
              <a:t>new approach when it comes to vengeance. </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accent2"/>
          </a:lnRef>
          <a:fillRef idx="2">
            <a:schemeClr val="accent2"/>
          </a:fillRef>
          <a:effectRef idx="1">
            <a:schemeClr val="accent2"/>
          </a:effectRef>
          <a:fontRef idx="minor">
            <a:schemeClr val="dk1"/>
          </a:fontRef>
        </p:style>
        <p:txBody>
          <a:bodyPr>
            <a:normAutofit/>
          </a:bodyPr>
          <a:lstStyle/>
          <a:p>
            <a:pPr algn="just"/>
            <a:r>
              <a:rPr lang="en-US" sz="4400" b="1" u="sng" dirty="0" smtClean="0">
                <a:solidFill>
                  <a:srgbClr val="2B14D2"/>
                </a:solidFill>
                <a:latin typeface="Arial Rounded MT Bold" pitchFamily="34" charset="0"/>
              </a:rPr>
              <a:t>Matthew 5:38-39</a:t>
            </a:r>
            <a:endParaRPr lang="en-US" sz="4400" dirty="0" smtClean="0">
              <a:solidFill>
                <a:srgbClr val="2B14D2"/>
              </a:solidFill>
              <a:latin typeface="Arial Rounded MT Bold" pitchFamily="34" charset="0"/>
            </a:endParaRPr>
          </a:p>
          <a:p>
            <a:pPr algn="just"/>
            <a:r>
              <a:rPr lang="en-US" sz="4400" dirty="0" smtClean="0">
                <a:latin typeface="Arial Rounded MT Bold" pitchFamily="34" charset="0"/>
              </a:rPr>
              <a:t>38 ¶ "You have heard that it was said, 'An eye for an eye and a tooth for a tooth.'</a:t>
            </a:r>
          </a:p>
          <a:p>
            <a:pPr algn="just"/>
            <a:r>
              <a:rPr lang="en-US" sz="4400" dirty="0" smtClean="0">
                <a:solidFill>
                  <a:srgbClr val="2B14D2"/>
                </a:solidFill>
                <a:latin typeface="Arial Rounded MT Bold" pitchFamily="34" charset="0"/>
              </a:rPr>
              <a:t> 39 "But I tell you not to resist an evil person. But whoever slaps you on your right cheek, turn the other to him also.</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accent2"/>
          </a:lnRef>
          <a:fillRef idx="2">
            <a:schemeClr val="accent2"/>
          </a:fillRef>
          <a:effectRef idx="1">
            <a:schemeClr val="accent2"/>
          </a:effectRef>
          <a:fontRef idx="minor">
            <a:schemeClr val="dk1"/>
          </a:fontRef>
        </p:style>
        <p:txBody>
          <a:bodyPr>
            <a:normAutofit fontScale="92500" lnSpcReduction="10000"/>
          </a:bodyPr>
          <a:lstStyle/>
          <a:p>
            <a:pPr lvl="0" algn="just"/>
            <a:r>
              <a:rPr lang="en-US" sz="4400" dirty="0" smtClean="0">
                <a:latin typeface="Arial Rounded MT Bold" pitchFamily="34" charset="0"/>
              </a:rPr>
              <a:t>The spirit of vengeance is causing havoc among the Children of God as we speak.</a:t>
            </a:r>
          </a:p>
          <a:p>
            <a:pPr lvl="0" algn="just"/>
            <a:r>
              <a:rPr lang="en-US" sz="4400" dirty="0" smtClean="0">
                <a:solidFill>
                  <a:srgbClr val="2B14D2"/>
                </a:solidFill>
                <a:latin typeface="Arial Rounded MT Bold" pitchFamily="34" charset="0"/>
              </a:rPr>
              <a:t>The church is greatly plagued by the spirit of vengeance that often unchecked in the list of grievous sins.</a:t>
            </a:r>
          </a:p>
          <a:p>
            <a:pPr lvl="0" algn="just"/>
            <a:r>
              <a:rPr lang="en-US" sz="4400" dirty="0" smtClean="0">
                <a:latin typeface="Arial Rounded MT Bold" pitchFamily="34" charset="0"/>
              </a:rPr>
              <a:t>The Christian homes are splitting at an alarming rate because the spirit of vengeance is not addressed.  </a:t>
            </a:r>
            <a:endParaRPr lang="en-US" sz="4400" dirty="0">
              <a:latin typeface="Arial Rounded MT Bold" pitchFamily="34"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1"/>
          </a:lnRef>
          <a:fillRef idx="2">
            <a:schemeClr val="accent1"/>
          </a:fillRef>
          <a:effectRef idx="1">
            <a:schemeClr val="accent1"/>
          </a:effectRef>
          <a:fontRef idx="minor">
            <a:schemeClr val="dk1"/>
          </a:fontRef>
        </p:style>
        <p:txBody>
          <a:bodyPr>
            <a:normAutofit fontScale="92500" lnSpcReduction="20000"/>
          </a:bodyPr>
          <a:lstStyle/>
          <a:p>
            <a:pPr algn="just"/>
            <a:r>
              <a:rPr lang="en-US" sz="4400" b="1" dirty="0" smtClean="0">
                <a:solidFill>
                  <a:srgbClr val="2B14D2"/>
                </a:solidFill>
                <a:latin typeface="Arial Rounded MT Bold" pitchFamily="34" charset="0"/>
              </a:rPr>
              <a:t>BIBLICAL DEFINITION OF VENGEANCE</a:t>
            </a:r>
            <a:endParaRPr lang="en-US" sz="4400" dirty="0" smtClean="0">
              <a:solidFill>
                <a:srgbClr val="2B14D2"/>
              </a:solidFill>
              <a:latin typeface="Arial Rounded MT Bold" pitchFamily="34" charset="0"/>
            </a:endParaRPr>
          </a:p>
          <a:p>
            <a:pPr algn="just"/>
            <a:r>
              <a:rPr lang="en-US" sz="4400" b="1" dirty="0" smtClean="0">
                <a:latin typeface="Arial Rounded MT Bold" pitchFamily="34" charset="0"/>
              </a:rPr>
              <a:t>KJV Dictionary Definition: vengeance</a:t>
            </a:r>
          </a:p>
          <a:p>
            <a:pPr algn="just"/>
            <a:r>
              <a:rPr lang="fr-FR" sz="4400" dirty="0" smtClean="0">
                <a:solidFill>
                  <a:srgbClr val="2B14D2"/>
                </a:solidFill>
                <a:latin typeface="Arial Rounded MT Bold" pitchFamily="34" charset="0"/>
              </a:rPr>
              <a:t>VENGEANCE, n. </a:t>
            </a:r>
            <a:r>
              <a:rPr lang="en-US" sz="4400" i="1" dirty="0" smtClean="0">
                <a:solidFill>
                  <a:srgbClr val="2B14D2"/>
                </a:solidFill>
                <a:latin typeface="Arial Rounded MT Bold" pitchFamily="34" charset="0"/>
              </a:rPr>
              <a:t>Latin. </a:t>
            </a:r>
            <a:r>
              <a:rPr lang="en-US" sz="4400" i="1" dirty="0" err="1" smtClean="0">
                <a:solidFill>
                  <a:srgbClr val="2B14D2"/>
                </a:solidFill>
                <a:latin typeface="Arial Rounded MT Bold" pitchFamily="34" charset="0"/>
              </a:rPr>
              <a:t>vindico</a:t>
            </a:r>
            <a:r>
              <a:rPr lang="en-US" sz="4400" i="1" dirty="0" smtClean="0">
                <a:solidFill>
                  <a:srgbClr val="2B14D2"/>
                </a:solidFill>
                <a:latin typeface="Arial Rounded MT Bold" pitchFamily="34" charset="0"/>
              </a:rPr>
              <a:t>.</a:t>
            </a:r>
            <a:endParaRPr lang="en-US" sz="4400" dirty="0" smtClean="0">
              <a:solidFill>
                <a:srgbClr val="2B14D2"/>
              </a:solidFill>
              <a:latin typeface="Arial Rounded MT Bold" pitchFamily="34" charset="0"/>
            </a:endParaRPr>
          </a:p>
          <a:p>
            <a:pPr algn="just"/>
            <a:r>
              <a:rPr lang="en-US" sz="4400" dirty="0" smtClean="0">
                <a:latin typeface="Arial Rounded MT Bold" pitchFamily="34" charset="0"/>
              </a:rPr>
              <a:t>The infliction of pain on another, in return for an injury or offense. Such infliction, when it proceeds from malice or more resentment, and is not necessary for the purposes of justice, is revenge, and a most heinous crime. </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1"/>
          </a:lnRef>
          <a:fillRef idx="2">
            <a:schemeClr val="accent1"/>
          </a:fillRef>
          <a:effectRef idx="1">
            <a:schemeClr val="accent1"/>
          </a:effectRef>
          <a:fontRef idx="minor">
            <a:schemeClr val="dk1"/>
          </a:fontRef>
        </p:style>
        <p:txBody>
          <a:bodyPr>
            <a:normAutofit/>
          </a:bodyPr>
          <a:lstStyle/>
          <a:p>
            <a:pPr algn="just"/>
            <a:r>
              <a:rPr lang="en-US" sz="4400" b="1" dirty="0" smtClean="0">
                <a:solidFill>
                  <a:srgbClr val="2B14D2"/>
                </a:solidFill>
                <a:latin typeface="Arial Rounded MT Bold" pitchFamily="34" charset="0"/>
              </a:rPr>
              <a:t>Revenge: Definition</a:t>
            </a:r>
          </a:p>
          <a:p>
            <a:pPr algn="just"/>
            <a:r>
              <a:rPr lang="en-US" sz="4400" dirty="0" smtClean="0">
                <a:latin typeface="Arial Rounded MT Bold" pitchFamily="34" charset="0"/>
              </a:rPr>
              <a:t>Revenge is defined in the dictionary as the act of causing hurt or harm to someone who has caused hurt or harm to you. Some synonyms for revenge include the following words:</a:t>
            </a:r>
          </a:p>
          <a:p>
            <a:pPr lvl="0" algn="just"/>
            <a:r>
              <a:rPr lang="en-US" sz="4400" dirty="0" smtClean="0">
                <a:solidFill>
                  <a:srgbClr val="FF0000"/>
                </a:solidFill>
                <a:latin typeface="Arial Rounded MT Bold" pitchFamily="34" charset="0"/>
              </a:rPr>
              <a:t>avenge</a:t>
            </a:r>
          </a:p>
          <a:p>
            <a:pPr lvl="0" algn="just"/>
            <a:r>
              <a:rPr lang="en-US" sz="4400" dirty="0" smtClean="0">
                <a:solidFill>
                  <a:srgbClr val="FF0000"/>
                </a:solidFill>
                <a:latin typeface="Arial Rounded MT Bold" pitchFamily="34" charset="0"/>
              </a:rPr>
              <a:t>vengeance</a:t>
            </a:r>
          </a:p>
          <a:p>
            <a:pPr lvl="0" algn="just"/>
            <a:endParaRPr lang="en-US" sz="4400" dirty="0">
              <a:latin typeface="Arial Rounded MT Bold" pitchFamily="34"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1"/>
          </a:lnRef>
          <a:fillRef idx="2">
            <a:schemeClr val="accent1"/>
          </a:fillRef>
          <a:effectRef idx="1">
            <a:schemeClr val="accent1"/>
          </a:effectRef>
          <a:fontRef idx="minor">
            <a:schemeClr val="dk1"/>
          </a:fontRef>
        </p:style>
        <p:txBody>
          <a:bodyPr>
            <a:normAutofit lnSpcReduction="10000"/>
          </a:bodyPr>
          <a:lstStyle/>
          <a:p>
            <a:pPr lvl="0" algn="just"/>
            <a:r>
              <a:rPr lang="en-US" sz="4400" dirty="0" smtClean="0">
                <a:solidFill>
                  <a:srgbClr val="FF0000"/>
                </a:solidFill>
                <a:latin typeface="Arial Rounded MT Bold" pitchFamily="34" charset="0"/>
              </a:rPr>
              <a:t>retribution</a:t>
            </a:r>
          </a:p>
          <a:p>
            <a:pPr lvl="0" algn="just"/>
            <a:r>
              <a:rPr lang="en-US" sz="4400" dirty="0" smtClean="0">
                <a:solidFill>
                  <a:srgbClr val="FF0000"/>
                </a:solidFill>
                <a:latin typeface="Arial Rounded MT Bold" pitchFamily="34" charset="0"/>
              </a:rPr>
              <a:t>retaliation</a:t>
            </a:r>
          </a:p>
          <a:p>
            <a:pPr lvl="0" algn="just"/>
            <a:r>
              <a:rPr lang="en-US" sz="4400" dirty="0" smtClean="0">
                <a:solidFill>
                  <a:srgbClr val="FF0000"/>
                </a:solidFill>
                <a:latin typeface="Arial Rounded MT Bold" pitchFamily="34" charset="0"/>
              </a:rPr>
              <a:t>reprisal</a:t>
            </a:r>
          </a:p>
          <a:p>
            <a:pPr lvl="0" algn="just"/>
            <a:r>
              <a:rPr lang="en-US" sz="4400" dirty="0" smtClean="0">
                <a:solidFill>
                  <a:srgbClr val="FF0000"/>
                </a:solidFill>
                <a:latin typeface="Arial Rounded MT Bold" pitchFamily="34" charset="0"/>
              </a:rPr>
              <a:t>requital</a:t>
            </a:r>
          </a:p>
          <a:p>
            <a:pPr lvl="0" algn="just"/>
            <a:r>
              <a:rPr lang="en-US" sz="4400" dirty="0" smtClean="0">
                <a:solidFill>
                  <a:srgbClr val="FF0000"/>
                </a:solidFill>
                <a:latin typeface="Arial Rounded MT Bold" pitchFamily="34" charset="0"/>
              </a:rPr>
              <a:t>recrimination</a:t>
            </a:r>
          </a:p>
          <a:p>
            <a:pPr lvl="0" algn="just"/>
            <a:r>
              <a:rPr lang="en-US" sz="4400" dirty="0" smtClean="0">
                <a:solidFill>
                  <a:srgbClr val="FF0000"/>
                </a:solidFill>
                <a:latin typeface="Arial Rounded MT Bold" pitchFamily="34" charset="0"/>
              </a:rPr>
              <a:t>redress</a:t>
            </a:r>
          </a:p>
          <a:p>
            <a:pPr lvl="0" algn="just"/>
            <a:r>
              <a:rPr lang="en-US" sz="4400" dirty="0" smtClean="0">
                <a:solidFill>
                  <a:srgbClr val="FF0000"/>
                </a:solidFill>
                <a:latin typeface="Arial Rounded MT Bold" pitchFamily="34" charset="0"/>
              </a:rPr>
              <a:t>payback</a:t>
            </a:r>
          </a:p>
          <a:p>
            <a:pPr lvl="0" algn="just"/>
            <a:r>
              <a:rPr lang="en-US" sz="4400" dirty="0" smtClean="0">
                <a:solidFill>
                  <a:srgbClr val="FF0000"/>
                </a:solidFill>
                <a:latin typeface="Arial Rounded MT Bold" pitchFamily="34" charset="0"/>
              </a:rPr>
              <a:t>getting even</a:t>
            </a:r>
          </a:p>
          <a:p>
            <a:pPr lvl="0" algn="just"/>
            <a:r>
              <a:rPr lang="en-US" sz="4400" dirty="0" smtClean="0">
                <a:solidFill>
                  <a:srgbClr val="FF0000"/>
                </a:solidFill>
                <a:latin typeface="Arial Rounded MT Bold" pitchFamily="34" charset="0"/>
              </a:rPr>
              <a:t>"an eye for an eye"</a:t>
            </a:r>
            <a:endParaRPr lang="en-US" sz="4400" dirty="0">
              <a:solidFill>
                <a:srgbClr val="FF0000"/>
              </a:solidFill>
              <a:latin typeface="Arial Rounded MT Bold" pitchFamily="34"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0000"/>
          </a:solidFill>
        </p:spPr>
        <p:style>
          <a:lnRef idx="1">
            <a:schemeClr val="accent5"/>
          </a:lnRef>
          <a:fillRef idx="2">
            <a:schemeClr val="accent5"/>
          </a:fillRef>
          <a:effectRef idx="1">
            <a:schemeClr val="accent5"/>
          </a:effectRef>
          <a:fontRef idx="minor">
            <a:schemeClr val="dk1"/>
          </a:fontRef>
        </p:style>
        <p:txBody>
          <a:bodyPr>
            <a:normAutofit lnSpcReduction="10000"/>
          </a:bodyPr>
          <a:lstStyle/>
          <a:p>
            <a:pPr algn="just"/>
            <a:r>
              <a:rPr lang="en-US" sz="4400" dirty="0" smtClean="0">
                <a:solidFill>
                  <a:schemeClr val="tx1"/>
                </a:solidFill>
                <a:latin typeface="Arial Rounded MT Bold" pitchFamily="34" charset="0"/>
              </a:rPr>
              <a:t>Mt 5:43-45 </a:t>
            </a:r>
            <a:r>
              <a:rPr lang="en-US" sz="4400" dirty="0" smtClean="0">
                <a:solidFill>
                  <a:schemeClr val="bg1"/>
                </a:solidFill>
                <a:latin typeface="Arial Rounded MT Bold" pitchFamily="34" charset="0"/>
              </a:rPr>
              <a:t>¶ "You have heard that it was said, 'You shall love your neighbor and hate your enemy.'</a:t>
            </a:r>
          </a:p>
          <a:p>
            <a:pPr algn="just"/>
            <a:r>
              <a:rPr lang="en-US" sz="4400" dirty="0" smtClean="0">
                <a:solidFill>
                  <a:schemeClr val="tx1"/>
                </a:solidFill>
                <a:latin typeface="Arial Rounded MT Bold" pitchFamily="34" charset="0"/>
              </a:rPr>
              <a:t> 44 "But I say to you, love your enemies, bless those who curse you, do good to those who hate you, and pray for those who spitefully use you and persecute you,</a:t>
            </a:r>
          </a:p>
          <a:p>
            <a:pPr algn="just"/>
            <a:endParaRPr lang="en-US" sz="4400" dirty="0" smtClean="0">
              <a:solidFill>
                <a:schemeClr val="bg1"/>
              </a:solidFill>
              <a:latin typeface="Arial Rounded MT Bold" pitchFamily="34"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0000"/>
          </a:solidFill>
        </p:spPr>
        <p:style>
          <a:lnRef idx="1">
            <a:schemeClr val="accent5"/>
          </a:lnRef>
          <a:fillRef idx="2">
            <a:schemeClr val="accent5"/>
          </a:fillRef>
          <a:effectRef idx="1">
            <a:schemeClr val="accent5"/>
          </a:effectRef>
          <a:fontRef idx="minor">
            <a:schemeClr val="dk1"/>
          </a:fontRef>
        </p:style>
        <p:txBody>
          <a:bodyPr>
            <a:normAutofit fontScale="92500" lnSpcReduction="10000"/>
          </a:bodyPr>
          <a:lstStyle/>
          <a:p>
            <a:pPr algn="just"/>
            <a:r>
              <a:rPr lang="en-US" sz="4400" dirty="0" smtClean="0">
                <a:solidFill>
                  <a:schemeClr val="bg1"/>
                </a:solidFill>
                <a:latin typeface="Arial Rounded MT Bold" pitchFamily="34" charset="0"/>
              </a:rPr>
              <a:t>45 "that you may be sons of your Father in heaven; for He makes His sun rise on the evil and on the good, and sends rain on the just and on the unjust.</a:t>
            </a:r>
          </a:p>
          <a:p>
            <a:pPr lvl="0" algn="just"/>
            <a:r>
              <a:rPr lang="en-US" sz="4400" dirty="0" smtClean="0">
                <a:solidFill>
                  <a:schemeClr val="tx1"/>
                </a:solidFill>
                <a:latin typeface="Arial Rounded MT Bold" pitchFamily="34" charset="0"/>
              </a:rPr>
              <a:t>Many accuse God of being too </a:t>
            </a:r>
            <a:r>
              <a:rPr lang="en-US" sz="4400" dirty="0" smtClean="0">
                <a:solidFill>
                  <a:schemeClr val="tx1"/>
                </a:solidFill>
                <a:latin typeface="Arial Rounded MT Bold" pitchFamily="34" charset="0"/>
              </a:rPr>
              <a:t>lenient </a:t>
            </a:r>
            <a:r>
              <a:rPr lang="en-US" sz="4400" dirty="0" smtClean="0">
                <a:solidFill>
                  <a:schemeClr val="tx1"/>
                </a:solidFill>
                <a:latin typeface="Arial Rounded MT Bold" pitchFamily="34" charset="0"/>
              </a:rPr>
              <a:t>with the evildoers.</a:t>
            </a:r>
          </a:p>
          <a:p>
            <a:pPr lvl="0" algn="just"/>
            <a:r>
              <a:rPr lang="en-US" sz="4400" dirty="0" smtClean="0">
                <a:solidFill>
                  <a:schemeClr val="bg1"/>
                </a:solidFill>
                <a:latin typeface="Arial Rounded MT Bold" pitchFamily="34" charset="0"/>
              </a:rPr>
              <a:t>Consequently we are prone to take matters on our own hands instead of seeking justice from God.</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0000"/>
          </a:solidFill>
        </p:spPr>
        <p:style>
          <a:lnRef idx="1">
            <a:schemeClr val="accent5"/>
          </a:lnRef>
          <a:fillRef idx="2">
            <a:schemeClr val="accent5"/>
          </a:fillRef>
          <a:effectRef idx="1">
            <a:schemeClr val="accent5"/>
          </a:effectRef>
          <a:fontRef idx="minor">
            <a:schemeClr val="dk1"/>
          </a:fontRef>
        </p:style>
        <p:txBody>
          <a:bodyPr>
            <a:normAutofit fontScale="92500"/>
          </a:bodyPr>
          <a:lstStyle/>
          <a:p>
            <a:pPr lvl="0" algn="just"/>
            <a:r>
              <a:rPr lang="en-US" sz="4400" dirty="0" smtClean="0">
                <a:solidFill>
                  <a:schemeClr val="bg1"/>
                </a:solidFill>
                <a:latin typeface="Arial Rounded MT Bold" pitchFamily="34" charset="0"/>
              </a:rPr>
              <a:t>In civilized countries, we can seek our help by dialing 9-1-1</a:t>
            </a:r>
          </a:p>
          <a:p>
            <a:pPr lvl="0" algn="just"/>
            <a:r>
              <a:rPr lang="en-US" sz="4400" dirty="0" smtClean="0">
                <a:solidFill>
                  <a:schemeClr val="tx1"/>
                </a:solidFill>
                <a:latin typeface="Arial Rounded MT Bold" pitchFamily="34" charset="0"/>
              </a:rPr>
              <a:t>We know the right lawyers to call for all our problems.</a:t>
            </a:r>
          </a:p>
          <a:p>
            <a:pPr lvl="0" algn="just"/>
            <a:r>
              <a:rPr lang="en-US" sz="4400" dirty="0" smtClean="0">
                <a:solidFill>
                  <a:schemeClr val="bg1"/>
                </a:solidFill>
                <a:latin typeface="Arial Rounded MT Bold" pitchFamily="34" charset="0"/>
              </a:rPr>
              <a:t>Some know how to get the bad guys involved to get the job done.</a:t>
            </a:r>
          </a:p>
          <a:p>
            <a:pPr lvl="0" algn="just"/>
            <a:r>
              <a:rPr lang="en-US" sz="4400" dirty="0" smtClean="0">
                <a:solidFill>
                  <a:schemeClr val="tx1"/>
                </a:solidFill>
                <a:latin typeface="Arial Rounded MT Bold" pitchFamily="34" charset="0"/>
              </a:rPr>
              <a:t>Others take their matters to the social Medias to dirty the reputations of those they want to hurt.</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0000"/>
          </a:solidFill>
        </p:spPr>
        <p:style>
          <a:lnRef idx="1">
            <a:schemeClr val="accent5"/>
          </a:lnRef>
          <a:fillRef idx="2">
            <a:schemeClr val="accent5"/>
          </a:fillRef>
          <a:effectRef idx="1">
            <a:schemeClr val="accent5"/>
          </a:effectRef>
          <a:fontRef idx="minor">
            <a:schemeClr val="dk1"/>
          </a:fontRef>
        </p:style>
        <p:txBody>
          <a:bodyPr>
            <a:normAutofit/>
          </a:bodyPr>
          <a:lstStyle/>
          <a:p>
            <a:pPr lvl="0" algn="just"/>
            <a:r>
              <a:rPr lang="en-US" sz="4400" dirty="0" smtClean="0">
                <a:solidFill>
                  <a:schemeClr val="bg1"/>
                </a:solidFill>
                <a:latin typeface="Arial Rounded MT Bold" pitchFamily="34" charset="0"/>
              </a:rPr>
              <a:t>We have Face book, </a:t>
            </a:r>
            <a:r>
              <a:rPr lang="en-US" sz="4400" dirty="0" err="1" smtClean="0">
                <a:solidFill>
                  <a:schemeClr val="bg1"/>
                </a:solidFill>
                <a:latin typeface="Arial Rounded MT Bold" pitchFamily="34" charset="0"/>
              </a:rPr>
              <a:t>Tik-Tok</a:t>
            </a:r>
            <a:r>
              <a:rPr lang="en-US" sz="4400" dirty="0" smtClean="0">
                <a:solidFill>
                  <a:schemeClr val="bg1"/>
                </a:solidFill>
                <a:latin typeface="Arial Rounded MT Bold" pitchFamily="34" charset="0"/>
              </a:rPr>
              <a:t>, </a:t>
            </a:r>
            <a:r>
              <a:rPr lang="en-US" sz="4400" dirty="0" err="1" smtClean="0">
                <a:solidFill>
                  <a:schemeClr val="bg1"/>
                </a:solidFill>
                <a:latin typeface="Arial Rounded MT Bold" pitchFamily="34" charset="0"/>
              </a:rPr>
              <a:t>Instagram</a:t>
            </a:r>
            <a:r>
              <a:rPr lang="en-US" sz="4400" dirty="0" smtClean="0">
                <a:solidFill>
                  <a:schemeClr val="bg1"/>
                </a:solidFill>
                <a:latin typeface="Arial Rounded MT Bold" pitchFamily="34" charset="0"/>
              </a:rPr>
              <a:t>, </a:t>
            </a:r>
            <a:r>
              <a:rPr lang="en-US" sz="4400" dirty="0" err="1" smtClean="0">
                <a:solidFill>
                  <a:schemeClr val="bg1"/>
                </a:solidFill>
                <a:latin typeface="Arial Rounded MT Bold" pitchFamily="34" charset="0"/>
              </a:rPr>
              <a:t>Youtube</a:t>
            </a:r>
            <a:r>
              <a:rPr lang="en-US" sz="4400" dirty="0" smtClean="0">
                <a:solidFill>
                  <a:schemeClr val="bg1"/>
                </a:solidFill>
                <a:latin typeface="Arial Rounded MT Bold" pitchFamily="34" charset="0"/>
              </a:rPr>
              <a:t>, twitter and the list goes on.</a:t>
            </a:r>
          </a:p>
          <a:p>
            <a:pPr lvl="0" algn="just"/>
            <a:r>
              <a:rPr lang="en-US" sz="4400" dirty="0" smtClean="0">
                <a:solidFill>
                  <a:schemeClr val="tx1"/>
                </a:solidFill>
                <a:latin typeface="Arial Rounded MT Bold" pitchFamily="34" charset="0"/>
              </a:rPr>
              <a:t>We travelled to Nashville recently and it was amazing how bad </a:t>
            </a:r>
            <a:r>
              <a:rPr lang="en-US" sz="4400" dirty="0" smtClean="0">
                <a:solidFill>
                  <a:schemeClr val="tx1"/>
                </a:solidFill>
                <a:latin typeface="Arial Rounded MT Bold" pitchFamily="34" charset="0"/>
              </a:rPr>
              <a:t>reports </a:t>
            </a:r>
            <a:r>
              <a:rPr lang="en-US" sz="4400" dirty="0" smtClean="0">
                <a:solidFill>
                  <a:schemeClr val="tx1"/>
                </a:solidFill>
                <a:latin typeface="Arial Rounded MT Bold" pitchFamily="34" charset="0"/>
              </a:rPr>
              <a:t>can afford somebody’s business.</a:t>
            </a:r>
          </a:p>
          <a:p>
            <a:pPr lvl="0" algn="just"/>
            <a:r>
              <a:rPr lang="en-US" sz="4400" dirty="0" smtClean="0">
                <a:solidFill>
                  <a:schemeClr val="bg1"/>
                </a:solidFill>
                <a:latin typeface="Arial Rounded MT Bold" pitchFamily="34" charset="0"/>
              </a:rPr>
              <a:t>Each affordable hotel we found, there was a bad report to it.</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0000"/>
          </a:solidFill>
        </p:spPr>
        <p:style>
          <a:lnRef idx="1">
            <a:schemeClr val="accent5"/>
          </a:lnRef>
          <a:fillRef idx="2">
            <a:schemeClr val="accent5"/>
          </a:fillRef>
          <a:effectRef idx="1">
            <a:schemeClr val="accent5"/>
          </a:effectRef>
          <a:fontRef idx="minor">
            <a:schemeClr val="dk1"/>
          </a:fontRef>
        </p:style>
        <p:txBody>
          <a:bodyPr>
            <a:normAutofit fontScale="92500" lnSpcReduction="20000"/>
          </a:bodyPr>
          <a:lstStyle/>
          <a:p>
            <a:pPr lvl="0" algn="just"/>
            <a:r>
              <a:rPr lang="en-US" sz="4400" dirty="0" smtClean="0">
                <a:solidFill>
                  <a:schemeClr val="bg1"/>
                </a:solidFill>
                <a:latin typeface="Arial Rounded MT Bold" pitchFamily="34" charset="0"/>
              </a:rPr>
              <a:t>Many of them said bedbugs, nasty management, poor service, sanitation issues.</a:t>
            </a:r>
          </a:p>
          <a:p>
            <a:pPr lvl="0" algn="just"/>
            <a:r>
              <a:rPr lang="en-US" sz="4400" dirty="0" smtClean="0">
                <a:solidFill>
                  <a:schemeClr val="tx1"/>
                </a:solidFill>
                <a:latin typeface="Arial Rounded MT Bold" pitchFamily="34" charset="0"/>
              </a:rPr>
              <a:t>What if it is some malicious people out there who are paid by the completions to cause all these damages in order to attract clients to themselves.</a:t>
            </a:r>
          </a:p>
          <a:p>
            <a:pPr lvl="0" algn="just"/>
            <a:r>
              <a:rPr lang="en-US" sz="4400" dirty="0" smtClean="0">
                <a:solidFill>
                  <a:schemeClr val="bg1"/>
                </a:solidFill>
                <a:latin typeface="Arial Rounded MT Bold" pitchFamily="34" charset="0"/>
              </a:rPr>
              <a:t>Some people take their revenge to witch doctors and sorcerers in seeking to inflict pain to their offenders.</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0000"/>
          </a:solidFill>
        </p:spPr>
        <p:style>
          <a:lnRef idx="1">
            <a:schemeClr val="accent5"/>
          </a:lnRef>
          <a:fillRef idx="2">
            <a:schemeClr val="accent5"/>
          </a:fillRef>
          <a:effectRef idx="1">
            <a:schemeClr val="accent5"/>
          </a:effectRef>
          <a:fontRef idx="minor">
            <a:schemeClr val="dk1"/>
          </a:fontRef>
        </p:style>
        <p:txBody>
          <a:bodyPr>
            <a:normAutofit lnSpcReduction="10000"/>
          </a:bodyPr>
          <a:lstStyle/>
          <a:p>
            <a:pPr lvl="0" algn="just"/>
            <a:r>
              <a:rPr lang="en-US" sz="4400" dirty="0" smtClean="0">
                <a:solidFill>
                  <a:schemeClr val="bg1"/>
                </a:solidFill>
                <a:latin typeface="Arial Rounded MT Bold" pitchFamily="34" charset="0"/>
              </a:rPr>
              <a:t>Some people accuse people falsely to the immigration service to get them deported.</a:t>
            </a:r>
          </a:p>
          <a:p>
            <a:pPr lvl="0" algn="just"/>
            <a:r>
              <a:rPr lang="en-US" sz="4400" dirty="0" smtClean="0">
                <a:solidFill>
                  <a:schemeClr val="tx1"/>
                </a:solidFill>
                <a:latin typeface="Arial Rounded MT Bold" pitchFamily="34" charset="0"/>
              </a:rPr>
              <a:t>Some go to the workplaces of people seeking to get them fired.</a:t>
            </a:r>
          </a:p>
          <a:p>
            <a:pPr algn="just"/>
            <a:r>
              <a:rPr lang="en-US" sz="4400" dirty="0" smtClean="0">
                <a:solidFill>
                  <a:schemeClr val="bg1"/>
                </a:solidFill>
                <a:latin typeface="Arial Rounded MT Bold" pitchFamily="34" charset="0"/>
              </a:rPr>
              <a:t>When one is animated by the spirit of vengeance there is no limit to what he or she will do to get even. </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40000"/>
              <a:lumOff val="60000"/>
            </a:schemeClr>
          </a:solidFill>
        </p:spPr>
        <p:style>
          <a:lnRef idx="1">
            <a:schemeClr val="accent5"/>
          </a:lnRef>
          <a:fillRef idx="2">
            <a:schemeClr val="accent5"/>
          </a:fillRef>
          <a:effectRef idx="1">
            <a:schemeClr val="accent5"/>
          </a:effectRef>
          <a:fontRef idx="minor">
            <a:schemeClr val="dk1"/>
          </a:fontRef>
        </p:style>
        <p:txBody>
          <a:bodyPr>
            <a:normAutofit fontScale="92500"/>
          </a:bodyPr>
          <a:lstStyle/>
          <a:p>
            <a:pPr algn="just"/>
            <a:r>
              <a:rPr lang="en-US" sz="4400" b="1" u="sng" dirty="0" smtClean="0">
                <a:solidFill>
                  <a:srgbClr val="2B14D2"/>
                </a:solidFill>
                <a:latin typeface="Arial Rounded MT Bold" pitchFamily="34" charset="0"/>
              </a:rPr>
              <a:t>Leviticus 19:17-18</a:t>
            </a:r>
            <a:endParaRPr lang="en-US" sz="4400" dirty="0" smtClean="0">
              <a:solidFill>
                <a:srgbClr val="2B14D2"/>
              </a:solidFill>
              <a:latin typeface="Arial Rounded MT Bold" pitchFamily="34" charset="0"/>
            </a:endParaRPr>
          </a:p>
          <a:p>
            <a:pPr algn="just"/>
            <a:r>
              <a:rPr lang="en-US" sz="4400" dirty="0" smtClean="0">
                <a:latin typeface="Arial Rounded MT Bold" pitchFamily="34" charset="0"/>
              </a:rPr>
              <a:t>17 'You shall not hate your brother in your heart. You shall surely rebuke your neighbor, and not bear sin because of him.</a:t>
            </a:r>
          </a:p>
          <a:p>
            <a:pPr algn="just"/>
            <a:r>
              <a:rPr lang="en-US" sz="4400" dirty="0" smtClean="0">
                <a:latin typeface="Arial Rounded MT Bold" pitchFamily="34" charset="0"/>
              </a:rPr>
              <a:t> </a:t>
            </a:r>
            <a:r>
              <a:rPr lang="en-US" sz="4400" dirty="0" smtClean="0">
                <a:solidFill>
                  <a:srgbClr val="2B14D2"/>
                </a:solidFill>
                <a:latin typeface="Arial Rounded MT Bold" pitchFamily="34" charset="0"/>
              </a:rPr>
              <a:t>18 'You shall not take vengeance, nor bear any grudge against the children of your people, but you shall love your neighbor as yourself: I am the LORD.</a:t>
            </a:r>
            <a:endParaRPr lang="en-US" sz="4400" dirty="0">
              <a:solidFill>
                <a:srgbClr val="2B14D2"/>
              </a:solidFill>
              <a:latin typeface="Arial Rounded MT Bold" pitchFamily="34" charset="0"/>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2060"/>
          </a:solidFill>
        </p:spPr>
        <p:style>
          <a:lnRef idx="1">
            <a:schemeClr val="accent5"/>
          </a:lnRef>
          <a:fillRef idx="2">
            <a:schemeClr val="accent5"/>
          </a:fillRef>
          <a:effectRef idx="1">
            <a:schemeClr val="accent5"/>
          </a:effectRef>
          <a:fontRef idx="minor">
            <a:schemeClr val="dk1"/>
          </a:fontRef>
        </p:style>
        <p:txBody>
          <a:bodyPr>
            <a:normAutofit/>
          </a:bodyPr>
          <a:lstStyle/>
          <a:p>
            <a:pPr algn="ctr">
              <a:buNone/>
            </a:pPr>
            <a:r>
              <a:rPr lang="en-US" sz="4400" b="1" dirty="0" smtClean="0">
                <a:solidFill>
                  <a:srgbClr val="FFFF00"/>
                </a:solidFill>
                <a:latin typeface="Arial Rounded MT Bold" pitchFamily="34" charset="0"/>
              </a:rPr>
              <a:t>THE DETESTABLE VENGEANCE SPIRIT OF THE PHILISTINES</a:t>
            </a:r>
            <a:endParaRPr lang="en-US" sz="4400" dirty="0" smtClean="0">
              <a:solidFill>
                <a:srgbClr val="FFFF00"/>
              </a:solidFill>
              <a:latin typeface="Arial Rounded MT Bold" pitchFamily="34" charset="0"/>
            </a:endParaRPr>
          </a:p>
          <a:p>
            <a:pPr algn="just"/>
            <a:r>
              <a:rPr lang="fr-FR" sz="4400" b="1" u="sng" dirty="0" smtClean="0">
                <a:solidFill>
                  <a:schemeClr val="bg1"/>
                </a:solidFill>
                <a:latin typeface="Arial Rounded MT Bold" pitchFamily="34" charset="0"/>
              </a:rPr>
              <a:t>EZEKIEL 25 : 15-17</a:t>
            </a:r>
            <a:endParaRPr lang="en-US" sz="4400" dirty="0" smtClean="0">
              <a:solidFill>
                <a:schemeClr val="bg1"/>
              </a:solidFill>
              <a:latin typeface="Arial Rounded MT Bold" pitchFamily="34" charset="0"/>
            </a:endParaRPr>
          </a:p>
          <a:p>
            <a:pPr algn="just"/>
            <a:r>
              <a:rPr lang="en-US" sz="4400" dirty="0" err="1" smtClean="0">
                <a:solidFill>
                  <a:srgbClr val="FFFF00"/>
                </a:solidFill>
                <a:latin typeface="Arial Rounded MT Bold" pitchFamily="34" charset="0"/>
              </a:rPr>
              <a:t>Eze</a:t>
            </a:r>
            <a:r>
              <a:rPr lang="en-US" sz="4400" dirty="0" smtClean="0">
                <a:solidFill>
                  <a:srgbClr val="FFFF00"/>
                </a:solidFill>
                <a:latin typeface="Arial Rounded MT Bold" pitchFamily="34" charset="0"/>
              </a:rPr>
              <a:t> 25:15 </a:t>
            </a:r>
            <a:r>
              <a:rPr lang="en-US" sz="4400" dirty="0" smtClean="0">
                <a:solidFill>
                  <a:schemeClr val="bg1"/>
                </a:solidFill>
                <a:latin typeface="Arial Rounded MT Bold" pitchFamily="34" charset="0"/>
              </a:rPr>
              <a:t>'Thus says the Lord GOD: "Because the Philistines dealt vengefully and took vengeance with a spiteful heart, to destroy because of the old hatred,"</a:t>
            </a:r>
          </a:p>
          <a:p>
            <a:pPr algn="just">
              <a:buNone/>
            </a:pPr>
            <a:endParaRPr lang="en-US" sz="4400" dirty="0" smtClean="0">
              <a:solidFill>
                <a:schemeClr val="bg1"/>
              </a:solidFill>
              <a:latin typeface="Arial Rounded MT Bold" pitchFamily="34" charset="0"/>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2060"/>
          </a:solidFill>
        </p:spPr>
        <p:style>
          <a:lnRef idx="1">
            <a:schemeClr val="accent5"/>
          </a:lnRef>
          <a:fillRef idx="2">
            <a:schemeClr val="accent5"/>
          </a:fillRef>
          <a:effectRef idx="1">
            <a:schemeClr val="accent5"/>
          </a:effectRef>
          <a:fontRef idx="minor">
            <a:schemeClr val="dk1"/>
          </a:fontRef>
        </p:style>
        <p:txBody>
          <a:bodyPr>
            <a:normAutofit fontScale="92500" lnSpcReduction="10000"/>
          </a:bodyPr>
          <a:lstStyle/>
          <a:p>
            <a:pPr algn="just"/>
            <a:r>
              <a:rPr lang="en-US" sz="4400" dirty="0" smtClean="0">
                <a:solidFill>
                  <a:schemeClr val="bg1"/>
                </a:solidFill>
                <a:latin typeface="Arial Rounded MT Bold" pitchFamily="34" charset="0"/>
              </a:rPr>
              <a:t>16 'therefore thus says the Lord GOD: "I will stretch out My hand against the Philistines, and I will cut off the </a:t>
            </a:r>
            <a:r>
              <a:rPr lang="en-US" sz="4400" dirty="0" err="1" smtClean="0">
                <a:solidFill>
                  <a:schemeClr val="bg1"/>
                </a:solidFill>
                <a:latin typeface="Arial Rounded MT Bold" pitchFamily="34" charset="0"/>
              </a:rPr>
              <a:t>Cherethites</a:t>
            </a:r>
            <a:r>
              <a:rPr lang="en-US" sz="4400" dirty="0" smtClean="0">
                <a:solidFill>
                  <a:schemeClr val="bg1"/>
                </a:solidFill>
                <a:latin typeface="Arial Rounded MT Bold" pitchFamily="34" charset="0"/>
              </a:rPr>
              <a:t> and destroy the remnant of the seacoast.</a:t>
            </a:r>
          </a:p>
          <a:p>
            <a:pPr algn="just"/>
            <a:r>
              <a:rPr lang="en-US" sz="4400" dirty="0" smtClean="0">
                <a:solidFill>
                  <a:srgbClr val="FFFF00"/>
                </a:solidFill>
                <a:latin typeface="Arial Rounded MT Bold" pitchFamily="34" charset="0"/>
              </a:rPr>
              <a:t> 17 "I will execute great vengeance on them with furious rebukes; and they shall know that I am the LORD, when I lay My vengeance upon them."'"</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2060"/>
          </a:solidFill>
        </p:spPr>
        <p:style>
          <a:lnRef idx="1">
            <a:schemeClr val="accent5"/>
          </a:lnRef>
          <a:fillRef idx="2">
            <a:schemeClr val="accent5"/>
          </a:fillRef>
          <a:effectRef idx="1">
            <a:schemeClr val="accent5"/>
          </a:effectRef>
          <a:fontRef idx="minor">
            <a:schemeClr val="dk1"/>
          </a:fontRef>
        </p:style>
        <p:txBody>
          <a:bodyPr>
            <a:normAutofit lnSpcReduction="10000"/>
          </a:bodyPr>
          <a:lstStyle/>
          <a:p>
            <a:pPr lvl="0" algn="just"/>
            <a:r>
              <a:rPr lang="en-US" sz="4400" dirty="0" smtClean="0">
                <a:solidFill>
                  <a:schemeClr val="bg1"/>
                </a:solidFill>
                <a:latin typeface="Arial Rounded MT Bold" pitchFamily="34" charset="0"/>
              </a:rPr>
              <a:t>The Philistines were passionate  vengeful people.</a:t>
            </a:r>
          </a:p>
          <a:p>
            <a:pPr lvl="0" algn="just"/>
            <a:r>
              <a:rPr lang="en-US" sz="4400" dirty="0" smtClean="0">
                <a:solidFill>
                  <a:srgbClr val="FFFF00"/>
                </a:solidFill>
                <a:latin typeface="Arial Rounded MT Bold" pitchFamily="34" charset="0"/>
              </a:rPr>
              <a:t>Although justice limited the practice of an eye for an eye, they went after the most extreme measures to punish anyone who had offended them.</a:t>
            </a:r>
          </a:p>
          <a:p>
            <a:pPr lvl="0" algn="just"/>
            <a:r>
              <a:rPr lang="en-US" sz="4400" dirty="0" smtClean="0">
                <a:solidFill>
                  <a:schemeClr val="bg1"/>
                </a:solidFill>
                <a:latin typeface="Arial Rounded MT Bold" pitchFamily="34" charset="0"/>
              </a:rPr>
              <a:t>It was like a death sentence for the smallest offence.</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2060"/>
          </a:solidFill>
        </p:spPr>
        <p:style>
          <a:lnRef idx="1">
            <a:schemeClr val="accent5"/>
          </a:lnRef>
          <a:fillRef idx="2">
            <a:schemeClr val="accent5"/>
          </a:fillRef>
          <a:effectRef idx="1">
            <a:schemeClr val="accent5"/>
          </a:effectRef>
          <a:fontRef idx="minor">
            <a:schemeClr val="dk1"/>
          </a:fontRef>
        </p:style>
        <p:txBody>
          <a:bodyPr>
            <a:normAutofit fontScale="92500" lnSpcReduction="10000"/>
          </a:bodyPr>
          <a:lstStyle/>
          <a:p>
            <a:pPr lvl="0" algn="just"/>
            <a:r>
              <a:rPr lang="en-US" sz="4400" dirty="0" smtClean="0">
                <a:solidFill>
                  <a:schemeClr val="bg1"/>
                </a:solidFill>
                <a:latin typeface="Arial Rounded MT Bold" pitchFamily="34" charset="0"/>
              </a:rPr>
              <a:t>I read a bumper sticker that said: “My baby is on board; you hit </a:t>
            </a:r>
            <a:r>
              <a:rPr lang="en-US" sz="4400" dirty="0" smtClean="0">
                <a:solidFill>
                  <a:schemeClr val="bg1"/>
                </a:solidFill>
                <a:latin typeface="Arial Rounded MT Bold" pitchFamily="34" charset="0"/>
              </a:rPr>
              <a:t>my car, </a:t>
            </a:r>
            <a:r>
              <a:rPr lang="en-US" sz="4400" dirty="0" smtClean="0">
                <a:solidFill>
                  <a:schemeClr val="bg1"/>
                </a:solidFill>
                <a:latin typeface="Arial Rounded MT Bold" pitchFamily="34" charset="0"/>
              </a:rPr>
              <a:t>you’re dead.” </a:t>
            </a:r>
          </a:p>
          <a:p>
            <a:pPr lvl="0" algn="just"/>
            <a:r>
              <a:rPr lang="en-US" sz="4400" dirty="0" smtClean="0">
                <a:solidFill>
                  <a:srgbClr val="FFFF00"/>
                </a:solidFill>
                <a:latin typeface="Arial Rounded MT Bold" pitchFamily="34" charset="0"/>
              </a:rPr>
              <a:t>The Bible says, “the Philistines dealt vengefully and took vengeance with a spiteful heart, to destroy because of the old hatred,"</a:t>
            </a:r>
          </a:p>
          <a:p>
            <a:pPr lvl="0" algn="just"/>
            <a:r>
              <a:rPr lang="en-US" sz="4400" dirty="0" smtClean="0">
                <a:solidFill>
                  <a:schemeClr val="bg1"/>
                </a:solidFill>
                <a:latin typeface="Arial Rounded MT Bold" pitchFamily="34" charset="0"/>
              </a:rPr>
              <a:t>They wanted to inflict  </a:t>
            </a:r>
            <a:r>
              <a:rPr lang="en-US" sz="4400" dirty="0" smtClean="0">
                <a:solidFill>
                  <a:schemeClr val="bg1"/>
                </a:solidFill>
                <a:latin typeface="Arial Rounded MT Bold" pitchFamily="34" charset="0"/>
              </a:rPr>
              <a:t>punishments </a:t>
            </a:r>
            <a:r>
              <a:rPr lang="en-US" sz="4400" dirty="0" smtClean="0">
                <a:solidFill>
                  <a:schemeClr val="bg1"/>
                </a:solidFill>
                <a:latin typeface="Arial Rounded MT Bold" pitchFamily="34" charset="0"/>
              </a:rPr>
              <a:t>that did not fit the crime.</a:t>
            </a: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2060"/>
          </a:solidFill>
        </p:spPr>
        <p:style>
          <a:lnRef idx="1">
            <a:schemeClr val="accent5"/>
          </a:lnRef>
          <a:fillRef idx="2">
            <a:schemeClr val="accent5"/>
          </a:fillRef>
          <a:effectRef idx="1">
            <a:schemeClr val="accent5"/>
          </a:effectRef>
          <a:fontRef idx="minor">
            <a:schemeClr val="dk1"/>
          </a:fontRef>
        </p:style>
        <p:txBody>
          <a:bodyPr>
            <a:normAutofit/>
          </a:bodyPr>
          <a:lstStyle/>
          <a:p>
            <a:pPr lvl="0" algn="just"/>
            <a:r>
              <a:rPr lang="en-US" sz="4400" dirty="0" smtClean="0">
                <a:solidFill>
                  <a:schemeClr val="bg1"/>
                </a:solidFill>
                <a:latin typeface="Arial Rounded MT Bold" pitchFamily="34" charset="0"/>
              </a:rPr>
              <a:t>Like people killing people they don’t even know for taking their lanes in traffic.</a:t>
            </a:r>
          </a:p>
          <a:p>
            <a:pPr lvl="0" algn="just"/>
            <a:r>
              <a:rPr lang="en-US" sz="4400" dirty="0" smtClean="0">
                <a:solidFill>
                  <a:srgbClr val="FFFF00"/>
                </a:solidFill>
                <a:latin typeface="Arial Rounded MT Bold" pitchFamily="34" charset="0"/>
              </a:rPr>
              <a:t>Because of the fact that Mordecai did not bow properly before Haman, he set out to destroy the entire Jewish race living in the kingdom.</a:t>
            </a: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2060"/>
          </a:solidFill>
        </p:spPr>
        <p:style>
          <a:lnRef idx="1">
            <a:schemeClr val="accent5"/>
          </a:lnRef>
          <a:fillRef idx="2">
            <a:schemeClr val="accent5"/>
          </a:fillRef>
          <a:effectRef idx="1">
            <a:schemeClr val="accent5"/>
          </a:effectRef>
          <a:fontRef idx="minor">
            <a:schemeClr val="dk1"/>
          </a:fontRef>
        </p:style>
        <p:txBody>
          <a:bodyPr>
            <a:normAutofit fontScale="92500"/>
          </a:bodyPr>
          <a:lstStyle/>
          <a:p>
            <a:pPr lvl="0" algn="just"/>
            <a:r>
              <a:rPr lang="en-US" sz="4400" dirty="0" smtClean="0">
                <a:solidFill>
                  <a:schemeClr val="bg1"/>
                </a:solidFill>
                <a:latin typeface="Arial Rounded MT Bold" pitchFamily="34" charset="0"/>
              </a:rPr>
              <a:t>Because of the fact the </a:t>
            </a:r>
            <a:r>
              <a:rPr lang="en-US" sz="4400" dirty="0" err="1" smtClean="0">
                <a:solidFill>
                  <a:schemeClr val="bg1"/>
                </a:solidFill>
                <a:latin typeface="Arial Rounded MT Bold" pitchFamily="34" charset="0"/>
              </a:rPr>
              <a:t>Naboth</a:t>
            </a:r>
            <a:r>
              <a:rPr lang="en-US" sz="4400" dirty="0" smtClean="0">
                <a:solidFill>
                  <a:schemeClr val="bg1"/>
                </a:solidFill>
                <a:latin typeface="Arial Rounded MT Bold" pitchFamily="34" charset="0"/>
              </a:rPr>
              <a:t> refused to sell or trade his vineyard to Ahab, Jezebel ordered the killing of that just man and gave the field to her husband.</a:t>
            </a:r>
          </a:p>
          <a:p>
            <a:pPr lvl="0" algn="just"/>
            <a:r>
              <a:rPr lang="en-US" sz="4400" dirty="0" smtClean="0">
                <a:solidFill>
                  <a:srgbClr val="FFFF00"/>
                </a:solidFill>
                <a:latin typeface="Arial Rounded MT Bold" pitchFamily="34" charset="0"/>
              </a:rPr>
              <a:t>Just because John the Baptist disapproved of the union between Herod and his sister-in-law, his head had to be presented on a plate.</a:t>
            </a: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2060"/>
          </a:solidFill>
        </p:spPr>
        <p:style>
          <a:lnRef idx="1">
            <a:schemeClr val="accent5"/>
          </a:lnRef>
          <a:fillRef idx="2">
            <a:schemeClr val="accent5"/>
          </a:fillRef>
          <a:effectRef idx="1">
            <a:schemeClr val="accent5"/>
          </a:effectRef>
          <a:fontRef idx="minor">
            <a:schemeClr val="dk1"/>
          </a:fontRef>
        </p:style>
        <p:txBody>
          <a:bodyPr>
            <a:normAutofit/>
          </a:bodyPr>
          <a:lstStyle/>
          <a:p>
            <a:pPr lvl="0" algn="just"/>
            <a:r>
              <a:rPr lang="en-US" sz="4400" dirty="0" smtClean="0">
                <a:solidFill>
                  <a:schemeClr val="bg1"/>
                </a:solidFill>
                <a:latin typeface="Arial Rounded MT Bold" pitchFamily="34" charset="0"/>
              </a:rPr>
              <a:t>Just because a baby king was born in the kingdom and the wise men did not lead Herod to him, all the baby boys in Bethlehem and surrounding cities had to be put in pieces.</a:t>
            </a:r>
          </a:p>
          <a:p>
            <a:pPr lvl="0" algn="just"/>
            <a:r>
              <a:rPr lang="en-US" sz="4400" dirty="0" smtClean="0">
                <a:solidFill>
                  <a:srgbClr val="FFFF00"/>
                </a:solidFill>
                <a:latin typeface="Arial Rounded MT Bold" pitchFamily="34" charset="0"/>
              </a:rPr>
              <a:t>There are people who mistreat children over some issues they had with their parents.</a:t>
            </a: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2060"/>
          </a:solidFill>
        </p:spPr>
        <p:style>
          <a:lnRef idx="1">
            <a:schemeClr val="accent5"/>
          </a:lnRef>
          <a:fillRef idx="2">
            <a:schemeClr val="accent5"/>
          </a:fillRef>
          <a:effectRef idx="1">
            <a:schemeClr val="accent5"/>
          </a:effectRef>
          <a:fontRef idx="minor">
            <a:schemeClr val="dk1"/>
          </a:fontRef>
        </p:style>
        <p:txBody>
          <a:bodyPr>
            <a:normAutofit/>
          </a:bodyPr>
          <a:lstStyle/>
          <a:p>
            <a:pPr lvl="0" algn="just"/>
            <a:r>
              <a:rPr lang="en-US" sz="4800" dirty="0" smtClean="0">
                <a:solidFill>
                  <a:schemeClr val="bg1"/>
                </a:solidFill>
                <a:latin typeface="Arial Rounded MT Bold" pitchFamily="34" charset="0"/>
              </a:rPr>
              <a:t>Some people are punishing orphans and widows over the issues they had with the deceased person.        </a:t>
            </a:r>
          </a:p>
          <a:p>
            <a:pPr algn="just"/>
            <a:r>
              <a:rPr lang="en-US" sz="4800" b="1" dirty="0" smtClean="0">
                <a:solidFill>
                  <a:srgbClr val="FFFF00"/>
                </a:solidFill>
                <a:latin typeface="Arial Rounded MT Bold" pitchFamily="34" charset="0"/>
              </a:rPr>
              <a:t>God was furious with the Philistines because of their vengeful attitude.</a:t>
            </a:r>
            <a:endParaRPr lang="en-US" sz="4800" dirty="0" smtClean="0">
              <a:solidFill>
                <a:srgbClr val="FFFF00"/>
              </a:solidFill>
              <a:latin typeface="Arial Rounded MT Bold" pitchFamily="34" charset="0"/>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2060"/>
          </a:solidFill>
        </p:spPr>
        <p:style>
          <a:lnRef idx="1">
            <a:schemeClr val="accent5"/>
          </a:lnRef>
          <a:fillRef idx="2">
            <a:schemeClr val="accent5"/>
          </a:fillRef>
          <a:effectRef idx="1">
            <a:schemeClr val="accent5"/>
          </a:effectRef>
          <a:fontRef idx="minor">
            <a:schemeClr val="dk1"/>
          </a:fontRef>
        </p:style>
        <p:txBody>
          <a:bodyPr>
            <a:normAutofit/>
          </a:bodyPr>
          <a:lstStyle/>
          <a:p>
            <a:pPr algn="just"/>
            <a:r>
              <a:rPr lang="en-US" sz="4800" dirty="0" err="1" smtClean="0">
                <a:solidFill>
                  <a:schemeClr val="bg1"/>
                </a:solidFill>
                <a:latin typeface="Arial Rounded MT Bold" pitchFamily="34" charset="0"/>
              </a:rPr>
              <a:t>Eze</a:t>
            </a:r>
            <a:r>
              <a:rPr lang="en-US" sz="4800" dirty="0" smtClean="0">
                <a:solidFill>
                  <a:schemeClr val="bg1"/>
                </a:solidFill>
                <a:latin typeface="Arial Rounded MT Bold" pitchFamily="34" charset="0"/>
              </a:rPr>
              <a:t> 25:17 "I will execute great vengeance on them with furious rebukes; and they shall know that I am the LORD, when I lay My vengeance upon them."'"</a:t>
            </a:r>
          </a:p>
          <a:p>
            <a:pPr lvl="0" algn="just"/>
            <a:r>
              <a:rPr lang="en-US" sz="4800" dirty="0" smtClean="0">
                <a:solidFill>
                  <a:srgbClr val="FFFF00"/>
                </a:solidFill>
                <a:latin typeface="Arial Rounded MT Bold" pitchFamily="34" charset="0"/>
              </a:rPr>
              <a:t>If revenge is your way of living, God will deal with you.</a:t>
            </a:r>
            <a:endParaRPr lang="en-US" sz="4800" dirty="0">
              <a:solidFill>
                <a:srgbClr val="FFFF00"/>
              </a:solidFill>
              <a:latin typeface="Arial Rounded MT Bold" pitchFamily="34" charset="0"/>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40000"/>
              <a:lumOff val="60000"/>
            </a:schemeClr>
          </a:solidFill>
        </p:spPr>
        <p:style>
          <a:lnRef idx="1">
            <a:schemeClr val="accent5"/>
          </a:lnRef>
          <a:fillRef idx="2">
            <a:schemeClr val="accent5"/>
          </a:fillRef>
          <a:effectRef idx="1">
            <a:schemeClr val="accent5"/>
          </a:effectRef>
          <a:fontRef idx="minor">
            <a:schemeClr val="dk1"/>
          </a:fontRef>
        </p:style>
        <p:txBody>
          <a:bodyPr>
            <a:normAutofit/>
          </a:bodyPr>
          <a:lstStyle/>
          <a:p>
            <a:pPr algn="just"/>
            <a:r>
              <a:rPr lang="en-US" sz="4400" b="1" dirty="0" smtClean="0">
                <a:solidFill>
                  <a:srgbClr val="7030A0"/>
                </a:solidFill>
                <a:latin typeface="Arial Rounded MT Bold" pitchFamily="34" charset="0"/>
              </a:rPr>
              <a:t>GOD VENDICATED NABOTH LONG AFTER HIS DEATH</a:t>
            </a:r>
            <a:endParaRPr lang="en-US" sz="4400" dirty="0" smtClean="0">
              <a:solidFill>
                <a:srgbClr val="7030A0"/>
              </a:solidFill>
              <a:latin typeface="Arial Rounded MT Bold" pitchFamily="34" charset="0"/>
            </a:endParaRPr>
          </a:p>
          <a:p>
            <a:pPr lvl="0" algn="just"/>
            <a:r>
              <a:rPr lang="en-US" sz="4400" dirty="0" smtClean="0">
                <a:solidFill>
                  <a:schemeClr val="tx1"/>
                </a:solidFill>
                <a:latin typeface="Arial Rounded MT Bold" pitchFamily="34" charset="0"/>
              </a:rPr>
              <a:t>On the same day, two kings related to Jezebel. One her son </a:t>
            </a:r>
            <a:r>
              <a:rPr lang="en-US" sz="4400" dirty="0" err="1" smtClean="0">
                <a:solidFill>
                  <a:schemeClr val="tx1"/>
                </a:solidFill>
                <a:latin typeface="Arial Rounded MT Bold" pitchFamily="34" charset="0"/>
              </a:rPr>
              <a:t>Joran</a:t>
            </a:r>
            <a:r>
              <a:rPr lang="en-US" sz="4400" dirty="0" smtClean="0">
                <a:solidFill>
                  <a:schemeClr val="tx1"/>
                </a:solidFill>
                <a:latin typeface="Arial Rounded MT Bold" pitchFamily="34" charset="0"/>
              </a:rPr>
              <a:t> king of Israel, the other </a:t>
            </a:r>
            <a:r>
              <a:rPr lang="en-US" sz="4400" dirty="0" err="1" smtClean="0">
                <a:solidFill>
                  <a:schemeClr val="tx1"/>
                </a:solidFill>
                <a:latin typeface="Arial Rounded MT Bold" pitchFamily="34" charset="0"/>
              </a:rPr>
              <a:t>Azaria</a:t>
            </a:r>
            <a:r>
              <a:rPr lang="en-US" sz="4400" dirty="0" smtClean="0">
                <a:solidFill>
                  <a:schemeClr val="tx1"/>
                </a:solidFill>
                <a:latin typeface="Arial Rounded MT Bold" pitchFamily="34" charset="0"/>
              </a:rPr>
              <a:t> her grandson, king of Judah were killed and </a:t>
            </a:r>
            <a:r>
              <a:rPr lang="en-US" sz="4400" dirty="0" err="1" smtClean="0">
                <a:solidFill>
                  <a:schemeClr val="tx1"/>
                </a:solidFill>
                <a:latin typeface="Arial Rounded MT Bold" pitchFamily="34" charset="0"/>
              </a:rPr>
              <a:t>trown</a:t>
            </a:r>
            <a:r>
              <a:rPr lang="en-US" sz="4400" dirty="0" smtClean="0">
                <a:solidFill>
                  <a:schemeClr val="tx1"/>
                </a:solidFill>
                <a:latin typeface="Arial Rounded MT Bold" pitchFamily="34" charset="0"/>
              </a:rPr>
              <a:t> in the field of </a:t>
            </a:r>
            <a:r>
              <a:rPr lang="en-US" sz="4400" dirty="0" err="1" smtClean="0">
                <a:solidFill>
                  <a:schemeClr val="tx1"/>
                </a:solidFill>
                <a:latin typeface="Arial Rounded MT Bold" pitchFamily="34" charset="0"/>
              </a:rPr>
              <a:t>Naboth</a:t>
            </a:r>
            <a:r>
              <a:rPr lang="en-US" sz="4400" dirty="0" smtClean="0">
                <a:solidFill>
                  <a:schemeClr val="tx1"/>
                </a:solidFill>
                <a:latin typeface="Arial Rounded MT Bold" pitchFamily="34" charset="0"/>
              </a:rPr>
              <a:t> as prophesied by Prophet Elijah. </a:t>
            </a: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40000"/>
              <a:lumOff val="60000"/>
            </a:schemeClr>
          </a:solidFill>
        </p:spPr>
        <p:style>
          <a:lnRef idx="1">
            <a:schemeClr val="accent5"/>
          </a:lnRef>
          <a:fillRef idx="2">
            <a:schemeClr val="accent5"/>
          </a:fillRef>
          <a:effectRef idx="1">
            <a:schemeClr val="accent5"/>
          </a:effectRef>
          <a:fontRef idx="minor">
            <a:schemeClr val="dk1"/>
          </a:fontRef>
        </p:style>
        <p:txBody>
          <a:bodyPr>
            <a:normAutofit/>
          </a:bodyPr>
          <a:lstStyle/>
          <a:p>
            <a:pPr algn="just"/>
            <a:r>
              <a:rPr lang="en-US" sz="4400" dirty="0" smtClean="0">
                <a:solidFill>
                  <a:srgbClr val="7030A0"/>
                </a:solidFill>
                <a:latin typeface="Arial Rounded MT Bold" pitchFamily="34" charset="0"/>
              </a:rPr>
              <a:t>2Ki 9:26 </a:t>
            </a:r>
            <a:r>
              <a:rPr lang="en-US" sz="4400" dirty="0" smtClean="0">
                <a:solidFill>
                  <a:schemeClr val="tx1"/>
                </a:solidFill>
                <a:latin typeface="Arial Rounded MT Bold" pitchFamily="34" charset="0"/>
              </a:rPr>
              <a:t>'Surely I saw yesterday the blood of </a:t>
            </a:r>
            <a:r>
              <a:rPr lang="en-US" sz="4400" dirty="0" err="1" smtClean="0">
                <a:solidFill>
                  <a:schemeClr val="tx1"/>
                </a:solidFill>
                <a:latin typeface="Arial Rounded MT Bold" pitchFamily="34" charset="0"/>
              </a:rPr>
              <a:t>Naboth</a:t>
            </a:r>
            <a:r>
              <a:rPr lang="en-US" sz="4400" dirty="0" smtClean="0">
                <a:solidFill>
                  <a:schemeClr val="tx1"/>
                </a:solidFill>
                <a:latin typeface="Arial Rounded MT Bold" pitchFamily="34" charset="0"/>
              </a:rPr>
              <a:t> and the blood of his sons,' says the LORD, 'and I will repay you in this plot,' says the LORD. Now therefore, take and throw him on the plot of ground, according to the word of the LORD."</a:t>
            </a: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40000"/>
              <a:lumOff val="60000"/>
            </a:schemeClr>
          </a:solidFill>
        </p:spPr>
        <p:style>
          <a:lnRef idx="1">
            <a:schemeClr val="accent5"/>
          </a:lnRef>
          <a:fillRef idx="2">
            <a:schemeClr val="accent5"/>
          </a:fillRef>
          <a:effectRef idx="1">
            <a:schemeClr val="accent5"/>
          </a:effectRef>
          <a:fontRef idx="minor">
            <a:schemeClr val="dk1"/>
          </a:fontRef>
        </p:style>
        <p:txBody>
          <a:bodyPr>
            <a:normAutofit lnSpcReduction="10000"/>
          </a:bodyPr>
          <a:lstStyle/>
          <a:p>
            <a:pPr algn="just"/>
            <a:r>
              <a:rPr lang="en-US" sz="4400" dirty="0" smtClean="0">
                <a:solidFill>
                  <a:srgbClr val="7030A0"/>
                </a:solidFill>
                <a:latin typeface="Arial Rounded MT Bold" pitchFamily="34" charset="0"/>
              </a:rPr>
              <a:t>1Ki 21:23 </a:t>
            </a:r>
            <a:r>
              <a:rPr lang="en-US" sz="4400" dirty="0" smtClean="0">
                <a:solidFill>
                  <a:schemeClr val="tx1"/>
                </a:solidFill>
                <a:latin typeface="Arial Rounded MT Bold" pitchFamily="34" charset="0"/>
              </a:rPr>
              <a:t>"And concerning Jezebel the LORD also spoke, saying, 'The dogs shall eat Jezebel by the wall of </a:t>
            </a:r>
            <a:r>
              <a:rPr lang="en-US" sz="4400" dirty="0" err="1" smtClean="0">
                <a:solidFill>
                  <a:schemeClr val="tx1"/>
                </a:solidFill>
                <a:latin typeface="Arial Rounded MT Bold" pitchFamily="34" charset="0"/>
              </a:rPr>
              <a:t>Jezreel</a:t>
            </a:r>
            <a:r>
              <a:rPr lang="en-US" sz="4400" dirty="0" smtClean="0">
                <a:solidFill>
                  <a:schemeClr val="tx1"/>
                </a:solidFill>
                <a:latin typeface="Arial Rounded MT Bold" pitchFamily="34" charset="0"/>
              </a:rPr>
              <a:t>.'</a:t>
            </a:r>
          </a:p>
          <a:p>
            <a:pPr algn="just"/>
            <a:r>
              <a:rPr lang="en-US" sz="4400" dirty="0" smtClean="0">
                <a:solidFill>
                  <a:srgbClr val="7030A0"/>
                </a:solidFill>
                <a:latin typeface="Arial Rounded MT Bold" pitchFamily="34" charset="0"/>
              </a:rPr>
              <a:t>2Ki 9: </a:t>
            </a:r>
            <a:r>
              <a:rPr lang="en-US" sz="4400" dirty="0" smtClean="0">
                <a:solidFill>
                  <a:schemeClr val="tx1"/>
                </a:solidFill>
                <a:latin typeface="Arial Rounded MT Bold" pitchFamily="34" charset="0"/>
              </a:rPr>
              <a:t>33 Then Jehu said, "Throw her down." So they threw her down, and some of her blood spattered on the wall and on the horses; and he trampled her underfoot.</a:t>
            </a:r>
          </a:p>
          <a:p>
            <a:pPr algn="just"/>
            <a:endParaRPr lang="en-US" sz="4400" dirty="0" smtClean="0">
              <a:solidFill>
                <a:schemeClr val="bg1"/>
              </a:solidFill>
              <a:latin typeface="Arial Rounded MT Bold" pitchFamily="34" charset="0"/>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40000"/>
              <a:lumOff val="60000"/>
            </a:schemeClr>
          </a:solidFill>
        </p:spPr>
        <p:style>
          <a:lnRef idx="1">
            <a:schemeClr val="accent5"/>
          </a:lnRef>
          <a:fillRef idx="2">
            <a:schemeClr val="accent5"/>
          </a:fillRef>
          <a:effectRef idx="1">
            <a:schemeClr val="accent5"/>
          </a:effectRef>
          <a:fontRef idx="minor">
            <a:schemeClr val="dk1"/>
          </a:fontRef>
        </p:style>
        <p:txBody>
          <a:bodyPr>
            <a:normAutofit/>
          </a:bodyPr>
          <a:lstStyle/>
          <a:p>
            <a:pPr algn="just"/>
            <a:r>
              <a:rPr lang="en-US" sz="4400" dirty="0" smtClean="0">
                <a:solidFill>
                  <a:schemeClr val="tx1"/>
                </a:solidFill>
                <a:latin typeface="Arial Rounded MT Bold" pitchFamily="34" charset="0"/>
              </a:rPr>
              <a:t>34 And when Jehu had gone in, he ate and drank. Then he said, "Go now, see to this accursed woman, and bury her, for she was a king's daughter."</a:t>
            </a:r>
          </a:p>
          <a:p>
            <a:pPr algn="just"/>
            <a:r>
              <a:rPr lang="en-US" sz="4400" dirty="0" smtClean="0">
                <a:solidFill>
                  <a:schemeClr val="tx1"/>
                </a:solidFill>
                <a:latin typeface="Arial Rounded MT Bold" pitchFamily="34" charset="0"/>
              </a:rPr>
              <a:t> </a:t>
            </a:r>
            <a:r>
              <a:rPr lang="en-US" sz="4400" dirty="0" smtClean="0">
                <a:solidFill>
                  <a:srgbClr val="7030A0"/>
                </a:solidFill>
                <a:latin typeface="Arial Rounded MT Bold" pitchFamily="34" charset="0"/>
              </a:rPr>
              <a:t>35 So they went to bury her, but they found no more of her than the skull and the feet and the palms of her hands.</a:t>
            </a:r>
          </a:p>
          <a:p>
            <a:pPr algn="just"/>
            <a:endParaRPr lang="en-US" sz="4400" dirty="0" smtClean="0">
              <a:solidFill>
                <a:schemeClr val="bg1"/>
              </a:solidFill>
              <a:latin typeface="Arial Rounded MT Bold" pitchFamily="34" charset="0"/>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40000"/>
              <a:lumOff val="60000"/>
            </a:schemeClr>
          </a:solidFill>
        </p:spPr>
        <p:style>
          <a:lnRef idx="1">
            <a:schemeClr val="accent5"/>
          </a:lnRef>
          <a:fillRef idx="2">
            <a:schemeClr val="accent5"/>
          </a:fillRef>
          <a:effectRef idx="1">
            <a:schemeClr val="accent5"/>
          </a:effectRef>
          <a:fontRef idx="minor">
            <a:schemeClr val="dk1"/>
          </a:fontRef>
        </p:style>
        <p:txBody>
          <a:bodyPr>
            <a:normAutofit fontScale="92500" lnSpcReduction="20000"/>
          </a:bodyPr>
          <a:lstStyle/>
          <a:p>
            <a:pPr algn="just"/>
            <a:r>
              <a:rPr lang="en-US" sz="4400" dirty="0" smtClean="0">
                <a:solidFill>
                  <a:schemeClr val="tx1"/>
                </a:solidFill>
                <a:latin typeface="Arial Rounded MT Bold" pitchFamily="34" charset="0"/>
              </a:rPr>
              <a:t>36 Therefore they came back and told him. And he said, "This is the word of the LORD, which He spoke by His servant Elijah the </a:t>
            </a:r>
            <a:r>
              <a:rPr lang="en-US" sz="4400" dirty="0" err="1" smtClean="0">
                <a:solidFill>
                  <a:schemeClr val="tx1"/>
                </a:solidFill>
                <a:latin typeface="Arial Rounded MT Bold" pitchFamily="34" charset="0"/>
              </a:rPr>
              <a:t>Tishbite</a:t>
            </a:r>
            <a:r>
              <a:rPr lang="en-US" sz="4400" dirty="0" smtClean="0">
                <a:solidFill>
                  <a:schemeClr val="tx1"/>
                </a:solidFill>
                <a:latin typeface="Arial Rounded MT Bold" pitchFamily="34" charset="0"/>
              </a:rPr>
              <a:t>, saying, 'On the plot of ground at </a:t>
            </a:r>
            <a:r>
              <a:rPr lang="en-US" sz="4400" dirty="0" err="1" smtClean="0">
                <a:solidFill>
                  <a:schemeClr val="tx1"/>
                </a:solidFill>
                <a:latin typeface="Arial Rounded MT Bold" pitchFamily="34" charset="0"/>
              </a:rPr>
              <a:t>Jezreel</a:t>
            </a:r>
            <a:r>
              <a:rPr lang="en-US" sz="4400" dirty="0" smtClean="0">
                <a:solidFill>
                  <a:schemeClr val="tx1"/>
                </a:solidFill>
                <a:latin typeface="Arial Rounded MT Bold" pitchFamily="34" charset="0"/>
              </a:rPr>
              <a:t> dogs shall eat the flesh of Jezebel;</a:t>
            </a:r>
          </a:p>
          <a:p>
            <a:pPr algn="just"/>
            <a:r>
              <a:rPr lang="en-US" sz="4400" dirty="0" smtClean="0">
                <a:solidFill>
                  <a:srgbClr val="7030A0"/>
                </a:solidFill>
                <a:latin typeface="Arial Rounded MT Bold" pitchFamily="34" charset="0"/>
              </a:rPr>
              <a:t> 37 'and the corpse of Jezebel shall be as refuse on the surface of the field, in the plot at </a:t>
            </a:r>
            <a:r>
              <a:rPr lang="en-US" sz="4400" dirty="0" err="1" smtClean="0">
                <a:solidFill>
                  <a:srgbClr val="7030A0"/>
                </a:solidFill>
                <a:latin typeface="Arial Rounded MT Bold" pitchFamily="34" charset="0"/>
              </a:rPr>
              <a:t>Jezreel</a:t>
            </a:r>
            <a:r>
              <a:rPr lang="en-US" sz="4400" dirty="0" smtClean="0">
                <a:solidFill>
                  <a:srgbClr val="7030A0"/>
                </a:solidFill>
                <a:latin typeface="Arial Rounded MT Bold" pitchFamily="34" charset="0"/>
              </a:rPr>
              <a:t>, so that they shall not say, "Here lies Jezebel."'"</a:t>
            </a:r>
          </a:p>
          <a:p>
            <a:pPr lvl="0" algn="just"/>
            <a:endParaRPr lang="en-US" sz="4400" dirty="0" smtClean="0">
              <a:solidFill>
                <a:schemeClr val="bg1"/>
              </a:solidFill>
              <a:latin typeface="Arial Rounded MT Bold" pitchFamily="34" charset="0"/>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CCFF33"/>
          </a:solidFill>
        </p:spPr>
        <p:style>
          <a:lnRef idx="1">
            <a:schemeClr val="accent5"/>
          </a:lnRef>
          <a:fillRef idx="2">
            <a:schemeClr val="accent5"/>
          </a:fillRef>
          <a:effectRef idx="1">
            <a:schemeClr val="accent5"/>
          </a:effectRef>
          <a:fontRef idx="minor">
            <a:schemeClr val="dk1"/>
          </a:fontRef>
        </p:style>
        <p:txBody>
          <a:bodyPr>
            <a:normAutofit/>
          </a:bodyPr>
          <a:lstStyle/>
          <a:p>
            <a:pPr algn="ctr"/>
            <a:r>
              <a:rPr lang="fr-FR" sz="4400" b="1" dirty="0" smtClean="0">
                <a:solidFill>
                  <a:schemeClr val="tx1"/>
                </a:solidFill>
                <a:latin typeface="Arial Rounded MT Bold" pitchFamily="34" charset="0"/>
              </a:rPr>
              <a:t>CONCLUSION</a:t>
            </a:r>
            <a:endParaRPr lang="en-US" sz="4400" dirty="0" smtClean="0">
              <a:solidFill>
                <a:schemeClr val="tx1"/>
              </a:solidFill>
              <a:latin typeface="Arial Rounded MT Bold" pitchFamily="34" charset="0"/>
            </a:endParaRPr>
          </a:p>
          <a:p>
            <a:pPr lvl="0" algn="just"/>
            <a:r>
              <a:rPr lang="en-US" sz="4400" dirty="0" smtClean="0">
                <a:solidFill>
                  <a:srgbClr val="2B14D2"/>
                </a:solidFill>
                <a:latin typeface="Arial Rounded MT Bold" pitchFamily="34" charset="0"/>
              </a:rPr>
              <a:t>God’s vindication may be late in our eyes, but it will arrive promptly at God’s appointed time.</a:t>
            </a:r>
          </a:p>
          <a:p>
            <a:pPr lvl="0" algn="just"/>
            <a:r>
              <a:rPr lang="en-US" sz="4400" dirty="0" smtClean="0">
                <a:solidFill>
                  <a:schemeClr val="tx1"/>
                </a:solidFill>
                <a:latin typeface="Arial Rounded MT Bold" pitchFamily="34" charset="0"/>
              </a:rPr>
              <a:t>God wants us to forgive those who wrong us immediately so that He can activate His justice.</a:t>
            </a: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CCFF33"/>
          </a:solidFill>
        </p:spPr>
        <p:style>
          <a:lnRef idx="1">
            <a:schemeClr val="accent5"/>
          </a:lnRef>
          <a:fillRef idx="2">
            <a:schemeClr val="accent5"/>
          </a:fillRef>
          <a:effectRef idx="1">
            <a:schemeClr val="accent5"/>
          </a:effectRef>
          <a:fontRef idx="minor">
            <a:schemeClr val="dk1"/>
          </a:fontRef>
        </p:style>
        <p:txBody>
          <a:bodyPr>
            <a:normAutofit/>
          </a:bodyPr>
          <a:lstStyle/>
          <a:p>
            <a:pPr lvl="0" algn="just"/>
            <a:r>
              <a:rPr lang="en-US" sz="4400" dirty="0" smtClean="0">
                <a:solidFill>
                  <a:srgbClr val="2B14D2"/>
                </a:solidFill>
                <a:latin typeface="Arial Rounded MT Bold" pitchFamily="34" charset="0"/>
              </a:rPr>
              <a:t>Our forgiveness liberates us but does not liberate our offenders before God.</a:t>
            </a:r>
          </a:p>
          <a:p>
            <a:pPr lvl="0" algn="just"/>
            <a:r>
              <a:rPr lang="en-US" sz="4400" dirty="0" smtClean="0">
                <a:solidFill>
                  <a:schemeClr val="tx1"/>
                </a:solidFill>
                <a:latin typeface="Arial Rounded MT Bold" pitchFamily="34" charset="0"/>
              </a:rPr>
              <a:t>We have no need to keep track of what God is doing with our case. Just forgive and forget.</a:t>
            </a:r>
          </a:p>
          <a:p>
            <a:pPr lvl="0" algn="just"/>
            <a:r>
              <a:rPr lang="en-US" sz="4400" dirty="0" smtClean="0">
                <a:solidFill>
                  <a:srgbClr val="2B14D2"/>
                </a:solidFill>
                <a:latin typeface="Arial Rounded MT Bold" pitchFamily="34" charset="0"/>
              </a:rPr>
              <a:t>So long that we live on earth we will be hurt, insulted, abused and despised by people.</a:t>
            </a: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CCFF33"/>
          </a:solidFill>
        </p:spPr>
        <p:style>
          <a:lnRef idx="1">
            <a:schemeClr val="accent5"/>
          </a:lnRef>
          <a:fillRef idx="2">
            <a:schemeClr val="accent5"/>
          </a:fillRef>
          <a:effectRef idx="1">
            <a:schemeClr val="accent5"/>
          </a:effectRef>
          <a:fontRef idx="minor">
            <a:schemeClr val="dk1"/>
          </a:fontRef>
        </p:style>
        <p:txBody>
          <a:bodyPr>
            <a:normAutofit/>
          </a:bodyPr>
          <a:lstStyle/>
          <a:p>
            <a:pPr lvl="0" algn="just"/>
            <a:r>
              <a:rPr lang="en-US" sz="4400" dirty="0" smtClean="0">
                <a:solidFill>
                  <a:srgbClr val="2B14D2"/>
                </a:solidFill>
                <a:latin typeface="Arial Rounded MT Bold" pitchFamily="34" charset="0"/>
              </a:rPr>
              <a:t>People will discriminate against you, threatens you, and sidetracks you unjustly.</a:t>
            </a:r>
          </a:p>
          <a:p>
            <a:pPr lvl="0" algn="just"/>
            <a:r>
              <a:rPr lang="en-US" sz="4400" dirty="0" smtClean="0">
                <a:solidFill>
                  <a:schemeClr val="tx1"/>
                </a:solidFill>
                <a:latin typeface="Arial Rounded MT Bold" pitchFamily="34" charset="0"/>
              </a:rPr>
              <a:t>There will always be an occasion to call for revenge.</a:t>
            </a:r>
          </a:p>
          <a:p>
            <a:pPr lvl="0" algn="just"/>
            <a:r>
              <a:rPr lang="en-US" sz="4400" dirty="0" smtClean="0">
                <a:solidFill>
                  <a:srgbClr val="2B14D2"/>
                </a:solidFill>
                <a:latin typeface="Arial Rounded MT Bold" pitchFamily="34" charset="0"/>
              </a:rPr>
              <a:t>The temptation to bypass God and take matters on our own hands will always surface.</a:t>
            </a: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CCFF33"/>
          </a:solidFill>
        </p:spPr>
        <p:style>
          <a:lnRef idx="1">
            <a:schemeClr val="accent5"/>
          </a:lnRef>
          <a:fillRef idx="2">
            <a:schemeClr val="accent5"/>
          </a:fillRef>
          <a:effectRef idx="1">
            <a:schemeClr val="accent5"/>
          </a:effectRef>
          <a:fontRef idx="minor">
            <a:schemeClr val="dk1"/>
          </a:fontRef>
        </p:style>
        <p:txBody>
          <a:bodyPr>
            <a:normAutofit lnSpcReduction="10000"/>
          </a:bodyPr>
          <a:lstStyle/>
          <a:p>
            <a:pPr lvl="0" algn="just"/>
            <a:r>
              <a:rPr lang="en-US" sz="4400" dirty="0" smtClean="0">
                <a:solidFill>
                  <a:srgbClr val="2B14D2"/>
                </a:solidFill>
                <a:latin typeface="Arial Rounded MT Bold" pitchFamily="34" charset="0"/>
              </a:rPr>
              <a:t>Let us be wise to predispose ourselves to take all our burdens to the altar at the foot of the cross.</a:t>
            </a:r>
          </a:p>
          <a:p>
            <a:pPr lvl="0" algn="just"/>
            <a:r>
              <a:rPr lang="en-US" sz="4400" dirty="0" smtClean="0">
                <a:solidFill>
                  <a:schemeClr val="tx1"/>
                </a:solidFill>
                <a:latin typeface="Arial Rounded MT Bold" pitchFamily="34" charset="0"/>
              </a:rPr>
              <a:t>Remember that we’ve crucified with Christ and that it is no longer us who live but Christ who lives in us.</a:t>
            </a:r>
          </a:p>
          <a:p>
            <a:pPr lvl="0" algn="just"/>
            <a:r>
              <a:rPr lang="en-US" sz="4400" dirty="0" smtClean="0">
                <a:solidFill>
                  <a:srgbClr val="2B14D2"/>
                </a:solidFill>
                <a:latin typeface="Arial Rounded MT Bold" pitchFamily="34" charset="0"/>
              </a:rPr>
              <a:t>I will leave you with these verses in Psalm 37</a:t>
            </a: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CCFF33"/>
          </a:solidFill>
        </p:spPr>
        <p:style>
          <a:lnRef idx="1">
            <a:schemeClr val="accent5"/>
          </a:lnRef>
          <a:fillRef idx="2">
            <a:schemeClr val="accent5"/>
          </a:fillRef>
          <a:effectRef idx="1">
            <a:schemeClr val="accent5"/>
          </a:effectRef>
          <a:fontRef idx="minor">
            <a:schemeClr val="dk1"/>
          </a:fontRef>
        </p:style>
        <p:txBody>
          <a:bodyPr>
            <a:normAutofit lnSpcReduction="10000"/>
          </a:bodyPr>
          <a:lstStyle/>
          <a:p>
            <a:pPr lvl="0" algn="just"/>
            <a:r>
              <a:rPr lang="en-US" sz="4400" dirty="0" smtClean="0">
                <a:solidFill>
                  <a:schemeClr val="tx1"/>
                </a:solidFill>
                <a:latin typeface="Arial Rounded MT Bold" pitchFamily="34" charset="0"/>
              </a:rPr>
              <a:t>Ps 37:8 </a:t>
            </a:r>
            <a:r>
              <a:rPr lang="en-US" sz="4400" dirty="0" smtClean="0">
                <a:solidFill>
                  <a:srgbClr val="2B14D2"/>
                </a:solidFill>
                <a:latin typeface="Arial Rounded MT Bold" pitchFamily="34" charset="0"/>
              </a:rPr>
              <a:t>Cease from anger, and forsake wrath; Do not fret-it only causes harm.</a:t>
            </a:r>
          </a:p>
          <a:p>
            <a:pPr lvl="0" algn="just"/>
            <a:r>
              <a:rPr lang="en-US" sz="4400" dirty="0" smtClean="0">
                <a:solidFill>
                  <a:srgbClr val="2B14D2"/>
                </a:solidFill>
                <a:latin typeface="Arial Rounded MT Bold" pitchFamily="34" charset="0"/>
              </a:rPr>
              <a:t> </a:t>
            </a:r>
            <a:r>
              <a:rPr lang="en-US" sz="4400" dirty="0" smtClean="0">
                <a:solidFill>
                  <a:schemeClr val="tx1"/>
                </a:solidFill>
                <a:latin typeface="Arial Rounded MT Bold" pitchFamily="34" charset="0"/>
              </a:rPr>
              <a:t>9 For evildoers shall be cut off; But those who wait on the LORD, They shall inherit the earth.</a:t>
            </a:r>
          </a:p>
          <a:p>
            <a:pPr lvl="0" algn="just"/>
            <a:r>
              <a:rPr lang="en-US" sz="4400" dirty="0" smtClean="0">
                <a:solidFill>
                  <a:srgbClr val="2B14D2"/>
                </a:solidFill>
                <a:latin typeface="Arial Rounded MT Bold" pitchFamily="34" charset="0"/>
              </a:rPr>
              <a:t>May God add His blessings upon His Word!</a:t>
            </a:r>
          </a:p>
          <a:p>
            <a:pPr algn="r"/>
            <a:r>
              <a:rPr lang="fr-FR" sz="4400" b="1" dirty="0" smtClean="0">
                <a:solidFill>
                  <a:schemeClr val="tx1"/>
                </a:solidFill>
                <a:latin typeface="Arial Rounded MT Bold" pitchFamily="34" charset="0"/>
              </a:rPr>
              <a:t>Amen ! </a:t>
            </a:r>
            <a:endParaRPr lang="en-US" sz="4400" dirty="0">
              <a:solidFill>
                <a:schemeClr val="tx1"/>
              </a:solidFill>
              <a:latin typeface="Arial Rounded MT Bold" pitchFamily="34" charset="0"/>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19270</TotalTime>
  <Words>1865</Words>
  <Application>Microsoft Office PowerPoint</Application>
  <PresentationFormat>On-screen Show (4:3)</PresentationFormat>
  <Paragraphs>118</Paragraphs>
  <Slides>38</Slides>
  <Notes>1</Notes>
  <HiddenSlides>0</HiddenSlides>
  <MMClips>0</MMClips>
  <ScaleCrop>false</ScaleCrop>
  <HeadingPairs>
    <vt:vector size="4" baseType="variant">
      <vt:variant>
        <vt:lpstr>Theme</vt:lpstr>
      </vt:variant>
      <vt:variant>
        <vt:i4>1</vt:i4>
      </vt:variant>
      <vt:variant>
        <vt:lpstr>Slide Titles</vt:lpstr>
      </vt:variant>
      <vt:variant>
        <vt:i4>38</vt:i4>
      </vt:variant>
    </vt:vector>
  </HeadingPairs>
  <TitlesOfParts>
    <vt:vector size="39" baseType="lpstr">
      <vt:lpstr>Office Theme</vt:lpstr>
      <vt:lpstr>CHRIST THE ROCK CONGREGATION SUNDAY JUJY 2nd 2023  Sermon by Pastor  Marc  Simeon</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CHRIST THE ROCK CONGREGATION SUNDAY NOVEMBER 15TH 2020  Sermon by Pastor Marc E Simeon</dc:title>
  <dc:creator>MARC EDOUARD SIMEON</dc:creator>
  <cp:lastModifiedBy>MARC EDOUARD SIMEON</cp:lastModifiedBy>
  <cp:revision>58</cp:revision>
  <dcterms:created xsi:type="dcterms:W3CDTF">2020-11-14T18:23:53Z</dcterms:created>
  <dcterms:modified xsi:type="dcterms:W3CDTF">2023-07-02T01:59:27Z</dcterms:modified>
</cp:coreProperties>
</file>