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57" r:id="rId2"/>
    <p:sldId id="359" r:id="rId3"/>
    <p:sldId id="438" r:id="rId4"/>
    <p:sldId id="439" r:id="rId5"/>
    <p:sldId id="440" r:id="rId6"/>
    <p:sldId id="447" r:id="rId7"/>
    <p:sldId id="425" r:id="rId8"/>
    <p:sldId id="441" r:id="rId9"/>
    <p:sldId id="442" r:id="rId10"/>
    <p:sldId id="443" r:id="rId11"/>
    <p:sldId id="444" r:id="rId12"/>
    <p:sldId id="445" r:id="rId13"/>
    <p:sldId id="446" r:id="rId14"/>
    <p:sldId id="432" r:id="rId15"/>
    <p:sldId id="448" r:id="rId16"/>
    <p:sldId id="449" r:id="rId17"/>
    <p:sldId id="450" r:id="rId18"/>
    <p:sldId id="451" r:id="rId19"/>
    <p:sldId id="452" r:id="rId20"/>
    <p:sldId id="458" r:id="rId21"/>
    <p:sldId id="459" r:id="rId22"/>
    <p:sldId id="460" r:id="rId23"/>
    <p:sldId id="433" r:id="rId24"/>
    <p:sldId id="461" r:id="rId25"/>
    <p:sldId id="462" r:id="rId26"/>
    <p:sldId id="463" r:id="rId27"/>
    <p:sldId id="464" r:id="rId28"/>
    <p:sldId id="427" r:id="rId29"/>
    <p:sldId id="465" r:id="rId30"/>
    <p:sldId id="466" r:id="rId31"/>
    <p:sldId id="467" r:id="rId32"/>
    <p:sldId id="434" r:id="rId33"/>
    <p:sldId id="468" r:id="rId34"/>
    <p:sldId id="469" r:id="rId35"/>
    <p:sldId id="437" r:id="rId36"/>
    <p:sldId id="470" r:id="rId37"/>
    <p:sldId id="471" r:id="rId38"/>
    <p:sldId id="472" r:id="rId39"/>
    <p:sldId id="473" r:id="rId40"/>
    <p:sldId id="474" r:id="rId41"/>
    <p:sldId id="475" r:id="rId42"/>
    <p:sldId id="476"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14D2"/>
    <a:srgbClr val="CCFF33"/>
    <a:srgbClr val="212911"/>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91" autoAdjust="0"/>
    <p:restoredTop sz="94576" autoAdjust="0"/>
  </p:normalViewPr>
  <p:slideViewPr>
    <p:cSldViewPr>
      <p:cViewPr varScale="1">
        <p:scale>
          <a:sx n="69" d="100"/>
          <a:sy n="69" d="100"/>
        </p:scale>
        <p:origin x="-1110"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9AA7CA5-FDB2-44F8-B15E-D1113E3CB4B7}" type="datetimeFigureOut">
              <a:rPr lang="en-US" smtClean="0"/>
              <a:pPr/>
              <a:t>7/21/2023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C95E40C-86E1-4DF7-A30A-DE4D4BB985C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C95E40C-86E1-4DF7-A30A-DE4D4BB985CE}"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7/21/2023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7/21/2023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0106342-519B-44B4-BD6C-43AA2680CE12}" type="datetimeFigureOut">
              <a:rPr lang="en-US" smtClean="0"/>
              <a:pPr/>
              <a:t>7/21/2023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0106342-519B-44B4-BD6C-43AA2680CE12}" type="datetimeFigureOut">
              <a:rPr lang="en-US" smtClean="0"/>
              <a:pPr/>
              <a:t>7/21/2023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0106342-519B-44B4-BD6C-43AA2680CE12}" type="datetimeFigureOut">
              <a:rPr lang="en-US" smtClean="0"/>
              <a:pPr/>
              <a:t>7/21/2023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0106342-519B-44B4-BD6C-43AA2680CE12}" type="datetimeFigureOut">
              <a:rPr lang="en-US" smtClean="0"/>
              <a:pPr/>
              <a:t>7/21/2023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106342-519B-44B4-BD6C-43AA2680CE12}" type="datetimeFigureOut">
              <a:rPr lang="en-US" smtClean="0"/>
              <a:pPr/>
              <a:t>7/21/2023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106342-519B-44B4-BD6C-43AA2680CE12}" type="datetimeFigureOut">
              <a:rPr lang="en-US" smtClean="0"/>
              <a:pPr/>
              <a:t>7/21/2023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106342-519B-44B4-BD6C-43AA2680CE12}" type="datetimeFigureOut">
              <a:rPr lang="en-US" smtClean="0"/>
              <a:pPr/>
              <a:t>7/21/2023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7/21/2023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7/21/2023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106342-519B-44B4-BD6C-43AA2680CE12}" type="datetimeFigureOut">
              <a:rPr lang="en-US" smtClean="0"/>
              <a:pPr/>
              <a:t>7/21/2023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0AA541-2B2B-40EF-9932-B1DA36E1807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2743199"/>
          </a:xfrm>
          <a:solidFill>
            <a:srgbClr val="CCFF33">
              <a:alpha val="17000"/>
            </a:srgbClr>
          </a:solidFill>
        </p:spPr>
        <p:style>
          <a:lnRef idx="1">
            <a:schemeClr val="accent1"/>
          </a:lnRef>
          <a:fillRef idx="2">
            <a:schemeClr val="accent1"/>
          </a:fillRef>
          <a:effectRef idx="1">
            <a:schemeClr val="accent1"/>
          </a:effectRef>
          <a:fontRef idx="minor">
            <a:schemeClr val="dk1"/>
          </a:fontRef>
        </p:style>
        <p:txBody>
          <a:bodyPr>
            <a:normAutofit fontScale="90000"/>
          </a:bodyPr>
          <a:lstStyle/>
          <a:p>
            <a:r>
              <a:rPr lang="en-US" b="1" dirty="0" smtClean="0">
                <a:solidFill>
                  <a:srgbClr val="FF0000"/>
                </a:solidFill>
              </a:rPr>
              <a:t>CHRIST THE ROCK CONGREGATION</a:t>
            </a:r>
            <a:r>
              <a:rPr lang="en-US" b="1" dirty="0" smtClean="0">
                <a:solidFill>
                  <a:schemeClr val="tx1"/>
                </a:solidFill>
              </a:rPr>
              <a:t/>
            </a:r>
            <a:br>
              <a:rPr lang="en-US" b="1" dirty="0" smtClean="0">
                <a:solidFill>
                  <a:schemeClr val="tx1"/>
                </a:solidFill>
              </a:rPr>
            </a:br>
            <a:r>
              <a:rPr lang="en-US" b="1" dirty="0" smtClean="0">
                <a:solidFill>
                  <a:schemeClr val="tx1"/>
                </a:solidFill>
              </a:rPr>
              <a:t>SUNDAY JUJY </a:t>
            </a:r>
            <a:r>
              <a:rPr lang="en-US" b="1" dirty="0" smtClean="0">
                <a:solidFill>
                  <a:schemeClr val="tx1"/>
                </a:solidFill>
              </a:rPr>
              <a:t>23</a:t>
            </a:r>
            <a:r>
              <a:rPr lang="en-US" b="1" baseline="30000" dirty="0" smtClean="0">
                <a:solidFill>
                  <a:schemeClr val="tx1"/>
                </a:solidFill>
              </a:rPr>
              <a:t>rd</a:t>
            </a:r>
            <a:r>
              <a:rPr lang="en-US" b="1" dirty="0" smtClean="0">
                <a:solidFill>
                  <a:schemeClr val="tx1"/>
                </a:solidFill>
              </a:rPr>
              <a:t> </a:t>
            </a:r>
            <a:r>
              <a:rPr lang="en-US" b="1" dirty="0" smtClean="0">
                <a:solidFill>
                  <a:schemeClr val="tx1"/>
                </a:solidFill>
              </a:rPr>
              <a:t>2023 </a:t>
            </a:r>
            <a:r>
              <a:rPr lang="en-US" b="1" dirty="0" smtClean="0">
                <a:solidFill>
                  <a:schemeClr val="tx1"/>
                </a:solidFill>
              </a:rPr>
              <a:t/>
            </a:r>
            <a:br>
              <a:rPr lang="en-US" b="1" dirty="0" smtClean="0">
                <a:solidFill>
                  <a:schemeClr val="tx1"/>
                </a:solidFill>
              </a:rPr>
            </a:br>
            <a:r>
              <a:rPr lang="en-US" b="1" dirty="0" smtClean="0">
                <a:solidFill>
                  <a:srgbClr val="FF0000"/>
                </a:solidFill>
              </a:rPr>
              <a:t>Sermon by Pastor </a:t>
            </a:r>
            <a:r>
              <a:rPr lang="en-US" b="1" dirty="0" smtClean="0">
                <a:solidFill>
                  <a:srgbClr val="002060"/>
                </a:solidFill>
              </a:rPr>
              <a:t/>
            </a:r>
            <a:br>
              <a:rPr lang="en-US" b="1" dirty="0" smtClean="0">
                <a:solidFill>
                  <a:srgbClr val="002060"/>
                </a:solidFill>
              </a:rPr>
            </a:br>
            <a:r>
              <a:rPr lang="en-US" b="1" dirty="0" smtClean="0">
                <a:solidFill>
                  <a:srgbClr val="002060"/>
                </a:solidFill>
              </a:rPr>
              <a:t>Marc  Simeon</a:t>
            </a:r>
            <a:endParaRPr lang="en-US" dirty="0">
              <a:solidFill>
                <a:srgbClr val="002060"/>
              </a:solidFill>
            </a:endParaRPr>
          </a:p>
        </p:txBody>
      </p:sp>
      <p:sp>
        <p:nvSpPr>
          <p:cNvPr id="3" name="Subtitle 2"/>
          <p:cNvSpPr>
            <a:spLocks noGrp="1"/>
          </p:cNvSpPr>
          <p:nvPr>
            <p:ph type="subTitle" idx="1"/>
          </p:nvPr>
        </p:nvSpPr>
        <p:spPr>
          <a:xfrm>
            <a:off x="0" y="2743200"/>
            <a:ext cx="9144000" cy="4114800"/>
          </a:xfrm>
          <a:blipFill>
            <a:blip r:embed="rId3">
              <a:lum bright="9000"/>
            </a:blip>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endParaRPr lang="en-US" sz="4800" b="1" dirty="0" smtClean="0"/>
          </a:p>
          <a:p>
            <a:r>
              <a:rPr lang="en-US" sz="6000" b="1" dirty="0" smtClean="0">
                <a:solidFill>
                  <a:srgbClr val="2B14D2"/>
                </a:solidFill>
              </a:rPr>
              <a:t>THE </a:t>
            </a:r>
            <a:r>
              <a:rPr lang="en-US" sz="6000" b="1" dirty="0" smtClean="0">
                <a:solidFill>
                  <a:srgbClr val="2B14D2"/>
                </a:solidFill>
              </a:rPr>
              <a:t>MISADVENTURES </a:t>
            </a:r>
            <a:endParaRPr lang="en-US" sz="6000" b="1" dirty="0" smtClean="0">
              <a:solidFill>
                <a:srgbClr val="2B14D2"/>
              </a:solidFill>
            </a:endParaRPr>
          </a:p>
          <a:p>
            <a:r>
              <a:rPr lang="en-US" sz="6000" b="1" dirty="0" smtClean="0">
                <a:solidFill>
                  <a:srgbClr val="2B14D2"/>
                </a:solidFill>
              </a:rPr>
              <a:t>OF </a:t>
            </a:r>
            <a:r>
              <a:rPr lang="en-US" sz="6000" b="1" dirty="0" smtClean="0">
                <a:solidFill>
                  <a:srgbClr val="2B14D2"/>
                </a:solidFill>
              </a:rPr>
              <a:t>GOD</a:t>
            </a:r>
            <a:endParaRPr lang="en-US" sz="6000" b="1" dirty="0">
              <a:solidFill>
                <a:srgbClr val="2B14D2"/>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ctr"/>
            <a:r>
              <a:rPr lang="en-US" sz="4400" b="1" dirty="0" smtClean="0">
                <a:solidFill>
                  <a:srgbClr val="2B14D2"/>
                </a:solidFill>
                <a:latin typeface="Arial Rounded MT Bold" pitchFamily="34" charset="0"/>
              </a:rPr>
              <a:t>INTRODUCTION</a:t>
            </a:r>
            <a:endParaRPr lang="en-US" sz="4400" dirty="0" smtClean="0">
              <a:solidFill>
                <a:srgbClr val="2B14D2"/>
              </a:solidFill>
              <a:latin typeface="Arial Rounded MT Bold" pitchFamily="34" charset="0"/>
            </a:endParaRPr>
          </a:p>
          <a:p>
            <a:pPr lvl="0" algn="just"/>
            <a:r>
              <a:rPr lang="en-US" sz="4400" dirty="0" smtClean="0">
                <a:latin typeface="Arial Rounded MT Bold" pitchFamily="34" charset="0"/>
              </a:rPr>
              <a:t>When we see a person stricken by a greater share of adversity than the rest of humanity, out of empathy and sympathy we say, “poor child!”, poor man!”, “poor woman!”</a:t>
            </a:r>
          </a:p>
          <a:p>
            <a:pPr lvl="0" algn="just"/>
            <a:r>
              <a:rPr lang="en-US" sz="4400" dirty="0" smtClean="0">
                <a:solidFill>
                  <a:srgbClr val="2B14D2"/>
                </a:solidFill>
                <a:latin typeface="Arial Rounded MT Bold" pitchFamily="34" charset="0"/>
              </a:rPr>
              <a:t>We say it for orphans, handicaps, victims of domestic violence, children of drug addicts, people who live sub-human conditions in swamps or areas hit by famines, or crimes, or wars</a:t>
            </a:r>
            <a:r>
              <a:rPr lang="en-US" sz="4400" dirty="0" smtClean="0">
                <a:solidFill>
                  <a:srgbClr val="2B14D2"/>
                </a:solidFill>
                <a:latin typeface="Arial Rounded MT Bold" pitchFamily="34" charset="0"/>
              </a:rPr>
              <a:t>.</a:t>
            </a:r>
            <a:endParaRPr lang="en-US" sz="4400" dirty="0" smtClean="0">
              <a:solidFill>
                <a:srgbClr val="2B14D2"/>
              </a:solidFill>
              <a:latin typeface="Arial Rounded MT Bold"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en-US" sz="4400" dirty="0" smtClean="0">
                <a:latin typeface="Arial Rounded MT Bold" pitchFamily="34" charset="0"/>
              </a:rPr>
              <a:t>Many </a:t>
            </a:r>
            <a:r>
              <a:rPr lang="en-US" sz="4400" dirty="0" smtClean="0">
                <a:latin typeface="Arial Rounded MT Bold" pitchFamily="34" charset="0"/>
              </a:rPr>
              <a:t>a time, our empathy comes from the fact that many of these victims found themselves in imposed situations that they have no control over.</a:t>
            </a:r>
          </a:p>
          <a:p>
            <a:pPr lvl="0" algn="just"/>
            <a:r>
              <a:rPr lang="en-US" sz="4400" dirty="0" smtClean="0">
                <a:solidFill>
                  <a:srgbClr val="2B14D2"/>
                </a:solidFill>
                <a:latin typeface="Arial Rounded MT Bold" pitchFamily="34" charset="0"/>
              </a:rPr>
              <a:t>There are other people who get looked over because his or her conditions are not as obvious for everyone to see</a:t>
            </a:r>
            <a:r>
              <a:rPr lang="en-US" sz="4400" dirty="0" smtClean="0">
                <a:solidFill>
                  <a:srgbClr val="2B14D2"/>
                </a:solidFill>
                <a:latin typeface="Arial Rounded MT Bold" pitchFamily="34" charset="0"/>
              </a:rPr>
              <a:t>.</a:t>
            </a:r>
            <a:endParaRPr lang="en-US" sz="4400" dirty="0" smtClean="0">
              <a:solidFill>
                <a:srgbClr val="2B14D2"/>
              </a:solidFill>
              <a:latin typeface="Arial Rounded MT Bold"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latin typeface="Arial Rounded MT Bold" pitchFamily="34" charset="0"/>
              </a:rPr>
              <a:t>The </a:t>
            </a:r>
            <a:r>
              <a:rPr lang="en-US" sz="4400" dirty="0" smtClean="0">
                <a:latin typeface="Arial Rounded MT Bold" pitchFamily="34" charset="0"/>
              </a:rPr>
              <a:t>guy who lives in the big house down the street can be just as heartbroken over his only son who turns to a drug addict and living a life of crime.</a:t>
            </a:r>
          </a:p>
          <a:p>
            <a:pPr lvl="0" algn="just"/>
            <a:r>
              <a:rPr lang="en-US" sz="4400" dirty="0" smtClean="0">
                <a:solidFill>
                  <a:srgbClr val="2B14D2"/>
                </a:solidFill>
                <a:latin typeface="Arial Rounded MT Bold" pitchFamily="34" charset="0"/>
              </a:rPr>
              <a:t>The lady you see driving the luxurious car can be terminally ill</a:t>
            </a:r>
            <a:r>
              <a:rPr lang="en-US" sz="4400" dirty="0" smtClean="0">
                <a:solidFill>
                  <a:srgbClr val="2B14D2"/>
                </a:solidFill>
                <a:latin typeface="Arial Rounded MT Bold" pitchFamily="34" charset="0"/>
              </a:rPr>
              <a:t>.</a:t>
            </a:r>
            <a:endParaRPr lang="en-US" sz="4400" dirty="0" smtClean="0">
              <a:solidFill>
                <a:srgbClr val="2B14D2"/>
              </a:solidFill>
              <a:latin typeface="Arial Rounded MT Bold"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en-US" sz="4400" dirty="0" smtClean="0">
                <a:latin typeface="Arial Rounded MT Bold" pitchFamily="34" charset="0"/>
              </a:rPr>
              <a:t>Today </a:t>
            </a:r>
            <a:r>
              <a:rPr lang="en-US" sz="4400" dirty="0" smtClean="0">
                <a:latin typeface="Arial Rounded MT Bold" pitchFamily="34" charset="0"/>
              </a:rPr>
              <a:t>we will be talking the misfortunes and the misadventures of The Creator God JEHOVAH, </a:t>
            </a:r>
          </a:p>
          <a:p>
            <a:pPr lvl="0" algn="just"/>
            <a:r>
              <a:rPr lang="en-US" sz="4400" dirty="0" smtClean="0">
                <a:solidFill>
                  <a:srgbClr val="2B14D2"/>
                </a:solidFill>
                <a:latin typeface="Arial Rounded MT Bold" pitchFamily="34" charset="0"/>
              </a:rPr>
              <a:t>God is misfortune not in the sense of His loss of power, or that His kingdom is any sort of jeopardy, but in the sense of His failed attempt to have a perfect world as He desired.</a:t>
            </a:r>
            <a:endParaRPr lang="en-US" sz="4400" dirty="0">
              <a:solidFill>
                <a:srgbClr val="2B14D2"/>
              </a:solidFill>
              <a:latin typeface="Arial Rounded MT Bold"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ctr">
              <a:buNone/>
            </a:pPr>
            <a:r>
              <a:rPr lang="en-US" sz="4400" dirty="0" smtClean="0">
                <a:solidFill>
                  <a:srgbClr val="C00000"/>
                </a:solidFill>
                <a:latin typeface="Arial Rounded MT Bold" pitchFamily="34" charset="0"/>
              </a:rPr>
              <a:t>TROUBLES IN THE HEAVENS</a:t>
            </a:r>
          </a:p>
          <a:p>
            <a:pPr algn="just"/>
            <a:r>
              <a:rPr lang="en-US" sz="4400" dirty="0" smtClean="0">
                <a:latin typeface="Arial Rounded MT Bold" pitchFamily="34" charset="0"/>
              </a:rPr>
              <a:t>Revelation 12:7-9 </a:t>
            </a:r>
            <a:r>
              <a:rPr lang="en-US" sz="4400" dirty="0" smtClean="0">
                <a:latin typeface="Arial Rounded MT Bold" pitchFamily="34" charset="0"/>
              </a:rPr>
              <a:t>And war broke out in heaven: Michael and his angels fought with the dragon; and the dragon and his angels fought,</a:t>
            </a:r>
          </a:p>
          <a:p>
            <a:pPr algn="just"/>
            <a:r>
              <a:rPr lang="en-US" sz="4400" dirty="0" smtClean="0">
                <a:solidFill>
                  <a:srgbClr val="C00000"/>
                </a:solidFill>
                <a:latin typeface="Arial Rounded MT Bold" pitchFamily="34" charset="0"/>
              </a:rPr>
              <a:t> 8 but they did not prevail, nor was a place found for them in heaven any longer</a:t>
            </a:r>
            <a:r>
              <a:rPr lang="en-US" sz="4400" dirty="0" smtClean="0">
                <a:solidFill>
                  <a:srgbClr val="C00000"/>
                </a:solidFill>
                <a:latin typeface="Arial Rounded MT Bold" pitchFamily="34" charset="0"/>
              </a:rPr>
              <a:t>.</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en-US" sz="4000" dirty="0" smtClean="0">
                <a:latin typeface="Arial Rounded MT Bold" pitchFamily="34" charset="0"/>
              </a:rPr>
              <a:t>9 </a:t>
            </a:r>
            <a:r>
              <a:rPr lang="en-US" sz="4000" dirty="0" smtClean="0">
                <a:latin typeface="Arial Rounded MT Bold" pitchFamily="34" charset="0"/>
              </a:rPr>
              <a:t>So the great dragon was cast out, that serpent of old, called the Devil and Satan, who deceives the whole world; he was cast to the earth, and his angels were cast out with him.</a:t>
            </a:r>
          </a:p>
          <a:p>
            <a:pPr lvl="0" algn="just"/>
            <a:r>
              <a:rPr lang="en-US" sz="4000" dirty="0" smtClean="0">
                <a:solidFill>
                  <a:srgbClr val="C00000"/>
                </a:solidFill>
                <a:latin typeface="Arial Rounded MT Bold" pitchFamily="34" charset="0"/>
              </a:rPr>
              <a:t>We all know that the spiritual world had existed even before time and before the creation of the physical world</a:t>
            </a:r>
            <a:r>
              <a:rPr lang="en-US" sz="4000" dirty="0" smtClean="0">
                <a:solidFill>
                  <a:srgbClr val="C00000"/>
                </a:solidFill>
                <a:latin typeface="Arial Rounded MT Bold" pitchFamily="34" charset="0"/>
              </a:rPr>
              <a:t>.</a:t>
            </a:r>
            <a:endParaRPr lang="en-US" sz="40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Autofit/>
          </a:bodyPr>
          <a:lstStyle/>
          <a:p>
            <a:pPr lvl="0" algn="just"/>
            <a:r>
              <a:rPr lang="en-US" sz="4000" dirty="0" smtClean="0">
                <a:latin typeface="Arial Rounded MT Bold" pitchFamily="34" charset="0"/>
              </a:rPr>
              <a:t>God </a:t>
            </a:r>
            <a:r>
              <a:rPr lang="en-US" sz="4000" dirty="0" smtClean="0">
                <a:latin typeface="Arial Rounded MT Bold" pitchFamily="34" charset="0"/>
              </a:rPr>
              <a:t>has no beginning and no end, and God is outside of time. In other words, God transcends time and space in a way that we finite beings cannot comprehend.</a:t>
            </a:r>
          </a:p>
          <a:p>
            <a:pPr lvl="0" algn="just"/>
            <a:r>
              <a:rPr lang="en-US" sz="4000" dirty="0" smtClean="0">
                <a:solidFill>
                  <a:srgbClr val="C00000"/>
                </a:solidFill>
                <a:latin typeface="Arial Rounded MT Bold" pitchFamily="34" charset="0"/>
              </a:rPr>
              <a:t>For an incalculable span that could translate to millions and billions of years, there was perfect harmony in the kingdom of God</a:t>
            </a:r>
            <a:r>
              <a:rPr lang="en-US" sz="4000" dirty="0" smtClean="0">
                <a:solidFill>
                  <a:srgbClr val="C00000"/>
                </a:solidFill>
                <a:latin typeface="Arial Rounded MT Bold" pitchFamily="34" charset="0"/>
              </a:rPr>
              <a:t>.</a:t>
            </a:r>
            <a:endParaRPr lang="en-US" sz="40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000" dirty="0" smtClean="0">
                <a:latin typeface="Arial Rounded MT Bold" pitchFamily="34" charset="0"/>
              </a:rPr>
              <a:t>There </a:t>
            </a:r>
            <a:r>
              <a:rPr lang="en-US" sz="4000" dirty="0" smtClean="0">
                <a:latin typeface="Arial Rounded MT Bold" pitchFamily="34" charset="0"/>
              </a:rPr>
              <a:t>must have been perfect synchronization in God’s kingdom before the fall of the angels.</a:t>
            </a:r>
          </a:p>
          <a:p>
            <a:pPr lvl="0" algn="just"/>
            <a:r>
              <a:rPr lang="en-US" sz="4000" dirty="0" smtClean="0">
                <a:solidFill>
                  <a:srgbClr val="C00000"/>
                </a:solidFill>
                <a:latin typeface="Arial Rounded MT Bold" pitchFamily="34" charset="0"/>
              </a:rPr>
              <a:t>And then, one day, one of God’s most trusted and influential angel coveted the throne of God.</a:t>
            </a:r>
          </a:p>
          <a:p>
            <a:pPr lvl="0" algn="just"/>
            <a:r>
              <a:rPr lang="en-US" sz="4000" dirty="0" smtClean="0">
                <a:latin typeface="Arial Rounded MT Bold" pitchFamily="34" charset="0"/>
              </a:rPr>
              <a:t>This one angel was so clothed with glory that he esteem himself worthy of the same worship that was been rendered to God</a:t>
            </a:r>
            <a:r>
              <a:rPr lang="en-US"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5400" dirty="0" smtClean="0">
                <a:latin typeface="Arial Rounded MT Bold" pitchFamily="34" charset="0"/>
              </a:rPr>
              <a:t>Through </a:t>
            </a:r>
            <a:r>
              <a:rPr lang="en-US" sz="5400" dirty="0" smtClean="0">
                <a:latin typeface="Arial Rounded MT Bold" pitchFamily="34" charset="0"/>
              </a:rPr>
              <a:t>a series of turmoil, the intruder was finally casted out, but, not without taking a third of the heavenly beings with him.</a:t>
            </a:r>
          </a:p>
          <a:p>
            <a:pPr lvl="0" algn="just"/>
            <a:r>
              <a:rPr lang="en-US" sz="5400" dirty="0" smtClean="0">
                <a:solidFill>
                  <a:srgbClr val="C00000"/>
                </a:solidFill>
                <a:latin typeface="Arial Rounded MT Bold" pitchFamily="34" charset="0"/>
              </a:rPr>
              <a:t>Poor God!!! We could say.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1" algn="just"/>
            <a:r>
              <a:rPr lang="en-US" sz="4400" dirty="0" smtClean="0">
                <a:latin typeface="Arial Rounded MT Bold" pitchFamily="34" charset="0"/>
              </a:rPr>
              <a:t>What </a:t>
            </a:r>
            <a:r>
              <a:rPr lang="en-US" sz="4400" dirty="0" smtClean="0">
                <a:latin typeface="Arial Rounded MT Bold" pitchFamily="34" charset="0"/>
              </a:rPr>
              <a:t>did He do to deserve that? </a:t>
            </a:r>
          </a:p>
          <a:p>
            <a:pPr lvl="1" algn="just"/>
            <a:r>
              <a:rPr lang="en-US" sz="4400" dirty="0" smtClean="0">
                <a:solidFill>
                  <a:srgbClr val="C00000"/>
                </a:solidFill>
                <a:latin typeface="Arial Rounded MT Bold" pitchFamily="34" charset="0"/>
              </a:rPr>
              <a:t>Was He not so generous to the one who started the riot? </a:t>
            </a:r>
          </a:p>
          <a:p>
            <a:pPr lvl="1" algn="just"/>
            <a:r>
              <a:rPr lang="en-US" sz="4400" dirty="0" smtClean="0">
                <a:latin typeface="Arial Rounded MT Bold" pitchFamily="34" charset="0"/>
              </a:rPr>
              <a:t>Was it out of his misery or out of his folly for grandeur that Lucifer was prompted to rip the kingdom of God</a:t>
            </a:r>
            <a:r>
              <a:rPr lang="en-US"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400" dirty="0" smtClean="0">
                <a:latin typeface="Arial Rounded MT Bold" pitchFamily="34" charset="0"/>
              </a:rPr>
              <a:t>Knowing </a:t>
            </a:r>
            <a:r>
              <a:rPr lang="en-US" sz="4400" dirty="0" smtClean="0">
                <a:latin typeface="Arial Rounded MT Bold" pitchFamily="34" charset="0"/>
              </a:rPr>
              <a:t>God’s nature, we can imagine that God was hearth broken to have to cast all these angels out.</a:t>
            </a:r>
          </a:p>
          <a:p>
            <a:pPr lvl="0" algn="just"/>
            <a:r>
              <a:rPr lang="en-US" sz="4400" dirty="0" smtClean="0">
                <a:solidFill>
                  <a:srgbClr val="C00000"/>
                </a:solidFill>
                <a:latin typeface="Arial Rounded MT Bold" pitchFamily="34" charset="0"/>
              </a:rPr>
              <a:t>God was hearth broken over the fact that He is going to have to send them in a place of torment for ever for He did not create them for that purpose</a:t>
            </a:r>
            <a:r>
              <a:rPr lang="en-US"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000" dirty="0" smtClean="0">
                <a:latin typeface="Arial Rounded MT Bold" pitchFamily="34" charset="0"/>
              </a:rPr>
              <a:t>As </a:t>
            </a:r>
            <a:r>
              <a:rPr lang="en-US" sz="4000" dirty="0" smtClean="0">
                <a:latin typeface="Arial Rounded MT Bold" pitchFamily="34" charset="0"/>
              </a:rPr>
              <a:t>a God of justice, his kingdom is made of strict and equitable laws that cannot be revoked.</a:t>
            </a:r>
          </a:p>
          <a:p>
            <a:pPr lvl="0" algn="just"/>
            <a:r>
              <a:rPr lang="en-US" sz="4400" dirty="0" smtClean="0">
                <a:solidFill>
                  <a:srgbClr val="C00000"/>
                </a:solidFill>
                <a:latin typeface="Arial Rounded MT Bold" pitchFamily="34" charset="0"/>
              </a:rPr>
              <a:t>What a waste! Now God has to create a furnace fitted for the punishment of the fallen angels. </a:t>
            </a:r>
          </a:p>
          <a:p>
            <a:pPr lvl="0" algn="just"/>
            <a:r>
              <a:rPr lang="en-US" sz="4400" dirty="0" smtClean="0">
                <a:latin typeface="Arial Rounded MT Bold" pitchFamily="34" charset="0"/>
              </a:rPr>
              <a:t>The whole world has to be remade.</a:t>
            </a:r>
          </a:p>
          <a:p>
            <a:pPr lvl="0" algn="just"/>
            <a:r>
              <a:rPr lang="en-US" sz="4400" dirty="0" smtClean="0">
                <a:solidFill>
                  <a:srgbClr val="C00000"/>
                </a:solidFill>
                <a:latin typeface="Arial Rounded MT Bold" pitchFamily="34" charset="0"/>
              </a:rPr>
              <a:t>Poor God!!! We could say.</a:t>
            </a:r>
            <a:endParaRPr lang="en-US" sz="4400" dirty="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en-US" sz="4000" b="1" dirty="0" smtClean="0">
                <a:solidFill>
                  <a:srgbClr val="FF0000"/>
                </a:solidFill>
                <a:latin typeface="Arial Rounded MT Bold" pitchFamily="34" charset="0"/>
              </a:rPr>
              <a:t>TROUBLES IN THE GARDEN OF EDEN</a:t>
            </a:r>
            <a:endParaRPr lang="en-US" sz="4000" dirty="0" smtClean="0">
              <a:solidFill>
                <a:srgbClr val="FF0000"/>
              </a:solidFill>
              <a:latin typeface="Arial Rounded MT Bold" pitchFamily="34" charset="0"/>
            </a:endParaRPr>
          </a:p>
          <a:p>
            <a:pPr algn="just"/>
            <a:r>
              <a:rPr lang="en-US" sz="4000" dirty="0" err="1" smtClean="0">
                <a:solidFill>
                  <a:srgbClr val="2B14D2"/>
                </a:solidFill>
                <a:latin typeface="Arial Rounded MT Bold" pitchFamily="34" charset="0"/>
              </a:rPr>
              <a:t>Ge</a:t>
            </a:r>
            <a:r>
              <a:rPr lang="en-US" sz="4000" dirty="0" smtClean="0">
                <a:solidFill>
                  <a:srgbClr val="2B14D2"/>
                </a:solidFill>
                <a:latin typeface="Arial Rounded MT Bold" pitchFamily="34" charset="0"/>
              </a:rPr>
              <a:t> 1:26-18 ¶ Then God said, "Let Us make man in Our image, according to Our likeness; let them have dominion over the fish of the </a:t>
            </a:r>
            <a:r>
              <a:rPr lang="en-US" sz="4000" dirty="0" smtClean="0">
                <a:solidFill>
                  <a:srgbClr val="FF0000"/>
                </a:solidFill>
                <a:latin typeface="Arial Rounded MT Bold" pitchFamily="34" charset="0"/>
              </a:rPr>
              <a:t>sea, over the birds of the air, and over the cattle, over all the earth and over every creeping thing that creeps on the earth</a:t>
            </a:r>
            <a:r>
              <a:rPr lang="en-US" sz="4000" dirty="0" smtClean="0">
                <a:solidFill>
                  <a:srgbClr val="FF0000"/>
                </a:solidFill>
                <a:latin typeface="Arial Rounded MT Bold" pitchFamily="34" charset="0"/>
              </a:rPr>
              <a:t>."</a:t>
            </a:r>
            <a:endParaRPr lang="en-US" sz="40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en-US" sz="4000" dirty="0" smtClean="0">
                <a:solidFill>
                  <a:srgbClr val="2B14D2"/>
                </a:solidFill>
                <a:latin typeface="Arial Rounded MT Bold" pitchFamily="34" charset="0"/>
              </a:rPr>
              <a:t>27 </a:t>
            </a:r>
            <a:r>
              <a:rPr lang="en-US" sz="4000" dirty="0" smtClean="0">
                <a:solidFill>
                  <a:srgbClr val="2B14D2"/>
                </a:solidFill>
                <a:latin typeface="Arial Rounded MT Bold" pitchFamily="34" charset="0"/>
              </a:rPr>
              <a:t>So God created man in His own image; in the image of God He created him; male and female He created them.</a:t>
            </a:r>
          </a:p>
          <a:p>
            <a:pPr algn="just"/>
            <a:r>
              <a:rPr lang="en-US" sz="4000" dirty="0" smtClean="0">
                <a:solidFill>
                  <a:srgbClr val="2B14D2"/>
                </a:solidFill>
                <a:latin typeface="Arial Rounded MT Bold" pitchFamily="34" charset="0"/>
              </a:rPr>
              <a:t> </a:t>
            </a:r>
            <a:r>
              <a:rPr lang="en-US" sz="4000" dirty="0" smtClean="0">
                <a:solidFill>
                  <a:srgbClr val="FF0000"/>
                </a:solidFill>
                <a:latin typeface="Arial Rounded MT Bold" pitchFamily="34" charset="0"/>
              </a:rPr>
              <a:t>28 Then God blessed them, and God said to them, "Be fruitful and multiply; fill the earth and subdue it; have dominion over the fish of the sea, over the birds of the air, and over every living thing that moves on the earth."</a:t>
            </a:r>
          </a:p>
          <a:p>
            <a:pPr lvl="0" algn="just">
              <a:buNone/>
            </a:pPr>
            <a:endParaRPr lang="en-US" sz="4400" dirty="0" smtClean="0">
              <a:solidFill>
                <a:srgbClr val="2B14D2"/>
              </a:solidFill>
              <a:latin typeface="Arial Rounded MT Bold"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solidFill>
                  <a:srgbClr val="2B14D2"/>
                </a:solidFill>
                <a:latin typeface="Arial Rounded MT Bold" pitchFamily="34" charset="0"/>
              </a:rPr>
              <a:t>Propelled </a:t>
            </a:r>
            <a:r>
              <a:rPr lang="en-US" sz="4400" dirty="0" smtClean="0">
                <a:solidFill>
                  <a:srgbClr val="2B14D2"/>
                </a:solidFill>
                <a:latin typeface="Arial Rounded MT Bold" pitchFamily="34" charset="0"/>
              </a:rPr>
              <a:t>only by love, God created the first human couple.</a:t>
            </a:r>
          </a:p>
          <a:p>
            <a:pPr lvl="0" algn="just"/>
            <a:r>
              <a:rPr lang="en-US" sz="4400" dirty="0" smtClean="0">
                <a:solidFill>
                  <a:srgbClr val="FF0000"/>
                </a:solidFill>
                <a:latin typeface="Arial Rounded MT Bold" pitchFamily="34" charset="0"/>
              </a:rPr>
              <a:t>As if God did not know about the future, He indulged Himself in a deep affection for this newly created being.</a:t>
            </a:r>
          </a:p>
          <a:p>
            <a:pPr lvl="0" algn="just"/>
            <a:r>
              <a:rPr lang="en-US" sz="4400" dirty="0" smtClean="0">
                <a:solidFill>
                  <a:srgbClr val="2B14D2"/>
                </a:solidFill>
                <a:latin typeface="Arial Rounded MT Bold" pitchFamily="34" charset="0"/>
              </a:rPr>
              <a:t>He formed them with his own hands, at His own image and resemblance</a:t>
            </a:r>
            <a:r>
              <a:rPr lang="en-US" sz="4400" dirty="0" smtClean="0">
                <a:solidFill>
                  <a:srgbClr val="2B14D2"/>
                </a:solidFill>
                <a:latin typeface="Arial Rounded MT Bold" pitchFamily="34" charset="0"/>
              </a:rPr>
              <a:t>.</a:t>
            </a:r>
            <a:endParaRPr lang="en-US" sz="4400" dirty="0" smtClean="0">
              <a:solidFill>
                <a:srgbClr val="2B14D2"/>
              </a:solidFill>
              <a:latin typeface="Arial Rounded MT Bold"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800" dirty="0" smtClean="0">
                <a:solidFill>
                  <a:srgbClr val="2B14D2"/>
                </a:solidFill>
                <a:latin typeface="Arial Rounded MT Bold" pitchFamily="34" charset="0"/>
              </a:rPr>
              <a:t>He </a:t>
            </a:r>
            <a:r>
              <a:rPr lang="en-US" sz="4800" dirty="0" smtClean="0">
                <a:solidFill>
                  <a:srgbClr val="2B14D2"/>
                </a:solidFill>
                <a:latin typeface="Arial Rounded MT Bold" pitchFamily="34" charset="0"/>
              </a:rPr>
              <a:t>blew life Adam’s in nostrils, and man became a living soul.</a:t>
            </a:r>
          </a:p>
          <a:p>
            <a:pPr lvl="0" algn="just"/>
            <a:r>
              <a:rPr lang="en-US" sz="4800" dirty="0" smtClean="0">
                <a:solidFill>
                  <a:srgbClr val="FF0000"/>
                </a:solidFill>
                <a:latin typeface="Arial Rounded MT Bold" pitchFamily="34" charset="0"/>
              </a:rPr>
              <a:t>Imaging handing a girl her first doll; imagine the deep satisfaction of God over the completion of the physical world.</a:t>
            </a:r>
          </a:p>
          <a:p>
            <a:pPr lvl="0" algn="just"/>
            <a:endParaRPr lang="en-US" sz="4400" dirty="0" smtClean="0">
              <a:solidFill>
                <a:srgbClr val="2B14D2"/>
              </a:solidFill>
              <a:latin typeface="Arial Rounded MT Bold"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1" algn="just"/>
            <a:r>
              <a:rPr lang="en-US" sz="4000" dirty="0" smtClean="0">
                <a:solidFill>
                  <a:srgbClr val="2B14D2"/>
                </a:solidFill>
                <a:latin typeface="Arial Rounded MT Bold" pitchFamily="34" charset="0"/>
              </a:rPr>
              <a:t>Daily</a:t>
            </a:r>
            <a:r>
              <a:rPr lang="en-US" sz="4000" dirty="0" smtClean="0">
                <a:solidFill>
                  <a:srgbClr val="2B14D2"/>
                </a:solidFill>
                <a:latin typeface="Arial Rounded MT Bold" pitchFamily="34" charset="0"/>
              </a:rPr>
              <a:t>, God would come down to have fellowship with the couple.</a:t>
            </a:r>
          </a:p>
          <a:p>
            <a:pPr lvl="1" algn="just"/>
            <a:r>
              <a:rPr lang="en-US" sz="4000" dirty="0" smtClean="0">
                <a:solidFill>
                  <a:srgbClr val="FF0000"/>
                </a:solidFill>
                <a:latin typeface="Arial Rounded MT Bold" pitchFamily="34" charset="0"/>
              </a:rPr>
              <a:t>After the creation of Adam and Eve it was as if God had restored harmony in his kingdom again.</a:t>
            </a:r>
          </a:p>
          <a:p>
            <a:pPr lvl="0" algn="just"/>
            <a:r>
              <a:rPr lang="en-US" sz="4000" dirty="0" smtClean="0">
                <a:solidFill>
                  <a:srgbClr val="2B14D2"/>
                </a:solidFill>
                <a:latin typeface="Arial Rounded MT Bold" pitchFamily="34" charset="0"/>
              </a:rPr>
              <a:t>The arch enemy of God turned himself against this new project just in an effort to break the heart of God once more.</a:t>
            </a:r>
          </a:p>
          <a:p>
            <a:pPr lvl="0" algn="just"/>
            <a:endParaRPr lang="en-US" sz="4400" dirty="0" smtClean="0">
              <a:solidFill>
                <a:srgbClr val="2B14D2"/>
              </a:solidFill>
              <a:latin typeface="Arial Rounded MT Bold"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Autofit/>
          </a:bodyPr>
          <a:lstStyle/>
          <a:p>
            <a:pPr lvl="0" algn="just"/>
            <a:r>
              <a:rPr lang="en-US" sz="4400" dirty="0" smtClean="0">
                <a:solidFill>
                  <a:srgbClr val="2B14D2"/>
                </a:solidFill>
                <a:latin typeface="Arial Rounded MT Bold" pitchFamily="34" charset="0"/>
              </a:rPr>
              <a:t>Within </a:t>
            </a:r>
            <a:r>
              <a:rPr lang="en-US" sz="4400" dirty="0" smtClean="0">
                <a:solidFill>
                  <a:srgbClr val="2B14D2"/>
                </a:solidFill>
                <a:latin typeface="Arial Rounded MT Bold" pitchFamily="34" charset="0"/>
              </a:rPr>
              <a:t>weeks, months, or years, God found Himself hearth broken again. Poor God!!!</a:t>
            </a:r>
          </a:p>
          <a:p>
            <a:pPr lvl="0" algn="just"/>
            <a:r>
              <a:rPr lang="en-US" sz="4400" dirty="0" smtClean="0">
                <a:solidFill>
                  <a:srgbClr val="FF0000"/>
                </a:solidFill>
                <a:latin typeface="Arial Rounded MT Bold" pitchFamily="34" charset="0"/>
              </a:rPr>
              <a:t>Just like before, God had to usher the first human couple out of paradise to the wilderness to be under the control of the enemy</a:t>
            </a:r>
            <a:r>
              <a:rPr lang="en-US" sz="4400" dirty="0" smtClean="0">
                <a:solidFill>
                  <a:srgbClr val="FF0000"/>
                </a:solidFill>
                <a:latin typeface="Arial Rounded MT Bold" pitchFamily="34" charset="0"/>
              </a:rPr>
              <a:t>.</a:t>
            </a:r>
            <a:endParaRPr lang="en-US" sz="44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solidFill>
                  <a:srgbClr val="2B14D2"/>
                </a:solidFill>
                <a:latin typeface="Arial Rounded MT Bold" pitchFamily="34" charset="0"/>
              </a:rPr>
              <a:t>That </a:t>
            </a:r>
            <a:r>
              <a:rPr lang="en-US" sz="4400" dirty="0" smtClean="0">
                <a:solidFill>
                  <a:srgbClr val="2B14D2"/>
                </a:solidFill>
                <a:latin typeface="Arial Rounded MT Bold" pitchFamily="34" charset="0"/>
              </a:rPr>
              <a:t>was the second failure of God, but the Creator God had nothing to be blamed for in both cases.</a:t>
            </a:r>
          </a:p>
          <a:p>
            <a:pPr lvl="1" algn="just"/>
            <a:r>
              <a:rPr lang="en-US" sz="4400" dirty="0" smtClean="0">
                <a:solidFill>
                  <a:srgbClr val="FF0000"/>
                </a:solidFill>
                <a:latin typeface="Arial Rounded MT Bold" pitchFamily="34" charset="0"/>
              </a:rPr>
              <a:t>They had every food conceivable in the Garden.</a:t>
            </a:r>
          </a:p>
          <a:p>
            <a:pPr lvl="1" algn="just"/>
            <a:r>
              <a:rPr lang="en-US" sz="4400" dirty="0" smtClean="0">
                <a:solidFill>
                  <a:srgbClr val="2B14D2"/>
                </a:solidFill>
                <a:latin typeface="Arial Rounded MT Bold" pitchFamily="34" charset="0"/>
              </a:rPr>
              <a:t>They lacked nothing for their survival and pleasure in the Garden.</a:t>
            </a:r>
          </a:p>
          <a:p>
            <a:pPr lvl="0" algn="just"/>
            <a:endParaRPr lang="en-US" sz="4400" dirty="0" smtClean="0">
              <a:solidFill>
                <a:srgbClr val="2B14D2"/>
              </a:solidFill>
              <a:latin typeface="Arial Rounded MT Bold"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1" algn="just"/>
            <a:r>
              <a:rPr lang="en-US" sz="4000" dirty="0" smtClean="0">
                <a:solidFill>
                  <a:srgbClr val="2B14D2"/>
                </a:solidFill>
                <a:latin typeface="Arial Rounded MT Bold" pitchFamily="34" charset="0"/>
              </a:rPr>
              <a:t>They </a:t>
            </a:r>
            <a:r>
              <a:rPr lang="en-US" sz="4000" dirty="0" smtClean="0">
                <a:solidFill>
                  <a:srgbClr val="2B14D2"/>
                </a:solidFill>
                <a:latin typeface="Arial Rounded MT Bold" pitchFamily="34" charset="0"/>
              </a:rPr>
              <a:t>were instructed not to touch that one fruit.</a:t>
            </a:r>
          </a:p>
          <a:p>
            <a:pPr lvl="1" algn="just"/>
            <a:r>
              <a:rPr lang="en-US" sz="4000" dirty="0" smtClean="0">
                <a:solidFill>
                  <a:srgbClr val="FF0000"/>
                </a:solidFill>
                <a:latin typeface="Arial Rounded MT Bold" pitchFamily="34" charset="0"/>
              </a:rPr>
              <a:t>They had to have a will, for they were created not as robots but free moral agents of their destiny.</a:t>
            </a:r>
          </a:p>
          <a:p>
            <a:pPr lvl="0" algn="just"/>
            <a:r>
              <a:rPr lang="en-US" sz="4000" dirty="0" smtClean="0">
                <a:solidFill>
                  <a:srgbClr val="2B14D2"/>
                </a:solidFill>
                <a:latin typeface="Arial Rounded MT Bold" pitchFamily="34" charset="0"/>
              </a:rPr>
              <a:t>Although did what He had to do to remediate the situation, but He could not be consoled over the fall of humanity.</a:t>
            </a:r>
          </a:p>
          <a:p>
            <a:pPr lvl="0" algn="just"/>
            <a:endParaRPr lang="en-US" sz="4400" dirty="0" smtClean="0">
              <a:solidFill>
                <a:srgbClr val="2B14D2"/>
              </a:solidFill>
              <a:latin typeface="Arial Rounded MT Bold"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800" dirty="0" smtClean="0">
                <a:solidFill>
                  <a:srgbClr val="2B14D2"/>
                </a:solidFill>
                <a:latin typeface="Arial Rounded MT Bold" pitchFamily="34" charset="0"/>
              </a:rPr>
              <a:t>With </a:t>
            </a:r>
            <a:r>
              <a:rPr lang="en-US" sz="4800" dirty="0" smtClean="0">
                <a:solidFill>
                  <a:srgbClr val="2B14D2"/>
                </a:solidFill>
                <a:latin typeface="Arial Rounded MT Bold" pitchFamily="34" charset="0"/>
              </a:rPr>
              <a:t>teary eyes,, God made man his first clothe since the first garment of His glory was removed from mankind due to the presence of sin in them.</a:t>
            </a:r>
          </a:p>
          <a:p>
            <a:pPr lvl="0" algn="just"/>
            <a:r>
              <a:rPr lang="en-US" sz="4800" dirty="0" smtClean="0">
                <a:solidFill>
                  <a:srgbClr val="FF0000"/>
                </a:solidFill>
                <a:latin typeface="Arial Rounded MT Bold" pitchFamily="34" charset="0"/>
              </a:rPr>
              <a:t>Poor God!!!</a:t>
            </a:r>
          </a:p>
          <a:p>
            <a:pPr lvl="0" algn="just"/>
            <a:endParaRPr lang="en-US" sz="4400" dirty="0" smtClean="0">
              <a:solidFill>
                <a:srgbClr val="2B14D2"/>
              </a:solidFill>
              <a:latin typeface="Arial Rounded MT Bold"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400" b="1" dirty="0" smtClean="0">
                <a:latin typeface="Arial Rounded MT Bold" pitchFamily="34" charset="0"/>
              </a:rPr>
              <a:t>THE MISFORTUNE OF GOD IN THE ATTEMPT OF THE REDEMPTION OF MANKIND</a:t>
            </a:r>
            <a:endParaRPr lang="en-US" sz="4400" dirty="0" smtClean="0">
              <a:latin typeface="Arial Rounded MT Bold" pitchFamily="34" charset="0"/>
            </a:endParaRPr>
          </a:p>
          <a:p>
            <a:pPr lvl="0" algn="just"/>
            <a:r>
              <a:rPr lang="en-US" sz="4400" dirty="0" smtClean="0">
                <a:solidFill>
                  <a:srgbClr val="002060"/>
                </a:solidFill>
                <a:latin typeface="Arial Rounded MT Bold" pitchFamily="34" charset="0"/>
              </a:rPr>
              <a:t>God behaved differently toward fallen humanity than He did with the fallen angels.</a:t>
            </a:r>
          </a:p>
          <a:p>
            <a:pPr lvl="0" algn="just"/>
            <a:r>
              <a:rPr lang="en-US" sz="4400" dirty="0" smtClean="0">
                <a:latin typeface="Arial Rounded MT Bold" pitchFamily="34" charset="0"/>
              </a:rPr>
              <a:t>First, He continued to love them and lament over them even in their fallen state</a:t>
            </a:r>
            <a:r>
              <a:rPr lang="en-US"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latin typeface="Arial Rounded MT Bold" pitchFamily="34" charset="0"/>
              </a:rPr>
              <a:t>Second</a:t>
            </a:r>
            <a:r>
              <a:rPr lang="en-US" sz="4400" dirty="0" smtClean="0">
                <a:latin typeface="Arial Rounded MT Bold" pitchFamily="34" charset="0"/>
              </a:rPr>
              <a:t>, He would not stop trying to secure a relationship with them</a:t>
            </a:r>
          </a:p>
          <a:p>
            <a:pPr lvl="0" algn="just"/>
            <a:r>
              <a:rPr lang="en-US" sz="4400" dirty="0" smtClean="0">
                <a:solidFill>
                  <a:srgbClr val="002060"/>
                </a:solidFill>
                <a:latin typeface="Arial Rounded MT Bold" pitchFamily="34" charset="0"/>
              </a:rPr>
              <a:t>God managed to befriend specific men after the fall.</a:t>
            </a:r>
          </a:p>
          <a:p>
            <a:pPr lvl="0" algn="just"/>
            <a:r>
              <a:rPr lang="en-US" sz="4400" dirty="0" smtClean="0">
                <a:latin typeface="Arial Rounded MT Bold" pitchFamily="34" charset="0"/>
              </a:rPr>
              <a:t>Enoch became God’s body</a:t>
            </a:r>
          </a:p>
          <a:p>
            <a:pPr lvl="0" algn="just"/>
            <a:r>
              <a:rPr lang="en-US" sz="4400" dirty="0" smtClean="0">
                <a:solidFill>
                  <a:srgbClr val="002060"/>
                </a:solidFill>
                <a:latin typeface="Arial Rounded MT Bold" pitchFamily="34" charset="0"/>
              </a:rPr>
              <a:t>Methuselah became God’s </a:t>
            </a:r>
            <a:r>
              <a:rPr lang="en-US" sz="4400" dirty="0" smtClean="0">
                <a:solidFill>
                  <a:srgbClr val="002060"/>
                </a:solidFill>
                <a:latin typeface="Arial Rounded MT Bold" pitchFamily="34" charset="0"/>
              </a:rPr>
              <a:t>body</a:t>
            </a:r>
            <a:endParaRPr lang="en-US" sz="4400" dirty="0" smtClean="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just"/>
            <a:r>
              <a:rPr lang="en-US" sz="4400" dirty="0" smtClean="0">
                <a:latin typeface="Arial Rounded MT Bold" pitchFamily="34" charset="0"/>
              </a:rPr>
              <a:t>When </a:t>
            </a:r>
            <a:r>
              <a:rPr lang="en-US" sz="4400" dirty="0" smtClean="0">
                <a:latin typeface="Arial Rounded MT Bold" pitchFamily="34" charset="0"/>
              </a:rPr>
              <a:t>evil became so rampant on earth, God chose His only friend Noah and his family to extend the human race while eradicating all the other inhabitants of the earth. Poor God!!!</a:t>
            </a:r>
          </a:p>
          <a:p>
            <a:pPr lvl="0" algn="just"/>
            <a:r>
              <a:rPr lang="en-US" sz="4400" dirty="0" smtClean="0">
                <a:solidFill>
                  <a:srgbClr val="002060"/>
                </a:solidFill>
                <a:latin typeface="Arial Rounded MT Bold" pitchFamily="34" charset="0"/>
              </a:rPr>
              <a:t>Shortly after the flood, God had to confound the language of mankind to slow down their path of deterioration</a:t>
            </a:r>
            <a:r>
              <a:rPr lang="en-US" sz="4400" dirty="0" smtClean="0">
                <a:solidFill>
                  <a:srgbClr val="002060"/>
                </a:solidFill>
                <a:latin typeface="Arial Rounded MT Bold" pitchFamily="34" charset="0"/>
              </a:rPr>
              <a:t>.</a:t>
            </a:r>
            <a:endParaRPr lang="en-US" sz="4400" dirty="0" smtClean="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just"/>
            <a:r>
              <a:rPr lang="en-US" sz="4400" dirty="0" smtClean="0">
                <a:latin typeface="Arial Rounded MT Bold" pitchFamily="34" charset="0"/>
              </a:rPr>
              <a:t>Further </a:t>
            </a:r>
            <a:r>
              <a:rPr lang="en-US" sz="4400" dirty="0" smtClean="0">
                <a:latin typeface="Arial Rounded MT Bold" pitchFamily="34" charset="0"/>
              </a:rPr>
              <a:t>down in history, God found another good friend, his name was Abram.</a:t>
            </a:r>
          </a:p>
          <a:p>
            <a:pPr lvl="0" algn="just"/>
            <a:r>
              <a:rPr lang="en-US" sz="4400" dirty="0" smtClean="0">
                <a:solidFill>
                  <a:srgbClr val="002060"/>
                </a:solidFill>
                <a:latin typeface="Arial Rounded MT Bold" pitchFamily="34" charset="0"/>
              </a:rPr>
              <a:t>Through that one body, God created a nation that would bear his name on earth.</a:t>
            </a:r>
          </a:p>
          <a:p>
            <a:pPr lvl="0" algn="just"/>
            <a:r>
              <a:rPr lang="en-US" sz="4400" dirty="0" smtClean="0">
                <a:latin typeface="Arial Rounded MT Bold" pitchFamily="34" charset="0"/>
              </a:rPr>
              <a:t>The nation of Israel became another misadventure of God, yet His great love for humanity kept Him from giving up on us altogether.</a:t>
            </a:r>
          </a:p>
          <a:p>
            <a:pPr algn="just"/>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latin typeface="Arial Rounded MT Bold" pitchFamily="34" charset="0"/>
              </a:rPr>
              <a:t>Every </a:t>
            </a:r>
            <a:r>
              <a:rPr lang="en-US" sz="4400" dirty="0" smtClean="0">
                <a:latin typeface="Arial Rounded MT Bold" pitchFamily="34" charset="0"/>
              </a:rPr>
              <a:t>now and then God would find great individuals in the human race and use them to further His great plan of the salvation of humanity.</a:t>
            </a:r>
          </a:p>
          <a:p>
            <a:pPr lvl="0" algn="just"/>
            <a:r>
              <a:rPr lang="en-US" sz="4400" dirty="0" smtClean="0">
                <a:solidFill>
                  <a:srgbClr val="002060"/>
                </a:solidFill>
                <a:latin typeface="Arial Rounded MT Bold" pitchFamily="34" charset="0"/>
              </a:rPr>
              <a:t>One of God’s great bodies on earth was named David. God narrowed the line of David to bring forth the Messiah.</a:t>
            </a:r>
          </a:p>
          <a:p>
            <a:pPr algn="just"/>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algn="ctr">
              <a:buNone/>
            </a:pPr>
            <a:r>
              <a:rPr lang="en-US" sz="4800" b="1" dirty="0" smtClean="0">
                <a:latin typeface="Arial Rounded MT Bold" pitchFamily="34" charset="0"/>
              </a:rPr>
              <a:t>THE CHURCH: ANOTHER TROUBLESOME INVESTMENT OF GOD</a:t>
            </a:r>
            <a:endParaRPr lang="en-US" sz="4800" dirty="0" smtClean="0">
              <a:latin typeface="Arial Rounded MT Bold" pitchFamily="34" charset="0"/>
            </a:endParaRPr>
          </a:p>
          <a:p>
            <a:pPr lvl="0" algn="just"/>
            <a:r>
              <a:rPr lang="en-US" sz="4800" dirty="0" smtClean="0">
                <a:solidFill>
                  <a:srgbClr val="FFFF00"/>
                </a:solidFill>
                <a:latin typeface="Arial Rounded MT Bold" pitchFamily="34" charset="0"/>
              </a:rPr>
              <a:t>In spite of all odds, Jesus Christ, the Seed of God still came on earth in aim to create a pathway of reconciliation between God and mankind.</a:t>
            </a:r>
          </a:p>
          <a:p>
            <a:pPr lvl="0" algn="just"/>
            <a:r>
              <a:rPr lang="en-US" sz="4800" dirty="0" smtClean="0">
                <a:latin typeface="Arial Rounded MT Bold" pitchFamily="34" charset="0"/>
              </a:rPr>
              <a:t>Jesus broke the curse of sin that separated mankind to God and vanquished death</a:t>
            </a:r>
            <a:r>
              <a:rPr lang="en-US"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lvl="0" algn="just"/>
            <a:r>
              <a:rPr lang="en-US" sz="4800" dirty="0" smtClean="0">
                <a:latin typeface="Arial Rounded MT Bold" pitchFamily="34" charset="0"/>
              </a:rPr>
              <a:t>The </a:t>
            </a:r>
            <a:r>
              <a:rPr lang="en-US" sz="4800" dirty="0" smtClean="0">
                <a:latin typeface="Arial Rounded MT Bold" pitchFamily="34" charset="0"/>
              </a:rPr>
              <a:t>soul of man can now be liberated from the bondage of sin. Man now can be born anew in the family of God.</a:t>
            </a:r>
          </a:p>
          <a:p>
            <a:pPr lvl="0" algn="just"/>
            <a:r>
              <a:rPr lang="en-US" sz="4800" dirty="0" smtClean="0">
                <a:solidFill>
                  <a:srgbClr val="FFFF00"/>
                </a:solidFill>
                <a:latin typeface="Arial Rounded MT Bold" pitchFamily="34" charset="0"/>
              </a:rPr>
              <a:t>What a promotion for humanity! What a slap in the face of the enemy!</a:t>
            </a:r>
          </a:p>
          <a:p>
            <a:pPr lvl="0" algn="just"/>
            <a:r>
              <a:rPr lang="en-US" sz="4800" dirty="0" smtClean="0">
                <a:latin typeface="Arial Rounded MT Bold" pitchFamily="34" charset="0"/>
              </a:rPr>
              <a:t>The once condemned soul can now be regenerated while the fallen angels have no such provisions made for them</a:t>
            </a:r>
            <a:r>
              <a:rPr lang="en-US"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800" dirty="0" smtClean="0">
                <a:latin typeface="Arial Rounded MT Bold" pitchFamily="34" charset="0"/>
              </a:rPr>
              <a:t>The </a:t>
            </a:r>
            <a:r>
              <a:rPr lang="en-US" sz="4800" dirty="0" smtClean="0">
                <a:latin typeface="Arial Rounded MT Bold" pitchFamily="34" charset="0"/>
              </a:rPr>
              <a:t>Holy Spirit descended on the day of Pentecost to reinforce the plan of the redemption of mankind.</a:t>
            </a:r>
          </a:p>
          <a:p>
            <a:pPr lvl="0" algn="just"/>
            <a:r>
              <a:rPr lang="en-US" sz="4800" dirty="0" smtClean="0">
                <a:solidFill>
                  <a:srgbClr val="FFFF00"/>
                </a:solidFill>
                <a:latin typeface="Arial Rounded MT Bold" pitchFamily="34" charset="0"/>
              </a:rPr>
              <a:t>Now, not just a race or a clan of people, but the whole world can partake in this great salvation of God offered to mankind</a:t>
            </a:r>
            <a:r>
              <a:rPr lang="en-US" sz="4800" dirty="0" smtClean="0">
                <a:solidFill>
                  <a:srgbClr val="FFFF00"/>
                </a:solidFill>
                <a:latin typeface="Arial Rounded MT Bold" pitchFamily="34" charset="0"/>
              </a:rPr>
              <a:t>.</a:t>
            </a:r>
            <a:endParaRPr lang="en-US" sz="48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lvl="0" algn="just"/>
            <a:r>
              <a:rPr lang="en-US" sz="4800" dirty="0" smtClean="0">
                <a:latin typeface="Arial Rounded MT Bold" pitchFamily="34" charset="0"/>
              </a:rPr>
              <a:t>In </a:t>
            </a:r>
            <a:r>
              <a:rPr lang="en-US" sz="4800" dirty="0" smtClean="0">
                <a:latin typeface="Arial Rounded MT Bold" pitchFamily="34" charset="0"/>
              </a:rPr>
              <a:t>the course of the two thousand years of church history, the church has now become weary and blemished.</a:t>
            </a:r>
          </a:p>
          <a:p>
            <a:pPr lvl="0" algn="just"/>
            <a:r>
              <a:rPr lang="en-US" sz="4800" dirty="0" smtClean="0">
                <a:solidFill>
                  <a:srgbClr val="FFFF00"/>
                </a:solidFill>
                <a:latin typeface="Arial Rounded MT Bold" pitchFamily="34" charset="0"/>
              </a:rPr>
              <a:t>The enemy has made serious invasions in Christendom but the Gospel manages to live on.</a:t>
            </a:r>
          </a:p>
          <a:p>
            <a:pPr lvl="0" algn="just"/>
            <a:r>
              <a:rPr lang="en-US" sz="4800" dirty="0" smtClean="0">
                <a:latin typeface="Arial Rounded MT Bold" pitchFamily="34" charset="0"/>
              </a:rPr>
              <a:t>Poor God!!!</a:t>
            </a:r>
            <a:endParaRPr lang="en-US" sz="4800" dirty="0">
              <a:latin typeface="Arial Rounded MT Bold"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en-US" sz="4400" b="1" dirty="0" smtClean="0">
                <a:latin typeface="Arial Rounded MT Bold" pitchFamily="34" charset="0"/>
              </a:rPr>
              <a:t>GOD IS PLEASED WITH SOME NONETHELESS</a:t>
            </a:r>
            <a:endParaRPr lang="en-US" sz="4400" dirty="0" smtClean="0">
              <a:latin typeface="Arial Rounded MT Bold" pitchFamily="34" charset="0"/>
            </a:endParaRPr>
          </a:p>
          <a:p>
            <a:pPr lvl="0" algn="just"/>
            <a:r>
              <a:rPr lang="en-US" sz="4400" dirty="0" smtClean="0">
                <a:solidFill>
                  <a:srgbClr val="CCFF33"/>
                </a:solidFill>
                <a:latin typeface="Arial Rounded MT Bold" pitchFamily="34" charset="0"/>
              </a:rPr>
              <a:t>Although it seems as if God had made a bad investment with the creation of the human race, it’s not all bad for God thanks to some key individuals in history</a:t>
            </a:r>
            <a:r>
              <a:rPr lang="en-US" sz="4400" dirty="0" smtClean="0">
                <a:solidFill>
                  <a:srgbClr val="CCFF33"/>
                </a:solidFill>
                <a:latin typeface="Arial Rounded MT Bold" pitchFamily="34" charset="0"/>
              </a:rPr>
              <a:t>.</a:t>
            </a:r>
            <a:endParaRPr lang="en-US" sz="4400" dirty="0" smtClean="0">
              <a:solidFill>
                <a:srgbClr val="CCFF33"/>
              </a:solidFill>
              <a:latin typeface="Arial Rounded MT Bold"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400" dirty="0" smtClean="0">
                <a:latin typeface="Arial Rounded MT Bold" pitchFamily="34" charset="0"/>
              </a:rPr>
              <a:t>The </a:t>
            </a:r>
            <a:r>
              <a:rPr lang="en-US" sz="4400" dirty="0" smtClean="0">
                <a:latin typeface="Arial Rounded MT Bold" pitchFamily="34" charset="0"/>
              </a:rPr>
              <a:t>true friends of God are in all the four corners of the world shinning the light of the Cross of Jesus to a doom generation.</a:t>
            </a:r>
          </a:p>
          <a:p>
            <a:pPr lvl="0" algn="just"/>
            <a:r>
              <a:rPr lang="en-US" sz="4400" dirty="0" smtClean="0">
                <a:solidFill>
                  <a:srgbClr val="CCFF33"/>
                </a:solidFill>
                <a:latin typeface="Arial Rounded MT Bold" pitchFamily="34" charset="0"/>
              </a:rPr>
              <a:t>The Gospel is being preached throughout the earth by all means necessary</a:t>
            </a:r>
            <a:r>
              <a:rPr lang="en-US" sz="4400" dirty="0" smtClean="0">
                <a:solidFill>
                  <a:srgbClr val="CCFF33"/>
                </a:solidFill>
                <a:latin typeface="Arial Rounded MT Bold" pitchFamily="34" charset="0"/>
              </a:rPr>
              <a:t>.</a:t>
            </a:r>
            <a:endParaRPr lang="en-US" sz="4400" dirty="0" smtClean="0">
              <a:solidFill>
                <a:srgbClr val="CCFF33"/>
              </a:solidFill>
              <a:latin typeface="Arial Rounded MT Bold"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800" dirty="0" smtClean="0">
                <a:latin typeface="Arial Rounded MT Bold" pitchFamily="34" charset="0"/>
              </a:rPr>
              <a:t>People </a:t>
            </a:r>
            <a:r>
              <a:rPr lang="en-US" sz="4800" dirty="0" smtClean="0">
                <a:latin typeface="Arial Rounded MT Bold" pitchFamily="34" charset="0"/>
              </a:rPr>
              <a:t>are receiving Christ by the thousands on a daily basis.</a:t>
            </a:r>
          </a:p>
          <a:p>
            <a:pPr lvl="0" algn="just"/>
            <a:r>
              <a:rPr lang="en-US" sz="4800" dirty="0" smtClean="0">
                <a:solidFill>
                  <a:srgbClr val="CCFF33"/>
                </a:solidFill>
                <a:latin typeface="Arial Rounded MT Bold" pitchFamily="34" charset="0"/>
              </a:rPr>
              <a:t>The 5 wise virgins are up and ready in expectation of the soon to arrive Groom. </a:t>
            </a:r>
            <a:endParaRPr lang="en-US" sz="4800" dirty="0">
              <a:solidFill>
                <a:srgbClr val="CCFF33"/>
              </a:solidFill>
              <a:latin typeface="Arial Rounded MT Bold"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en-US" sz="4000" b="1" dirty="0" smtClean="0">
                <a:solidFill>
                  <a:srgbClr val="2B14D2"/>
                </a:solidFill>
                <a:latin typeface="Arial Rounded MT Bold" pitchFamily="34" charset="0"/>
              </a:rPr>
              <a:t>CONCLUSION</a:t>
            </a:r>
          </a:p>
          <a:p>
            <a:pPr algn="just"/>
            <a:r>
              <a:rPr lang="en-US" sz="4000" b="1" dirty="0" smtClean="0">
                <a:solidFill>
                  <a:schemeClr val="tx1"/>
                </a:solidFill>
                <a:latin typeface="Arial Rounded MT Bold" pitchFamily="34" charset="0"/>
              </a:rPr>
              <a:t>GOD IS NOT SO POOR AFTER ALL WITH ALL THINGS CONSIDERED!</a:t>
            </a:r>
            <a:endParaRPr lang="en-US" sz="4000" dirty="0" smtClean="0">
              <a:solidFill>
                <a:schemeClr val="tx1"/>
              </a:solidFill>
              <a:latin typeface="Arial Rounded MT Bold" pitchFamily="34" charset="0"/>
            </a:endParaRPr>
          </a:p>
          <a:p>
            <a:pPr lvl="0" algn="just"/>
            <a:r>
              <a:rPr lang="en-US" sz="4400" dirty="0" smtClean="0">
                <a:solidFill>
                  <a:srgbClr val="2B14D2"/>
                </a:solidFill>
                <a:latin typeface="Arial Rounded MT Bold" pitchFamily="34" charset="0"/>
              </a:rPr>
              <a:t>He’s got me</a:t>
            </a:r>
          </a:p>
          <a:p>
            <a:pPr lvl="0" algn="just"/>
            <a:r>
              <a:rPr lang="en-US" sz="4400" dirty="0" smtClean="0">
                <a:solidFill>
                  <a:schemeClr val="tx1"/>
                </a:solidFill>
                <a:latin typeface="Arial Rounded MT Bold" pitchFamily="34" charset="0"/>
              </a:rPr>
              <a:t>He’s got you and many others who are crazy about Him.</a:t>
            </a:r>
          </a:p>
          <a:p>
            <a:pPr lvl="0" algn="just"/>
            <a:r>
              <a:rPr lang="en-US" sz="4400" dirty="0" smtClean="0">
                <a:solidFill>
                  <a:srgbClr val="2B14D2"/>
                </a:solidFill>
                <a:latin typeface="Arial Rounded MT Bold" pitchFamily="34" charset="0"/>
              </a:rPr>
              <a:t>His word is translated in almost all known languages</a:t>
            </a:r>
            <a:r>
              <a:rPr lang="en-US" sz="4400" dirty="0" smtClean="0">
                <a:solidFill>
                  <a:srgbClr val="2B14D2"/>
                </a:solidFill>
                <a:latin typeface="Arial Rounded MT Bold" pitchFamily="34" charset="0"/>
              </a:rPr>
              <a:t>.</a:t>
            </a:r>
            <a:endParaRPr lang="en-US" sz="4400" dirty="0" smtClean="0">
              <a:solidFill>
                <a:srgbClr val="2B14D2"/>
              </a:solidFill>
              <a:latin typeface="Arial Rounded MT Bold"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000" dirty="0" smtClean="0">
                <a:solidFill>
                  <a:schemeClr val="tx1"/>
                </a:solidFill>
                <a:latin typeface="Arial Rounded MT Bold" pitchFamily="34" charset="0"/>
              </a:rPr>
              <a:t>People </a:t>
            </a:r>
            <a:r>
              <a:rPr lang="en-US" sz="4000" dirty="0" smtClean="0">
                <a:solidFill>
                  <a:schemeClr val="tx1"/>
                </a:solidFill>
                <a:latin typeface="Arial Rounded MT Bold" pitchFamily="34" charset="0"/>
              </a:rPr>
              <a:t>of all backgrounds are fleeing their past to begin a new life with Jesus.</a:t>
            </a:r>
          </a:p>
          <a:p>
            <a:pPr lvl="0" algn="just"/>
            <a:r>
              <a:rPr lang="en-US" sz="4000" dirty="0" smtClean="0">
                <a:solidFill>
                  <a:srgbClr val="2B14D2"/>
                </a:solidFill>
                <a:latin typeface="Arial Rounded MT Bold" pitchFamily="34" charset="0"/>
              </a:rPr>
              <a:t>Paradise is swelled with happy saints who have finished the earthly pilgrimage awaiting the advent of Christ.</a:t>
            </a:r>
          </a:p>
          <a:p>
            <a:pPr lvl="0" algn="just"/>
            <a:r>
              <a:rPr lang="en-US" sz="4000" dirty="0" smtClean="0">
                <a:solidFill>
                  <a:schemeClr val="tx1"/>
                </a:solidFill>
                <a:latin typeface="Arial Rounded MT Bold" pitchFamily="34" charset="0"/>
              </a:rPr>
              <a:t>It pays off for God to hang on to mankind.</a:t>
            </a:r>
          </a:p>
          <a:p>
            <a:pPr lvl="0" algn="just"/>
            <a:endParaRPr lang="en-US" sz="4000" dirty="0">
              <a:solidFill>
                <a:schemeClr val="tx1"/>
              </a:solidFill>
              <a:latin typeface="Arial Rounded MT Bold"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en-US" sz="4000" dirty="0" smtClean="0">
                <a:solidFill>
                  <a:schemeClr val="tx1"/>
                </a:solidFill>
                <a:latin typeface="Arial Rounded MT Bold" pitchFamily="34" charset="0"/>
              </a:rPr>
              <a:t>It </a:t>
            </a:r>
            <a:r>
              <a:rPr lang="en-US" sz="4000" dirty="0" smtClean="0">
                <a:solidFill>
                  <a:schemeClr val="tx1"/>
                </a:solidFill>
                <a:latin typeface="Arial Rounded MT Bold" pitchFamily="34" charset="0"/>
              </a:rPr>
              <a:t>pays off for God that He sent His Son on earth to pave a way of reconciliation.</a:t>
            </a:r>
          </a:p>
          <a:p>
            <a:pPr lvl="0" algn="just"/>
            <a:r>
              <a:rPr lang="en-US" sz="4000" dirty="0" smtClean="0">
                <a:solidFill>
                  <a:srgbClr val="2B14D2"/>
                </a:solidFill>
                <a:latin typeface="Arial Rounded MT Bold" pitchFamily="34" charset="0"/>
              </a:rPr>
              <a:t>Yes, heaven will be filled with many empty seats, yet, we who will occupy the front rows will numb the ears of the Creator with acclamation and exaltation forever and ever.</a:t>
            </a:r>
          </a:p>
          <a:p>
            <a:pPr lvl="0" algn="just"/>
            <a:r>
              <a:rPr lang="en-US" sz="4000" dirty="0" smtClean="0">
                <a:solidFill>
                  <a:schemeClr val="tx1"/>
                </a:solidFill>
                <a:latin typeface="Arial Rounded MT Bold" pitchFamily="34" charset="0"/>
              </a:rPr>
              <a:t>Great time of harvest is in the horizon for God</a:t>
            </a:r>
            <a:r>
              <a:rPr lang="en-US" sz="4000" dirty="0" smtClean="0">
                <a:solidFill>
                  <a:schemeClr val="tx1"/>
                </a:solidFill>
                <a:latin typeface="Arial Rounded MT Bold" pitchFamily="34" charset="0"/>
              </a:rPr>
              <a:t>.</a:t>
            </a:r>
            <a:endParaRPr lang="en-US" sz="4000" dirty="0" smtClean="0">
              <a:solidFill>
                <a:schemeClr val="tx1"/>
              </a:solidFill>
              <a:latin typeface="Arial Rounded MT Bold"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800" dirty="0" smtClean="0">
                <a:solidFill>
                  <a:schemeClr val="tx1"/>
                </a:solidFill>
                <a:latin typeface="Arial Rounded MT Bold" pitchFamily="34" charset="0"/>
              </a:rPr>
              <a:t>There </a:t>
            </a:r>
            <a:r>
              <a:rPr lang="en-US" sz="4800" dirty="0" smtClean="0">
                <a:solidFill>
                  <a:schemeClr val="tx1"/>
                </a:solidFill>
                <a:latin typeface="Arial Rounded MT Bold" pitchFamily="34" charset="0"/>
              </a:rPr>
              <a:t>is a new creation coming.</a:t>
            </a:r>
          </a:p>
          <a:p>
            <a:pPr lvl="0" algn="just"/>
            <a:r>
              <a:rPr lang="en-US" sz="4800" dirty="0" smtClean="0">
                <a:solidFill>
                  <a:srgbClr val="2B14D2"/>
                </a:solidFill>
                <a:latin typeface="Arial Rounded MT Bold" pitchFamily="34" charset="0"/>
              </a:rPr>
              <a:t>Evil will forever be abolished</a:t>
            </a:r>
            <a:r>
              <a:rPr lang="en-US" sz="4800" dirty="0" smtClean="0">
                <a:solidFill>
                  <a:schemeClr val="tx1"/>
                </a:solidFill>
                <a:latin typeface="Arial Rounded MT Bold" pitchFamily="34" charset="0"/>
              </a:rPr>
              <a:t>.</a:t>
            </a:r>
          </a:p>
          <a:p>
            <a:pPr lvl="0" algn="just"/>
            <a:r>
              <a:rPr lang="en-US" sz="4800" dirty="0" smtClean="0">
                <a:solidFill>
                  <a:schemeClr val="tx1"/>
                </a:solidFill>
                <a:latin typeface="Arial Rounded MT Bold" pitchFamily="34" charset="0"/>
              </a:rPr>
              <a:t>There will be no reason for God to ever be angry anymore.</a:t>
            </a:r>
          </a:p>
          <a:p>
            <a:pPr lvl="0" algn="just"/>
            <a:r>
              <a:rPr lang="en-US" sz="4800" dirty="0" smtClean="0">
                <a:solidFill>
                  <a:srgbClr val="2B14D2"/>
                </a:solidFill>
                <a:latin typeface="Arial Rounded MT Bold" pitchFamily="34" charset="0"/>
              </a:rPr>
              <a:t>Eternity future looks good for both God and the redeemed. </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000" dirty="0" smtClean="0">
                <a:solidFill>
                  <a:schemeClr val="tx1"/>
                </a:solidFill>
                <a:latin typeface="Arial Rounded MT Bold" pitchFamily="34" charset="0"/>
              </a:rPr>
              <a:t>Thank </a:t>
            </a:r>
            <a:r>
              <a:rPr lang="en-US" sz="4000" dirty="0" smtClean="0">
                <a:solidFill>
                  <a:schemeClr val="tx1"/>
                </a:solidFill>
                <a:latin typeface="Arial Rounded MT Bold" pitchFamily="34" charset="0"/>
              </a:rPr>
              <a:t>you God Almighty for not destroying the human race when we acted so undeservedly toward you.</a:t>
            </a:r>
          </a:p>
          <a:p>
            <a:pPr lvl="0" algn="just"/>
            <a:r>
              <a:rPr lang="en-US" sz="4000" dirty="0" smtClean="0">
                <a:solidFill>
                  <a:srgbClr val="2B14D2"/>
                </a:solidFill>
                <a:latin typeface="Arial Rounded MT Bold" pitchFamily="34" charset="0"/>
              </a:rPr>
              <a:t>Thank you Lord Jesus Christ for keeping true to your promise for the salvation of mankind when we gave you every reason to withdraw from it.  </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000" dirty="0" smtClean="0">
                <a:solidFill>
                  <a:schemeClr val="tx1"/>
                </a:solidFill>
                <a:latin typeface="Arial Rounded MT Bold" pitchFamily="34" charset="0"/>
              </a:rPr>
              <a:t>Thank </a:t>
            </a:r>
            <a:r>
              <a:rPr lang="en-US" sz="4000" dirty="0" smtClean="0">
                <a:solidFill>
                  <a:schemeClr val="tx1"/>
                </a:solidFill>
                <a:latin typeface="Arial Rounded MT Bold" pitchFamily="34" charset="0"/>
              </a:rPr>
              <a:t>you Holy Spirit for engaging in the hardest work of transformation that you are doing in us while we disappoint you repeatedly on a daily basis.</a:t>
            </a:r>
          </a:p>
          <a:p>
            <a:pPr algn="just"/>
            <a:r>
              <a:rPr lang="en-US" sz="4000" dirty="0" smtClean="0">
                <a:solidFill>
                  <a:srgbClr val="2B14D2"/>
                </a:solidFill>
                <a:latin typeface="Arial Rounded MT Bold" pitchFamily="34" charset="0"/>
              </a:rPr>
              <a:t>Re </a:t>
            </a:r>
            <a:r>
              <a:rPr lang="en-US" sz="4000" dirty="0" smtClean="0">
                <a:solidFill>
                  <a:srgbClr val="2B14D2"/>
                </a:solidFill>
                <a:latin typeface="Arial Rounded MT Bold" pitchFamily="34" charset="0"/>
              </a:rPr>
              <a:t>21:1-3 </a:t>
            </a:r>
            <a:r>
              <a:rPr lang="en-US" sz="4000" dirty="0" smtClean="0">
                <a:solidFill>
                  <a:srgbClr val="2B14D2"/>
                </a:solidFill>
                <a:latin typeface="Arial Rounded MT Bold" pitchFamily="34" charset="0"/>
              </a:rPr>
              <a:t>¶ Now I saw a new heaven and a new earth, for the first heaven and the first earth had passed away. Also there was no more sea.</a:t>
            </a:r>
          </a:p>
          <a:p>
            <a:pPr algn="just"/>
            <a:endParaRPr lang="en-US" sz="4000" dirty="0">
              <a:solidFill>
                <a:schemeClr val="tx1"/>
              </a:solidFill>
              <a:latin typeface="Arial Rounded MT Bold"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just"/>
            <a:r>
              <a:rPr lang="en-US" sz="6600" dirty="0" smtClean="0">
                <a:solidFill>
                  <a:schemeClr val="tx1"/>
                </a:solidFill>
                <a:latin typeface="Arial Rounded MT Bold" pitchFamily="34" charset="0"/>
              </a:rPr>
              <a:t>2 </a:t>
            </a:r>
            <a:r>
              <a:rPr lang="en-US" sz="6600" dirty="0" smtClean="0">
                <a:solidFill>
                  <a:schemeClr val="tx1"/>
                </a:solidFill>
                <a:latin typeface="Arial Rounded MT Bold" pitchFamily="34" charset="0"/>
              </a:rPr>
              <a:t>Then I, John, saw the holy city, New Jerusalem, coming down out of heaven from God, prepared as a bride adorned for her husband.</a:t>
            </a:r>
          </a:p>
          <a:p>
            <a:pPr algn="just"/>
            <a:r>
              <a:rPr lang="en-US" sz="4000" dirty="0" smtClean="0">
                <a:solidFill>
                  <a:schemeClr val="tx1"/>
                </a:solidFill>
                <a:latin typeface="Arial Rounded MT Bold" pitchFamily="34" charset="0"/>
              </a:rPr>
              <a:t> </a:t>
            </a:r>
            <a:endParaRPr lang="en-US" sz="4000" dirty="0">
              <a:solidFill>
                <a:schemeClr val="tx1"/>
              </a:solidFill>
              <a:latin typeface="Arial Rounded MT Bold"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en-US" sz="4800" dirty="0" smtClean="0">
                <a:solidFill>
                  <a:schemeClr val="tx1"/>
                </a:solidFill>
                <a:latin typeface="Arial Rounded MT Bold" pitchFamily="34" charset="0"/>
              </a:rPr>
              <a:t>3 </a:t>
            </a:r>
            <a:r>
              <a:rPr lang="en-US" sz="4800" dirty="0" smtClean="0">
                <a:solidFill>
                  <a:schemeClr val="tx1"/>
                </a:solidFill>
                <a:latin typeface="Arial Rounded MT Bold" pitchFamily="34" charset="0"/>
              </a:rPr>
              <a:t>And I heard a loud voice from heaven saying, "Behold, the tabernacle of God is with men, and He will dwell with them, and they shall be His people. God Himself will be with them and be their God.</a:t>
            </a:r>
          </a:p>
          <a:p>
            <a:pPr algn="r"/>
            <a:r>
              <a:rPr lang="en-US" sz="4800" b="1" dirty="0" smtClean="0">
                <a:solidFill>
                  <a:srgbClr val="2B14D2"/>
                </a:solidFill>
                <a:latin typeface="Arial Rounded MT Bold" pitchFamily="34" charset="0"/>
              </a:rPr>
              <a:t>AMEN!</a:t>
            </a:r>
            <a:endParaRPr lang="en-US" sz="4800" dirty="0">
              <a:solidFill>
                <a:srgbClr val="2B14D2"/>
              </a:solidFill>
              <a:latin typeface="Arial Rounded MT Bold"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19370</TotalTime>
  <Words>2038</Words>
  <Application>Microsoft Office PowerPoint</Application>
  <PresentationFormat>On-screen Show (4:3)</PresentationFormat>
  <Paragraphs>111</Paragraphs>
  <Slides>42</Slides>
  <Notes>1</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CHRIST THE ROCK CONGREGATION SUNDAY JUJY 23rd 2023  Sermon by Pastor  Marc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NOVEMBER 15TH 2020  Sermon by Pastor Marc E Simeon</dc:title>
  <dc:creator>MARC EDOUARD SIMEON</dc:creator>
  <cp:lastModifiedBy>MARC EDOUARD SIMEON</cp:lastModifiedBy>
  <cp:revision>73</cp:revision>
  <dcterms:created xsi:type="dcterms:W3CDTF">2020-11-14T18:23:53Z</dcterms:created>
  <dcterms:modified xsi:type="dcterms:W3CDTF">2023-07-21T14:56:37Z</dcterms:modified>
</cp:coreProperties>
</file>