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7" r:id="rId2"/>
    <p:sldId id="359" r:id="rId3"/>
    <p:sldId id="435" r:id="rId4"/>
    <p:sldId id="436" r:id="rId5"/>
    <p:sldId id="437" r:id="rId6"/>
    <p:sldId id="438" r:id="rId7"/>
    <p:sldId id="439" r:id="rId8"/>
    <p:sldId id="440" r:id="rId9"/>
    <p:sldId id="403" r:id="rId10"/>
    <p:sldId id="441" r:id="rId11"/>
    <p:sldId id="442" r:id="rId12"/>
    <p:sldId id="443" r:id="rId13"/>
    <p:sldId id="410" r:id="rId14"/>
    <p:sldId id="444" r:id="rId15"/>
    <p:sldId id="445" r:id="rId16"/>
    <p:sldId id="446" r:id="rId17"/>
    <p:sldId id="411" r:id="rId18"/>
    <p:sldId id="447" r:id="rId19"/>
    <p:sldId id="412" r:id="rId20"/>
    <p:sldId id="448" r:id="rId21"/>
    <p:sldId id="449" r:id="rId22"/>
    <p:sldId id="450" r:id="rId23"/>
    <p:sldId id="451" r:id="rId24"/>
    <p:sldId id="413" r:id="rId25"/>
    <p:sldId id="452" r:id="rId26"/>
    <p:sldId id="453" r:id="rId27"/>
    <p:sldId id="405" r:id="rId28"/>
    <p:sldId id="454" r:id="rId29"/>
    <p:sldId id="460" r:id="rId30"/>
    <p:sldId id="455" r:id="rId31"/>
    <p:sldId id="456" r:id="rId32"/>
    <p:sldId id="457" r:id="rId33"/>
    <p:sldId id="458" r:id="rId34"/>
    <p:sldId id="459" r:id="rId35"/>
    <p:sldId id="415" r:id="rId36"/>
    <p:sldId id="469" r:id="rId37"/>
    <p:sldId id="462" r:id="rId38"/>
    <p:sldId id="463" r:id="rId39"/>
    <p:sldId id="470" r:id="rId40"/>
    <p:sldId id="464" r:id="rId41"/>
    <p:sldId id="465" r:id="rId42"/>
    <p:sldId id="466" r:id="rId43"/>
    <p:sldId id="471" r:id="rId44"/>
    <p:sldId id="474" r:id="rId45"/>
    <p:sldId id="475" r:id="rId46"/>
    <p:sldId id="476"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FF33"/>
    <a:srgbClr val="21291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2034" autoAdjust="0"/>
  </p:normalViewPr>
  <p:slideViewPr>
    <p:cSldViewPr>
      <p:cViewPr varScale="1">
        <p:scale>
          <a:sx n="67" d="100"/>
          <a:sy n="67" d="100"/>
        </p:scale>
        <p:origin x="-117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DD4BBE-1302-4CB8-BD3E-2EE8E9F902DB}" type="datetimeFigureOut">
              <a:rPr lang="en-US" smtClean="0"/>
              <a:t>7/8/2023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9B8D4B-FBE5-4947-BE83-3BA3FCF0FF4F}"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9B8D4B-FBE5-4947-BE83-3BA3FCF0FF4F}" type="slidenum">
              <a:rPr lang="en-US" smtClean="0"/>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7/8/2023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7/8/2023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7/8/2023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7/8/2023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7/8/2023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7/8/2023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7/8/2023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7/8/2023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enesis Chapter 13 - Abram and Lot Separate - YouTube"/>
          <p:cNvPicPr/>
          <p:nvPr/>
        </p:nvPicPr>
        <p:blipFill>
          <a:blip r:embed="rId2"/>
          <a:srcRect/>
          <a:stretch>
            <a:fillRect/>
          </a:stretch>
        </p:blipFill>
        <p:spPr bwMode="auto">
          <a:xfrm>
            <a:off x="0" y="2743200"/>
            <a:ext cx="8915400" cy="4114800"/>
          </a:xfrm>
          <a:prstGeom prst="rect">
            <a:avLst/>
          </a:prstGeom>
          <a:noFill/>
          <a:ln w="9525">
            <a:noFill/>
            <a:miter lim="800000"/>
            <a:headEnd/>
            <a:tailEnd/>
          </a:ln>
        </p:spPr>
      </p:pic>
      <p:sp>
        <p:nvSpPr>
          <p:cNvPr id="2" name="Title 1"/>
          <p:cNvSpPr>
            <a:spLocks noGrp="1"/>
          </p:cNvSpPr>
          <p:nvPr>
            <p:ph type="ctrTitle"/>
          </p:nvPr>
        </p:nvSpPr>
        <p:spPr>
          <a:xfrm>
            <a:off x="0" y="1"/>
            <a:ext cx="9144000" cy="2743199"/>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00206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t>
            </a:r>
            <a:r>
              <a:rPr lang="en-US" b="1" dirty="0" smtClean="0">
                <a:solidFill>
                  <a:schemeClr val="tx1"/>
                </a:solidFill>
              </a:rPr>
              <a:t>JULY 16</a:t>
            </a:r>
            <a:r>
              <a:rPr lang="en-US" b="1" baseline="30000" dirty="0" smtClean="0">
                <a:solidFill>
                  <a:schemeClr val="tx1"/>
                </a:solidFill>
              </a:rPr>
              <a:t>TH</a:t>
            </a:r>
            <a:r>
              <a:rPr lang="en-US" b="1" dirty="0" smtClean="0">
                <a:solidFill>
                  <a:schemeClr val="tx1"/>
                </a:solidFill>
              </a:rPr>
              <a:t> </a:t>
            </a:r>
            <a:r>
              <a:rPr lang="en-US" b="1" dirty="0" smtClean="0">
                <a:solidFill>
                  <a:schemeClr val="tx1"/>
                </a:solidFill>
              </a:rPr>
              <a:t>2023 </a:t>
            </a:r>
            <a:br>
              <a:rPr lang="en-US" b="1" dirty="0" smtClean="0">
                <a:solidFill>
                  <a:schemeClr val="tx1"/>
                </a:solidFill>
              </a:rPr>
            </a:br>
            <a:r>
              <a:rPr lang="en-US" b="1" dirty="0" smtClean="0">
                <a:solidFill>
                  <a:schemeClr val="accent4">
                    <a:lumMod val="75000"/>
                  </a:schemeClr>
                </a:solidFill>
                <a:latin typeface="Agency FB" pitchFamily="34" charset="0"/>
              </a:rPr>
              <a:t>Sermon Par Pasteur </a:t>
            </a:r>
            <a:r>
              <a:rPr lang="en-US" b="1" dirty="0" smtClean="0">
                <a:solidFill>
                  <a:schemeClr val="accent4">
                    <a:lumMod val="75000"/>
                  </a:schemeClr>
                </a:solidFill>
                <a:latin typeface="Agency FB" pitchFamily="34" charset="0"/>
              </a:rPr>
              <a:t>SALVANE PANTALÉON</a:t>
            </a:r>
            <a:endParaRPr lang="en-US" dirty="0">
              <a:solidFill>
                <a:schemeClr val="accent4">
                  <a:lumMod val="75000"/>
                </a:schemeClr>
              </a:solidFill>
              <a:latin typeface="Agency FB" pitchFamily="34" charset="0"/>
            </a:endParaRPr>
          </a:p>
        </p:txBody>
      </p:sp>
      <p:sp>
        <p:nvSpPr>
          <p:cNvPr id="3" name="Subtitle 2"/>
          <p:cNvSpPr>
            <a:spLocks noGrp="1"/>
          </p:cNvSpPr>
          <p:nvPr>
            <p:ph type="subTitle" idx="1"/>
          </p:nvPr>
        </p:nvSpPr>
        <p:spPr>
          <a:xfrm>
            <a:off x="1143000" y="5943600"/>
            <a:ext cx="6858000" cy="685800"/>
          </a:xfrm>
          <a:solidFill>
            <a:schemeClr val="accent6">
              <a:lumMod val="60000"/>
              <a:lumOff val="40000"/>
              <a:alpha val="79000"/>
            </a:schemeClr>
          </a:solidFill>
        </p:spPr>
        <p:style>
          <a:lnRef idx="3">
            <a:schemeClr val="lt1"/>
          </a:lnRef>
          <a:fillRef idx="1">
            <a:schemeClr val="dk1"/>
          </a:fillRef>
          <a:effectRef idx="1">
            <a:schemeClr val="dk1"/>
          </a:effectRef>
          <a:fontRef idx="minor">
            <a:schemeClr val="lt1"/>
          </a:fontRef>
        </p:style>
        <p:txBody>
          <a:bodyPr>
            <a:noAutofit/>
          </a:bodyPr>
          <a:lstStyle/>
          <a:p>
            <a:r>
              <a:rPr lang="fr-FR" sz="3600" b="1" dirty="0" smtClean="0">
                <a:solidFill>
                  <a:schemeClr val="tx1"/>
                </a:solidFill>
                <a:latin typeface="Copperplate Gothic Bold" pitchFamily="34" charset="0"/>
              </a:rPr>
              <a:t>NOUS   SOMMES   FRÈRES</a:t>
            </a:r>
            <a:endParaRPr lang="en-US" sz="3600" dirty="0">
              <a:solidFill>
                <a:schemeClr val="tx1"/>
              </a:solidFill>
              <a:latin typeface="Copperplate Gothic Bol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fr-FR" sz="4400" b="1" dirty="0" smtClean="0">
                <a:solidFill>
                  <a:schemeClr val="tx1"/>
                </a:solidFill>
                <a:latin typeface="Arial Rounded MT Bold" pitchFamily="34" charset="0"/>
              </a:rPr>
              <a:t>Texte </a:t>
            </a:r>
            <a:r>
              <a:rPr lang="fr-FR" sz="4400" b="1" dirty="0" smtClean="0">
                <a:solidFill>
                  <a:schemeClr val="tx1"/>
                </a:solidFill>
                <a:latin typeface="Arial Rounded MT Bold" pitchFamily="34" charset="0"/>
              </a:rPr>
              <a:t>de base :Genèse </a:t>
            </a:r>
            <a:r>
              <a:rPr lang="fr-FR" sz="4400" b="1" dirty="0" smtClean="0">
                <a:solidFill>
                  <a:schemeClr val="tx1"/>
                </a:solidFill>
                <a:latin typeface="Arial Rounded MT Bold" pitchFamily="34" charset="0"/>
              </a:rPr>
              <a:t>13:1-18</a:t>
            </a:r>
            <a:endParaRPr lang="en-US" sz="4400" dirty="0" smtClean="0">
              <a:solidFill>
                <a:schemeClr val="tx1"/>
              </a:solidFill>
              <a:latin typeface="Arial Rounded MT Bold" pitchFamily="34" charset="0"/>
            </a:endParaRPr>
          </a:p>
          <a:p>
            <a:pPr algn="just"/>
            <a:r>
              <a:rPr lang="fr-FR" sz="4400" dirty="0" smtClean="0">
                <a:solidFill>
                  <a:srgbClr val="0000FF"/>
                </a:solidFill>
                <a:latin typeface="Arial Rounded MT Bold" pitchFamily="34" charset="0"/>
              </a:rPr>
              <a:t>Ge 13:1 ¶ </a:t>
            </a:r>
            <a:r>
              <a:rPr lang="fr-FR" sz="4400" dirty="0" err="1" smtClean="0">
                <a:solidFill>
                  <a:srgbClr val="0000FF"/>
                </a:solidFill>
                <a:latin typeface="Arial Rounded MT Bold" pitchFamily="34" charset="0"/>
              </a:rPr>
              <a:t>Abram</a:t>
            </a:r>
            <a:r>
              <a:rPr lang="fr-FR" sz="4400" dirty="0" smtClean="0">
                <a:solidFill>
                  <a:srgbClr val="0000FF"/>
                </a:solidFill>
                <a:latin typeface="Arial Rounded MT Bold" pitchFamily="34" charset="0"/>
              </a:rPr>
              <a:t> remonta d'Égypte vers le midi, lui, sa femme, et tout ce qui lui appartenait, et Lot avec lui.</a:t>
            </a:r>
            <a:endParaRPr lang="en-US" sz="4400" dirty="0" smtClean="0">
              <a:solidFill>
                <a:srgbClr val="0000FF"/>
              </a:solidFill>
              <a:latin typeface="Arial Rounded MT Bold" pitchFamily="34" charset="0"/>
            </a:endParaRPr>
          </a:p>
          <a:p>
            <a:pPr algn="just"/>
            <a:r>
              <a:rPr lang="fr-FR" sz="4400" dirty="0" smtClean="0">
                <a:solidFill>
                  <a:schemeClr val="tx1"/>
                </a:solidFill>
                <a:latin typeface="Arial Rounded MT Bold" pitchFamily="34" charset="0"/>
              </a:rPr>
              <a:t> 2 </a:t>
            </a:r>
            <a:r>
              <a:rPr lang="fr-FR" sz="4400" dirty="0" err="1" smtClean="0">
                <a:solidFill>
                  <a:schemeClr val="tx1"/>
                </a:solidFill>
                <a:latin typeface="Arial Rounded MT Bold" pitchFamily="34" charset="0"/>
              </a:rPr>
              <a:t>Abram</a:t>
            </a:r>
            <a:r>
              <a:rPr lang="fr-FR" sz="4400" dirty="0" smtClean="0">
                <a:solidFill>
                  <a:schemeClr val="tx1"/>
                </a:solidFill>
                <a:latin typeface="Arial Rounded MT Bold" pitchFamily="34" charset="0"/>
              </a:rPr>
              <a:t> était très riche en troupeaux, en argent et en or.</a:t>
            </a:r>
            <a:endParaRPr lang="en-US" sz="4400" dirty="0" smtClean="0">
              <a:solidFill>
                <a:schemeClr val="tx1"/>
              </a:solidFill>
              <a:latin typeface="Arial Rounded MT Bold" pitchFamily="34" charset="0"/>
            </a:endParaRPr>
          </a:p>
          <a:p>
            <a:pPr algn="just"/>
            <a:r>
              <a:rPr lang="fr-FR" sz="4400" dirty="0" smtClean="0">
                <a:solidFill>
                  <a:srgbClr val="0000FF"/>
                </a:solidFill>
                <a:latin typeface="Arial Rounded MT Bold" pitchFamily="34" charset="0"/>
              </a:rPr>
              <a:t> 3 Il dirigea ses marches du midi jusqu'à Béthel, jusqu'au lieu où était sa tente au commencement, entre Béthel et Aï</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smtClean="0">
                <a:solidFill>
                  <a:srgbClr val="0000FF"/>
                </a:solidFill>
                <a:latin typeface="Arial Rounded MT Bold" pitchFamily="34" charset="0"/>
              </a:rPr>
              <a:t>4 </a:t>
            </a:r>
            <a:r>
              <a:rPr lang="fr-FR" sz="4400" dirty="0" smtClean="0">
                <a:solidFill>
                  <a:srgbClr val="0000FF"/>
                </a:solidFill>
                <a:latin typeface="Arial Rounded MT Bold" pitchFamily="34" charset="0"/>
              </a:rPr>
              <a:t>au lieu où était l'autel qu'il avait fait précédemment. Et là, </a:t>
            </a:r>
            <a:r>
              <a:rPr lang="fr-FR" sz="4400" dirty="0" err="1" smtClean="0">
                <a:solidFill>
                  <a:srgbClr val="0000FF"/>
                </a:solidFill>
                <a:latin typeface="Arial Rounded MT Bold" pitchFamily="34" charset="0"/>
              </a:rPr>
              <a:t>Abram</a:t>
            </a:r>
            <a:r>
              <a:rPr lang="fr-FR" sz="4400" dirty="0" smtClean="0">
                <a:solidFill>
                  <a:srgbClr val="0000FF"/>
                </a:solidFill>
                <a:latin typeface="Arial Rounded MT Bold" pitchFamily="34" charset="0"/>
              </a:rPr>
              <a:t> invoqua le nom de l'Éternel.</a:t>
            </a:r>
            <a:endParaRPr lang="en-US" sz="4400" dirty="0" smtClean="0">
              <a:solidFill>
                <a:srgbClr val="0000FF"/>
              </a:solidFill>
              <a:latin typeface="Arial Rounded MT Bold" pitchFamily="34" charset="0"/>
            </a:endParaRPr>
          </a:p>
          <a:p>
            <a:pPr algn="just"/>
            <a:r>
              <a:rPr lang="fr-FR" sz="4400" dirty="0" smtClean="0">
                <a:solidFill>
                  <a:schemeClr val="tx1"/>
                </a:solidFill>
                <a:latin typeface="Arial Rounded MT Bold" pitchFamily="34" charset="0"/>
              </a:rPr>
              <a:t> 5 ¶ Lot, qui voyageait avec </a:t>
            </a:r>
            <a:r>
              <a:rPr lang="fr-FR" sz="4400" dirty="0" err="1" smtClean="0">
                <a:solidFill>
                  <a:schemeClr val="tx1"/>
                </a:solidFill>
                <a:latin typeface="Arial Rounded MT Bold" pitchFamily="34" charset="0"/>
              </a:rPr>
              <a:t>Abram</a:t>
            </a:r>
            <a:r>
              <a:rPr lang="fr-FR" sz="4400" dirty="0" smtClean="0">
                <a:solidFill>
                  <a:schemeClr val="tx1"/>
                </a:solidFill>
                <a:latin typeface="Arial Rounded MT Bold" pitchFamily="34" charset="0"/>
              </a:rPr>
              <a:t>, avait aussi des brebis, des </a:t>
            </a:r>
            <a:r>
              <a:rPr lang="fr-FR" sz="4400" dirty="0" smtClean="0">
                <a:solidFill>
                  <a:schemeClr val="tx1"/>
                </a:solidFill>
                <a:latin typeface="Arial Rounded MT Bold" pitchFamily="34" charset="0"/>
              </a:rPr>
              <a:t>bœufs </a:t>
            </a:r>
            <a:r>
              <a:rPr lang="fr-FR" sz="4400" dirty="0" smtClean="0">
                <a:solidFill>
                  <a:schemeClr val="tx1"/>
                </a:solidFill>
                <a:latin typeface="Arial Rounded MT Bold" pitchFamily="34" charset="0"/>
              </a:rPr>
              <a:t>et des tentes.</a:t>
            </a:r>
            <a:endParaRPr lang="en-US" sz="4400" dirty="0" smtClean="0">
              <a:solidFill>
                <a:schemeClr val="tx1"/>
              </a:solidFill>
              <a:latin typeface="Arial Rounded MT Bold" pitchFamily="34" charset="0"/>
            </a:endParaRPr>
          </a:p>
          <a:p>
            <a:pPr algn="just"/>
            <a:r>
              <a:rPr lang="fr-FR" sz="4400" dirty="0" smtClean="0">
                <a:solidFill>
                  <a:srgbClr val="0000FF"/>
                </a:solidFill>
                <a:latin typeface="Arial Rounded MT Bold" pitchFamily="34" charset="0"/>
              </a:rPr>
              <a:t> 6 Et la contrée était insuffisante pour qu'ils demeurassent ensemble, car leurs biens étaient si considérables qu'ils ne pouvaient demeurer ensemble</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buNone/>
            </a:pPr>
            <a:r>
              <a:rPr lang="fr-FR" sz="4400" dirty="0" smtClean="0">
                <a:solidFill>
                  <a:srgbClr val="0000FF"/>
                </a:solidFill>
                <a:latin typeface="Arial Rounded MT Bold" pitchFamily="34" charset="0"/>
              </a:rPr>
              <a:t>7 </a:t>
            </a:r>
            <a:r>
              <a:rPr lang="fr-FR" sz="4400" dirty="0" smtClean="0">
                <a:solidFill>
                  <a:srgbClr val="0000FF"/>
                </a:solidFill>
                <a:latin typeface="Arial Rounded MT Bold" pitchFamily="34" charset="0"/>
              </a:rPr>
              <a:t>Il y eut querelle entre les bergers des troupeaux d'</a:t>
            </a:r>
            <a:r>
              <a:rPr lang="fr-FR" sz="4400" dirty="0" err="1" smtClean="0">
                <a:solidFill>
                  <a:srgbClr val="0000FF"/>
                </a:solidFill>
                <a:latin typeface="Arial Rounded MT Bold" pitchFamily="34" charset="0"/>
              </a:rPr>
              <a:t>Abram</a:t>
            </a:r>
            <a:r>
              <a:rPr lang="fr-FR" sz="4400" dirty="0" smtClean="0">
                <a:solidFill>
                  <a:srgbClr val="0000FF"/>
                </a:solidFill>
                <a:latin typeface="Arial Rounded MT Bold" pitchFamily="34" charset="0"/>
              </a:rPr>
              <a:t> et les bergers des troupeaux de Lot. Les Cananéens et les </a:t>
            </a:r>
            <a:r>
              <a:rPr lang="fr-FR" sz="4400" dirty="0" err="1" smtClean="0">
                <a:solidFill>
                  <a:srgbClr val="0000FF"/>
                </a:solidFill>
                <a:latin typeface="Arial Rounded MT Bold" pitchFamily="34" charset="0"/>
              </a:rPr>
              <a:t>Phérésiens</a:t>
            </a:r>
            <a:r>
              <a:rPr lang="fr-FR" sz="4400" dirty="0" smtClean="0">
                <a:solidFill>
                  <a:srgbClr val="0000FF"/>
                </a:solidFill>
                <a:latin typeface="Arial Rounded MT Bold" pitchFamily="34" charset="0"/>
              </a:rPr>
              <a:t> habitaient alors dans le pays.</a:t>
            </a:r>
            <a:endParaRPr lang="en-US" sz="4400" dirty="0" smtClean="0">
              <a:solidFill>
                <a:srgbClr val="0000FF"/>
              </a:solidFill>
              <a:latin typeface="Arial Rounded MT Bold" pitchFamily="34" charset="0"/>
            </a:endParaRPr>
          </a:p>
          <a:p>
            <a:pPr algn="just"/>
            <a:r>
              <a:rPr lang="fr-FR" sz="4400" dirty="0" smtClean="0">
                <a:solidFill>
                  <a:schemeClr val="tx1"/>
                </a:solidFill>
                <a:latin typeface="Arial Rounded MT Bold" pitchFamily="34" charset="0"/>
              </a:rPr>
              <a:t> 8 </a:t>
            </a:r>
            <a:r>
              <a:rPr lang="fr-FR" sz="4400" dirty="0" err="1" smtClean="0">
                <a:solidFill>
                  <a:schemeClr val="tx1"/>
                </a:solidFill>
                <a:latin typeface="Arial Rounded MT Bold" pitchFamily="34" charset="0"/>
              </a:rPr>
              <a:t>Abram</a:t>
            </a:r>
            <a:r>
              <a:rPr lang="fr-FR" sz="4400" dirty="0" smtClean="0">
                <a:solidFill>
                  <a:schemeClr val="tx1"/>
                </a:solidFill>
                <a:latin typeface="Arial Rounded MT Bold" pitchFamily="34" charset="0"/>
              </a:rPr>
              <a:t> dit à Lot: Qu'il n'y ait point, je te prie, de dispute entre moi et toi, ni entre mes bergers et tes bergers; car nous sommes frères</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smtClean="0">
                <a:solidFill>
                  <a:srgbClr val="0000FF"/>
                </a:solidFill>
                <a:latin typeface="Arial Rounded MT Bold" pitchFamily="34" charset="0"/>
              </a:rPr>
              <a:t>9 </a:t>
            </a:r>
            <a:r>
              <a:rPr lang="fr-FR" sz="4400" dirty="0" smtClean="0">
                <a:solidFill>
                  <a:srgbClr val="0000FF"/>
                </a:solidFill>
                <a:latin typeface="Arial Rounded MT Bold" pitchFamily="34" charset="0"/>
              </a:rPr>
              <a:t>Tout le pays n'est-il pas devant toi? Sépare-toi donc de moi: si tu vas à gauche, j'irai à droite; si tu vas à droite, j'irai à gauche.</a:t>
            </a:r>
            <a:endParaRPr lang="en-US" sz="4400" dirty="0" smtClean="0">
              <a:solidFill>
                <a:srgbClr val="0000FF"/>
              </a:solidFill>
              <a:latin typeface="Arial Rounded MT Bold" pitchFamily="34" charset="0"/>
            </a:endParaRPr>
          </a:p>
          <a:p>
            <a:pPr algn="just"/>
            <a:r>
              <a:rPr lang="fr-FR" sz="4400" dirty="0" smtClean="0">
                <a:solidFill>
                  <a:srgbClr val="0000FF"/>
                </a:solidFill>
                <a:latin typeface="Arial Rounded MT Bold" pitchFamily="34" charset="0"/>
              </a:rPr>
              <a:t> </a:t>
            </a:r>
            <a:r>
              <a:rPr lang="fr-FR" sz="4400" dirty="0" smtClean="0">
                <a:solidFill>
                  <a:schemeClr val="tx1"/>
                </a:solidFill>
                <a:latin typeface="Arial Rounded MT Bold" pitchFamily="34" charset="0"/>
              </a:rPr>
              <a:t>10 ¶ Lot leva les yeux, et vit toute la plaine du Jourdain, qui était entièrement arrosée. Avant que l'Éternel eût détruit Sodome et Gomorrhe, c'était, jusqu'à </a:t>
            </a:r>
            <a:r>
              <a:rPr lang="fr-FR" sz="4400" dirty="0" err="1" smtClean="0">
                <a:solidFill>
                  <a:schemeClr val="tx1"/>
                </a:solidFill>
                <a:latin typeface="Arial Rounded MT Bold" pitchFamily="34" charset="0"/>
              </a:rPr>
              <a:t>Tsoar</a:t>
            </a:r>
            <a:r>
              <a:rPr lang="fr-FR" sz="4400" dirty="0" smtClean="0">
                <a:solidFill>
                  <a:schemeClr val="tx1"/>
                </a:solidFill>
                <a:latin typeface="Arial Rounded MT Bold" pitchFamily="34" charset="0"/>
              </a:rPr>
              <a:t>, comme un jardin de l'Éternel, comme le pays d'Égypte</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solidFill>
                  <a:srgbClr val="0000FF"/>
                </a:solidFill>
                <a:latin typeface="Arial Rounded MT Bold" pitchFamily="34" charset="0"/>
              </a:rPr>
              <a:t>11 </a:t>
            </a:r>
            <a:r>
              <a:rPr lang="fr-FR" sz="4400" dirty="0" smtClean="0">
                <a:solidFill>
                  <a:srgbClr val="0000FF"/>
                </a:solidFill>
                <a:latin typeface="Arial Rounded MT Bold" pitchFamily="34" charset="0"/>
              </a:rPr>
              <a:t>Lot choisit pour lui toute la plaine du Jourdain, et il s'avança vers l'orient. C'est ainsi qu'ils se séparèrent l'un de l'autre.</a:t>
            </a:r>
            <a:endParaRPr lang="en-US" sz="4400" dirty="0" smtClean="0">
              <a:solidFill>
                <a:srgbClr val="0000FF"/>
              </a:solidFill>
              <a:latin typeface="Arial Rounded MT Bold" pitchFamily="34" charset="0"/>
            </a:endParaRPr>
          </a:p>
          <a:p>
            <a:pPr algn="just"/>
            <a:r>
              <a:rPr lang="fr-FR" sz="4400" dirty="0" smtClean="0">
                <a:solidFill>
                  <a:srgbClr val="0000FF"/>
                </a:solidFill>
                <a:latin typeface="Arial Rounded MT Bold" pitchFamily="34" charset="0"/>
              </a:rPr>
              <a:t> </a:t>
            </a:r>
            <a:r>
              <a:rPr lang="fr-FR" sz="4400" dirty="0" smtClean="0">
                <a:solidFill>
                  <a:schemeClr val="tx1"/>
                </a:solidFill>
                <a:latin typeface="Arial Rounded MT Bold" pitchFamily="34" charset="0"/>
              </a:rPr>
              <a:t>12 </a:t>
            </a:r>
            <a:r>
              <a:rPr lang="fr-FR" sz="4400" dirty="0" err="1" smtClean="0">
                <a:solidFill>
                  <a:schemeClr val="tx1"/>
                </a:solidFill>
                <a:latin typeface="Arial Rounded MT Bold" pitchFamily="34" charset="0"/>
              </a:rPr>
              <a:t>Abram</a:t>
            </a:r>
            <a:r>
              <a:rPr lang="fr-FR" sz="4400" dirty="0" smtClean="0">
                <a:solidFill>
                  <a:schemeClr val="tx1"/>
                </a:solidFill>
                <a:latin typeface="Arial Rounded MT Bold" pitchFamily="34" charset="0"/>
              </a:rPr>
              <a:t> habita dans le pays de Canaan; et Lot habita dans les villes de la plaine, et dressa ses tentes jusqu'à Sodome.</a:t>
            </a:r>
            <a:endParaRPr lang="en-US" sz="4400" dirty="0" smtClean="0">
              <a:solidFill>
                <a:schemeClr val="tx1"/>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buNone/>
            </a:pPr>
            <a:r>
              <a:rPr lang="fr-FR" sz="4400" dirty="0" smtClean="0">
                <a:solidFill>
                  <a:srgbClr val="0000FF"/>
                </a:solidFill>
                <a:latin typeface="Arial Rounded MT Bold" pitchFamily="34" charset="0"/>
              </a:rPr>
              <a:t>13 </a:t>
            </a:r>
            <a:r>
              <a:rPr lang="fr-FR" sz="4400" dirty="0" smtClean="0">
                <a:solidFill>
                  <a:srgbClr val="0000FF"/>
                </a:solidFill>
                <a:latin typeface="Arial Rounded MT Bold" pitchFamily="34" charset="0"/>
              </a:rPr>
              <a:t>Les gens de Sodome étaient méchants, et de grands pécheurs contre l'Éternel.</a:t>
            </a:r>
            <a:endParaRPr lang="en-US" sz="4400" dirty="0" smtClean="0">
              <a:solidFill>
                <a:srgbClr val="0000FF"/>
              </a:solidFill>
              <a:latin typeface="Arial Rounded MT Bold" pitchFamily="34" charset="0"/>
            </a:endParaRPr>
          </a:p>
          <a:p>
            <a:pPr algn="just"/>
            <a:r>
              <a:rPr lang="fr-FR" sz="4400" dirty="0" smtClean="0">
                <a:solidFill>
                  <a:srgbClr val="0000FF"/>
                </a:solidFill>
                <a:latin typeface="Arial Rounded MT Bold" pitchFamily="34" charset="0"/>
              </a:rPr>
              <a:t> </a:t>
            </a:r>
            <a:r>
              <a:rPr lang="fr-FR" sz="4400" dirty="0" smtClean="0">
                <a:solidFill>
                  <a:schemeClr val="tx1"/>
                </a:solidFill>
                <a:latin typeface="Arial Rounded MT Bold" pitchFamily="34" charset="0"/>
              </a:rPr>
              <a:t>14 ¶ L'Éternel dit à </a:t>
            </a:r>
            <a:r>
              <a:rPr lang="fr-FR" sz="4400" dirty="0" err="1" smtClean="0">
                <a:solidFill>
                  <a:schemeClr val="tx1"/>
                </a:solidFill>
                <a:latin typeface="Arial Rounded MT Bold" pitchFamily="34" charset="0"/>
              </a:rPr>
              <a:t>Abram</a:t>
            </a:r>
            <a:r>
              <a:rPr lang="fr-FR" sz="4400" dirty="0" smtClean="0">
                <a:solidFill>
                  <a:schemeClr val="tx1"/>
                </a:solidFill>
                <a:latin typeface="Arial Rounded MT Bold" pitchFamily="34" charset="0"/>
              </a:rPr>
              <a:t>, après que Lot se fut séparé de lui: Lève les yeux, et, du lieu où tu es, regarde vers le nord et le midi, vers l'orient et l'occident;</a:t>
            </a:r>
            <a:endParaRPr lang="en-US" sz="4400" dirty="0" smtClean="0">
              <a:solidFill>
                <a:schemeClr val="tx1"/>
              </a:solidFill>
              <a:latin typeface="Arial Rounded MT Bold" pitchFamily="34" charset="0"/>
            </a:endParaRPr>
          </a:p>
          <a:p>
            <a:pPr algn="just"/>
            <a:r>
              <a:rPr lang="fr-FR" sz="4400" dirty="0" smtClean="0">
                <a:solidFill>
                  <a:srgbClr val="0000FF"/>
                </a:solidFill>
                <a:latin typeface="Arial Rounded MT Bold" pitchFamily="34" charset="0"/>
              </a:rPr>
              <a:t> 15 car tout le pays que tu vois, je le donnerai à toi et à ta postérité pour toujours.</a:t>
            </a:r>
            <a:endParaRPr lang="en-US" sz="4400" dirty="0" smtClean="0">
              <a:solidFill>
                <a:srgbClr val="0000FF"/>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solidFill>
                  <a:srgbClr val="0000FF"/>
                </a:solidFill>
                <a:latin typeface="Arial Rounded MT Bold" pitchFamily="34" charset="0"/>
              </a:rPr>
              <a:t>16 </a:t>
            </a:r>
            <a:r>
              <a:rPr lang="fr-FR" sz="4400" dirty="0" smtClean="0">
                <a:solidFill>
                  <a:srgbClr val="0000FF"/>
                </a:solidFill>
                <a:latin typeface="Arial Rounded MT Bold" pitchFamily="34" charset="0"/>
              </a:rPr>
              <a:t>Je rendrai ta postérité comme la poussière de la terre, en sorte que, si quelqu'un peut compter la poussière de la terre, ta postérité aussi sera comptée.</a:t>
            </a:r>
            <a:endParaRPr lang="en-US" sz="4400" dirty="0" smtClean="0">
              <a:solidFill>
                <a:srgbClr val="0000FF"/>
              </a:solidFill>
              <a:latin typeface="Arial Rounded MT Bold" pitchFamily="34" charset="0"/>
            </a:endParaRPr>
          </a:p>
          <a:p>
            <a:pPr algn="just"/>
            <a:r>
              <a:rPr lang="fr-FR" sz="4400" dirty="0" smtClean="0">
                <a:solidFill>
                  <a:schemeClr val="tx1"/>
                </a:solidFill>
                <a:latin typeface="Arial Rounded MT Bold" pitchFamily="34" charset="0"/>
              </a:rPr>
              <a:t> 17 Lève-toi, parcours le pays dans sa longueur et dans sa largeur; car je te le donnerai.</a:t>
            </a:r>
            <a:endParaRPr lang="en-US" sz="4400" dirty="0" smtClean="0">
              <a:solidFill>
                <a:schemeClr val="tx1"/>
              </a:solidFill>
              <a:latin typeface="Arial Rounded MT Bold" pitchFamily="34" charset="0"/>
            </a:endParaRPr>
          </a:p>
          <a:p>
            <a:pPr algn="just"/>
            <a:r>
              <a:rPr lang="fr-FR" sz="4400" dirty="0" smtClean="0">
                <a:solidFill>
                  <a:srgbClr val="0000FF"/>
                </a:solidFill>
                <a:latin typeface="Arial Rounded MT Bold" pitchFamily="34" charset="0"/>
              </a:rPr>
              <a:t> 18 </a:t>
            </a:r>
            <a:r>
              <a:rPr lang="fr-FR" sz="4400" dirty="0" err="1" smtClean="0">
                <a:solidFill>
                  <a:srgbClr val="0000FF"/>
                </a:solidFill>
                <a:latin typeface="Arial Rounded MT Bold" pitchFamily="34" charset="0"/>
              </a:rPr>
              <a:t>Abram</a:t>
            </a:r>
            <a:r>
              <a:rPr lang="fr-FR" sz="4400" dirty="0" smtClean="0">
                <a:solidFill>
                  <a:srgbClr val="0000FF"/>
                </a:solidFill>
                <a:latin typeface="Arial Rounded MT Bold" pitchFamily="34" charset="0"/>
              </a:rPr>
              <a:t> leva ses tentes, et vint habiter parmi les chênes de </a:t>
            </a:r>
            <a:r>
              <a:rPr lang="fr-FR" sz="4400" dirty="0" err="1" smtClean="0">
                <a:solidFill>
                  <a:srgbClr val="0000FF"/>
                </a:solidFill>
                <a:latin typeface="Arial Rounded MT Bold" pitchFamily="34" charset="0"/>
              </a:rPr>
              <a:t>Mamré</a:t>
            </a:r>
            <a:r>
              <a:rPr lang="fr-FR" sz="4400" dirty="0" smtClean="0">
                <a:solidFill>
                  <a:srgbClr val="0000FF"/>
                </a:solidFill>
                <a:latin typeface="Arial Rounded MT Bold" pitchFamily="34" charset="0"/>
              </a:rPr>
              <a:t>, qui sont près d'Hébron. Et il bâtit là un autel à l'Éternel. </a:t>
            </a:r>
            <a:endParaRPr lang="en-US" sz="4400" dirty="0" smtClean="0">
              <a:solidFill>
                <a:srgbClr val="0000FF"/>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solidFill>
                  <a:srgbClr val="0000FF"/>
                </a:solidFill>
                <a:latin typeface="Arial Rounded MT Bold" pitchFamily="34" charset="0"/>
              </a:rPr>
              <a:t>Sujet</a:t>
            </a:r>
            <a:r>
              <a:rPr lang="fr-FR" sz="4400" b="1" dirty="0" smtClean="0">
                <a:latin typeface="Arial Rounded MT Bold" pitchFamily="34" charset="0"/>
              </a:rPr>
              <a:t> : Nous sommes Frères. </a:t>
            </a:r>
            <a:endParaRPr lang="en-US" sz="4400" dirty="0" smtClean="0">
              <a:latin typeface="Arial Rounded MT Bold" pitchFamily="34" charset="0"/>
            </a:endParaRPr>
          </a:p>
          <a:p>
            <a:pPr algn="just"/>
            <a:r>
              <a:rPr lang="fr-FR" sz="4400" b="1" dirty="0" smtClean="0">
                <a:solidFill>
                  <a:srgbClr val="0000FF"/>
                </a:solidFill>
                <a:latin typeface="Arial Rounded MT Bold" pitchFamily="34" charset="0"/>
              </a:rPr>
              <a:t>But. </a:t>
            </a:r>
            <a:r>
              <a:rPr lang="fr-FR" sz="4400" b="1" dirty="0" smtClean="0">
                <a:latin typeface="Arial Rounded MT Bold" pitchFamily="34" charset="0"/>
              </a:rPr>
              <a:t>: Pousser l’assemblée à vivre en frère. </a:t>
            </a:r>
            <a:endParaRPr lang="en-US" sz="4400" dirty="0" smtClean="0">
              <a:latin typeface="Arial Rounded MT Bold" pitchFamily="34" charset="0"/>
            </a:endParaRPr>
          </a:p>
          <a:p>
            <a:pPr algn="just"/>
            <a:r>
              <a:rPr lang="fr-FR" sz="4400" dirty="0" smtClean="0">
                <a:solidFill>
                  <a:srgbClr val="0000FF"/>
                </a:solidFill>
                <a:latin typeface="Arial Rounded MT Bold" pitchFamily="34" charset="0"/>
              </a:rPr>
              <a:t>Proposition</a:t>
            </a:r>
            <a:r>
              <a:rPr lang="fr-FR" sz="4400" dirty="0" smtClean="0">
                <a:latin typeface="Arial Rounded MT Bold" pitchFamily="34" charset="0"/>
              </a:rPr>
              <a:t> : </a:t>
            </a:r>
            <a:r>
              <a:rPr lang="fr-FR" sz="4400" b="1" dirty="0" smtClean="0">
                <a:latin typeface="Arial Rounded MT Bold" pitchFamily="34" charset="0"/>
              </a:rPr>
              <a:t>Si nous sommes réellement frères c’est que nous avons un même père spirituel et que nous sommes nés d’une même famille.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fr-FR" sz="4400" b="1" dirty="0" smtClean="0">
                <a:solidFill>
                  <a:srgbClr val="0000FF"/>
                </a:solidFill>
                <a:latin typeface="Copperplate Gothic Bold" pitchFamily="34" charset="0"/>
              </a:rPr>
              <a:t>Introduction</a:t>
            </a:r>
            <a:r>
              <a:rPr lang="fr-FR" sz="4400" b="1" dirty="0" smtClean="0">
                <a:latin typeface="Arial Rounded MT Bold" pitchFamily="34" charset="0"/>
              </a:rPr>
              <a:t> </a:t>
            </a:r>
            <a:endParaRPr lang="en-US" sz="4400" dirty="0" smtClean="0">
              <a:latin typeface="Arial Rounded MT Bold" pitchFamily="34" charset="0"/>
            </a:endParaRPr>
          </a:p>
          <a:p>
            <a:pPr lvl="0" algn="just"/>
            <a:r>
              <a:rPr lang="fr-FR" sz="4400" dirty="0" smtClean="0">
                <a:latin typeface="Arial Rounded MT Bold" pitchFamily="34" charset="0"/>
              </a:rPr>
              <a:t>Le mot frère tire son origine d’un mot latin ( frater) qui signifie : personne du sexe masculin née du même père et de la même mère.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Ainsi, on peut s’appeler frère quand on a des liens particuliers comme celui d’</a:t>
            </a:r>
            <a:r>
              <a:rPr lang="fr-FR" sz="4400" dirty="0" err="1" smtClean="0">
                <a:solidFill>
                  <a:srgbClr val="0000FF"/>
                </a:solidFill>
                <a:latin typeface="Arial Rounded MT Bold" pitchFamily="34" charset="0"/>
              </a:rPr>
              <a:t>Abram</a:t>
            </a:r>
            <a:r>
              <a:rPr lang="fr-FR" sz="4400" dirty="0" smtClean="0">
                <a:solidFill>
                  <a:srgbClr val="0000FF"/>
                </a:solidFill>
                <a:latin typeface="Arial Rounded MT Bold" pitchFamily="34" charset="0"/>
              </a:rPr>
              <a:t> et de Lot qui n’étaient pas du même père et de la même mère</a:t>
            </a:r>
            <a:r>
              <a:rPr lang="fr-FR" sz="4400" dirty="0" smtClean="0">
                <a:latin typeface="Arial Rounded MT Bold" pitchFamily="34" charset="0"/>
              </a:rPr>
              <a:t>.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Sachant </a:t>
            </a:r>
            <a:r>
              <a:rPr lang="fr-FR" sz="4400" dirty="0" smtClean="0">
                <a:latin typeface="Arial Rounded MT Bold" pitchFamily="34" charset="0"/>
              </a:rPr>
              <a:t>qu’</a:t>
            </a:r>
            <a:r>
              <a:rPr lang="fr-FR" sz="4400" dirty="0" err="1" smtClean="0">
                <a:latin typeface="Arial Rounded MT Bold" pitchFamily="34" charset="0"/>
              </a:rPr>
              <a:t>Abram</a:t>
            </a:r>
            <a:r>
              <a:rPr lang="fr-FR" sz="4400" dirty="0" smtClean="0">
                <a:latin typeface="Arial Rounded MT Bold" pitchFamily="34" charset="0"/>
              </a:rPr>
              <a:t> était oncle de Lot selon :( Genèse 12:5)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Lot était le fils de son frère décédé ( Genèse 11:28). Par conséquent, il serait bon de savoir pourquoi </a:t>
            </a:r>
            <a:r>
              <a:rPr lang="fr-FR" sz="4400" dirty="0" err="1" smtClean="0">
                <a:solidFill>
                  <a:srgbClr val="0000FF"/>
                </a:solidFill>
                <a:latin typeface="Arial Rounded MT Bold" pitchFamily="34" charset="0"/>
              </a:rPr>
              <a:t>Abram</a:t>
            </a:r>
            <a:r>
              <a:rPr lang="fr-FR" sz="4400" dirty="0" smtClean="0">
                <a:solidFill>
                  <a:srgbClr val="0000FF"/>
                </a:solidFill>
                <a:latin typeface="Arial Rounded MT Bold" pitchFamily="34" charset="0"/>
              </a:rPr>
              <a:t> a- t-il déclaré que son neveu Lot et Lui sont FRÈRES ?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dirty="0" smtClean="0">
                <a:latin typeface="Arial Rounded MT Bold" pitchFamily="34" charset="0"/>
              </a:rPr>
              <a:t>Sachant </a:t>
            </a:r>
            <a:r>
              <a:rPr lang="fr-FR" sz="4800" dirty="0" smtClean="0">
                <a:latin typeface="Arial Rounded MT Bold" pitchFamily="34" charset="0"/>
              </a:rPr>
              <a:t>que </a:t>
            </a:r>
            <a:r>
              <a:rPr lang="fr-FR" sz="4800" dirty="0" err="1" smtClean="0">
                <a:latin typeface="Arial Rounded MT Bold" pitchFamily="34" charset="0"/>
              </a:rPr>
              <a:t>Abram</a:t>
            </a:r>
            <a:r>
              <a:rPr lang="fr-FR" sz="4800" dirty="0" smtClean="0">
                <a:latin typeface="Arial Rounded MT Bold" pitchFamily="34" charset="0"/>
              </a:rPr>
              <a:t> voulut chercher la paix et la tranquillité d’esprit. Il serait bien de faire deux approches qui nous éclairaient sur ce sujet à savoir que nous sommes frères. </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70000" lnSpcReduction="20000"/>
          </a:bodyPr>
          <a:lstStyle/>
          <a:p>
            <a:r>
              <a:rPr lang="fr-FR" sz="4400" dirty="0" smtClean="0"/>
              <a:t>Ge </a:t>
            </a:r>
            <a:r>
              <a:rPr lang="fr-FR" sz="4400" dirty="0" smtClean="0"/>
              <a:t>13:5 ¶ Lot, qui voyageait avec </a:t>
            </a:r>
            <a:r>
              <a:rPr lang="fr-FR" sz="4400" dirty="0" err="1" smtClean="0"/>
              <a:t>Abram</a:t>
            </a:r>
            <a:r>
              <a:rPr lang="fr-FR" sz="4400" dirty="0" smtClean="0"/>
              <a:t>, avait aussi des brebis, des </a:t>
            </a:r>
            <a:r>
              <a:rPr lang="fr-FR" sz="4400" dirty="0" err="1" smtClean="0"/>
              <a:t>boeufs</a:t>
            </a:r>
            <a:r>
              <a:rPr lang="fr-FR" sz="4400" dirty="0" smtClean="0"/>
              <a:t> et des tentes.</a:t>
            </a:r>
            <a:endParaRPr lang="en-US" sz="4400" dirty="0" smtClean="0"/>
          </a:p>
          <a:p>
            <a:r>
              <a:rPr lang="fr-FR" sz="4400" dirty="0" smtClean="0"/>
              <a:t> 6 Et la contrée était insuffisante pour qu'ils demeurassent ensemble, car leurs biens étaient si considérables qu'ils ne pouvaient demeurer ensemble.</a:t>
            </a:r>
            <a:endParaRPr lang="en-US" sz="4400" dirty="0" smtClean="0"/>
          </a:p>
          <a:p>
            <a:r>
              <a:rPr lang="fr-FR" sz="4400" dirty="0" smtClean="0"/>
              <a:t> 7 Il y eut querelle entre les bergers des troupeaux d'</a:t>
            </a:r>
            <a:r>
              <a:rPr lang="fr-FR" sz="4400" dirty="0" err="1" smtClean="0"/>
              <a:t>Abram</a:t>
            </a:r>
            <a:r>
              <a:rPr lang="fr-FR" sz="4400" dirty="0" smtClean="0"/>
              <a:t> et les bergers des troupeaux de Lot. Les Cananéens et les </a:t>
            </a:r>
            <a:r>
              <a:rPr lang="fr-FR" sz="4400" dirty="0" err="1" smtClean="0"/>
              <a:t>Phérésiens</a:t>
            </a:r>
            <a:r>
              <a:rPr lang="fr-FR" sz="4400" dirty="0" smtClean="0"/>
              <a:t> habitaient alors dans le pays.</a:t>
            </a:r>
            <a:endParaRPr lang="en-US" sz="4400" dirty="0" smtClean="0"/>
          </a:p>
          <a:p>
            <a:r>
              <a:rPr lang="fr-FR" sz="4400" dirty="0" smtClean="0"/>
              <a:t> 8 </a:t>
            </a:r>
            <a:r>
              <a:rPr lang="fr-FR" sz="4400" dirty="0" err="1" smtClean="0"/>
              <a:t>Abram</a:t>
            </a:r>
            <a:r>
              <a:rPr lang="fr-FR" sz="4400" dirty="0" smtClean="0"/>
              <a:t> dit à Lot: Qu'il n'y ait point, je te prie, de dispute entre moi et toi, ni entre mes bergers et tes bergers; car nous sommes frères.</a:t>
            </a:r>
            <a:endParaRPr lang="en-US" sz="4400" dirty="0" smtClean="0"/>
          </a:p>
          <a:p>
            <a:r>
              <a:rPr lang="fr-FR" sz="4400" dirty="0" smtClean="0"/>
              <a:t> 9 Tout le pays n'est-il pas devant toi? Sépare-toi donc de moi: si tu vas à gauche, j'irai à droite; si tu vas à droite, j'irai à gauche. </a:t>
            </a:r>
            <a:endParaRPr lang="en-US" sz="4400" dirty="0" smtClean="0"/>
          </a:p>
          <a:p>
            <a:pPr lvl="0" algn="just">
              <a:buNone/>
            </a:pP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r>
              <a:rPr lang="fr-FR" sz="4400" b="1" dirty="0" smtClean="0">
                <a:solidFill>
                  <a:srgbClr val="FF0000"/>
                </a:solidFill>
                <a:latin typeface="Copperplate Gothic Bold" pitchFamily="34" charset="0"/>
              </a:rPr>
              <a:t>I.- D’abord, Mésententes des ennemies à éviter.(Genèse 13:5-9)</a:t>
            </a:r>
            <a:endParaRPr lang="en-US" sz="4400" dirty="0" smtClean="0">
              <a:solidFill>
                <a:srgbClr val="FF0000"/>
              </a:solidFill>
              <a:latin typeface="Copperplate Gothic Bold" pitchFamily="34" charset="0"/>
            </a:endParaRPr>
          </a:p>
          <a:p>
            <a:pPr algn="just"/>
            <a:r>
              <a:rPr lang="fr-FR" sz="4400" dirty="0" smtClean="0">
                <a:solidFill>
                  <a:schemeClr val="tx1"/>
                </a:solidFill>
                <a:latin typeface="Arial Rounded MT Bold" pitchFamily="34" charset="0"/>
              </a:rPr>
              <a:t> </a:t>
            </a:r>
            <a:r>
              <a:rPr lang="fr-FR" sz="4400" dirty="0" smtClean="0">
                <a:solidFill>
                  <a:schemeClr val="tx1"/>
                </a:solidFill>
                <a:latin typeface="Arial Rounded MT Bold" pitchFamily="34" charset="0"/>
              </a:rPr>
              <a:t>5 ¶ Lot, qui voyageait avec </a:t>
            </a:r>
            <a:r>
              <a:rPr lang="fr-FR" sz="4400" dirty="0" err="1" smtClean="0">
                <a:solidFill>
                  <a:schemeClr val="tx1"/>
                </a:solidFill>
                <a:latin typeface="Arial Rounded MT Bold" pitchFamily="34" charset="0"/>
              </a:rPr>
              <a:t>Abram</a:t>
            </a:r>
            <a:r>
              <a:rPr lang="fr-FR" sz="4400" dirty="0" smtClean="0">
                <a:solidFill>
                  <a:schemeClr val="tx1"/>
                </a:solidFill>
                <a:latin typeface="Arial Rounded MT Bold" pitchFamily="34" charset="0"/>
              </a:rPr>
              <a:t>, avait aussi des brebis, des </a:t>
            </a:r>
            <a:r>
              <a:rPr lang="fr-FR" sz="4400" dirty="0" smtClean="0">
                <a:solidFill>
                  <a:schemeClr val="tx1"/>
                </a:solidFill>
                <a:latin typeface="Arial Rounded MT Bold" pitchFamily="34" charset="0"/>
              </a:rPr>
              <a:t>bœufs </a:t>
            </a:r>
            <a:r>
              <a:rPr lang="fr-FR" sz="4400" dirty="0" smtClean="0">
                <a:solidFill>
                  <a:schemeClr val="tx1"/>
                </a:solidFill>
                <a:latin typeface="Arial Rounded MT Bold" pitchFamily="34" charset="0"/>
              </a:rPr>
              <a:t>et des tentes.</a:t>
            </a:r>
            <a:endParaRPr lang="en-US" sz="4400" dirty="0" smtClean="0">
              <a:solidFill>
                <a:schemeClr val="tx1"/>
              </a:solidFill>
              <a:latin typeface="Arial Rounded MT Bold" pitchFamily="34" charset="0"/>
            </a:endParaRPr>
          </a:p>
          <a:p>
            <a:pPr algn="just"/>
            <a:r>
              <a:rPr lang="fr-FR" sz="4400" dirty="0" smtClean="0">
                <a:solidFill>
                  <a:srgbClr val="0000FF"/>
                </a:solidFill>
                <a:latin typeface="Arial Rounded MT Bold" pitchFamily="34" charset="0"/>
              </a:rPr>
              <a:t> 6 Et la contrée était insuffisante pour qu'ils demeurassent ensemble, car leurs biens étaient si considérables qu'ils ne pouvaient demeurer ensemble</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buNone/>
            </a:pPr>
            <a:r>
              <a:rPr lang="fr-FR" sz="4400" dirty="0" smtClean="0">
                <a:solidFill>
                  <a:srgbClr val="0000FF"/>
                </a:solidFill>
                <a:latin typeface="Arial Rounded MT Bold" pitchFamily="34" charset="0"/>
              </a:rPr>
              <a:t>7 </a:t>
            </a:r>
            <a:r>
              <a:rPr lang="fr-FR" sz="4400" dirty="0" smtClean="0">
                <a:solidFill>
                  <a:srgbClr val="0000FF"/>
                </a:solidFill>
                <a:latin typeface="Arial Rounded MT Bold" pitchFamily="34" charset="0"/>
              </a:rPr>
              <a:t>Il y eut querelle entre les bergers des troupeaux d'</a:t>
            </a:r>
            <a:r>
              <a:rPr lang="fr-FR" sz="4400" dirty="0" err="1" smtClean="0">
                <a:solidFill>
                  <a:srgbClr val="0000FF"/>
                </a:solidFill>
                <a:latin typeface="Arial Rounded MT Bold" pitchFamily="34" charset="0"/>
              </a:rPr>
              <a:t>Abram</a:t>
            </a:r>
            <a:r>
              <a:rPr lang="fr-FR" sz="4400" dirty="0" smtClean="0">
                <a:solidFill>
                  <a:srgbClr val="0000FF"/>
                </a:solidFill>
                <a:latin typeface="Arial Rounded MT Bold" pitchFamily="34" charset="0"/>
              </a:rPr>
              <a:t> et les bergers des troupeaux de Lot. Les Cananéens et les </a:t>
            </a:r>
            <a:r>
              <a:rPr lang="fr-FR" sz="4400" dirty="0" err="1" smtClean="0">
                <a:solidFill>
                  <a:srgbClr val="0000FF"/>
                </a:solidFill>
                <a:latin typeface="Arial Rounded MT Bold" pitchFamily="34" charset="0"/>
              </a:rPr>
              <a:t>Phérésiens</a:t>
            </a:r>
            <a:r>
              <a:rPr lang="fr-FR" sz="4400" dirty="0" smtClean="0">
                <a:solidFill>
                  <a:srgbClr val="0000FF"/>
                </a:solidFill>
                <a:latin typeface="Arial Rounded MT Bold" pitchFamily="34" charset="0"/>
              </a:rPr>
              <a:t> habitaient alors dans le pays.</a:t>
            </a:r>
            <a:endParaRPr lang="en-US" sz="4400" dirty="0" smtClean="0">
              <a:solidFill>
                <a:srgbClr val="0000FF"/>
              </a:solidFill>
              <a:latin typeface="Arial Rounded MT Bold" pitchFamily="34" charset="0"/>
            </a:endParaRPr>
          </a:p>
          <a:p>
            <a:pPr algn="just"/>
            <a:r>
              <a:rPr lang="fr-FR" sz="4400" dirty="0" smtClean="0">
                <a:solidFill>
                  <a:schemeClr val="tx1"/>
                </a:solidFill>
                <a:latin typeface="Arial Rounded MT Bold" pitchFamily="34" charset="0"/>
              </a:rPr>
              <a:t> 8 </a:t>
            </a:r>
            <a:r>
              <a:rPr lang="fr-FR" sz="4400" dirty="0" err="1" smtClean="0">
                <a:solidFill>
                  <a:schemeClr val="tx1"/>
                </a:solidFill>
                <a:latin typeface="Arial Rounded MT Bold" pitchFamily="34" charset="0"/>
              </a:rPr>
              <a:t>Abram</a:t>
            </a:r>
            <a:r>
              <a:rPr lang="fr-FR" sz="4400" dirty="0" smtClean="0">
                <a:solidFill>
                  <a:schemeClr val="tx1"/>
                </a:solidFill>
                <a:latin typeface="Arial Rounded MT Bold" pitchFamily="34" charset="0"/>
              </a:rPr>
              <a:t> dit à Lot: Qu'il n'y ait point, je te prie, de dispute entre moi et toi, ni entre mes bergers et tes bergers; car nous sommes frères</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6000" dirty="0" smtClean="0">
                <a:solidFill>
                  <a:srgbClr val="0000FF"/>
                </a:solidFill>
                <a:latin typeface="Arial Rounded MT Bold" pitchFamily="34" charset="0"/>
              </a:rPr>
              <a:t>9 </a:t>
            </a:r>
            <a:r>
              <a:rPr lang="fr-FR" sz="6000" dirty="0" smtClean="0">
                <a:solidFill>
                  <a:srgbClr val="0000FF"/>
                </a:solidFill>
                <a:latin typeface="Arial Rounded MT Bold" pitchFamily="34" charset="0"/>
              </a:rPr>
              <a:t>Tout le pays n'est-il pas devant toi? Sépare-toi donc de moi: si tu vas à gauche, j'irai à droite; si tu vas à droite, j'irai à gauche.</a:t>
            </a:r>
            <a:endParaRPr lang="en-US" sz="6000" dirty="0" smtClean="0">
              <a:solidFill>
                <a:srgbClr val="0000FF"/>
              </a:solidFill>
              <a:latin typeface="Arial Rounded MT Bold" pitchFamily="34" charset="0"/>
            </a:endParaRPr>
          </a:p>
          <a:p>
            <a:pPr algn="just">
              <a:buNone/>
            </a:pPr>
            <a:endParaRPr lang="en-US" sz="44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algn="just">
              <a:buNone/>
            </a:pPr>
            <a:r>
              <a:rPr lang="fr-FR" sz="5400" b="1" dirty="0" smtClean="0">
                <a:latin typeface="Copperplate Gothic Bold" pitchFamily="34" charset="0"/>
              </a:rPr>
              <a:t>A.- Qu’Est- ce qui provoque ces désaccords ? </a:t>
            </a:r>
            <a:endParaRPr lang="en-US" sz="5400" dirty="0" smtClean="0">
              <a:latin typeface="Copperplate Gothic Bold" pitchFamily="34" charset="0"/>
            </a:endParaRPr>
          </a:p>
          <a:p>
            <a:pPr algn="just"/>
            <a:r>
              <a:rPr lang="fr-FR" sz="5400" dirty="0" smtClean="0">
                <a:solidFill>
                  <a:srgbClr val="0000FF"/>
                </a:solidFill>
                <a:latin typeface="Arial Rounded MT Bold" pitchFamily="34" charset="0"/>
              </a:rPr>
              <a:t>1. La richesse Genèse 13:2,5. </a:t>
            </a:r>
            <a:endParaRPr lang="en-US" sz="5400" dirty="0" smtClean="0">
              <a:solidFill>
                <a:srgbClr val="0000FF"/>
              </a:solidFill>
              <a:latin typeface="Arial Rounded MT Bold" pitchFamily="34" charset="0"/>
            </a:endParaRPr>
          </a:p>
          <a:p>
            <a:pPr algn="just"/>
            <a:r>
              <a:rPr lang="fr-FR" sz="5400" dirty="0" smtClean="0">
                <a:latin typeface="Arial Rounded MT Bold" pitchFamily="34" charset="0"/>
              </a:rPr>
              <a:t>Ge 13:2 </a:t>
            </a:r>
            <a:r>
              <a:rPr lang="fr-FR" sz="5400" dirty="0" err="1" smtClean="0">
                <a:latin typeface="Arial Rounded MT Bold" pitchFamily="34" charset="0"/>
              </a:rPr>
              <a:t>Abram</a:t>
            </a:r>
            <a:r>
              <a:rPr lang="fr-FR" sz="5400" dirty="0" smtClean="0">
                <a:latin typeface="Arial Rounded MT Bold" pitchFamily="34" charset="0"/>
              </a:rPr>
              <a:t> était très riche en troupeaux, en argent et en or. 5 ¶ Lot, qui voyageait avec </a:t>
            </a:r>
            <a:r>
              <a:rPr lang="fr-FR" sz="5400" dirty="0" err="1" smtClean="0">
                <a:latin typeface="Arial Rounded MT Bold" pitchFamily="34" charset="0"/>
              </a:rPr>
              <a:t>Abram</a:t>
            </a:r>
            <a:r>
              <a:rPr lang="fr-FR" sz="5400" dirty="0" smtClean="0">
                <a:latin typeface="Arial Rounded MT Bold" pitchFamily="34" charset="0"/>
              </a:rPr>
              <a:t>, avait aussi des brebis, des </a:t>
            </a:r>
            <a:r>
              <a:rPr lang="fr-FR" sz="5400" dirty="0" smtClean="0">
                <a:latin typeface="Arial Rounded MT Bold" pitchFamily="34" charset="0"/>
              </a:rPr>
              <a:t>bœufs </a:t>
            </a:r>
            <a:r>
              <a:rPr lang="fr-FR" sz="5400" dirty="0" smtClean="0">
                <a:latin typeface="Arial Rounded MT Bold" pitchFamily="34" charset="0"/>
              </a:rPr>
              <a:t>et des tentes</a:t>
            </a:r>
            <a:r>
              <a:rPr lang="fr-FR"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5400" dirty="0" err="1" smtClean="0">
                <a:latin typeface="Arial Rounded MT Bold" pitchFamily="34" charset="0"/>
              </a:rPr>
              <a:t>Abram</a:t>
            </a:r>
            <a:r>
              <a:rPr lang="fr-FR" sz="5400" dirty="0" smtClean="0">
                <a:latin typeface="Arial Rounded MT Bold" pitchFamily="34" charset="0"/>
              </a:rPr>
              <a:t> </a:t>
            </a:r>
            <a:r>
              <a:rPr lang="fr-FR" sz="5400" dirty="0" smtClean="0">
                <a:latin typeface="Arial Rounded MT Bold" pitchFamily="34" charset="0"/>
              </a:rPr>
              <a:t>était très riche en troupeaux, en argent et en or. </a:t>
            </a:r>
            <a:endParaRPr lang="en-US" sz="5400" dirty="0" smtClean="0">
              <a:latin typeface="Arial Rounded MT Bold" pitchFamily="34" charset="0"/>
            </a:endParaRPr>
          </a:p>
          <a:p>
            <a:pPr lvl="0" algn="just"/>
            <a:r>
              <a:rPr lang="fr-FR" sz="5400" dirty="0" smtClean="0">
                <a:solidFill>
                  <a:srgbClr val="0000FF"/>
                </a:solidFill>
                <a:latin typeface="Arial Rounded MT Bold" pitchFamily="34" charset="0"/>
              </a:rPr>
              <a:t>Lot aussi avait des brebis, des bœufs et des tentes. </a:t>
            </a:r>
            <a:endParaRPr lang="en-US" sz="5400" dirty="0" smtClean="0">
              <a:solidFill>
                <a:srgbClr val="0000FF"/>
              </a:solidFill>
              <a:latin typeface="Arial Rounded MT Bold" pitchFamily="34" charset="0"/>
            </a:endParaRPr>
          </a:p>
          <a:p>
            <a:pPr lvl="0" algn="just"/>
            <a:r>
              <a:rPr lang="fr-FR" sz="5400" dirty="0" smtClean="0">
                <a:latin typeface="Arial Rounded MT Bold" pitchFamily="34" charset="0"/>
              </a:rPr>
              <a:t>Ainsi, leurs richesses ont gâché leur bonne relation antérieure. </a:t>
            </a:r>
            <a:endParaRPr lang="en-US" sz="5400" dirty="0">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400" b="1" dirty="0" smtClean="0">
                <a:solidFill>
                  <a:srgbClr val="C00000"/>
                </a:solidFill>
                <a:latin typeface="Copperplate Gothic Bold" pitchFamily="34" charset="0"/>
              </a:rPr>
              <a:t>B.- Un mauvais intrus .13 : 6 </a:t>
            </a:r>
            <a:endParaRPr lang="en-US" sz="4400" dirty="0" smtClean="0">
              <a:solidFill>
                <a:srgbClr val="C00000"/>
              </a:solidFill>
              <a:latin typeface="Copperplate Gothic Bold" pitchFamily="34" charset="0"/>
            </a:endParaRPr>
          </a:p>
          <a:p>
            <a:pPr algn="just"/>
            <a:r>
              <a:rPr lang="fr-FR" sz="4400" dirty="0" smtClean="0">
                <a:latin typeface="Arial Rounded MT Bold" pitchFamily="34" charset="0"/>
              </a:rPr>
              <a:t>Ge 13:6 Et la contrée était insuffisante pour qu'ils demeurassent ensemble, car leurs biens étaient si considérables qu'ils ne pouvaient demeurer ensemble.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Une contrée insuffisante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Voyons la particularité qui existe dans ce verset.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just"/>
            <a:r>
              <a:rPr lang="fr-FR" sz="4400" dirty="0" smtClean="0">
                <a:solidFill>
                  <a:srgbClr val="C00000"/>
                </a:solidFill>
                <a:latin typeface="Arial Rounded MT Bold" pitchFamily="34" charset="0"/>
              </a:rPr>
              <a:t>Essayons-nous </a:t>
            </a:r>
            <a:r>
              <a:rPr lang="fr-FR" sz="4400" dirty="0" smtClean="0">
                <a:solidFill>
                  <a:srgbClr val="C00000"/>
                </a:solidFill>
                <a:latin typeface="Arial Rounded MT Bold" pitchFamily="34" charset="0"/>
              </a:rPr>
              <a:t>de nuancer ce verset Genèse 13 verset 6? </a:t>
            </a:r>
            <a:endParaRPr lang="en-US" sz="4400" dirty="0" smtClean="0">
              <a:solidFill>
                <a:srgbClr val="C00000"/>
              </a:solidFill>
              <a:latin typeface="Arial Rounded MT Bold" pitchFamily="34" charset="0"/>
            </a:endParaRPr>
          </a:p>
          <a:p>
            <a:pPr algn="just"/>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Deux</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grands</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bergers</a:t>
            </a:r>
            <a:r>
              <a:rPr lang="en-US" sz="4400" dirty="0" smtClean="0">
                <a:latin typeface="Arial Rounded MT Bold" pitchFamily="34" charset="0"/>
              </a:rPr>
              <a:t>. </a:t>
            </a:r>
          </a:p>
          <a:p>
            <a:pPr lvl="1" algn="just"/>
            <a:r>
              <a:rPr lang="en-US" sz="4000" dirty="0" smtClean="0">
                <a:latin typeface="Arial Rounded MT Bold" pitchFamily="34" charset="0"/>
              </a:rPr>
              <a:t>Abram </a:t>
            </a:r>
          </a:p>
          <a:p>
            <a:pPr lvl="1" algn="just"/>
            <a:r>
              <a:rPr lang="fr-FR" sz="4000" dirty="0" smtClean="0">
                <a:latin typeface="Arial Rounded MT Bold" pitchFamily="34" charset="0"/>
              </a:rPr>
              <a:t>Lot. </a:t>
            </a:r>
            <a:endParaRPr lang="en-US" sz="4000" dirty="0" smtClean="0">
              <a:latin typeface="Arial Rounded MT Bold" pitchFamily="34" charset="0"/>
            </a:endParaRPr>
          </a:p>
          <a:p>
            <a:pPr algn="just"/>
            <a:r>
              <a:rPr lang="fr-FR" sz="4400" dirty="0" smtClean="0">
                <a:solidFill>
                  <a:srgbClr val="0000FF"/>
                </a:solidFill>
                <a:latin typeface="Arial Rounded MT Bold" pitchFamily="34" charset="0"/>
              </a:rPr>
              <a:t>✓ Deux groupes de bergers serviteurs au service de deux maîtres.13:7 </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	</a:t>
            </a:r>
            <a:r>
              <a:rPr lang="fr-FR" sz="4400" dirty="0" smtClean="0">
                <a:latin typeface="Arial Rounded MT Bold" pitchFamily="34" charset="0"/>
              </a:rPr>
              <a:t>Bergers </a:t>
            </a:r>
            <a:r>
              <a:rPr lang="fr-FR" sz="4400" dirty="0" smtClean="0">
                <a:latin typeface="Arial Rounded MT Bold" pitchFamily="34" charset="0"/>
              </a:rPr>
              <a:t>d’</a:t>
            </a:r>
            <a:r>
              <a:rPr lang="fr-FR" sz="4400" dirty="0" err="1" smtClean="0">
                <a:latin typeface="Arial Rounded MT Bold" pitchFamily="34" charset="0"/>
              </a:rPr>
              <a:t>Abram</a:t>
            </a:r>
            <a:r>
              <a:rPr lang="fr-FR" sz="4400" dirty="0" smtClean="0">
                <a:latin typeface="Arial Rounded MT Bold" pitchFamily="34" charset="0"/>
              </a:rPr>
              <a:t> </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latin typeface="Arial Rounded MT Bold" pitchFamily="34" charset="0"/>
              </a:rPr>
              <a:t>Bergers </a:t>
            </a:r>
            <a:r>
              <a:rPr lang="fr-FR" sz="4400" dirty="0" smtClean="0">
                <a:latin typeface="Arial Rounded MT Bold" pitchFamily="34" charset="0"/>
              </a:rPr>
              <a:t>de Lot </a:t>
            </a:r>
            <a:endParaRPr lang="en-US" sz="4400" dirty="0" smtClean="0">
              <a:latin typeface="Arial Rounded MT Bold" pitchFamily="34" charset="0"/>
            </a:endParaRPr>
          </a:p>
          <a:p>
            <a:pPr algn="just"/>
            <a:r>
              <a:rPr lang="fr-FR" sz="4400" dirty="0" smtClean="0">
                <a:latin typeface="Arial Rounded MT Bold" pitchFamily="34" charset="0"/>
              </a:rPr>
              <a:t>	Un </a:t>
            </a:r>
            <a:r>
              <a:rPr lang="fr-FR" sz="4400" dirty="0" smtClean="0">
                <a:latin typeface="Arial Rounded MT Bold" pitchFamily="34" charset="0"/>
              </a:rPr>
              <a:t>seul pâturage,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400" b="1" dirty="0" smtClean="0">
                <a:solidFill>
                  <a:srgbClr val="C00000"/>
                </a:solidFill>
                <a:latin typeface="Arial Rounded MT Bold" pitchFamily="34" charset="0"/>
              </a:rPr>
              <a:t>Une </a:t>
            </a:r>
            <a:r>
              <a:rPr lang="fr-FR" sz="4400" b="1" dirty="0" smtClean="0">
                <a:solidFill>
                  <a:srgbClr val="C00000"/>
                </a:solidFill>
                <a:latin typeface="Arial Rounded MT Bold" pitchFamily="34" charset="0"/>
              </a:rPr>
              <a:t>contrée insuffisante qui n’a pas de ressources adéquates </a:t>
            </a:r>
            <a:endParaRPr lang="en-US" sz="4400" dirty="0" smtClean="0">
              <a:solidFill>
                <a:srgbClr val="C00000"/>
              </a:solidFill>
              <a:latin typeface="Arial Rounded MT Bold" pitchFamily="34" charset="0"/>
            </a:endParaRPr>
          </a:p>
          <a:p>
            <a:pPr algn="just"/>
            <a:r>
              <a:rPr lang="en-US" sz="4400" dirty="0" smtClean="0">
                <a:solidFill>
                  <a:srgbClr val="0000FF"/>
                </a:solidFill>
                <a:latin typeface="Arial Rounded MT Bold" pitchFamily="34" charset="0"/>
              </a:rPr>
              <a:t>C.- </a:t>
            </a:r>
            <a:r>
              <a:rPr lang="en-US" sz="4400" dirty="0" err="1" smtClean="0">
                <a:solidFill>
                  <a:srgbClr val="0000FF"/>
                </a:solidFill>
                <a:latin typeface="Arial Rounded MT Bold" pitchFamily="34" charset="0"/>
              </a:rPr>
              <a:t>Actualisons</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ce</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verset</a:t>
            </a:r>
            <a:r>
              <a:rPr lang="en-US" sz="4400" dirty="0" smtClean="0">
                <a:solidFill>
                  <a:srgbClr val="0000FF"/>
                </a:solidFill>
                <a:latin typeface="Arial Rounded MT Bold" pitchFamily="34" charset="0"/>
              </a:rPr>
              <a:t> 6 -7</a:t>
            </a:r>
          </a:p>
          <a:p>
            <a:pPr algn="just"/>
            <a:r>
              <a:rPr lang="fr-FR" sz="4400" dirty="0" smtClean="0">
                <a:latin typeface="Arial Rounded MT Bold" pitchFamily="34" charset="0"/>
              </a:rPr>
              <a:t>Ge 13:7 Il y eut querelle entre les bergers des troupeaux d'</a:t>
            </a:r>
            <a:r>
              <a:rPr lang="fr-FR" sz="4400" dirty="0" err="1" smtClean="0">
                <a:latin typeface="Arial Rounded MT Bold" pitchFamily="34" charset="0"/>
              </a:rPr>
              <a:t>Abram</a:t>
            </a:r>
            <a:r>
              <a:rPr lang="fr-FR" sz="4400" dirty="0" smtClean="0">
                <a:latin typeface="Arial Rounded MT Bold" pitchFamily="34" charset="0"/>
              </a:rPr>
              <a:t> et les bergers des troupeaux de Lot. Les Cananéens et les </a:t>
            </a:r>
            <a:r>
              <a:rPr lang="fr-FR" sz="4400" dirty="0" err="1" smtClean="0">
                <a:latin typeface="Arial Rounded MT Bold" pitchFamily="34" charset="0"/>
              </a:rPr>
              <a:t>Phérésiens</a:t>
            </a:r>
            <a:r>
              <a:rPr lang="fr-FR" sz="4400" dirty="0" smtClean="0">
                <a:latin typeface="Arial Rounded MT Bold" pitchFamily="34" charset="0"/>
              </a:rPr>
              <a:t> habitaient alors dans le pays.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800" dirty="0" err="1" smtClean="0">
                <a:latin typeface="Arial Rounded MT Bold" pitchFamily="34" charset="0"/>
              </a:rPr>
              <a:t>Une</a:t>
            </a:r>
            <a:r>
              <a:rPr lang="en-US" sz="4800" dirty="0" smtClean="0">
                <a:latin typeface="Arial Rounded MT Bold" pitchFamily="34" charset="0"/>
              </a:rPr>
              <a:t> </a:t>
            </a:r>
            <a:r>
              <a:rPr lang="en-US" sz="4800" dirty="0" smtClean="0">
                <a:latin typeface="Arial Rounded MT Bold" pitchFamily="34" charset="0"/>
              </a:rPr>
              <a:t>petite </a:t>
            </a:r>
            <a:r>
              <a:rPr lang="en-US" sz="4800" dirty="0" err="1" smtClean="0">
                <a:latin typeface="Arial Rounded MT Bold" pitchFamily="34" charset="0"/>
              </a:rPr>
              <a:t>assemblée</a:t>
            </a:r>
            <a:r>
              <a:rPr lang="en-US" sz="4800" dirty="0" smtClean="0">
                <a:latin typeface="Arial Rounded MT Bold" pitchFamily="34" charset="0"/>
              </a:rPr>
              <a:t> et des </a:t>
            </a:r>
            <a:r>
              <a:rPr lang="en-US" sz="4800" dirty="0" err="1" smtClean="0">
                <a:latin typeface="Arial Rounded MT Bold" pitchFamily="34" charset="0"/>
              </a:rPr>
              <a:t>bergers</a:t>
            </a:r>
            <a:r>
              <a:rPr lang="en-US" sz="4800" dirty="0" smtClean="0">
                <a:latin typeface="Arial Rounded MT Bold" pitchFamily="34" charset="0"/>
              </a:rPr>
              <a:t>. </a:t>
            </a:r>
          </a:p>
          <a:p>
            <a:pPr lvl="0" algn="just"/>
            <a:r>
              <a:rPr lang="fr-FR" sz="4800" dirty="0" smtClean="0">
                <a:solidFill>
                  <a:srgbClr val="0000FF"/>
                </a:solidFill>
                <a:latin typeface="Arial Rounded MT Bold" pitchFamily="34" charset="0"/>
              </a:rPr>
              <a:t>Chaque berger a parfois des serviteurs, des enfants ou des ouvriers spirituels qui se disputent pour des postes d’autorité</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5400" dirty="0" smtClean="0">
                <a:latin typeface="Arial Rounded MT Bold" pitchFamily="34" charset="0"/>
              </a:rPr>
              <a:t>Des </a:t>
            </a:r>
            <a:r>
              <a:rPr lang="fr-FR" sz="5400" dirty="0" smtClean="0">
                <a:latin typeface="Arial Rounded MT Bold" pitchFamily="34" charset="0"/>
              </a:rPr>
              <a:t>places de décision, Cherchant à savoir qui est le meilleur Ça peut déranger le leader spirituel comme cela était dans le cas d’</a:t>
            </a:r>
            <a:r>
              <a:rPr lang="fr-FR" sz="5400" dirty="0" err="1" smtClean="0">
                <a:latin typeface="Arial Rounded MT Bold" pitchFamily="34" charset="0"/>
              </a:rPr>
              <a:t>Abram</a:t>
            </a:r>
            <a:r>
              <a:rPr lang="fr-FR" sz="5400" dirty="0" smtClean="0">
                <a:latin typeface="Arial Rounded MT Bold" pitchFamily="34" charset="0"/>
              </a:rPr>
              <a:t> et de Lot. </a:t>
            </a:r>
            <a:endParaRPr lang="en-US" sz="5400" dirty="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b="1" dirty="0" smtClean="0">
                <a:solidFill>
                  <a:srgbClr val="0000FF"/>
                </a:solidFill>
                <a:latin typeface="Copperplate Gothic Bold" pitchFamily="34" charset="0"/>
              </a:rPr>
              <a:t>2.- La mésentente provoque des querelles. </a:t>
            </a:r>
            <a:endParaRPr lang="en-US" sz="4400" dirty="0" smtClean="0">
              <a:solidFill>
                <a:srgbClr val="0000FF"/>
              </a:solidFill>
              <a:latin typeface="Copperplate Gothic Bold" pitchFamily="34" charset="0"/>
            </a:endParaRPr>
          </a:p>
          <a:p>
            <a:pPr algn="just"/>
            <a:r>
              <a:rPr lang="en-US" sz="4400" dirty="0" smtClean="0">
                <a:latin typeface="Arial Rounded MT Bold" pitchFamily="34" charset="0"/>
              </a:rPr>
              <a:t>1 </a:t>
            </a:r>
            <a:r>
              <a:rPr lang="en-US" sz="4400" dirty="0" err="1" smtClean="0">
                <a:latin typeface="Arial Rounded MT Bold" pitchFamily="34" charset="0"/>
              </a:rPr>
              <a:t>Corinthiens</a:t>
            </a:r>
            <a:r>
              <a:rPr lang="en-US" sz="4400" dirty="0" smtClean="0">
                <a:latin typeface="Arial Rounded MT Bold" pitchFamily="34" charset="0"/>
              </a:rPr>
              <a:t> 3:3 :(En </a:t>
            </a:r>
            <a:r>
              <a:rPr lang="en-US" sz="4400" dirty="0" err="1" smtClean="0">
                <a:latin typeface="Arial Rounded MT Bold" pitchFamily="34" charset="0"/>
              </a:rPr>
              <a:t>effet</a:t>
            </a:r>
            <a:r>
              <a:rPr lang="en-US" sz="4400" dirty="0" smtClean="0">
                <a:latin typeface="Arial Rounded MT Bold" pitchFamily="34" charset="0"/>
              </a:rPr>
              <a:t> </a:t>
            </a:r>
            <a:r>
              <a:rPr lang="en-US" sz="4400" dirty="0" err="1" smtClean="0">
                <a:latin typeface="Arial Rounded MT Bold" pitchFamily="34" charset="0"/>
              </a:rPr>
              <a:t>puisqu’il</a:t>
            </a:r>
            <a:r>
              <a:rPr lang="en-US" sz="4400" dirty="0" smtClean="0">
                <a:latin typeface="Arial Rounded MT Bold" pitchFamily="34" charset="0"/>
              </a:rPr>
              <a:t> y a </a:t>
            </a:r>
            <a:r>
              <a:rPr lang="en-US" sz="4400" dirty="0" err="1" smtClean="0">
                <a:latin typeface="Arial Rounded MT Bold" pitchFamily="34" charset="0"/>
              </a:rPr>
              <a:t>parmis</a:t>
            </a:r>
            <a:r>
              <a:rPr lang="en-US" sz="4400" dirty="0" smtClean="0">
                <a:latin typeface="Arial Rounded MT Bold" pitchFamily="34" charset="0"/>
              </a:rPr>
              <a:t> </a:t>
            </a:r>
            <a:r>
              <a:rPr lang="en-US" sz="4400" dirty="0" err="1" smtClean="0">
                <a:latin typeface="Arial Rounded MT Bold" pitchFamily="34" charset="0"/>
              </a:rPr>
              <a:t>vous</a:t>
            </a:r>
            <a:r>
              <a:rPr lang="en-US" sz="4400" dirty="0" smtClean="0">
                <a:latin typeface="Arial Rounded MT Bold" pitchFamily="34" charset="0"/>
              </a:rPr>
              <a:t> de la jalousie et des disputes </a:t>
            </a:r>
            <a:r>
              <a:rPr lang="en-US" sz="4400" dirty="0" err="1" smtClean="0">
                <a:latin typeface="Arial Rounded MT Bold" pitchFamily="34" charset="0"/>
              </a:rPr>
              <a:t>n’êtes</a:t>
            </a:r>
            <a:r>
              <a:rPr lang="en-US" sz="4400" dirty="0" smtClean="0">
                <a:latin typeface="Arial Rounded MT Bold" pitchFamily="34" charset="0"/>
              </a:rPr>
              <a:t> </a:t>
            </a:r>
            <a:r>
              <a:rPr lang="en-US" sz="4400" dirty="0" err="1" smtClean="0">
                <a:latin typeface="Arial Rounded MT Bold" pitchFamily="34" charset="0"/>
              </a:rPr>
              <a:t>vous</a:t>
            </a:r>
            <a:r>
              <a:rPr lang="en-US" sz="4400" dirty="0" smtClean="0">
                <a:latin typeface="Arial Rounded MT Bold" pitchFamily="34" charset="0"/>
              </a:rPr>
              <a:t> pas charnels ? </a:t>
            </a:r>
            <a:endParaRPr lang="en-US" sz="4400" dirty="0" smtClean="0">
              <a:latin typeface="Arial Rounded MT Bold" pitchFamily="34" charset="0"/>
            </a:endParaRPr>
          </a:p>
          <a:p>
            <a:pPr algn="just"/>
            <a:r>
              <a:rPr lang="en-US" sz="4400" dirty="0" smtClean="0">
                <a:solidFill>
                  <a:srgbClr val="0000FF"/>
                </a:solidFill>
                <a:latin typeface="Arial Rounded MT Bold" pitchFamily="34" charset="0"/>
              </a:rPr>
              <a:t>Et </a:t>
            </a:r>
            <a:r>
              <a:rPr lang="en-US" sz="4400" dirty="0" smtClean="0">
                <a:solidFill>
                  <a:srgbClr val="0000FF"/>
                </a:solidFill>
                <a:latin typeface="Arial Rounded MT Bold" pitchFamily="34" charset="0"/>
              </a:rPr>
              <a:t>ne </a:t>
            </a:r>
            <a:r>
              <a:rPr lang="en-US" sz="4400" dirty="0" err="1" smtClean="0">
                <a:solidFill>
                  <a:srgbClr val="0000FF"/>
                </a:solidFill>
                <a:latin typeface="Arial Rounded MT Bold" pitchFamily="34" charset="0"/>
              </a:rPr>
              <a:t>marchez</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vous</a:t>
            </a:r>
            <a:r>
              <a:rPr lang="en-US" sz="4400" dirty="0" smtClean="0">
                <a:solidFill>
                  <a:srgbClr val="0000FF"/>
                </a:solidFill>
                <a:latin typeface="Arial Rounded MT Bold" pitchFamily="34" charset="0"/>
              </a:rPr>
              <a:t> pas </a:t>
            </a:r>
            <a:r>
              <a:rPr lang="en-US" sz="4400" dirty="0" err="1" smtClean="0">
                <a:solidFill>
                  <a:srgbClr val="0000FF"/>
                </a:solidFill>
                <a:latin typeface="Arial Rounded MT Bold" pitchFamily="34" charset="0"/>
              </a:rPr>
              <a:t>selon</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l’homme</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Quand</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l’un</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dit</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moi</a:t>
            </a:r>
            <a:r>
              <a:rPr lang="en-US" sz="4400" dirty="0" smtClean="0">
                <a:solidFill>
                  <a:srgbClr val="0000FF"/>
                </a:solidFill>
                <a:latin typeface="Arial Rounded MT Bold" pitchFamily="34" charset="0"/>
              </a:rPr>
              <a:t> je </a:t>
            </a:r>
            <a:r>
              <a:rPr lang="en-US" sz="4400" dirty="0" err="1" smtClean="0">
                <a:solidFill>
                  <a:srgbClr val="0000FF"/>
                </a:solidFill>
                <a:latin typeface="Arial Rounded MT Bold" pitchFamily="34" charset="0"/>
              </a:rPr>
              <a:t>suis</a:t>
            </a:r>
            <a:r>
              <a:rPr lang="en-US" sz="4400" dirty="0" smtClean="0">
                <a:solidFill>
                  <a:srgbClr val="0000FF"/>
                </a:solidFill>
                <a:latin typeface="Arial Rounded MT Bold" pitchFamily="34" charset="0"/>
              </a:rPr>
              <a:t> de Paul et un </a:t>
            </a:r>
            <a:r>
              <a:rPr lang="en-US" sz="4400" dirty="0" err="1" smtClean="0">
                <a:solidFill>
                  <a:srgbClr val="0000FF"/>
                </a:solidFill>
                <a:latin typeface="Arial Rounded MT Bold" pitchFamily="34" charset="0"/>
              </a:rPr>
              <a:t>autre</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moi</a:t>
            </a:r>
            <a:r>
              <a:rPr lang="en-US" sz="4400" dirty="0" smtClean="0">
                <a:solidFill>
                  <a:srgbClr val="0000FF"/>
                </a:solidFill>
                <a:latin typeface="Arial Rounded MT Bold" pitchFamily="34" charset="0"/>
              </a:rPr>
              <a:t> je </a:t>
            </a:r>
            <a:r>
              <a:rPr lang="en-US" sz="4400" dirty="0" err="1" smtClean="0">
                <a:solidFill>
                  <a:srgbClr val="0000FF"/>
                </a:solidFill>
                <a:latin typeface="Arial Rounded MT Bold" pitchFamily="34" charset="0"/>
              </a:rPr>
              <a:t>suis</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d’Appolos</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N’êtes</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vous</a:t>
            </a:r>
            <a:r>
              <a:rPr lang="en-US" sz="4400" dirty="0" smtClean="0">
                <a:solidFill>
                  <a:srgbClr val="0000FF"/>
                </a:solidFill>
                <a:latin typeface="Arial Rounded MT Bold" pitchFamily="34" charset="0"/>
              </a:rPr>
              <a:t> pas des </a:t>
            </a:r>
            <a:r>
              <a:rPr lang="en-US" sz="4400" dirty="0" err="1" smtClean="0">
                <a:solidFill>
                  <a:srgbClr val="0000FF"/>
                </a:solidFill>
                <a:latin typeface="Arial Rounded MT Bold" pitchFamily="34" charset="0"/>
              </a:rPr>
              <a:t>hommes</a:t>
            </a:r>
            <a:r>
              <a:rPr lang="en-US" sz="4400" dirty="0" smtClean="0">
                <a:solidFill>
                  <a:srgbClr val="0000FF"/>
                </a:solidFill>
                <a:latin typeface="Arial Rounded MT Bold" pitchFamily="34" charset="0"/>
              </a:rPr>
              <a:t> ?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err="1" smtClean="0">
                <a:latin typeface="Arial Rounded MT Bold" pitchFamily="34" charset="0"/>
              </a:rPr>
              <a:t>Ce</a:t>
            </a:r>
            <a:r>
              <a:rPr lang="en-US" sz="4800" dirty="0" smtClean="0">
                <a:latin typeface="Arial Rounded MT Bold" pitchFamily="34" charset="0"/>
              </a:rPr>
              <a:t> </a:t>
            </a:r>
            <a:r>
              <a:rPr lang="en-US" sz="4800" dirty="0" smtClean="0">
                <a:latin typeface="Arial Rounded MT Bold" pitchFamily="34" charset="0"/>
              </a:rPr>
              <a:t>qui </a:t>
            </a:r>
            <a:r>
              <a:rPr lang="en-US" sz="4800" dirty="0" err="1" smtClean="0">
                <a:latin typeface="Arial Rounded MT Bold" pitchFamily="34" charset="0"/>
              </a:rPr>
              <a:t>compte</a:t>
            </a:r>
            <a:r>
              <a:rPr lang="en-US" sz="4800" dirty="0" smtClean="0">
                <a:latin typeface="Arial Rounded MT Bold" pitchFamily="34" charset="0"/>
              </a:rPr>
              <a:t> </a:t>
            </a:r>
            <a:r>
              <a:rPr lang="en-US" sz="4800" dirty="0" err="1" smtClean="0">
                <a:latin typeface="Arial Rounded MT Bold" pitchFamily="34" charset="0"/>
              </a:rPr>
              <a:t>c’est</a:t>
            </a:r>
            <a:r>
              <a:rPr lang="en-US" sz="4800" dirty="0" smtClean="0">
                <a:latin typeface="Arial Rounded MT Bold" pitchFamily="34" charset="0"/>
              </a:rPr>
              <a:t> </a:t>
            </a:r>
            <a:r>
              <a:rPr lang="en-US" sz="4800" dirty="0" err="1" smtClean="0">
                <a:latin typeface="Arial Rounded MT Bold" pitchFamily="34" charset="0"/>
              </a:rPr>
              <a:t>que</a:t>
            </a:r>
            <a:r>
              <a:rPr lang="en-US" sz="4800" dirty="0" smtClean="0">
                <a:latin typeface="Arial Rounded MT Bold" pitchFamily="34" charset="0"/>
              </a:rPr>
              <a:t> nous ne </a:t>
            </a:r>
            <a:r>
              <a:rPr lang="en-US" sz="4800" dirty="0" err="1" smtClean="0">
                <a:latin typeface="Arial Rounded MT Bold" pitchFamily="34" charset="0"/>
              </a:rPr>
              <a:t>sommes</a:t>
            </a:r>
            <a:r>
              <a:rPr lang="en-US" sz="4800" dirty="0" smtClean="0">
                <a:latin typeface="Arial Rounded MT Bold" pitchFamily="34" charset="0"/>
              </a:rPr>
              <a:t> </a:t>
            </a:r>
            <a:r>
              <a:rPr lang="en-US" sz="4800" dirty="0" err="1" smtClean="0">
                <a:latin typeface="Arial Rounded MT Bold" pitchFamily="34" charset="0"/>
              </a:rPr>
              <a:t>que</a:t>
            </a:r>
            <a:r>
              <a:rPr lang="en-US" sz="4800" dirty="0" smtClean="0">
                <a:latin typeface="Arial Rounded MT Bold" pitchFamily="34" charset="0"/>
              </a:rPr>
              <a:t> des frères. </a:t>
            </a:r>
          </a:p>
          <a:p>
            <a:pPr lvl="0" algn="just"/>
            <a:r>
              <a:rPr lang="en-US" sz="4800" dirty="0" smtClean="0">
                <a:solidFill>
                  <a:srgbClr val="0000FF"/>
                </a:solidFill>
                <a:latin typeface="Arial Rounded MT Bold" pitchFamily="34" charset="0"/>
              </a:rPr>
              <a:t>Le </a:t>
            </a:r>
            <a:r>
              <a:rPr lang="en-US" sz="4800" dirty="0" err="1" smtClean="0">
                <a:solidFill>
                  <a:srgbClr val="0000FF"/>
                </a:solidFill>
                <a:latin typeface="Arial Rounded MT Bold" pitchFamily="34" charset="0"/>
              </a:rPr>
              <a:t>titre</a:t>
            </a:r>
            <a:r>
              <a:rPr lang="en-US" sz="4800" dirty="0" smtClean="0">
                <a:solidFill>
                  <a:srgbClr val="0000FF"/>
                </a:solidFill>
                <a:latin typeface="Arial Rounded MT Bold" pitchFamily="34" charset="0"/>
              </a:rPr>
              <a:t> frère </a:t>
            </a:r>
            <a:r>
              <a:rPr lang="en-US" sz="4800" dirty="0" err="1" smtClean="0">
                <a:solidFill>
                  <a:srgbClr val="0000FF"/>
                </a:solidFill>
                <a:latin typeface="Arial Rounded MT Bold" pitchFamily="34" charset="0"/>
              </a:rPr>
              <a:t>est</a:t>
            </a:r>
            <a:r>
              <a:rPr lang="en-US" sz="4800" dirty="0" smtClean="0">
                <a:solidFill>
                  <a:srgbClr val="0000FF"/>
                </a:solidFill>
                <a:latin typeface="Arial Rounded MT Bold" pitchFamily="34" charset="0"/>
              </a:rPr>
              <a:t> plus grand </a:t>
            </a:r>
            <a:r>
              <a:rPr lang="en-US" sz="4800" dirty="0" err="1" smtClean="0">
                <a:solidFill>
                  <a:srgbClr val="0000FF"/>
                </a:solidFill>
                <a:latin typeface="Arial Rounded MT Bold" pitchFamily="34" charset="0"/>
              </a:rPr>
              <a:t>que</a:t>
            </a:r>
            <a:r>
              <a:rPr lang="en-US" sz="4800" dirty="0" smtClean="0">
                <a:solidFill>
                  <a:srgbClr val="0000FF"/>
                </a:solidFill>
                <a:latin typeface="Arial Rounded MT Bold" pitchFamily="34" charset="0"/>
              </a:rPr>
              <a:t> </a:t>
            </a:r>
            <a:r>
              <a:rPr lang="en-US" sz="4800" dirty="0" err="1" smtClean="0">
                <a:solidFill>
                  <a:srgbClr val="0000FF"/>
                </a:solidFill>
                <a:latin typeface="Arial Rounded MT Bold" pitchFamily="34" charset="0"/>
              </a:rPr>
              <a:t>tous</a:t>
            </a:r>
            <a:r>
              <a:rPr lang="en-US" sz="4800" dirty="0" smtClean="0">
                <a:solidFill>
                  <a:srgbClr val="0000FF"/>
                </a:solidFill>
                <a:latin typeface="Arial Rounded MT Bold" pitchFamily="34" charset="0"/>
              </a:rPr>
              <a:t> les </a:t>
            </a:r>
            <a:r>
              <a:rPr lang="en-US" sz="4800" dirty="0" err="1" smtClean="0">
                <a:solidFill>
                  <a:srgbClr val="0000FF"/>
                </a:solidFill>
                <a:latin typeface="Arial Rounded MT Bold" pitchFamily="34" charset="0"/>
              </a:rPr>
              <a:t>titres</a:t>
            </a:r>
            <a:r>
              <a:rPr lang="en-US" sz="4800" dirty="0" smtClean="0">
                <a:solidFill>
                  <a:srgbClr val="0000FF"/>
                </a:solidFill>
                <a:latin typeface="Arial Rounded MT Bold" pitchFamily="34" charset="0"/>
              </a:rPr>
              <a:t> </a:t>
            </a:r>
            <a:r>
              <a:rPr lang="en-US" sz="4800" dirty="0" err="1" smtClean="0">
                <a:solidFill>
                  <a:srgbClr val="0000FF"/>
                </a:solidFill>
                <a:latin typeface="Arial Rounded MT Bold" pitchFamily="34" charset="0"/>
              </a:rPr>
              <a:t>que</a:t>
            </a:r>
            <a:r>
              <a:rPr lang="en-US" sz="4800" dirty="0" smtClean="0">
                <a:solidFill>
                  <a:srgbClr val="0000FF"/>
                </a:solidFill>
                <a:latin typeface="Arial Rounded MT Bold" pitchFamily="34" charset="0"/>
              </a:rPr>
              <a:t> nous </a:t>
            </a:r>
            <a:r>
              <a:rPr lang="en-US" sz="4800" dirty="0" err="1" smtClean="0">
                <a:solidFill>
                  <a:srgbClr val="0000FF"/>
                </a:solidFill>
                <a:latin typeface="Arial Rounded MT Bold" pitchFamily="34" charset="0"/>
              </a:rPr>
              <a:t>pourrions</a:t>
            </a:r>
            <a:r>
              <a:rPr lang="en-US" sz="4800" dirty="0" smtClean="0">
                <a:solidFill>
                  <a:srgbClr val="0000FF"/>
                </a:solidFill>
                <a:latin typeface="Arial Rounded MT Bold" pitchFamily="34" charset="0"/>
              </a:rPr>
              <a:t> </a:t>
            </a:r>
            <a:r>
              <a:rPr lang="en-US" sz="4800" dirty="0" err="1" smtClean="0">
                <a:solidFill>
                  <a:srgbClr val="0000FF"/>
                </a:solidFill>
                <a:latin typeface="Arial Rounded MT Bold" pitchFamily="34" charset="0"/>
              </a:rPr>
              <a:t>avoir</a:t>
            </a:r>
            <a:r>
              <a:rPr lang="en-US" sz="4800" dirty="0" smtClean="0">
                <a:solidFill>
                  <a:srgbClr val="0000FF"/>
                </a:solidFill>
                <a:latin typeface="Arial Rounded MT Bold" pitchFamily="34" charset="0"/>
              </a:rPr>
              <a:t> </a:t>
            </a:r>
            <a:r>
              <a:rPr lang="en-US" sz="4800" dirty="0" err="1" smtClean="0">
                <a:solidFill>
                  <a:srgbClr val="0000FF"/>
                </a:solidFill>
                <a:latin typeface="Arial Rounded MT Bold" pitchFamily="34" charset="0"/>
              </a:rPr>
              <a:t>ou</a:t>
            </a:r>
            <a:r>
              <a:rPr lang="en-US" sz="4800" dirty="0" smtClean="0">
                <a:solidFill>
                  <a:srgbClr val="0000FF"/>
                </a:solidFill>
                <a:latin typeface="Arial Rounded MT Bold" pitchFamily="34" charset="0"/>
              </a:rPr>
              <a:t> </a:t>
            </a:r>
            <a:r>
              <a:rPr lang="en-US" sz="4800" dirty="0" err="1" smtClean="0">
                <a:solidFill>
                  <a:srgbClr val="0000FF"/>
                </a:solidFill>
                <a:latin typeface="Arial Rounded MT Bold" pitchFamily="34" charset="0"/>
              </a:rPr>
              <a:t>bénéficier</a:t>
            </a:r>
            <a:r>
              <a:rPr lang="en-US" sz="4800" dirty="0" smtClean="0">
                <a:solidFill>
                  <a:srgbClr val="0000FF"/>
                </a:solidFill>
                <a:latin typeface="Arial Rounded MT Bold" pitchFamily="34" charset="0"/>
              </a:rPr>
              <a:t> pendant </a:t>
            </a:r>
            <a:r>
              <a:rPr lang="en-US" sz="4800" dirty="0" err="1" smtClean="0">
                <a:solidFill>
                  <a:srgbClr val="0000FF"/>
                </a:solidFill>
                <a:latin typeface="Arial Rounded MT Bold" pitchFamily="34" charset="0"/>
              </a:rPr>
              <a:t>notre</a:t>
            </a:r>
            <a:r>
              <a:rPr lang="en-US" sz="4800" dirty="0" smtClean="0">
                <a:solidFill>
                  <a:srgbClr val="0000FF"/>
                </a:solidFill>
                <a:latin typeface="Arial Rounded MT Bold" pitchFamily="34" charset="0"/>
              </a:rPr>
              <a:t> </a:t>
            </a:r>
            <a:r>
              <a:rPr lang="en-US" sz="4800" dirty="0" err="1" smtClean="0">
                <a:solidFill>
                  <a:srgbClr val="0000FF"/>
                </a:solidFill>
                <a:latin typeface="Arial Rounded MT Bold" pitchFamily="34" charset="0"/>
              </a:rPr>
              <a:t>pèlerinage</a:t>
            </a:r>
            <a:r>
              <a:rPr lang="en-US" sz="4800" dirty="0" smtClean="0">
                <a:solidFill>
                  <a:srgbClr val="0000FF"/>
                </a:solidFill>
                <a:latin typeface="Arial Rounded MT Bold" pitchFamily="34" charset="0"/>
              </a:rPr>
              <a:t> </a:t>
            </a:r>
            <a:r>
              <a:rPr lang="en-US" sz="4800" dirty="0" err="1" smtClean="0">
                <a:solidFill>
                  <a:srgbClr val="0000FF"/>
                </a:solidFill>
                <a:latin typeface="Arial Rounded MT Bold" pitchFamily="34" charset="0"/>
              </a:rPr>
              <a:t>sur</a:t>
            </a:r>
            <a:r>
              <a:rPr lang="en-US" sz="4800" dirty="0" smtClean="0">
                <a:solidFill>
                  <a:srgbClr val="0000FF"/>
                </a:solidFill>
                <a:latin typeface="Arial Rounded MT Bold" pitchFamily="34" charset="0"/>
              </a:rPr>
              <a:t> </a:t>
            </a:r>
            <a:r>
              <a:rPr lang="en-US" sz="4800" dirty="0" err="1" smtClean="0">
                <a:solidFill>
                  <a:srgbClr val="0000FF"/>
                </a:solidFill>
                <a:latin typeface="Arial Rounded MT Bold" pitchFamily="34" charset="0"/>
              </a:rPr>
              <a:t>cette</a:t>
            </a:r>
            <a:r>
              <a:rPr lang="en-US" sz="4800" dirty="0" smtClean="0">
                <a:solidFill>
                  <a:srgbClr val="0000FF"/>
                </a:solidFill>
                <a:latin typeface="Arial Rounded MT Bold" pitchFamily="34" charset="0"/>
              </a:rPr>
              <a:t> </a:t>
            </a:r>
            <a:r>
              <a:rPr lang="en-US" sz="4800" dirty="0" err="1" smtClean="0">
                <a:solidFill>
                  <a:srgbClr val="0000FF"/>
                </a:solidFill>
                <a:latin typeface="Arial Rounded MT Bold" pitchFamily="34" charset="0"/>
              </a:rPr>
              <a:t>terre</a:t>
            </a:r>
            <a:r>
              <a:rPr lang="en-US" sz="4800" dirty="0" smtClean="0">
                <a:solidFill>
                  <a:srgbClr val="0000FF"/>
                </a:solidFill>
                <a:latin typeface="Arial Rounded MT Bold" pitchFamily="34" charset="0"/>
              </a:rPr>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Matthieu </a:t>
            </a:r>
            <a:r>
              <a:rPr lang="fr-FR" sz="4400" dirty="0" smtClean="0">
                <a:latin typeface="Arial Rounded MT Bold" pitchFamily="34" charset="0"/>
              </a:rPr>
              <a:t>23: 8 </a:t>
            </a:r>
            <a:r>
              <a:rPr lang="fr-FR" sz="4400" dirty="0" err="1" smtClean="0">
                <a:latin typeface="Arial Rounded MT Bold" pitchFamily="34" charset="0"/>
              </a:rPr>
              <a:t>Jesus</a:t>
            </a:r>
            <a:r>
              <a:rPr lang="fr-FR" sz="4400" dirty="0" smtClean="0">
                <a:latin typeface="Arial Rounded MT Bold" pitchFamily="34" charset="0"/>
              </a:rPr>
              <a:t> enseigna à ses disciples en les disant : (Vous êtes tous frères.)* </a:t>
            </a:r>
            <a:endParaRPr lang="en-US" sz="4400" dirty="0" smtClean="0">
              <a:latin typeface="Arial Rounded MT Bold" pitchFamily="34" charset="0"/>
            </a:endParaRPr>
          </a:p>
          <a:p>
            <a:pPr lvl="0" algn="just"/>
            <a:r>
              <a:rPr lang="en-US" sz="4400" dirty="0" err="1" smtClean="0">
                <a:solidFill>
                  <a:srgbClr val="0000FF"/>
                </a:solidFill>
                <a:latin typeface="Arial Rounded MT Bold" pitchFamily="34" charset="0"/>
              </a:rPr>
              <a:t>Matthieu</a:t>
            </a:r>
            <a:r>
              <a:rPr lang="en-US" sz="4400" dirty="0" smtClean="0">
                <a:solidFill>
                  <a:srgbClr val="0000FF"/>
                </a:solidFill>
                <a:latin typeface="Arial Rounded MT Bold" pitchFamily="34" charset="0"/>
              </a:rPr>
              <a:t> 28:10 Jesus </a:t>
            </a:r>
            <a:r>
              <a:rPr lang="en-US" sz="4400" dirty="0" err="1" smtClean="0">
                <a:solidFill>
                  <a:srgbClr val="0000FF"/>
                </a:solidFill>
                <a:latin typeface="Arial Rounded MT Bold" pitchFamily="34" charset="0"/>
              </a:rPr>
              <a:t>appela</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ses</a:t>
            </a:r>
            <a:r>
              <a:rPr lang="en-US" sz="4400" dirty="0" smtClean="0">
                <a:solidFill>
                  <a:srgbClr val="0000FF"/>
                </a:solidFill>
                <a:latin typeface="Arial Rounded MT Bold" pitchFamily="34" charset="0"/>
              </a:rPr>
              <a:t> disciples frères. </a:t>
            </a:r>
            <a:r>
              <a:rPr lang="en-US" sz="4400" dirty="0" err="1" smtClean="0">
                <a:solidFill>
                  <a:srgbClr val="0000FF"/>
                </a:solidFill>
                <a:latin typeface="Arial Rounded MT Bold" pitchFamily="34" charset="0"/>
              </a:rPr>
              <a:t>Hébreux</a:t>
            </a:r>
            <a:r>
              <a:rPr lang="en-US" sz="4400" dirty="0" smtClean="0">
                <a:solidFill>
                  <a:srgbClr val="0000FF"/>
                </a:solidFill>
                <a:latin typeface="Arial Rounded MT Bold" pitchFamily="34" charset="0"/>
              </a:rPr>
              <a:t> 2:11 Jesus </a:t>
            </a:r>
            <a:r>
              <a:rPr lang="en-US" sz="4400" dirty="0" err="1" smtClean="0">
                <a:solidFill>
                  <a:srgbClr val="0000FF"/>
                </a:solidFill>
                <a:latin typeface="Arial Rounded MT Bold" pitchFamily="34" charset="0"/>
              </a:rPr>
              <a:t>n’a</a:t>
            </a:r>
            <a:r>
              <a:rPr lang="en-US" sz="4400" dirty="0" smtClean="0">
                <a:solidFill>
                  <a:srgbClr val="0000FF"/>
                </a:solidFill>
                <a:latin typeface="Arial Rounded MT Bold" pitchFamily="34" charset="0"/>
              </a:rPr>
              <a:t> pas </a:t>
            </a:r>
            <a:r>
              <a:rPr lang="en-US" sz="4400" dirty="0" err="1" smtClean="0">
                <a:solidFill>
                  <a:srgbClr val="0000FF"/>
                </a:solidFill>
                <a:latin typeface="Arial Rounded MT Bold" pitchFamily="34" charset="0"/>
              </a:rPr>
              <a:t>honte</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d’appeler</a:t>
            </a:r>
            <a:r>
              <a:rPr lang="en-US" sz="4400" dirty="0" smtClean="0">
                <a:solidFill>
                  <a:srgbClr val="0000FF"/>
                </a:solidFill>
                <a:latin typeface="Arial Rounded MT Bold" pitchFamily="34" charset="0"/>
              </a:rPr>
              <a:t> </a:t>
            </a:r>
            <a:r>
              <a:rPr lang="en-US" sz="4400" dirty="0" err="1" smtClean="0">
                <a:solidFill>
                  <a:srgbClr val="0000FF"/>
                </a:solidFill>
                <a:latin typeface="Arial Rounded MT Bold" pitchFamily="34" charset="0"/>
              </a:rPr>
              <a:t>ses</a:t>
            </a:r>
            <a:r>
              <a:rPr lang="en-US" sz="4400" dirty="0" smtClean="0">
                <a:solidFill>
                  <a:srgbClr val="0000FF"/>
                </a:solidFill>
                <a:latin typeface="Arial Rounded MT Bold" pitchFamily="34" charset="0"/>
              </a:rPr>
              <a:t> disciples frères. </a:t>
            </a:r>
          </a:p>
          <a:p>
            <a:pPr lvl="0" algn="just"/>
            <a:r>
              <a:rPr lang="en-US" sz="4400" dirty="0" smtClean="0">
                <a:latin typeface="Arial Rounded MT Bold" pitchFamily="34" charset="0"/>
              </a:rPr>
              <a:t>Sans </a:t>
            </a:r>
            <a:r>
              <a:rPr lang="en-US" sz="4400" dirty="0" err="1" smtClean="0">
                <a:latin typeface="Arial Rounded MT Bold" pitchFamily="34" charset="0"/>
              </a:rPr>
              <a:t>doute</a:t>
            </a:r>
            <a:r>
              <a:rPr lang="en-US" sz="4400" dirty="0" smtClean="0">
                <a:latin typeface="Arial Rounded MT Bold" pitchFamily="34" charset="0"/>
              </a:rPr>
              <a:t> Abram </a:t>
            </a:r>
            <a:r>
              <a:rPr lang="en-US" sz="4400" dirty="0" err="1" smtClean="0">
                <a:latin typeface="Arial Rounded MT Bold" pitchFamily="34" charset="0"/>
              </a:rPr>
              <a:t>avait</a:t>
            </a:r>
            <a:r>
              <a:rPr lang="en-US" sz="4400" dirty="0" smtClean="0">
                <a:latin typeface="Arial Rounded MT Bold" pitchFamily="34" charset="0"/>
              </a:rPr>
              <a:t> </a:t>
            </a:r>
            <a:r>
              <a:rPr lang="en-US" sz="4400" dirty="0" err="1" smtClean="0">
                <a:latin typeface="Arial Rounded MT Bold" pitchFamily="34" charset="0"/>
              </a:rPr>
              <a:t>une</a:t>
            </a:r>
            <a:r>
              <a:rPr lang="en-US" sz="4400" dirty="0" smtClean="0">
                <a:latin typeface="Arial Rounded MT Bold" pitchFamily="34" charset="0"/>
              </a:rPr>
              <a:t> raison </a:t>
            </a:r>
            <a:r>
              <a:rPr lang="en-US" sz="4400" dirty="0" err="1" smtClean="0">
                <a:latin typeface="Arial Rounded MT Bold" pitchFamily="34" charset="0"/>
              </a:rPr>
              <a:t>d’appeler</a:t>
            </a:r>
            <a:r>
              <a:rPr lang="en-US" sz="4400" dirty="0" smtClean="0">
                <a:latin typeface="Arial Rounded MT Bold" pitchFamily="34" charset="0"/>
              </a:rPr>
              <a:t> Lot frère. </a:t>
            </a:r>
          </a:p>
          <a:p>
            <a:pPr algn="just">
              <a:buNone/>
            </a:pPr>
            <a:endParaRPr lang="en-US" sz="4400" dirty="0">
              <a:solidFill>
                <a:srgbClr val="0070C0"/>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b="1" dirty="0" smtClean="0">
                <a:solidFill>
                  <a:srgbClr val="FFFF00"/>
                </a:solidFill>
                <a:latin typeface="Copperplate Gothic Bold" pitchFamily="34" charset="0"/>
              </a:rPr>
              <a:t>II.- En suite, Importance d’une trêve. </a:t>
            </a:r>
            <a:r>
              <a:rPr lang="en-US" sz="4400" b="1" dirty="0" err="1" smtClean="0">
                <a:solidFill>
                  <a:srgbClr val="FFFF00"/>
                </a:solidFill>
                <a:latin typeface="Copperplate Gothic Bold" pitchFamily="34" charset="0"/>
              </a:rPr>
              <a:t>Genèse</a:t>
            </a:r>
            <a:r>
              <a:rPr lang="en-US" sz="4400" b="1" dirty="0" smtClean="0">
                <a:solidFill>
                  <a:srgbClr val="FFFF00"/>
                </a:solidFill>
                <a:latin typeface="Copperplate Gothic Bold" pitchFamily="34" charset="0"/>
              </a:rPr>
              <a:t> 13:8-9. </a:t>
            </a:r>
            <a:endParaRPr lang="en-US" sz="4400" dirty="0" smtClean="0">
              <a:solidFill>
                <a:srgbClr val="FFFF00"/>
              </a:solidFill>
              <a:latin typeface="Copperplate Gothic Bold" pitchFamily="34" charset="0"/>
            </a:endParaRPr>
          </a:p>
          <a:p>
            <a:pPr algn="just"/>
            <a:r>
              <a:rPr lang="fr-FR" sz="4400" dirty="0" smtClean="0">
                <a:solidFill>
                  <a:schemeClr val="bg1"/>
                </a:solidFill>
                <a:latin typeface="Arial Rounded MT Bold" pitchFamily="34" charset="0"/>
              </a:rPr>
              <a:t>Ge 13:8 </a:t>
            </a:r>
            <a:r>
              <a:rPr lang="fr-FR" sz="4400" dirty="0" err="1" smtClean="0">
                <a:solidFill>
                  <a:schemeClr val="bg1"/>
                </a:solidFill>
                <a:latin typeface="Arial Rounded MT Bold" pitchFamily="34" charset="0"/>
              </a:rPr>
              <a:t>Abram</a:t>
            </a:r>
            <a:r>
              <a:rPr lang="fr-FR" sz="4400" dirty="0" smtClean="0">
                <a:solidFill>
                  <a:schemeClr val="bg1"/>
                </a:solidFill>
                <a:latin typeface="Arial Rounded MT Bold" pitchFamily="34" charset="0"/>
              </a:rPr>
              <a:t> dit à Lot: Qu'il n'y ait point, je te prie, de dispute entre moi et toi, ni entre mes bergers et tes bergers; car nous sommes frères.</a:t>
            </a:r>
            <a:endParaRPr lang="en-US" sz="4400" dirty="0" smtClean="0">
              <a:solidFill>
                <a:schemeClr val="bg1"/>
              </a:solidFill>
              <a:latin typeface="Arial Rounded MT Bold" pitchFamily="34" charset="0"/>
            </a:endParaRPr>
          </a:p>
          <a:p>
            <a:pPr algn="just"/>
            <a:r>
              <a:rPr lang="fr-FR" sz="4400" dirty="0" smtClean="0">
                <a:solidFill>
                  <a:srgbClr val="FFFF00"/>
                </a:solidFill>
                <a:latin typeface="Arial Rounded MT Bold" pitchFamily="34" charset="0"/>
              </a:rPr>
              <a:t> 9 Tout le pays n'est-il pas devant toi? Sépare-toi donc de moi: si tu vas à gauche, j'irai à droite; si tu vas à droite, j'irai à gauche.</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6000" b="1" dirty="0" smtClean="0">
                <a:solidFill>
                  <a:srgbClr val="FFFF00"/>
                </a:solidFill>
                <a:latin typeface="Arial Rounded MT Bold" pitchFamily="34" charset="0"/>
              </a:rPr>
              <a:t>A</a:t>
            </a:r>
            <a:r>
              <a:rPr lang="fr-FR" sz="6000" b="1" dirty="0" smtClean="0">
                <a:solidFill>
                  <a:srgbClr val="FFFF00"/>
                </a:solidFill>
                <a:latin typeface="Arial Rounded MT Bold" pitchFamily="34" charset="0"/>
              </a:rPr>
              <a:t>.- La querelle un deuxième ennemi à combattre. </a:t>
            </a:r>
            <a:endParaRPr lang="en-US" sz="6000" dirty="0" smtClean="0">
              <a:solidFill>
                <a:srgbClr val="FFFF00"/>
              </a:solidFill>
              <a:latin typeface="Arial Rounded MT Bold" pitchFamily="34" charset="0"/>
            </a:endParaRPr>
          </a:p>
          <a:p>
            <a:pPr lvl="0" algn="just"/>
            <a:r>
              <a:rPr lang="en-US" sz="6000" dirty="0" smtClean="0">
                <a:solidFill>
                  <a:schemeClr val="bg1"/>
                </a:solidFill>
                <a:latin typeface="Arial Rounded MT Bold" pitchFamily="34" charset="0"/>
              </a:rPr>
              <a:t>Point de </a:t>
            </a:r>
            <a:r>
              <a:rPr lang="en-US" sz="6000" dirty="0" err="1" smtClean="0">
                <a:solidFill>
                  <a:schemeClr val="bg1"/>
                </a:solidFill>
                <a:latin typeface="Arial Rounded MT Bold" pitchFamily="34" charset="0"/>
              </a:rPr>
              <a:t>querelle</a:t>
            </a:r>
            <a:r>
              <a:rPr lang="en-US" sz="6000" dirty="0" smtClean="0">
                <a:solidFill>
                  <a:schemeClr val="bg1"/>
                </a:solidFill>
                <a:latin typeface="Arial Rounded MT Bold" pitchFamily="34" charset="0"/>
              </a:rPr>
              <a:t> entre </a:t>
            </a:r>
            <a:r>
              <a:rPr lang="en-US" sz="6000" dirty="0" err="1" smtClean="0">
                <a:solidFill>
                  <a:schemeClr val="bg1"/>
                </a:solidFill>
                <a:latin typeface="Arial Rounded MT Bold" pitchFamily="34" charset="0"/>
              </a:rPr>
              <a:t>moi</a:t>
            </a:r>
            <a:r>
              <a:rPr lang="en-US" sz="6000" dirty="0" smtClean="0">
                <a:solidFill>
                  <a:schemeClr val="bg1"/>
                </a:solidFill>
                <a:latin typeface="Arial Rounded MT Bold" pitchFamily="34" charset="0"/>
              </a:rPr>
              <a:t> et </a:t>
            </a:r>
            <a:r>
              <a:rPr lang="en-US" sz="6000" dirty="0" err="1" smtClean="0">
                <a:solidFill>
                  <a:schemeClr val="bg1"/>
                </a:solidFill>
                <a:latin typeface="Arial Rounded MT Bold" pitchFamily="34" charset="0"/>
              </a:rPr>
              <a:t>toi</a:t>
            </a:r>
            <a:r>
              <a:rPr lang="en-US" sz="6000" dirty="0" smtClean="0">
                <a:solidFill>
                  <a:schemeClr val="bg1"/>
                </a:solidFill>
                <a:latin typeface="Arial Rounded MT Bold" pitchFamily="34" charset="0"/>
              </a:rPr>
              <a:t> ! Ni Entre </a:t>
            </a:r>
            <a:r>
              <a:rPr lang="en-US" sz="6000" dirty="0" err="1" smtClean="0">
                <a:solidFill>
                  <a:schemeClr val="bg1"/>
                </a:solidFill>
                <a:latin typeface="Arial Rounded MT Bold" pitchFamily="34" charset="0"/>
              </a:rPr>
              <a:t>tes</a:t>
            </a:r>
            <a:r>
              <a:rPr lang="en-US" sz="6000" dirty="0" smtClean="0">
                <a:solidFill>
                  <a:schemeClr val="bg1"/>
                </a:solidFill>
                <a:latin typeface="Arial Rounded MT Bold" pitchFamily="34" charset="0"/>
              </a:rPr>
              <a:t> </a:t>
            </a:r>
            <a:r>
              <a:rPr lang="en-US" sz="6000" dirty="0" err="1" smtClean="0">
                <a:solidFill>
                  <a:schemeClr val="bg1"/>
                </a:solidFill>
                <a:latin typeface="Arial Rounded MT Bold" pitchFamily="34" charset="0"/>
              </a:rPr>
              <a:t>bergers</a:t>
            </a:r>
            <a:r>
              <a:rPr lang="en-US" sz="6000" dirty="0" smtClean="0">
                <a:solidFill>
                  <a:schemeClr val="bg1"/>
                </a:solidFill>
                <a:latin typeface="Arial Rounded MT Bold" pitchFamily="34" charset="0"/>
              </a:rPr>
              <a:t> et </a:t>
            </a:r>
            <a:r>
              <a:rPr lang="en-US" sz="6000" dirty="0" err="1" smtClean="0">
                <a:solidFill>
                  <a:schemeClr val="bg1"/>
                </a:solidFill>
                <a:latin typeface="Arial Rounded MT Bold" pitchFamily="34" charset="0"/>
              </a:rPr>
              <a:t>mes</a:t>
            </a:r>
            <a:r>
              <a:rPr lang="en-US" sz="6000" dirty="0" smtClean="0">
                <a:solidFill>
                  <a:schemeClr val="bg1"/>
                </a:solidFill>
                <a:latin typeface="Arial Rounded MT Bold" pitchFamily="34" charset="0"/>
              </a:rPr>
              <a:t> </a:t>
            </a:r>
            <a:r>
              <a:rPr lang="en-US" sz="6000" dirty="0" err="1" smtClean="0">
                <a:solidFill>
                  <a:schemeClr val="bg1"/>
                </a:solidFill>
                <a:latin typeface="Arial Rounded MT Bold" pitchFamily="34" charset="0"/>
              </a:rPr>
              <a:t>bergers</a:t>
            </a:r>
            <a:r>
              <a:rPr lang="en-US" sz="6000" dirty="0" smtClean="0">
                <a:solidFill>
                  <a:schemeClr val="bg1"/>
                </a:solidFill>
                <a:latin typeface="Arial Rounded MT Bold" pitchFamily="34" charset="0"/>
              </a:rPr>
              <a:t> !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b="1" dirty="0" smtClean="0">
                <a:solidFill>
                  <a:srgbClr val="FFFF00"/>
                </a:solidFill>
                <a:latin typeface="Arial Rounded MT Bold" pitchFamily="34" charset="0"/>
              </a:rPr>
              <a:t>A</a:t>
            </a:r>
            <a:r>
              <a:rPr lang="fr-FR" sz="4400" b="1" dirty="0" smtClean="0">
                <a:solidFill>
                  <a:srgbClr val="FFFF00"/>
                </a:solidFill>
                <a:latin typeface="Arial Rounded MT Bold" pitchFamily="34" charset="0"/>
              </a:rPr>
              <a:t>.- La querelle un deuxième ennemi à combattre. </a:t>
            </a:r>
            <a:endParaRPr lang="en-US" sz="4400" dirty="0" smtClean="0">
              <a:solidFill>
                <a:srgbClr val="FFFF00"/>
              </a:solidFill>
              <a:latin typeface="Arial Rounded MT Bold" pitchFamily="34" charset="0"/>
            </a:endParaRPr>
          </a:p>
          <a:p>
            <a:pPr lvl="0" algn="just"/>
            <a:r>
              <a:rPr lang="en-US" sz="4400" dirty="0" smtClean="0">
                <a:solidFill>
                  <a:schemeClr val="bg1"/>
                </a:solidFill>
                <a:latin typeface="Arial Rounded MT Bold" pitchFamily="34" charset="0"/>
              </a:rPr>
              <a:t>Point de </a:t>
            </a:r>
            <a:r>
              <a:rPr lang="en-US" sz="4400" dirty="0" err="1" smtClean="0">
                <a:solidFill>
                  <a:schemeClr val="bg1"/>
                </a:solidFill>
                <a:latin typeface="Arial Rounded MT Bold" pitchFamily="34" charset="0"/>
              </a:rPr>
              <a:t>querelle</a:t>
            </a:r>
            <a:r>
              <a:rPr lang="en-US" sz="4400" dirty="0" smtClean="0">
                <a:solidFill>
                  <a:schemeClr val="bg1"/>
                </a:solidFill>
                <a:latin typeface="Arial Rounded MT Bold" pitchFamily="34" charset="0"/>
              </a:rPr>
              <a:t> entre </a:t>
            </a:r>
            <a:r>
              <a:rPr lang="en-US" sz="4400" dirty="0" err="1" smtClean="0">
                <a:solidFill>
                  <a:schemeClr val="bg1"/>
                </a:solidFill>
                <a:latin typeface="Arial Rounded MT Bold" pitchFamily="34" charset="0"/>
              </a:rPr>
              <a:t>moi</a:t>
            </a:r>
            <a:r>
              <a:rPr lang="en-US" sz="4400" dirty="0" smtClean="0">
                <a:solidFill>
                  <a:schemeClr val="bg1"/>
                </a:solidFill>
                <a:latin typeface="Arial Rounded MT Bold" pitchFamily="34" charset="0"/>
              </a:rPr>
              <a:t> et </a:t>
            </a:r>
            <a:r>
              <a:rPr lang="en-US" sz="4400" dirty="0" err="1" smtClean="0">
                <a:solidFill>
                  <a:schemeClr val="bg1"/>
                </a:solidFill>
                <a:latin typeface="Arial Rounded MT Bold" pitchFamily="34" charset="0"/>
              </a:rPr>
              <a:t>toi</a:t>
            </a:r>
            <a:r>
              <a:rPr lang="en-US" sz="4400" dirty="0" smtClean="0">
                <a:solidFill>
                  <a:schemeClr val="bg1"/>
                </a:solidFill>
                <a:latin typeface="Arial Rounded MT Bold" pitchFamily="34" charset="0"/>
              </a:rPr>
              <a:t> ! Ni Entre </a:t>
            </a:r>
            <a:r>
              <a:rPr lang="en-US" sz="4400" dirty="0" err="1" smtClean="0">
                <a:solidFill>
                  <a:schemeClr val="bg1"/>
                </a:solidFill>
                <a:latin typeface="Arial Rounded MT Bold" pitchFamily="34" charset="0"/>
              </a:rPr>
              <a:t>tes</a:t>
            </a:r>
            <a:r>
              <a:rPr lang="en-US" sz="4400" dirty="0" smtClean="0">
                <a:solidFill>
                  <a:schemeClr val="bg1"/>
                </a:solidFill>
                <a:latin typeface="Arial Rounded MT Bold" pitchFamily="34" charset="0"/>
              </a:rPr>
              <a:t> </a:t>
            </a:r>
            <a:r>
              <a:rPr lang="en-US" sz="4400" dirty="0" err="1" smtClean="0">
                <a:solidFill>
                  <a:schemeClr val="bg1"/>
                </a:solidFill>
                <a:latin typeface="Arial Rounded MT Bold" pitchFamily="34" charset="0"/>
              </a:rPr>
              <a:t>bergers</a:t>
            </a:r>
            <a:r>
              <a:rPr lang="en-US" sz="4400" dirty="0" smtClean="0">
                <a:solidFill>
                  <a:schemeClr val="bg1"/>
                </a:solidFill>
                <a:latin typeface="Arial Rounded MT Bold" pitchFamily="34" charset="0"/>
              </a:rPr>
              <a:t> et </a:t>
            </a:r>
            <a:r>
              <a:rPr lang="en-US" sz="4400" dirty="0" err="1" smtClean="0">
                <a:solidFill>
                  <a:schemeClr val="bg1"/>
                </a:solidFill>
                <a:latin typeface="Arial Rounded MT Bold" pitchFamily="34" charset="0"/>
              </a:rPr>
              <a:t>mes</a:t>
            </a:r>
            <a:r>
              <a:rPr lang="en-US" sz="4400" dirty="0" smtClean="0">
                <a:solidFill>
                  <a:schemeClr val="bg1"/>
                </a:solidFill>
                <a:latin typeface="Arial Rounded MT Bold" pitchFamily="34" charset="0"/>
              </a:rPr>
              <a:t> </a:t>
            </a:r>
            <a:r>
              <a:rPr lang="en-US" sz="4400" dirty="0" err="1" smtClean="0">
                <a:solidFill>
                  <a:schemeClr val="bg1"/>
                </a:solidFill>
                <a:latin typeface="Arial Rounded MT Bold" pitchFamily="34" charset="0"/>
              </a:rPr>
              <a:t>bergers</a:t>
            </a:r>
            <a:r>
              <a:rPr lang="en-US" sz="4400" dirty="0" smtClean="0">
                <a:solidFill>
                  <a:schemeClr val="bg1"/>
                </a:solidFill>
                <a:latin typeface="Arial Rounded MT Bold" pitchFamily="34" charset="0"/>
              </a:rPr>
              <a:t> ! </a:t>
            </a:r>
          </a:p>
          <a:p>
            <a:pPr algn="just"/>
            <a:r>
              <a:rPr lang="fr-FR" sz="4400" dirty="0" smtClean="0">
                <a:solidFill>
                  <a:schemeClr val="bg1"/>
                </a:solidFill>
                <a:latin typeface="Arial Rounded MT Bold" pitchFamily="34" charset="0"/>
              </a:rPr>
              <a:t>1.- Pour quelle raison ? </a:t>
            </a:r>
            <a:endParaRPr lang="en-US" sz="4400" dirty="0" smtClean="0">
              <a:solidFill>
                <a:schemeClr val="bg1"/>
              </a:solidFill>
              <a:latin typeface="Arial Rounded MT Bold" pitchFamily="34" charset="0"/>
            </a:endParaRPr>
          </a:p>
          <a:p>
            <a:pPr lvl="0" algn="just"/>
            <a:r>
              <a:rPr lang="fr-FR" sz="4400" dirty="0" smtClean="0">
                <a:solidFill>
                  <a:schemeClr val="bg1"/>
                </a:solidFill>
                <a:latin typeface="Arial Rounded MT Bold" pitchFamily="34" charset="0"/>
              </a:rPr>
              <a:t>Nous sommes frères </a:t>
            </a:r>
            <a:endParaRPr lang="en-US" sz="4400" dirty="0" smtClean="0">
              <a:solidFill>
                <a:schemeClr val="bg1"/>
              </a:solidFill>
              <a:latin typeface="Arial Rounded MT Bold" pitchFamily="34" charset="0"/>
            </a:endParaRPr>
          </a:p>
          <a:p>
            <a:pPr lvl="0" algn="just"/>
            <a:r>
              <a:rPr lang="fr-FR" sz="4400" dirty="0" smtClean="0">
                <a:solidFill>
                  <a:schemeClr val="bg1"/>
                </a:solidFill>
                <a:latin typeface="Arial Rounded MT Bold" pitchFamily="34" charset="0"/>
              </a:rPr>
              <a:t>Nous avons le même but. </a:t>
            </a:r>
            <a:endParaRPr lang="en-US" sz="4400" dirty="0" smtClean="0">
              <a:solidFill>
                <a:schemeClr val="bg1"/>
              </a:solidFill>
              <a:latin typeface="Arial Rounded MT Bold" pitchFamily="34" charset="0"/>
            </a:endParaRPr>
          </a:p>
          <a:p>
            <a:pPr lvl="0" algn="just"/>
            <a:r>
              <a:rPr lang="fr-FR" sz="4400" dirty="0" smtClean="0">
                <a:solidFill>
                  <a:schemeClr val="bg1"/>
                </a:solidFill>
                <a:latin typeface="Arial Rounded MT Bold" pitchFamily="34" charset="0"/>
              </a:rPr>
              <a:t>Nous sommes exposés à la même </a:t>
            </a:r>
            <a:r>
              <a:rPr lang="fr-FR" sz="4400" dirty="0" err="1" smtClean="0">
                <a:solidFill>
                  <a:schemeClr val="bg1"/>
                </a:solidFill>
                <a:latin typeface="Arial Rounded MT Bold" pitchFamily="34" charset="0"/>
              </a:rPr>
              <a:t>souffrance.Matthieu</a:t>
            </a:r>
            <a:r>
              <a:rPr lang="fr-FR" sz="4400" dirty="0" smtClean="0">
                <a:solidFill>
                  <a:schemeClr val="bg1"/>
                </a:solidFill>
                <a:latin typeface="Arial Rounded MT Bold" pitchFamily="34" charset="0"/>
              </a:rPr>
              <a:t> 5:13 </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5400" dirty="0" smtClean="0">
                <a:solidFill>
                  <a:schemeClr val="bg1"/>
                </a:solidFill>
                <a:latin typeface="Arial Rounded MT Bold" pitchFamily="34" charset="0"/>
              </a:rPr>
              <a:t>1.- Pour quelle raison ? </a:t>
            </a:r>
            <a:endParaRPr lang="en-US" sz="5400" dirty="0" smtClean="0">
              <a:solidFill>
                <a:schemeClr val="bg1"/>
              </a:solidFill>
              <a:latin typeface="Arial Rounded MT Bold" pitchFamily="34" charset="0"/>
            </a:endParaRPr>
          </a:p>
          <a:p>
            <a:pPr lvl="1" algn="just"/>
            <a:r>
              <a:rPr lang="fr-FR" sz="5000" dirty="0" smtClean="0">
                <a:solidFill>
                  <a:schemeClr val="bg1"/>
                </a:solidFill>
                <a:latin typeface="Arial Rounded MT Bold" pitchFamily="34" charset="0"/>
              </a:rPr>
              <a:t>Nous </a:t>
            </a:r>
            <a:r>
              <a:rPr lang="fr-FR" sz="5000" dirty="0" smtClean="0">
                <a:solidFill>
                  <a:schemeClr val="bg1"/>
                </a:solidFill>
                <a:latin typeface="Arial Rounded MT Bold" pitchFamily="34" charset="0"/>
              </a:rPr>
              <a:t>sommes frères </a:t>
            </a:r>
            <a:endParaRPr lang="en-US" sz="5000" dirty="0" smtClean="0">
              <a:solidFill>
                <a:schemeClr val="bg1"/>
              </a:solidFill>
              <a:latin typeface="Arial Rounded MT Bold" pitchFamily="34" charset="0"/>
            </a:endParaRPr>
          </a:p>
          <a:p>
            <a:pPr lvl="1" algn="just"/>
            <a:r>
              <a:rPr lang="fr-FR" sz="5000" dirty="0" smtClean="0">
                <a:solidFill>
                  <a:schemeClr val="bg1"/>
                </a:solidFill>
                <a:latin typeface="Arial Rounded MT Bold" pitchFamily="34" charset="0"/>
              </a:rPr>
              <a:t>Nous avons le même but. </a:t>
            </a:r>
            <a:endParaRPr lang="en-US" sz="5000" dirty="0" smtClean="0">
              <a:solidFill>
                <a:schemeClr val="bg1"/>
              </a:solidFill>
              <a:latin typeface="Arial Rounded MT Bold" pitchFamily="34" charset="0"/>
            </a:endParaRPr>
          </a:p>
          <a:p>
            <a:pPr lvl="1" algn="just"/>
            <a:r>
              <a:rPr lang="fr-FR" sz="5000" dirty="0" smtClean="0">
                <a:solidFill>
                  <a:srgbClr val="FFFF00"/>
                </a:solidFill>
                <a:latin typeface="Arial Rounded MT Bold" pitchFamily="34" charset="0"/>
              </a:rPr>
              <a:t>Nous sommes exposés à la même souffrance</a:t>
            </a:r>
            <a:r>
              <a:rPr lang="fr-FR" sz="5000" dirty="0" smtClean="0">
                <a:solidFill>
                  <a:srgbClr val="FFFF00"/>
                </a:solidFill>
                <a:latin typeface="Arial Rounded MT Bold" pitchFamily="34" charset="0"/>
              </a:rPr>
              <a:t>. Matthieu </a:t>
            </a:r>
            <a:r>
              <a:rPr lang="fr-FR" sz="5000" dirty="0" smtClean="0">
                <a:solidFill>
                  <a:srgbClr val="FFFF00"/>
                </a:solidFill>
                <a:latin typeface="Arial Rounded MT Bold" pitchFamily="34" charset="0"/>
              </a:rPr>
              <a:t>5:13 </a:t>
            </a:r>
            <a:endParaRPr lang="en-US" sz="50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en-US" sz="4400" dirty="0" smtClean="0">
                <a:solidFill>
                  <a:schemeClr val="bg1"/>
                </a:solidFill>
                <a:latin typeface="Arial Rounded MT Bold" pitchFamily="34" charset="0"/>
              </a:rPr>
              <a:t>2</a:t>
            </a:r>
            <a:r>
              <a:rPr lang="en-US" sz="4400" dirty="0" smtClean="0">
                <a:solidFill>
                  <a:schemeClr val="bg1"/>
                </a:solidFill>
                <a:latin typeface="Arial Rounded MT Bold" pitchFamily="34" charset="0"/>
              </a:rPr>
              <a:t>.- En </a:t>
            </a:r>
            <a:r>
              <a:rPr lang="en-US" sz="4400" dirty="0" err="1" smtClean="0">
                <a:solidFill>
                  <a:schemeClr val="bg1"/>
                </a:solidFill>
                <a:latin typeface="Arial Rounded MT Bold" pitchFamily="34" charset="0"/>
              </a:rPr>
              <a:t>réalité</a:t>
            </a:r>
            <a:r>
              <a:rPr lang="en-US" sz="4400" dirty="0" smtClean="0">
                <a:solidFill>
                  <a:schemeClr val="bg1"/>
                </a:solidFill>
                <a:latin typeface="Arial Rounded MT Bold" pitchFamily="34" charset="0"/>
              </a:rPr>
              <a:t> </a:t>
            </a:r>
            <a:r>
              <a:rPr lang="en-US" sz="4400" dirty="0" err="1" smtClean="0">
                <a:solidFill>
                  <a:schemeClr val="bg1"/>
                </a:solidFill>
                <a:latin typeface="Arial Rounded MT Bold" pitchFamily="34" charset="0"/>
              </a:rPr>
              <a:t>était-ce</a:t>
            </a:r>
            <a:r>
              <a:rPr lang="en-US" sz="4400" dirty="0" smtClean="0">
                <a:solidFill>
                  <a:schemeClr val="bg1"/>
                </a:solidFill>
                <a:latin typeface="Arial Rounded MT Bold" pitchFamily="34" charset="0"/>
              </a:rPr>
              <a:t> </a:t>
            </a:r>
            <a:r>
              <a:rPr lang="en-US" sz="4400" dirty="0" err="1" smtClean="0">
                <a:solidFill>
                  <a:schemeClr val="bg1"/>
                </a:solidFill>
                <a:latin typeface="Arial Rounded MT Bold" pitchFamily="34" charset="0"/>
              </a:rPr>
              <a:t>vraiment</a:t>
            </a:r>
            <a:r>
              <a:rPr lang="en-US" sz="4400" dirty="0" smtClean="0">
                <a:solidFill>
                  <a:schemeClr val="bg1"/>
                </a:solidFill>
                <a:latin typeface="Arial Rounded MT Bold" pitchFamily="34" charset="0"/>
              </a:rPr>
              <a:t> un </a:t>
            </a:r>
            <a:r>
              <a:rPr lang="en-US" sz="4400" dirty="0" err="1" smtClean="0">
                <a:solidFill>
                  <a:schemeClr val="bg1"/>
                </a:solidFill>
                <a:latin typeface="Arial Rounded MT Bold" pitchFamily="34" charset="0"/>
              </a:rPr>
              <a:t>problème</a:t>
            </a:r>
            <a:r>
              <a:rPr lang="en-US" sz="4400" dirty="0" smtClean="0">
                <a:solidFill>
                  <a:schemeClr val="bg1"/>
                </a:solidFill>
                <a:latin typeface="Arial Rounded MT Bold" pitchFamily="34" charset="0"/>
              </a:rPr>
              <a:t> de </a:t>
            </a:r>
            <a:r>
              <a:rPr lang="en-US" sz="4400" dirty="0" err="1" smtClean="0">
                <a:solidFill>
                  <a:schemeClr val="bg1"/>
                </a:solidFill>
                <a:latin typeface="Arial Rounded MT Bold" pitchFamily="34" charset="0"/>
              </a:rPr>
              <a:t>contrée</a:t>
            </a:r>
            <a:r>
              <a:rPr lang="en-US" sz="4400" dirty="0" smtClean="0">
                <a:solidFill>
                  <a:schemeClr val="bg1"/>
                </a:solidFill>
                <a:latin typeface="Arial Rounded MT Bold" pitchFamily="34" charset="0"/>
              </a:rPr>
              <a:t> </a:t>
            </a:r>
            <a:r>
              <a:rPr lang="en-US" sz="4400" dirty="0" err="1" smtClean="0">
                <a:solidFill>
                  <a:schemeClr val="bg1"/>
                </a:solidFill>
                <a:latin typeface="Arial Rounded MT Bold" pitchFamily="34" charset="0"/>
              </a:rPr>
              <a:t>insuffisante</a:t>
            </a:r>
            <a:r>
              <a:rPr lang="en-US" sz="4400" dirty="0" smtClean="0">
                <a:solidFill>
                  <a:schemeClr val="bg1"/>
                </a:solidFill>
                <a:latin typeface="Arial Rounded MT Bold" pitchFamily="34" charset="0"/>
              </a:rPr>
              <a:t> </a:t>
            </a:r>
            <a:r>
              <a:rPr lang="en-US" sz="4400" dirty="0" err="1" smtClean="0">
                <a:solidFill>
                  <a:schemeClr val="bg1"/>
                </a:solidFill>
                <a:latin typeface="Arial Rounded MT Bold" pitchFamily="34" charset="0"/>
              </a:rPr>
              <a:t>ou</a:t>
            </a:r>
            <a:r>
              <a:rPr lang="en-US" sz="4400" dirty="0" smtClean="0">
                <a:solidFill>
                  <a:schemeClr val="bg1"/>
                </a:solidFill>
                <a:latin typeface="Arial Rounded MT Bold" pitchFamily="34" charset="0"/>
              </a:rPr>
              <a:t> un </a:t>
            </a:r>
            <a:r>
              <a:rPr lang="en-US" sz="4400" dirty="0" err="1" smtClean="0">
                <a:solidFill>
                  <a:schemeClr val="bg1"/>
                </a:solidFill>
                <a:latin typeface="Arial Rounded MT Bold" pitchFamily="34" charset="0"/>
              </a:rPr>
              <a:t>problème</a:t>
            </a:r>
            <a:r>
              <a:rPr lang="en-US" sz="4400" dirty="0" smtClean="0">
                <a:solidFill>
                  <a:schemeClr val="bg1"/>
                </a:solidFill>
                <a:latin typeface="Arial Rounded MT Bold" pitchFamily="34" charset="0"/>
              </a:rPr>
              <a:t> </a:t>
            </a:r>
            <a:r>
              <a:rPr lang="en-US" sz="4400" dirty="0" err="1" smtClean="0">
                <a:solidFill>
                  <a:schemeClr val="bg1"/>
                </a:solidFill>
                <a:latin typeface="Arial Rounded MT Bold" pitchFamily="34" charset="0"/>
              </a:rPr>
              <a:t>d’égoïste</a:t>
            </a:r>
            <a:r>
              <a:rPr lang="en-US" sz="4400" dirty="0" smtClean="0">
                <a:solidFill>
                  <a:schemeClr val="bg1"/>
                </a:solidFill>
                <a:latin typeface="Arial Rounded MT Bold" pitchFamily="34" charset="0"/>
              </a:rPr>
              <a:t> ? Qui les </a:t>
            </a:r>
            <a:r>
              <a:rPr lang="en-US" sz="4400" dirty="0" err="1" smtClean="0">
                <a:solidFill>
                  <a:schemeClr val="bg1"/>
                </a:solidFill>
                <a:latin typeface="Arial Rounded MT Bold" pitchFamily="34" charset="0"/>
              </a:rPr>
              <a:t>empêche</a:t>
            </a:r>
            <a:r>
              <a:rPr lang="en-US" sz="4400" dirty="0" smtClean="0">
                <a:solidFill>
                  <a:schemeClr val="bg1"/>
                </a:solidFill>
                <a:latin typeface="Arial Rounded MT Bold" pitchFamily="34" charset="0"/>
              </a:rPr>
              <a:t> de cohabiter. </a:t>
            </a:r>
          </a:p>
          <a:p>
            <a:pPr lvl="0" algn="just"/>
            <a:r>
              <a:rPr lang="en-US" sz="4400" dirty="0" smtClean="0">
                <a:solidFill>
                  <a:srgbClr val="FFFF00"/>
                </a:solidFill>
                <a:latin typeface="Copperplate Gothic Bold" pitchFamily="34" charset="0"/>
              </a:rPr>
              <a:t>• </a:t>
            </a:r>
            <a:r>
              <a:rPr lang="en-US" sz="4400" dirty="0" err="1" smtClean="0">
                <a:solidFill>
                  <a:srgbClr val="FFFF00"/>
                </a:solidFill>
                <a:latin typeface="Copperplate Gothic Bold" pitchFamily="34" charset="0"/>
              </a:rPr>
              <a:t>Analysons</a:t>
            </a:r>
            <a:r>
              <a:rPr lang="en-US" sz="4400" dirty="0" smtClean="0">
                <a:solidFill>
                  <a:srgbClr val="FFFF00"/>
                </a:solidFill>
                <a:latin typeface="Copperplate Gothic Bold" pitchFamily="34" charset="0"/>
              </a:rPr>
              <a:t> le </a:t>
            </a:r>
            <a:r>
              <a:rPr lang="en-US" sz="4400" dirty="0" err="1" smtClean="0">
                <a:solidFill>
                  <a:srgbClr val="FFFF00"/>
                </a:solidFill>
                <a:latin typeface="Copperplate Gothic Bold" pitchFamily="34" charset="0"/>
              </a:rPr>
              <a:t>verset</a:t>
            </a:r>
            <a:r>
              <a:rPr lang="en-US" sz="4400" dirty="0" smtClean="0">
                <a:solidFill>
                  <a:srgbClr val="FFFF00"/>
                </a:solidFill>
                <a:latin typeface="Copperplate Gothic Bold" pitchFamily="34" charset="0"/>
              </a:rPr>
              <a:t> 9 </a:t>
            </a:r>
          </a:p>
          <a:p>
            <a:pPr algn="just"/>
            <a:r>
              <a:rPr lang="fr-FR" sz="4400" dirty="0" smtClean="0">
                <a:solidFill>
                  <a:schemeClr val="bg1"/>
                </a:solidFill>
                <a:latin typeface="Arial Rounded MT Bold" pitchFamily="34" charset="0"/>
              </a:rPr>
              <a:t>Ge 13:6 Et la contrée était insuffisante pour qu'ils demeurassent ensemble, car leurs biens étaient si considérables qu'ils ne pouvaient demeurer ensemble</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dirty="0" smtClean="0">
                <a:solidFill>
                  <a:schemeClr val="bg1"/>
                </a:solidFill>
                <a:latin typeface="Arial Rounded MT Bold" pitchFamily="34" charset="0"/>
              </a:rPr>
              <a:t>9 </a:t>
            </a:r>
            <a:r>
              <a:rPr lang="fr-FR" sz="4800" dirty="0" smtClean="0">
                <a:solidFill>
                  <a:schemeClr val="bg1"/>
                </a:solidFill>
                <a:latin typeface="Arial Rounded MT Bold" pitchFamily="34" charset="0"/>
              </a:rPr>
              <a:t>Tout le pays n'est-il pas devant toi? Sépare-toi donc de moi: si tu vas à gauche, j'irai à droite; si tu vas à droite, j'irai à gauche</a:t>
            </a:r>
            <a:r>
              <a:rPr lang="fr-FR" sz="4800" dirty="0" smtClean="0">
                <a:solidFill>
                  <a:schemeClr val="bg1"/>
                </a:solidFill>
                <a:latin typeface="Arial Rounded MT Bold" pitchFamily="34" charset="0"/>
              </a:rPr>
              <a:t>.</a:t>
            </a:r>
            <a:endParaRPr lang="en-US" sz="4800" dirty="0" smtClean="0">
              <a:solidFill>
                <a:schemeClr val="bg1"/>
              </a:solidFill>
              <a:latin typeface="Arial Rounded MT Bold" pitchFamily="34" charset="0"/>
            </a:endParaRPr>
          </a:p>
          <a:p>
            <a:pPr lvl="0" algn="just"/>
            <a:r>
              <a:rPr lang="fr-FR" sz="4800" dirty="0" smtClean="0">
                <a:solidFill>
                  <a:srgbClr val="FFFF00"/>
                </a:solidFill>
                <a:latin typeface="Arial Rounded MT Bold" pitchFamily="34" charset="0"/>
              </a:rPr>
              <a:t>Voyons le contraste existant entre le verset 6 et le verset 9. </a:t>
            </a:r>
            <a:endParaRPr lang="en-US" sz="48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Le </a:t>
            </a:r>
            <a:r>
              <a:rPr lang="fr-FR" sz="4400" dirty="0" smtClean="0">
                <a:solidFill>
                  <a:schemeClr val="bg1"/>
                </a:solidFill>
                <a:latin typeface="Arial Rounded MT Bold" pitchFamily="34" charset="0"/>
              </a:rPr>
              <a:t>verset 6 nous parle d’une contrée insuffisante c’est l’égoïsme, la </a:t>
            </a:r>
            <a:r>
              <a:rPr lang="fr-FR" sz="4400" dirty="0" err="1" smtClean="0">
                <a:solidFill>
                  <a:schemeClr val="bg1"/>
                </a:solidFill>
                <a:latin typeface="Arial Rounded MT Bold" pitchFamily="34" charset="0"/>
              </a:rPr>
              <a:t>charnalité</a:t>
            </a:r>
            <a:r>
              <a:rPr lang="fr-FR" sz="4400" dirty="0" smtClean="0">
                <a:solidFill>
                  <a:schemeClr val="bg1"/>
                </a:solidFill>
                <a:latin typeface="Arial Rounded MT Bold" pitchFamily="34" charset="0"/>
              </a:rPr>
              <a:t>, la rivalité qui nous empêchent de cohabiter de nous fraterniser pour vivre ensemble. </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Le vivre ensemble demande l’acceptation et le support mutuel. </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dirty="0" smtClean="0">
                <a:solidFill>
                  <a:schemeClr val="bg1"/>
                </a:solidFill>
                <a:latin typeface="Arial Rounded MT Bold" pitchFamily="34" charset="0"/>
              </a:rPr>
              <a:t>Après </a:t>
            </a:r>
            <a:r>
              <a:rPr lang="fr-FR" sz="4800" dirty="0" smtClean="0">
                <a:solidFill>
                  <a:schemeClr val="bg1"/>
                </a:solidFill>
                <a:latin typeface="Arial Rounded MT Bold" pitchFamily="34" charset="0"/>
              </a:rPr>
              <a:t>que </a:t>
            </a:r>
            <a:r>
              <a:rPr lang="fr-FR" sz="4800" dirty="0" err="1" smtClean="0">
                <a:solidFill>
                  <a:schemeClr val="bg1"/>
                </a:solidFill>
                <a:latin typeface="Arial Rounded MT Bold" pitchFamily="34" charset="0"/>
              </a:rPr>
              <a:t>Abram</a:t>
            </a:r>
            <a:r>
              <a:rPr lang="fr-FR" sz="4800" dirty="0" smtClean="0">
                <a:solidFill>
                  <a:schemeClr val="bg1"/>
                </a:solidFill>
                <a:latin typeface="Arial Rounded MT Bold" pitchFamily="34" charset="0"/>
              </a:rPr>
              <a:t> finit de rappeler son neveu qu’il est son frère et qu’il devrait exhorter ses serviteurs à </a:t>
            </a:r>
            <a:r>
              <a:rPr lang="fr-FR" sz="4800" dirty="0" smtClean="0">
                <a:solidFill>
                  <a:srgbClr val="FFFF00"/>
                </a:solidFill>
                <a:latin typeface="Arial Rounded MT Bold" pitchFamily="34" charset="0"/>
              </a:rPr>
              <a:t>vivre en frère. et à se supporter, à s’entraider et à demeurer dans la paix et la tranquillité d’esprit. </a:t>
            </a:r>
            <a:endParaRPr lang="en-US" sz="4800" dirty="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b="1" dirty="0" smtClean="0">
                <a:solidFill>
                  <a:srgbClr val="FFFF00"/>
                </a:solidFill>
                <a:latin typeface="Copperplate Gothic Bold" pitchFamily="34" charset="0"/>
              </a:rPr>
              <a:t>• La question pertinente du verset 9 </a:t>
            </a:r>
            <a:endParaRPr lang="en-US" sz="4400" dirty="0" smtClean="0">
              <a:solidFill>
                <a:srgbClr val="FFFF00"/>
              </a:solidFill>
              <a:latin typeface="Copperplate Gothic Bold" pitchFamily="34" charset="0"/>
            </a:endParaRPr>
          </a:p>
          <a:p>
            <a:pPr algn="just"/>
            <a:r>
              <a:rPr lang="fr-FR" sz="4400" dirty="0" smtClean="0">
                <a:latin typeface="Arial Rounded MT Bold" pitchFamily="34" charset="0"/>
              </a:rPr>
              <a:t>« Tout le pays n’est - il pas devant toi ? Demanda </a:t>
            </a:r>
            <a:r>
              <a:rPr lang="fr-FR" sz="4400" dirty="0" err="1" smtClean="0">
                <a:latin typeface="Arial Rounded MT Bold" pitchFamily="34" charset="0"/>
              </a:rPr>
              <a:t>Abram</a:t>
            </a:r>
            <a:r>
              <a:rPr lang="fr-FR" sz="4400" dirty="0" smtClean="0">
                <a:latin typeface="Arial Rounded MT Bold" pitchFamily="34" charset="0"/>
              </a:rPr>
              <a:t> à son neveu ou son frère Lot.» </a:t>
            </a:r>
            <a:endParaRPr lang="en-US" sz="4400" dirty="0" smtClean="0">
              <a:latin typeface="Arial Rounded MT Bold" pitchFamily="34" charset="0"/>
            </a:endParaRPr>
          </a:p>
          <a:p>
            <a:pPr algn="just"/>
            <a:r>
              <a:rPr lang="fr-FR" sz="4400" b="1" dirty="0" smtClean="0">
                <a:solidFill>
                  <a:srgbClr val="FFFF00"/>
                </a:solidFill>
                <a:latin typeface="Copperplate Gothic Bold" pitchFamily="34" charset="0"/>
              </a:rPr>
              <a:t>B.- La décision finale. Genèse 13 : 9 </a:t>
            </a:r>
            <a:endParaRPr lang="en-US" sz="4400" dirty="0" smtClean="0">
              <a:solidFill>
                <a:srgbClr val="FFFF00"/>
              </a:solidFill>
              <a:latin typeface="Copperplate Gothic Bold" pitchFamily="34" charset="0"/>
            </a:endParaRPr>
          </a:p>
          <a:p>
            <a:pPr lvl="0" algn="just"/>
            <a:r>
              <a:rPr lang="fr-FR" sz="4400" dirty="0" smtClean="0">
                <a:latin typeface="Arial Rounded MT Bold" pitchFamily="34" charset="0"/>
              </a:rPr>
              <a:t>L’égoïste amène la querelle et la querelle entraîne la séparation.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5400" dirty="0" err="1" smtClean="0">
                <a:solidFill>
                  <a:srgbClr val="FFFF00"/>
                </a:solidFill>
                <a:latin typeface="Arial Rounded MT Bold" pitchFamily="34" charset="0"/>
              </a:rPr>
              <a:t>Sépare-toi</a:t>
            </a:r>
            <a:r>
              <a:rPr lang="en-US" sz="5400" dirty="0" smtClean="0">
                <a:solidFill>
                  <a:srgbClr val="FFFF00"/>
                </a:solidFill>
                <a:latin typeface="Arial Rounded MT Bold" pitchFamily="34" charset="0"/>
              </a:rPr>
              <a:t> </a:t>
            </a:r>
            <a:r>
              <a:rPr lang="en-US" sz="5400" dirty="0" smtClean="0">
                <a:solidFill>
                  <a:srgbClr val="FFFF00"/>
                </a:solidFill>
                <a:latin typeface="Arial Rounded MT Bold" pitchFamily="34" charset="0"/>
              </a:rPr>
              <a:t>de </a:t>
            </a:r>
            <a:r>
              <a:rPr lang="en-US" sz="5400" dirty="0" err="1" smtClean="0">
                <a:solidFill>
                  <a:srgbClr val="FFFF00"/>
                </a:solidFill>
                <a:latin typeface="Arial Rounded MT Bold" pitchFamily="34" charset="0"/>
              </a:rPr>
              <a:t>moi</a:t>
            </a:r>
            <a:r>
              <a:rPr lang="en-US" sz="5400" dirty="0" smtClean="0">
                <a:solidFill>
                  <a:srgbClr val="FFFF00"/>
                </a:solidFill>
                <a:latin typeface="Arial Rounded MT Bold" pitchFamily="34" charset="0"/>
              </a:rPr>
              <a:t> </a:t>
            </a:r>
          </a:p>
          <a:p>
            <a:pPr lvl="0" algn="just"/>
            <a:r>
              <a:rPr lang="fr-FR" sz="5400" dirty="0" smtClean="0">
                <a:latin typeface="Arial Rounded MT Bold" pitchFamily="34" charset="0"/>
              </a:rPr>
              <a:t>Si tu vas à gauche j’irai à droite et si tu vas à droite j’irai à gauche. </a:t>
            </a:r>
            <a:endParaRPr lang="en-US" sz="5400" dirty="0" smtClean="0">
              <a:latin typeface="Arial Rounded MT Bold" pitchFamily="34" charset="0"/>
            </a:endParaRPr>
          </a:p>
          <a:p>
            <a:pPr algn="just"/>
            <a:r>
              <a:rPr lang="fr-FR" sz="5400" b="1" dirty="0" smtClean="0">
                <a:solidFill>
                  <a:srgbClr val="FFFF00"/>
                </a:solidFill>
                <a:latin typeface="Arial Rounded MT Bold" pitchFamily="34" charset="0"/>
              </a:rPr>
              <a:t>Quelle sagesse du côté d’</a:t>
            </a:r>
            <a:r>
              <a:rPr lang="fr-FR" sz="5400" b="1" dirty="0" err="1" smtClean="0">
                <a:solidFill>
                  <a:srgbClr val="FFFF00"/>
                </a:solidFill>
                <a:latin typeface="Arial Rounded MT Bold" pitchFamily="34" charset="0"/>
              </a:rPr>
              <a:t>Abram</a:t>
            </a:r>
            <a:r>
              <a:rPr lang="fr-FR" sz="5400" b="1" dirty="0" smtClean="0">
                <a:solidFill>
                  <a:srgbClr val="FFFF00"/>
                </a:solidFill>
                <a:latin typeface="Arial Rounded MT Bold" pitchFamily="34" charset="0"/>
              </a:rPr>
              <a:t>! </a:t>
            </a:r>
            <a:endParaRPr lang="en-US" sz="5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Leçon </a:t>
            </a:r>
            <a:r>
              <a:rPr lang="fr-FR" sz="4400" dirty="0" smtClean="0">
                <a:latin typeface="Arial Rounded MT Bold" pitchFamily="34" charset="0"/>
              </a:rPr>
              <a:t>apprise : « </a:t>
            </a:r>
            <a:r>
              <a:rPr lang="fr-FR" sz="4400" dirty="0" err="1" smtClean="0">
                <a:latin typeface="Arial Rounded MT Bold" pitchFamily="34" charset="0"/>
              </a:rPr>
              <a:t>Abram</a:t>
            </a:r>
            <a:r>
              <a:rPr lang="fr-FR" sz="4400" dirty="0" smtClean="0">
                <a:latin typeface="Arial Rounded MT Bold" pitchFamily="34" charset="0"/>
              </a:rPr>
              <a:t> était un agent de paix qui s’abaissa en cédant sa place à son frère tout en acceptant la seconde place de décision </a:t>
            </a:r>
            <a:r>
              <a:rPr lang="fr-FR" sz="4400" dirty="0" smtClean="0">
                <a:solidFill>
                  <a:srgbClr val="FFFF00"/>
                </a:solidFill>
                <a:latin typeface="Arial Rounded MT Bold" pitchFamily="34" charset="0"/>
              </a:rPr>
              <a:t>car il savait qu’il était le béni de Dieu. Partout où il se trouve la bénédiction sera avec lui. </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latin typeface="Arial Rounded MT Bold" pitchFamily="34" charset="0"/>
              </a:rPr>
              <a:t>Lot </a:t>
            </a:r>
            <a:r>
              <a:rPr lang="fr-FR" sz="4800" dirty="0" smtClean="0">
                <a:latin typeface="Arial Rounded MT Bold" pitchFamily="34" charset="0"/>
              </a:rPr>
              <a:t>qui n’était pas sage accepta de décider à la place de son oncle et choisissait la plaine du Jourdain qui était entièrement arrosée. Lieu qu’on appela </a:t>
            </a:r>
            <a:r>
              <a:rPr lang="fr-FR" sz="4800" dirty="0" err="1" smtClean="0">
                <a:latin typeface="Arial Rounded MT Bold" pitchFamily="34" charset="0"/>
              </a:rPr>
              <a:t>Sodom</a:t>
            </a:r>
            <a:r>
              <a:rPr lang="fr-FR" sz="4800" dirty="0" smtClean="0">
                <a:latin typeface="Arial Rounded MT Bold" pitchFamily="34" charset="0"/>
              </a:rPr>
              <a:t> et Gomorrhe. </a:t>
            </a:r>
            <a:endParaRPr lang="en-US" sz="4800" dirty="0" smtClean="0">
              <a:latin typeface="Arial Rounded MT Bold" pitchFamily="34" charset="0"/>
            </a:endParaRPr>
          </a:p>
          <a:p>
            <a:pPr algn="just">
              <a:buNone/>
            </a:pP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rgbClr val="FFFF00"/>
                </a:solidFill>
                <a:latin typeface="Arial Rounded MT Bold" pitchFamily="34" charset="0"/>
              </a:rPr>
              <a:t>Selon </a:t>
            </a:r>
            <a:r>
              <a:rPr lang="fr-FR" sz="4400" dirty="0" smtClean="0">
                <a:solidFill>
                  <a:srgbClr val="FFFF00"/>
                </a:solidFill>
                <a:latin typeface="Arial Rounded MT Bold" pitchFamily="34" charset="0"/>
              </a:rPr>
              <a:t>Genèse 13: 10 et 11.</a:t>
            </a:r>
            <a:endParaRPr lang="en-US" sz="4400" dirty="0" smtClean="0">
              <a:solidFill>
                <a:srgbClr val="FFFF00"/>
              </a:solidFill>
              <a:latin typeface="Arial Rounded MT Bold" pitchFamily="34" charset="0"/>
            </a:endParaRPr>
          </a:p>
          <a:p>
            <a:pPr algn="just"/>
            <a:r>
              <a:rPr lang="fr-FR" sz="4400" dirty="0" smtClean="0">
                <a:latin typeface="Arial Rounded MT Bold" pitchFamily="34" charset="0"/>
              </a:rPr>
              <a:t>Ge 13:10 ¶ Lot leva les yeux, et vit toute la plaine du Jourdain, qui était entièrement arrosée. Avant que l'Éternel eût détruit Sodome et Gomorrhe, c'était, jusqu'à </a:t>
            </a:r>
            <a:r>
              <a:rPr lang="fr-FR" sz="4400" dirty="0" err="1" smtClean="0">
                <a:latin typeface="Arial Rounded MT Bold" pitchFamily="34" charset="0"/>
              </a:rPr>
              <a:t>Tsoar</a:t>
            </a:r>
            <a:r>
              <a:rPr lang="fr-FR" sz="4400" dirty="0" smtClean="0">
                <a:latin typeface="Arial Rounded MT Bold" pitchFamily="34" charset="0"/>
              </a:rPr>
              <a:t>, comme un jardin de l'Éternel, comme le pays d'Égypte.</a:t>
            </a:r>
            <a:endParaRPr lang="en-US" sz="4400" dirty="0" smtClean="0">
              <a:latin typeface="Arial Rounded MT Bold" pitchFamily="34" charset="0"/>
            </a:endParaRPr>
          </a:p>
          <a:p>
            <a:pPr algn="just">
              <a:buNone/>
            </a:pP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latin typeface="Arial Rounded MT Bold" pitchFamily="34" charset="0"/>
              </a:rPr>
              <a:t>11 </a:t>
            </a:r>
            <a:r>
              <a:rPr lang="fr-FR" sz="4400" dirty="0" smtClean="0">
                <a:latin typeface="Arial Rounded MT Bold" pitchFamily="34" charset="0"/>
              </a:rPr>
              <a:t>Lot choisit pour lui toute la plaine du Jourdain, et il s'avança vers l'orient. C'est ainsi qu'ils se séparèrent l'un de l'autre</a:t>
            </a:r>
            <a:r>
              <a:rPr lang="fr-FR" sz="4400" dirty="0" smtClean="0">
                <a:latin typeface="Arial Rounded MT Bold" pitchFamily="34" charset="0"/>
              </a:rPr>
              <a:t>.</a:t>
            </a:r>
            <a:endParaRPr lang="en-US" sz="4400" dirty="0" smtClean="0">
              <a:latin typeface="Arial Rounded MT Bold" pitchFamily="34" charset="0"/>
            </a:endParaRPr>
          </a:p>
          <a:p>
            <a:pPr lvl="0" algn="just"/>
            <a:r>
              <a:rPr lang="fr-FR" sz="4400" dirty="0" err="1" smtClean="0">
                <a:solidFill>
                  <a:srgbClr val="FFFF00"/>
                </a:solidFill>
                <a:latin typeface="Arial Rounded MT Bold" pitchFamily="34" charset="0"/>
              </a:rPr>
              <a:t>Abram</a:t>
            </a:r>
            <a:r>
              <a:rPr lang="fr-FR" sz="4400" dirty="0" smtClean="0">
                <a:solidFill>
                  <a:srgbClr val="FFFF00"/>
                </a:solidFill>
                <a:latin typeface="Arial Rounded MT Bold" pitchFamily="34" charset="0"/>
              </a:rPr>
              <a:t> de son côté se refugia dans les mornes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En fin de compte, en tant que frères évitons-nous des mésententes, des querelles, des jalousies et les disputes pour des choses éphémères. </a:t>
            </a:r>
            <a:endParaRPr lang="fr-FR"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dirty="0" smtClean="0">
                <a:latin typeface="Arial Rounded MT Bold" pitchFamily="34" charset="0"/>
              </a:rPr>
              <a:t>. </a:t>
            </a:r>
            <a:r>
              <a:rPr lang="fr-FR" sz="4400" dirty="0" smtClean="0">
                <a:latin typeface="Arial Rounded MT Bold" pitchFamily="34" charset="0"/>
              </a:rPr>
              <a:t>Sachant que l’ennemi peut nous dépouiller de toutes les richesses d’ici - bas comme il a dépouillé Lot. </a:t>
            </a:r>
            <a:endParaRPr lang="fr-FR" sz="4400" dirty="0" smtClean="0">
              <a:latin typeface="Arial Rounded MT Bold" pitchFamily="34" charset="0"/>
            </a:endParaRPr>
          </a:p>
          <a:p>
            <a:pPr algn="just"/>
            <a:r>
              <a:rPr lang="fr-FR" sz="4400" dirty="0" smtClean="0">
                <a:solidFill>
                  <a:srgbClr val="FFFF00"/>
                </a:solidFill>
                <a:latin typeface="Arial Rounded MT Bold" pitchFamily="34" charset="0"/>
              </a:rPr>
              <a:t>Selon </a:t>
            </a:r>
            <a:r>
              <a:rPr lang="fr-FR" sz="4400" dirty="0" smtClean="0">
                <a:solidFill>
                  <a:srgbClr val="FFFF00"/>
                </a:solidFill>
                <a:latin typeface="Arial Rounded MT Bold" pitchFamily="34" charset="0"/>
              </a:rPr>
              <a:t>Genèse 14 : 11 à 13</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a:p>
            <a:pPr algn="just"/>
            <a:r>
              <a:rPr lang="fr-FR" sz="4400" dirty="0" smtClean="0">
                <a:latin typeface="Arial Rounded MT Bold" pitchFamily="34" charset="0"/>
              </a:rPr>
              <a:t>Ge 14:11 Les vainqueurs enlevèrent toutes les richesses de Sodome et de Gomorrhe, et toutes leurs provisions; et ils s'en allèrent.</a:t>
            </a:r>
            <a:endParaRPr lang="en-US" sz="4400" dirty="0" smtClean="0">
              <a:latin typeface="Arial Rounded MT Bold" pitchFamily="34" charset="0"/>
            </a:endParaRPr>
          </a:p>
          <a:p>
            <a:pPr algn="just">
              <a:buNone/>
            </a:pP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smtClean="0">
                <a:latin typeface="Arial Rounded MT Bold" pitchFamily="34" charset="0"/>
              </a:rPr>
              <a:t>12 </a:t>
            </a:r>
            <a:r>
              <a:rPr lang="fr-FR" sz="4400" dirty="0" smtClean="0">
                <a:latin typeface="Arial Rounded MT Bold" pitchFamily="34" charset="0"/>
              </a:rPr>
              <a:t>Ils enlevèrent aussi, avec ses biens, Lot, fils du frère d'</a:t>
            </a:r>
            <a:r>
              <a:rPr lang="fr-FR" sz="4400" dirty="0" err="1" smtClean="0">
                <a:latin typeface="Arial Rounded MT Bold" pitchFamily="34" charset="0"/>
              </a:rPr>
              <a:t>Abram</a:t>
            </a:r>
            <a:r>
              <a:rPr lang="fr-FR" sz="4400" dirty="0" smtClean="0">
                <a:latin typeface="Arial Rounded MT Bold" pitchFamily="34" charset="0"/>
              </a:rPr>
              <a:t>, qui demeurait à Sodome; et ils s'en allèrent.</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FFFF00"/>
                </a:solidFill>
                <a:latin typeface="Arial Rounded MT Bold" pitchFamily="34" charset="0"/>
              </a:rPr>
              <a:t>13 ¶ Un fuyard vint l'annoncer à </a:t>
            </a:r>
            <a:r>
              <a:rPr lang="fr-FR" sz="4400" dirty="0" err="1" smtClean="0">
                <a:solidFill>
                  <a:srgbClr val="FFFF00"/>
                </a:solidFill>
                <a:latin typeface="Arial Rounded MT Bold" pitchFamily="34" charset="0"/>
              </a:rPr>
              <a:t>Abram</a:t>
            </a:r>
            <a:r>
              <a:rPr lang="fr-FR" sz="4400" dirty="0" smtClean="0">
                <a:solidFill>
                  <a:srgbClr val="FFFF00"/>
                </a:solidFill>
                <a:latin typeface="Arial Rounded MT Bold" pitchFamily="34" charset="0"/>
              </a:rPr>
              <a:t>, l'Hébreu; celui-ci habitait parmi les chênes de </a:t>
            </a:r>
            <a:r>
              <a:rPr lang="fr-FR" sz="4400" dirty="0" err="1" smtClean="0">
                <a:solidFill>
                  <a:srgbClr val="FFFF00"/>
                </a:solidFill>
                <a:latin typeface="Arial Rounded MT Bold" pitchFamily="34" charset="0"/>
              </a:rPr>
              <a:t>Mamré</a:t>
            </a:r>
            <a:r>
              <a:rPr lang="fr-FR" sz="4400" dirty="0" smtClean="0">
                <a:solidFill>
                  <a:srgbClr val="FFFF00"/>
                </a:solidFill>
                <a:latin typeface="Arial Rounded MT Bold" pitchFamily="34" charset="0"/>
              </a:rPr>
              <a:t>, l'</a:t>
            </a:r>
            <a:r>
              <a:rPr lang="fr-FR" sz="4400" dirty="0" err="1" smtClean="0">
                <a:solidFill>
                  <a:srgbClr val="FFFF00"/>
                </a:solidFill>
                <a:latin typeface="Arial Rounded MT Bold" pitchFamily="34" charset="0"/>
              </a:rPr>
              <a:t>Amoréen</a:t>
            </a:r>
            <a:r>
              <a:rPr lang="fr-FR" sz="4400" dirty="0" smtClean="0">
                <a:solidFill>
                  <a:srgbClr val="FFFF00"/>
                </a:solidFill>
                <a:latin typeface="Arial Rounded MT Bold" pitchFamily="34" charset="0"/>
              </a:rPr>
              <a:t>, frère d'</a:t>
            </a:r>
            <a:r>
              <a:rPr lang="fr-FR" sz="4400" dirty="0" err="1" smtClean="0">
                <a:solidFill>
                  <a:srgbClr val="FFFF00"/>
                </a:solidFill>
                <a:latin typeface="Arial Rounded MT Bold" pitchFamily="34" charset="0"/>
              </a:rPr>
              <a:t>Eschcol</a:t>
            </a:r>
            <a:r>
              <a:rPr lang="fr-FR" sz="4400" dirty="0" smtClean="0">
                <a:solidFill>
                  <a:srgbClr val="FFFF00"/>
                </a:solidFill>
                <a:latin typeface="Arial Rounded MT Bold" pitchFamily="34" charset="0"/>
              </a:rPr>
              <a:t> et frère d'</a:t>
            </a:r>
            <a:r>
              <a:rPr lang="fr-FR" sz="4400" dirty="0" err="1" smtClean="0">
                <a:solidFill>
                  <a:srgbClr val="FFFF00"/>
                </a:solidFill>
                <a:latin typeface="Arial Rounded MT Bold" pitchFamily="34" charset="0"/>
              </a:rPr>
              <a:t>Aner</a:t>
            </a:r>
            <a:r>
              <a:rPr lang="fr-FR" sz="4400" dirty="0" smtClean="0">
                <a:solidFill>
                  <a:srgbClr val="FFFF00"/>
                </a:solidFill>
                <a:latin typeface="Arial Rounded MT Bold" pitchFamily="34" charset="0"/>
              </a:rPr>
              <a:t>, qui avaient fait alliance avec </a:t>
            </a:r>
            <a:r>
              <a:rPr lang="fr-FR" sz="4400" dirty="0" err="1" smtClean="0">
                <a:solidFill>
                  <a:srgbClr val="FFFF00"/>
                </a:solidFill>
                <a:latin typeface="Arial Rounded MT Bold" pitchFamily="34" charset="0"/>
              </a:rPr>
              <a:t>Abram</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Tout </a:t>
            </a:r>
            <a:r>
              <a:rPr lang="fr-FR" sz="4400" dirty="0" smtClean="0">
                <a:latin typeface="Arial Rounded MT Bold" pitchFamily="34" charset="0"/>
              </a:rPr>
              <a:t>en se rappelant quand les mauvais moments arrivent nous devons être prêts à faire une trêve afin de trouver une </a:t>
            </a:r>
            <a:r>
              <a:rPr lang="fr-FR" sz="4400" dirty="0" smtClean="0">
                <a:solidFill>
                  <a:srgbClr val="FFFF00"/>
                </a:solidFill>
                <a:latin typeface="Arial Rounded MT Bold" pitchFamily="34" charset="0"/>
              </a:rPr>
              <a:t>solution satisfaisante qui pourrait nous aider à conserver et garder l’unité et la paix dans la famille de Dieu tout en évitant </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5400" dirty="0" smtClean="0">
                <a:latin typeface="Arial Rounded MT Bold" pitchFamily="34" charset="0"/>
              </a:rPr>
              <a:t>La </a:t>
            </a:r>
            <a:r>
              <a:rPr lang="fr-FR" sz="5400" dirty="0" smtClean="0">
                <a:latin typeface="Arial Rounded MT Bold" pitchFamily="34" charset="0"/>
              </a:rPr>
              <a:t>rivalité .Genèse 4:1-9 </a:t>
            </a:r>
            <a:endParaRPr lang="en-US" sz="5400" dirty="0" smtClean="0">
              <a:latin typeface="Arial Rounded MT Bold" pitchFamily="34" charset="0"/>
            </a:endParaRPr>
          </a:p>
          <a:p>
            <a:pPr lvl="0" algn="just"/>
            <a:r>
              <a:rPr lang="fr-FR" sz="5400" dirty="0" smtClean="0">
                <a:solidFill>
                  <a:srgbClr val="FFFF00"/>
                </a:solidFill>
                <a:latin typeface="Arial Rounded MT Bold" pitchFamily="34" charset="0"/>
              </a:rPr>
              <a:t>La méchanceté .Genèse 37:5 </a:t>
            </a:r>
            <a:endParaRPr lang="en-US" sz="5400" dirty="0" smtClean="0">
              <a:solidFill>
                <a:srgbClr val="FFFF00"/>
              </a:solidFill>
              <a:latin typeface="Arial Rounded MT Bold" pitchFamily="34" charset="0"/>
            </a:endParaRPr>
          </a:p>
          <a:p>
            <a:pPr lvl="0" algn="just"/>
            <a:r>
              <a:rPr lang="fr-FR" sz="5400" dirty="0" smtClean="0">
                <a:latin typeface="Arial Rounded MT Bold" pitchFamily="34" charset="0"/>
              </a:rPr>
              <a:t>De supplanter votre frère.27:36 </a:t>
            </a:r>
            <a:endParaRPr lang="en-US" sz="5400" dirty="0" smtClean="0">
              <a:latin typeface="Arial Rounded MT Bold" pitchFamily="34" charset="0"/>
            </a:endParaRPr>
          </a:p>
          <a:p>
            <a:pPr lvl="0" algn="just"/>
            <a:r>
              <a:rPr lang="fr-FR" sz="5400" dirty="0" smtClean="0">
                <a:solidFill>
                  <a:srgbClr val="FFFF00"/>
                </a:solidFill>
                <a:latin typeface="Arial Rounded MT Bold" pitchFamily="34" charset="0"/>
              </a:rPr>
              <a:t>D’être faux frères.2Cor 11:26 et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2Co </a:t>
            </a:r>
            <a:r>
              <a:rPr lang="fr-FR" sz="4400" dirty="0" smtClean="0">
                <a:latin typeface="Arial Rounded MT Bold" pitchFamily="34" charset="0"/>
              </a:rPr>
              <a:t>11:26 Fréquemment en voyage, j'ai été en péril sur les fleuves, en péril de la part des brigands, en péril de la part de </a:t>
            </a:r>
            <a:r>
              <a:rPr lang="fr-FR" sz="4400" dirty="0" smtClean="0">
                <a:solidFill>
                  <a:srgbClr val="FFFF00"/>
                </a:solidFill>
                <a:latin typeface="Arial Rounded MT Bold" pitchFamily="34" charset="0"/>
              </a:rPr>
              <a:t>ceux de ma nation, en péril de la part des païens, en péril dans les villes, en péril dans les déserts, en péril sur la mer, en péril parmi les faux frères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latin typeface="Arial Rounded MT Bold" pitchFamily="34" charset="0"/>
              </a:rPr>
              <a:t>Calâtes </a:t>
            </a:r>
            <a:r>
              <a:rPr lang="fr-FR" sz="4400" dirty="0" smtClean="0">
                <a:latin typeface="Arial Rounded MT Bold" pitchFamily="34" charset="0"/>
              </a:rPr>
              <a:t>2:4 </a:t>
            </a:r>
            <a:r>
              <a:rPr lang="fr-FR" sz="4400" dirty="0" smtClean="0">
                <a:latin typeface="Arial Rounded MT Bold" pitchFamily="34" charset="0"/>
              </a:rPr>
              <a:t> </a:t>
            </a:r>
            <a:r>
              <a:rPr lang="fr-FR" sz="4400" dirty="0" smtClean="0">
                <a:latin typeface="Arial Rounded MT Bold" pitchFamily="34" charset="0"/>
              </a:rPr>
              <a:t>Et cela, à cause des faux frères qui s'étaient furtivement introduits et glissés parmi nous, pour épier la liberté que nous avons en Jésus-Christ, avec l'intention de nous asservir.</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Que le Saint -Esprit nous aide davantage à vivre en frère !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Que Dieu vous bénisse tous ! </a:t>
            </a:r>
            <a:r>
              <a:rPr lang="en-US" sz="4400" dirty="0" smtClean="0">
                <a:latin typeface="Arial Rounded MT Bold" pitchFamily="34" charset="0"/>
              </a:rPr>
              <a:t>Merci</a:t>
            </a:r>
          </a:p>
          <a:p>
            <a:pPr algn="r"/>
            <a:r>
              <a:rPr lang="en-US" sz="4400" b="1" dirty="0" smtClean="0">
                <a:latin typeface="Arial Rounded MT Bold" pitchFamily="34" charset="0"/>
              </a:rPr>
              <a:t>AMEN!!!</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19632</TotalTime>
  <Words>2328</Words>
  <Application>Microsoft Office PowerPoint</Application>
  <PresentationFormat>On-screen Show (4:3)</PresentationFormat>
  <Paragraphs>126</Paragraphs>
  <Slides>46</Slides>
  <Notes>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CHRIST THE ROCK CONGREGATION SUNDAY JULY 16TH 2023  Sermon Par Pasteur SALVANE PANTALÉON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47</cp:revision>
  <dcterms:created xsi:type="dcterms:W3CDTF">2020-11-14T18:23:53Z</dcterms:created>
  <dcterms:modified xsi:type="dcterms:W3CDTF">2023-07-13T19:16:48Z</dcterms:modified>
</cp:coreProperties>
</file>