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8"/>
  </p:notesMasterIdLst>
  <p:sldIdLst>
    <p:sldId id="257" r:id="rId2"/>
    <p:sldId id="359" r:id="rId3"/>
    <p:sldId id="416" r:id="rId4"/>
    <p:sldId id="420" r:id="rId5"/>
    <p:sldId id="410" r:id="rId6"/>
    <p:sldId id="421" r:id="rId7"/>
    <p:sldId id="422" r:id="rId8"/>
    <p:sldId id="423" r:id="rId9"/>
    <p:sldId id="424" r:id="rId10"/>
    <p:sldId id="411" r:id="rId11"/>
    <p:sldId id="425" r:id="rId12"/>
    <p:sldId id="426" r:id="rId13"/>
    <p:sldId id="427" r:id="rId14"/>
    <p:sldId id="428" r:id="rId15"/>
    <p:sldId id="409" r:id="rId16"/>
    <p:sldId id="429" r:id="rId17"/>
    <p:sldId id="430" r:id="rId18"/>
    <p:sldId id="431" r:id="rId19"/>
    <p:sldId id="434" r:id="rId20"/>
    <p:sldId id="435" r:id="rId21"/>
    <p:sldId id="432" r:id="rId22"/>
    <p:sldId id="433" r:id="rId23"/>
    <p:sldId id="412" r:id="rId24"/>
    <p:sldId id="436" r:id="rId25"/>
    <p:sldId id="437" r:id="rId26"/>
    <p:sldId id="413" r:id="rId27"/>
    <p:sldId id="438" r:id="rId28"/>
    <p:sldId id="439" r:id="rId29"/>
    <p:sldId id="440" r:id="rId30"/>
    <p:sldId id="441" r:id="rId31"/>
    <p:sldId id="442" r:id="rId32"/>
    <p:sldId id="443" r:id="rId33"/>
    <p:sldId id="444" r:id="rId34"/>
    <p:sldId id="414" r:id="rId35"/>
    <p:sldId id="445" r:id="rId36"/>
    <p:sldId id="446" r:id="rId37"/>
    <p:sldId id="447" r:id="rId38"/>
    <p:sldId id="448" r:id="rId39"/>
    <p:sldId id="449" r:id="rId40"/>
    <p:sldId id="450" r:id="rId41"/>
    <p:sldId id="451" r:id="rId42"/>
    <p:sldId id="415" r:id="rId43"/>
    <p:sldId id="452" r:id="rId44"/>
    <p:sldId id="453" r:id="rId45"/>
    <p:sldId id="454" r:id="rId46"/>
    <p:sldId id="455" r:id="rId4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14D2"/>
    <a:srgbClr val="CCFF33"/>
    <a:srgbClr val="212911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91" autoAdjust="0"/>
    <p:restoredTop sz="94576" autoAdjust="0"/>
  </p:normalViewPr>
  <p:slideViewPr>
    <p:cSldViewPr>
      <p:cViewPr varScale="1">
        <p:scale>
          <a:sx n="69" d="100"/>
          <a:sy n="69" d="100"/>
        </p:scale>
        <p:origin x="-1110" y="-1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AA7CA5-FDB2-44F8-B15E-D1113E3CB4B7}" type="datetimeFigureOut">
              <a:rPr lang="en-US" smtClean="0"/>
              <a:pPr/>
              <a:t>6/23/2023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95E40C-86E1-4DF7-A30A-DE4D4BB985C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95E40C-86E1-4DF7-A30A-DE4D4BB985CE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06342-519B-44B4-BD6C-43AA2680CE12}" type="datetimeFigureOut">
              <a:rPr lang="en-US" smtClean="0"/>
              <a:pPr/>
              <a:t>6/23/2023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AA541-2B2B-40EF-9932-B1DA36E180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06342-519B-44B4-BD6C-43AA2680CE12}" type="datetimeFigureOut">
              <a:rPr lang="en-US" smtClean="0"/>
              <a:pPr/>
              <a:t>6/23/2023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AA541-2B2B-40EF-9932-B1DA36E180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06342-519B-44B4-BD6C-43AA2680CE12}" type="datetimeFigureOut">
              <a:rPr lang="en-US" smtClean="0"/>
              <a:pPr/>
              <a:t>6/23/2023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AA541-2B2B-40EF-9932-B1DA36E180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06342-519B-44B4-BD6C-43AA2680CE12}" type="datetimeFigureOut">
              <a:rPr lang="en-US" smtClean="0"/>
              <a:pPr/>
              <a:t>6/23/2023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AA541-2B2B-40EF-9932-B1DA36E180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06342-519B-44B4-BD6C-43AA2680CE12}" type="datetimeFigureOut">
              <a:rPr lang="en-US" smtClean="0"/>
              <a:pPr/>
              <a:t>6/23/2023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AA541-2B2B-40EF-9932-B1DA36E180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06342-519B-44B4-BD6C-43AA2680CE12}" type="datetimeFigureOut">
              <a:rPr lang="en-US" smtClean="0"/>
              <a:pPr/>
              <a:t>6/23/2023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AA541-2B2B-40EF-9932-B1DA36E180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06342-519B-44B4-BD6C-43AA2680CE12}" type="datetimeFigureOut">
              <a:rPr lang="en-US" smtClean="0"/>
              <a:pPr/>
              <a:t>6/23/2023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AA541-2B2B-40EF-9932-B1DA36E180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06342-519B-44B4-BD6C-43AA2680CE12}" type="datetimeFigureOut">
              <a:rPr lang="en-US" smtClean="0"/>
              <a:pPr/>
              <a:t>6/23/2023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AA541-2B2B-40EF-9932-B1DA36E180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06342-519B-44B4-BD6C-43AA2680CE12}" type="datetimeFigureOut">
              <a:rPr lang="en-US" smtClean="0"/>
              <a:pPr/>
              <a:t>6/23/2023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AA541-2B2B-40EF-9932-B1DA36E180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06342-519B-44B4-BD6C-43AA2680CE12}" type="datetimeFigureOut">
              <a:rPr lang="en-US" smtClean="0"/>
              <a:pPr/>
              <a:t>6/23/2023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AA541-2B2B-40EF-9932-B1DA36E180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06342-519B-44B4-BD6C-43AA2680CE12}" type="datetimeFigureOut">
              <a:rPr lang="en-US" smtClean="0"/>
              <a:pPr/>
              <a:t>6/23/2023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AA541-2B2B-40EF-9932-B1DA36E180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106342-519B-44B4-BD6C-43AA2680CE12}" type="datetimeFigureOut">
              <a:rPr lang="en-US" smtClean="0"/>
              <a:pPr/>
              <a:t>6/23/2023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0AA541-2B2B-40EF-9932-B1DA36E1807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topbible.topchretien.com/hebreux.10.30/" TargetMode="External"/><Relationship Id="rId2" Type="http://schemas.openxmlformats.org/officeDocument/2006/relationships/hyperlink" Target="https://topbible.topchretien.com/romains.12.19/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topbible.topchretien.com/luc.21.22/" TargetMode="External"/><Relationship Id="rId2" Type="http://schemas.openxmlformats.org/officeDocument/2006/relationships/hyperlink" Target="https://topbible.topchretien.com/luc.18.7/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2743199"/>
          </a:xfrm>
          <a:solidFill>
            <a:schemeClr val="bg1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CHRIST THE ROCK CONGREGATION</a:t>
            </a:r>
            <a:r>
              <a:rPr lang="en-US" b="1" dirty="0" smtClean="0">
                <a:solidFill>
                  <a:schemeClr val="tx1"/>
                </a:solidFill>
              </a:rPr>
              <a:t/>
            </a:r>
            <a:br>
              <a:rPr lang="en-US" b="1" dirty="0" smtClean="0">
                <a:solidFill>
                  <a:schemeClr val="tx1"/>
                </a:solidFill>
              </a:rPr>
            </a:br>
            <a:r>
              <a:rPr lang="en-US" b="1" dirty="0" smtClean="0">
                <a:solidFill>
                  <a:schemeClr val="tx1"/>
                </a:solidFill>
              </a:rPr>
              <a:t>SUNDAY </a:t>
            </a:r>
            <a:r>
              <a:rPr lang="en-US" b="1" dirty="0" smtClean="0">
                <a:solidFill>
                  <a:schemeClr val="tx1"/>
                </a:solidFill>
              </a:rPr>
              <a:t>JUJY 2</a:t>
            </a:r>
            <a:r>
              <a:rPr lang="en-US" b="1" baseline="30000" dirty="0" smtClean="0">
                <a:solidFill>
                  <a:schemeClr val="tx1"/>
                </a:solidFill>
              </a:rPr>
              <a:t>nd</a:t>
            </a:r>
            <a:r>
              <a:rPr lang="en-US" b="1" dirty="0" smtClean="0">
                <a:solidFill>
                  <a:schemeClr val="tx1"/>
                </a:solidFill>
              </a:rPr>
              <a:t> 2023 </a:t>
            </a:r>
            <a:r>
              <a:rPr lang="en-US" b="1" dirty="0" smtClean="0">
                <a:solidFill>
                  <a:schemeClr val="tx1"/>
                </a:solidFill>
              </a:rPr>
              <a:t/>
            </a:r>
            <a:br>
              <a:rPr lang="en-US" b="1" dirty="0" smtClean="0">
                <a:solidFill>
                  <a:schemeClr val="tx1"/>
                </a:solidFill>
              </a:rPr>
            </a:br>
            <a:r>
              <a:rPr lang="en-US" b="1" dirty="0" smtClean="0">
                <a:solidFill>
                  <a:srgbClr val="002060"/>
                </a:solidFill>
              </a:rPr>
              <a:t>Sermon Par Pasteur </a:t>
            </a:r>
            <a:br>
              <a:rPr lang="en-US" b="1" dirty="0" smtClean="0">
                <a:solidFill>
                  <a:srgbClr val="002060"/>
                </a:solidFill>
              </a:rPr>
            </a:br>
            <a:r>
              <a:rPr lang="en-US" b="1" dirty="0" smtClean="0">
                <a:solidFill>
                  <a:srgbClr val="002060"/>
                </a:solidFill>
              </a:rPr>
              <a:t>Marc  </a:t>
            </a:r>
            <a:r>
              <a:rPr lang="en-US" b="1" dirty="0" err="1" smtClean="0">
                <a:solidFill>
                  <a:srgbClr val="002060"/>
                </a:solidFill>
              </a:rPr>
              <a:t>Siméon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0" y="2743200"/>
            <a:ext cx="4572000" cy="4114800"/>
          </a:xfrm>
          <a:solidFill>
            <a:schemeClr val="accent1">
              <a:lumMod val="7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fr-FR" sz="4800" b="1" dirty="0" smtClean="0">
                <a:solidFill>
                  <a:schemeClr val="bg1"/>
                </a:solidFill>
              </a:rPr>
              <a:t>À </a:t>
            </a:r>
            <a:r>
              <a:rPr lang="fr-FR" sz="4800" b="1" dirty="0" smtClean="0">
                <a:solidFill>
                  <a:schemeClr val="bg1"/>
                </a:solidFill>
              </a:rPr>
              <a:t>MOI LA VENGEANCE DIT L’ÉTERNEL DES ARMÉES</a:t>
            </a:r>
            <a:endParaRPr lang="en-US" sz="4800" dirty="0">
              <a:solidFill>
                <a:schemeClr val="bg1"/>
              </a:solidFill>
            </a:endParaRPr>
          </a:p>
        </p:txBody>
      </p:sp>
      <p:pic>
        <p:nvPicPr>
          <p:cNvPr id="5" name="Picture 4" descr="adjetey anang 🇬🇭official! on Twitter: &quot;Good morning..  https://t.co/PGAclT5HWe&quot; / Twitter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743200"/>
            <a:ext cx="4572000" cy="3124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sp>
        <p:nvSpPr>
          <p:cNvPr id="45057" name="Rectangle 1"/>
          <p:cNvSpPr>
            <a:spLocks noChangeArrowheads="1"/>
          </p:cNvSpPr>
          <p:nvPr/>
        </p:nvSpPr>
        <p:spPr bwMode="auto">
          <a:xfrm>
            <a:off x="0" y="5903893"/>
            <a:ext cx="4572000" cy="95410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 Rounded MT Bold" pitchFamily="34" charset="0"/>
                <a:ea typeface="Calibri" pitchFamily="34" charset="0"/>
                <a:cs typeface="Arial" pitchFamily="34" charset="0"/>
              </a:rPr>
              <a:t>Romain 12:20 </a:t>
            </a:r>
            <a:r>
              <a:rPr kumimoji="0" lang="fr-FR" sz="1400" b="1" i="0" u="none" strike="noStrike" cap="none" normalizeH="0" baseline="0" dirty="0" smtClean="0">
                <a:ln>
                  <a:noFill/>
                </a:ln>
                <a:effectLst/>
                <a:latin typeface="Arial Rounded MT Bold" pitchFamily="34" charset="0"/>
                <a:ea typeface="Calibri" pitchFamily="34" charset="0"/>
                <a:cs typeface="Arial" pitchFamily="34" charset="0"/>
              </a:rPr>
              <a:t>Mais si ton ennemi a faim, donne-lui à manger; s'il a soif, donne-lui à boire</a:t>
            </a:r>
            <a:r>
              <a:rPr kumimoji="0" lang="fr-FR" sz="1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 Rounded MT Bold" pitchFamily="34" charset="0"/>
                <a:ea typeface="Calibri" pitchFamily="34" charset="0"/>
                <a:cs typeface="Arial" pitchFamily="34" charset="0"/>
              </a:rPr>
              <a:t>; car en agissant ainsi, ce sont des charbons ardents que tu amasseras sur sa tête.</a:t>
            </a:r>
            <a:endParaRPr kumimoji="0" lang="fr-FR" sz="18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 Rounded MT Bold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fr-FR" sz="4400" b="1" dirty="0" smtClean="0">
                <a:solidFill>
                  <a:srgbClr val="FF0000"/>
                </a:solidFill>
                <a:latin typeface="Arial Rounded MT Bold" pitchFamily="34" charset="0"/>
              </a:rPr>
              <a:t>LECTURE</a:t>
            </a:r>
            <a:r>
              <a:rPr lang="fr-FR" sz="4400" b="1" dirty="0" smtClean="0">
                <a:solidFill>
                  <a:srgbClr val="FF0000"/>
                </a:solidFill>
                <a:latin typeface="Arial Rounded MT Bold" pitchFamily="34" charset="0"/>
              </a:rPr>
              <a:t> </a:t>
            </a:r>
            <a:r>
              <a:rPr lang="fr-FR" sz="4400" b="1" dirty="0" smtClean="0">
                <a:solidFill>
                  <a:srgbClr val="FF0000"/>
                </a:solidFill>
                <a:latin typeface="Arial Rounded MT Bold" pitchFamily="34" charset="0"/>
              </a:rPr>
              <a:t>:</a:t>
            </a:r>
            <a:r>
              <a:rPr lang="fr-FR" sz="4400" b="1" u="sng" dirty="0" smtClean="0">
                <a:solidFill>
                  <a:srgbClr val="FF0000"/>
                </a:solidFill>
                <a:latin typeface="Arial Rounded MT Bold" pitchFamily="34" charset="0"/>
              </a:rPr>
              <a:t>Mathieu </a:t>
            </a:r>
            <a:r>
              <a:rPr lang="fr-FR" sz="4400" b="1" u="sng" dirty="0" smtClean="0">
                <a:solidFill>
                  <a:srgbClr val="FF0000"/>
                </a:solidFill>
                <a:latin typeface="Arial Rounded MT Bold" pitchFamily="34" charset="0"/>
              </a:rPr>
              <a:t>5:38-40</a:t>
            </a:r>
            <a:endParaRPr lang="en-US" sz="4400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solidFill>
                  <a:srgbClr val="002060"/>
                </a:solidFill>
                <a:latin typeface="Arial Rounded MT Bold" pitchFamily="34" charset="0"/>
              </a:rPr>
              <a:t>38 ¶ Vous avez appris qu'il a été dit: œil pour œil, et dent pour dent.</a:t>
            </a:r>
            <a:endParaRPr lang="en-US" sz="4400" dirty="0" smtClean="0">
              <a:solidFill>
                <a:srgbClr val="002060"/>
              </a:solidFill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solidFill>
                  <a:srgbClr val="FF0000"/>
                </a:solidFill>
                <a:latin typeface="Arial Rounded MT Bold" pitchFamily="34" charset="0"/>
              </a:rPr>
              <a:t> 39 Mais moi, je vous dis de ne pas résister au méchant. Si quelqu'un te frappe sur la joue droite, présente-lui aussi l'autre.</a:t>
            </a:r>
            <a:endParaRPr lang="en-US" sz="4400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solidFill>
                  <a:srgbClr val="002060"/>
                </a:solidFill>
                <a:latin typeface="Arial Rounded MT Bold" pitchFamily="34" charset="0"/>
              </a:rPr>
              <a:t> 40 Si quelqu'un veut plaider contre toi, et prendre ta tunique, laisse-lui encore ton manteau</a:t>
            </a:r>
            <a:r>
              <a:rPr lang="fr-FR" sz="4400" dirty="0" smtClean="0">
                <a:solidFill>
                  <a:srgbClr val="002060"/>
                </a:solidFill>
                <a:latin typeface="Arial Rounded MT Bold" pitchFamily="34" charset="0"/>
              </a:rPr>
              <a:t>.</a:t>
            </a:r>
            <a:endParaRPr lang="en-US" sz="4400" dirty="0" smtClean="0">
              <a:solidFill>
                <a:srgbClr val="00206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algn="ctr"/>
            <a:r>
              <a:rPr lang="fr-FR" sz="4400" b="1" dirty="0" smtClean="0">
                <a:solidFill>
                  <a:srgbClr val="002060"/>
                </a:solidFill>
                <a:latin typeface="Arial Rounded MT Bold" pitchFamily="34" charset="0"/>
              </a:rPr>
              <a:t>LECTURE :</a:t>
            </a:r>
            <a:r>
              <a:rPr lang="en-US" sz="4400" b="1" dirty="0" smtClean="0">
                <a:solidFill>
                  <a:srgbClr val="002060"/>
                </a:solidFill>
                <a:latin typeface="Arial Rounded MT Bold" pitchFamily="34" charset="0"/>
              </a:rPr>
              <a:t> </a:t>
            </a:r>
            <a:r>
              <a:rPr lang="fr-FR" sz="4400" b="1" u="sng" dirty="0" smtClean="0">
                <a:solidFill>
                  <a:srgbClr val="002060"/>
                </a:solidFill>
                <a:latin typeface="Arial Rounded MT Bold" pitchFamily="34" charset="0"/>
              </a:rPr>
              <a:t>Romains </a:t>
            </a:r>
            <a:r>
              <a:rPr lang="fr-FR" sz="4400" b="1" u="sng" dirty="0" smtClean="0">
                <a:solidFill>
                  <a:srgbClr val="002060"/>
                </a:solidFill>
                <a:latin typeface="Arial Rounded MT Bold" pitchFamily="34" charset="0"/>
              </a:rPr>
              <a:t>12:17-21</a:t>
            </a:r>
            <a:endParaRPr lang="en-US" sz="4400" dirty="0" smtClean="0">
              <a:solidFill>
                <a:srgbClr val="002060"/>
              </a:solidFill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solidFill>
                  <a:srgbClr val="FF0000"/>
                </a:solidFill>
                <a:latin typeface="Arial Rounded MT Bold" pitchFamily="34" charset="0"/>
              </a:rPr>
              <a:t>17 Ne rendez à personne le mal pour le mal. Recherchez ce qui est bien devant tous les hommes.</a:t>
            </a:r>
            <a:endParaRPr lang="en-US" sz="4400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solidFill>
                  <a:srgbClr val="002060"/>
                </a:solidFill>
                <a:latin typeface="Arial Rounded MT Bold" pitchFamily="34" charset="0"/>
              </a:rPr>
              <a:t> 18 S'il est possible, autant que cela dépend de vous, soyez en paix avec tous les hommes.</a:t>
            </a:r>
            <a:endParaRPr lang="en-US" sz="4400" dirty="0" smtClean="0">
              <a:solidFill>
                <a:srgbClr val="002060"/>
              </a:solidFill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solidFill>
                  <a:srgbClr val="002060"/>
                </a:solidFill>
                <a:latin typeface="Arial Rounded MT Bold" pitchFamily="34" charset="0"/>
              </a:rPr>
              <a:t> </a:t>
            </a:r>
            <a:r>
              <a:rPr lang="fr-FR" sz="4400" dirty="0" smtClean="0">
                <a:solidFill>
                  <a:srgbClr val="FF0000"/>
                </a:solidFill>
                <a:latin typeface="Arial Rounded MT Bold" pitchFamily="34" charset="0"/>
              </a:rPr>
              <a:t>19 Ne vous vengez point vous-mêmes, bien-aimés, mais laissez agir la colère; car il est écrit: A moi la vengeance, à moi la rétribution, dit le Seigneur</a:t>
            </a:r>
            <a:r>
              <a:rPr lang="fr-FR" sz="4400" dirty="0" smtClean="0">
                <a:solidFill>
                  <a:srgbClr val="FF0000"/>
                </a:solidFill>
                <a:latin typeface="Arial Rounded MT Bold" pitchFamily="34" charset="0"/>
              </a:rPr>
              <a:t>.</a:t>
            </a:r>
            <a:endParaRPr lang="en-US" sz="4400" dirty="0" smtClean="0">
              <a:solidFill>
                <a:srgbClr val="FF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4400" dirty="0" smtClean="0">
                <a:solidFill>
                  <a:srgbClr val="002060"/>
                </a:solidFill>
                <a:latin typeface="Arial Rounded MT Bold" pitchFamily="34" charset="0"/>
              </a:rPr>
              <a:t>20 </a:t>
            </a:r>
            <a:r>
              <a:rPr lang="fr-FR" sz="4400" dirty="0" smtClean="0">
                <a:solidFill>
                  <a:srgbClr val="002060"/>
                </a:solidFill>
                <a:latin typeface="Arial Rounded MT Bold" pitchFamily="34" charset="0"/>
              </a:rPr>
              <a:t>Mais si ton ennemi a faim, donne-lui à manger; s'il a soif, donne-lui à boire; car en agissant ainsi, ce sont des charbons ardents que tu amasseras sur sa tête.</a:t>
            </a:r>
            <a:endParaRPr lang="en-US" sz="4400" dirty="0" smtClean="0">
              <a:solidFill>
                <a:srgbClr val="002060"/>
              </a:solidFill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solidFill>
                  <a:srgbClr val="002060"/>
                </a:solidFill>
                <a:latin typeface="Arial Rounded MT Bold" pitchFamily="34" charset="0"/>
              </a:rPr>
              <a:t> </a:t>
            </a:r>
            <a:r>
              <a:rPr lang="fr-FR" sz="4400" dirty="0" smtClean="0">
                <a:solidFill>
                  <a:srgbClr val="FF0000"/>
                </a:solidFill>
                <a:latin typeface="Arial Rounded MT Bold" pitchFamily="34" charset="0"/>
              </a:rPr>
              <a:t>21 Ne te laisse pas vaincre par le mal, mais surmonte le mal par le bien.</a:t>
            </a:r>
            <a:endParaRPr lang="en-US" sz="4400" dirty="0">
              <a:solidFill>
                <a:srgbClr val="FF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21291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4400" b="1" dirty="0" smtClean="0">
                <a:solidFill>
                  <a:srgbClr val="CCFF33"/>
                </a:solidFill>
                <a:latin typeface="Arial Rounded MT Bold" pitchFamily="34" charset="0"/>
              </a:rPr>
              <a:t>INTRODUCTION</a:t>
            </a:r>
            <a:endParaRPr lang="en-US" sz="4400" dirty="0" smtClean="0">
              <a:solidFill>
                <a:srgbClr val="CCFF33"/>
              </a:solidFill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chemeClr val="bg1"/>
                </a:solidFill>
                <a:latin typeface="Arial Rounded MT Bold" pitchFamily="34" charset="0"/>
              </a:rPr>
              <a:t>Dieu m’a confié d’annoncer à son peuple de s’abstenir de l’esprit de vengeance.</a:t>
            </a:r>
            <a:endParaRPr lang="en-US" sz="44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rgbClr val="CCFF33"/>
                </a:solidFill>
                <a:latin typeface="Arial Rounded MT Bold" pitchFamily="34" charset="0"/>
              </a:rPr>
              <a:t>A cause de notre nature pécheresse, l’esprit de vengeance est inné dans chaque personne</a:t>
            </a:r>
            <a:r>
              <a:rPr lang="fr-FR" sz="4400" dirty="0" smtClean="0">
                <a:solidFill>
                  <a:srgbClr val="CCFF33"/>
                </a:solidFill>
                <a:latin typeface="Arial Rounded MT Bold" pitchFamily="34" charset="0"/>
              </a:rPr>
              <a:t>.</a:t>
            </a:r>
            <a:endParaRPr lang="en-US" sz="4400" dirty="0" smtClean="0">
              <a:solidFill>
                <a:srgbClr val="CCFF33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21291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fr-FR" sz="4400" dirty="0" smtClean="0">
                <a:solidFill>
                  <a:schemeClr val="bg1"/>
                </a:solidFill>
                <a:latin typeface="Arial Rounded MT Bold" pitchFamily="34" charset="0"/>
              </a:rPr>
              <a:t>Tout </a:t>
            </a:r>
            <a:r>
              <a:rPr lang="fr-FR" sz="4400" dirty="0" smtClean="0">
                <a:solidFill>
                  <a:schemeClr val="bg1"/>
                </a:solidFill>
                <a:latin typeface="Arial Rounded MT Bold" pitchFamily="34" charset="0"/>
              </a:rPr>
              <a:t>comme l’orgueil, l’esprit de vengeance peut demeurer subtilement chez le croyant attendant le moment opportun pour faire surface.</a:t>
            </a:r>
            <a:endParaRPr lang="en-US" sz="44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rgbClr val="CCFF33"/>
                </a:solidFill>
                <a:latin typeface="Arial Rounded MT Bold" pitchFamily="34" charset="0"/>
              </a:rPr>
              <a:t>On doit pouvoir se défendre contre une attaque soudaine sans se laisser être animé par l’esprit de vengeance</a:t>
            </a:r>
            <a:r>
              <a:rPr lang="fr-FR" sz="4400" dirty="0" smtClean="0">
                <a:solidFill>
                  <a:srgbClr val="CCFF33"/>
                </a:solidFill>
                <a:latin typeface="Arial Rounded MT Bold" pitchFamily="34" charset="0"/>
              </a:rPr>
              <a:t>.</a:t>
            </a:r>
            <a:endParaRPr lang="en-US" sz="4400" dirty="0" smtClean="0">
              <a:solidFill>
                <a:srgbClr val="CCFF33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21291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fr-FR" sz="4400" dirty="0" smtClean="0">
                <a:solidFill>
                  <a:schemeClr val="bg1"/>
                </a:solidFill>
                <a:latin typeface="Arial Rounded MT Bold" pitchFamily="34" charset="0"/>
              </a:rPr>
              <a:t>L’esprit </a:t>
            </a:r>
            <a:r>
              <a:rPr lang="fr-FR" sz="4400" dirty="0" smtClean="0">
                <a:solidFill>
                  <a:schemeClr val="bg1"/>
                </a:solidFill>
                <a:latin typeface="Arial Rounded MT Bold" pitchFamily="34" charset="0"/>
              </a:rPr>
              <a:t>de vengeance c’est la préméditation à causer le mal à quelqu’un qui t’a offensé au préalable. </a:t>
            </a:r>
            <a:endParaRPr lang="en-US" sz="44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rgbClr val="CCFF33"/>
                </a:solidFill>
                <a:latin typeface="Arial Rounded MT Bold" pitchFamily="34" charset="0"/>
              </a:rPr>
              <a:t>C’est le refus de pardonner.</a:t>
            </a:r>
            <a:endParaRPr lang="en-US" sz="4400" dirty="0" smtClean="0">
              <a:solidFill>
                <a:srgbClr val="CCFF33"/>
              </a:solidFill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chemeClr val="bg1"/>
                </a:solidFill>
                <a:latin typeface="Arial Rounded MT Bold" pitchFamily="34" charset="0"/>
              </a:rPr>
              <a:t>C’est de prendre la place de Dieu qui est le Juge Suprême de tout être vivant</a:t>
            </a:r>
            <a:r>
              <a:rPr lang="fr-FR" sz="4400" dirty="0" smtClean="0">
                <a:solidFill>
                  <a:schemeClr val="bg1"/>
                </a:solidFill>
                <a:latin typeface="Arial Rounded MT Bold" pitchFamily="34" charset="0"/>
              </a:rPr>
              <a:t>.</a:t>
            </a:r>
            <a:endParaRPr lang="en-US" sz="4400" dirty="0" smtClean="0">
              <a:solidFill>
                <a:schemeClr val="bg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21291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lvl="0" algn="just"/>
            <a:r>
              <a:rPr lang="fr-FR" sz="4400" dirty="0" smtClean="0">
                <a:solidFill>
                  <a:schemeClr val="bg1"/>
                </a:solidFill>
                <a:latin typeface="Arial Rounded MT Bold" pitchFamily="34" charset="0"/>
              </a:rPr>
              <a:t>Quant </a:t>
            </a:r>
            <a:r>
              <a:rPr lang="fr-FR" sz="4400" dirty="0" smtClean="0">
                <a:solidFill>
                  <a:schemeClr val="bg1"/>
                </a:solidFill>
                <a:latin typeface="Arial Rounded MT Bold" pitchFamily="34" charset="0"/>
              </a:rPr>
              <a:t>à la vengeance, les Saints de l’Ancien Testament ont eut une approche bien différente de ceux du Nouveau Testament.</a:t>
            </a:r>
            <a:endParaRPr lang="en-US" sz="44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rgbClr val="CCFF33"/>
                </a:solidFill>
                <a:latin typeface="Arial Rounded MT Bold" pitchFamily="34" charset="0"/>
              </a:rPr>
              <a:t>Jésus va plus loin pour faire une ligne de démarcation entre les deux approches.</a:t>
            </a:r>
            <a:endParaRPr lang="en-US" sz="4400" dirty="0" smtClean="0">
              <a:solidFill>
                <a:srgbClr val="CCFF33"/>
              </a:solidFill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chemeClr val="bg1"/>
                </a:solidFill>
                <a:latin typeface="Arial Rounded MT Bold" pitchFamily="34" charset="0"/>
              </a:rPr>
              <a:t>Vous avez appris qu'il a été dit: œil pour œil, et dent pour dent, Mais moi, je vous dis</a:t>
            </a:r>
            <a:r>
              <a:rPr lang="fr-FR" sz="4400" dirty="0" smtClean="0">
                <a:solidFill>
                  <a:schemeClr val="bg1"/>
                </a:solidFill>
                <a:latin typeface="Arial Rounded MT Bold" pitchFamily="34" charset="0"/>
              </a:rPr>
              <a:t>.</a:t>
            </a:r>
            <a:endParaRPr lang="en-US" sz="4400" dirty="0" smtClean="0">
              <a:solidFill>
                <a:schemeClr val="bg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21291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fr-FR" sz="4400" dirty="0" smtClean="0">
                <a:solidFill>
                  <a:schemeClr val="bg1"/>
                </a:solidFill>
                <a:latin typeface="Arial Rounded MT Bold" pitchFamily="34" charset="0"/>
              </a:rPr>
              <a:t>L’esprit </a:t>
            </a:r>
            <a:r>
              <a:rPr lang="fr-FR" sz="4400" dirty="0" smtClean="0">
                <a:solidFill>
                  <a:schemeClr val="bg1"/>
                </a:solidFill>
                <a:latin typeface="Arial Rounded MT Bold" pitchFamily="34" charset="0"/>
              </a:rPr>
              <a:t>de vengeance fait bas plein parmi les enfants de Dieu.</a:t>
            </a:r>
            <a:endParaRPr lang="en-US" sz="44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rgbClr val="CCFF33"/>
                </a:solidFill>
                <a:latin typeface="Arial Rounded MT Bold" pitchFamily="34" charset="0"/>
              </a:rPr>
              <a:t>Les églises ne se fonctionnent pas bien à cause de l’esprit de vengeance.</a:t>
            </a:r>
            <a:endParaRPr lang="en-US" sz="4400" dirty="0" smtClean="0">
              <a:solidFill>
                <a:srgbClr val="CCFF33"/>
              </a:solidFill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chemeClr val="bg1"/>
                </a:solidFill>
                <a:latin typeface="Arial Rounded MT Bold" pitchFamily="34" charset="0"/>
              </a:rPr>
              <a:t>Les foyers des chrétiens sont fortement abattus sous le poids de l’esprit de vengeance.  </a:t>
            </a:r>
            <a:endParaRPr lang="en-US" sz="44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6">
              <a:lumMod val="40000"/>
              <a:lumOff val="6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4400" b="1" dirty="0" smtClean="0">
                <a:solidFill>
                  <a:srgbClr val="C00000"/>
                </a:solidFill>
                <a:latin typeface="Arial Rounded MT Bold" pitchFamily="34" charset="0"/>
              </a:rPr>
              <a:t>DÉFINITION BIBLIQUE DE LA VENGEANCE</a:t>
            </a:r>
            <a:endParaRPr lang="en-US" sz="44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algn="just"/>
            <a:r>
              <a:rPr lang="fr-FR" sz="4400" b="1" dirty="0" smtClean="0">
                <a:latin typeface="Arial Rounded MT Bold" pitchFamily="34" charset="0"/>
              </a:rPr>
              <a:t>1. </a:t>
            </a:r>
            <a:r>
              <a:rPr lang="fr-FR" sz="4400" dirty="0" smtClean="0">
                <a:latin typeface="Arial Rounded MT Bold" pitchFamily="34" charset="0"/>
              </a:rPr>
              <a:t>Peine infligée à un offenseur pour la satisfaction de l'offensé ; représailles. Ainsi : comprise, la vengeance n'est jamais équitable</a:t>
            </a:r>
            <a:r>
              <a:rPr lang="fr-FR" sz="4400" dirty="0" smtClean="0">
                <a:latin typeface="Arial Rounded MT Bold" pitchFamily="34" charset="0"/>
              </a:rPr>
              <a:t>.</a:t>
            </a:r>
            <a:endParaRPr lang="en-US" sz="44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6">
              <a:lumMod val="40000"/>
              <a:lumOff val="6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ctr">
              <a:buNone/>
            </a:pPr>
            <a:r>
              <a:rPr lang="fr-FR" sz="4400" b="1" dirty="0" smtClean="0">
                <a:solidFill>
                  <a:srgbClr val="C00000"/>
                </a:solidFill>
                <a:latin typeface="Arial Rounded MT Bold" pitchFamily="34" charset="0"/>
              </a:rPr>
              <a:t>DÉFINITION BIBLIQUE DE LA VENGEANCE</a:t>
            </a:r>
            <a:endParaRPr lang="en-US" sz="44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algn="just"/>
            <a:r>
              <a:rPr lang="fr-FR" sz="4400" b="1" dirty="0" smtClean="0">
                <a:latin typeface="Arial Rounded MT Bold" pitchFamily="34" charset="0"/>
              </a:rPr>
              <a:t>2</a:t>
            </a:r>
            <a:r>
              <a:rPr lang="fr-FR" sz="4400" b="1" dirty="0" smtClean="0">
                <a:latin typeface="Arial Rounded MT Bold" pitchFamily="34" charset="0"/>
              </a:rPr>
              <a:t>. </a:t>
            </a:r>
            <a:r>
              <a:rPr lang="fr-FR" sz="4400" dirty="0" smtClean="0">
                <a:latin typeface="Arial Rounded MT Bold" pitchFamily="34" charset="0"/>
              </a:rPr>
              <a:t>Châtiment auquel est soumis quiconque a fait le mal. Ici la vengeance se confond avec la rétribution ; mais Dieu se réserve de l'exercer : « A moi la vengeance et la rétribution, dit le Seigneur » (</a:t>
            </a:r>
            <a:r>
              <a:rPr lang="fr-FR" sz="4400" dirty="0" err="1" smtClean="0">
                <a:latin typeface="Arial Rounded MT Bold" pitchFamily="34" charset="0"/>
                <a:hlinkClick r:id="rId2"/>
              </a:rPr>
              <a:t>Ro</a:t>
            </a:r>
            <a:r>
              <a:rPr lang="fr-FR" sz="4400" dirty="0" smtClean="0">
                <a:latin typeface="Arial Rounded MT Bold" pitchFamily="34" charset="0"/>
                <a:hlinkClick r:id="rId2"/>
              </a:rPr>
              <a:t> 12:19</a:t>
            </a:r>
            <a:r>
              <a:rPr lang="fr-FR" sz="4400" dirty="0" smtClean="0">
                <a:latin typeface="Arial Rounded MT Bold" pitchFamily="34" charset="0"/>
              </a:rPr>
              <a:t>, cf. De 32:35, </a:t>
            </a:r>
            <a:r>
              <a:rPr lang="fr-FR" sz="4400" dirty="0" err="1" smtClean="0">
                <a:latin typeface="Arial Rounded MT Bold" pitchFamily="34" charset="0"/>
                <a:hlinkClick r:id="rId3"/>
              </a:rPr>
              <a:t>Heb</a:t>
            </a:r>
            <a:r>
              <a:rPr lang="fr-FR" sz="4400" dirty="0" smtClean="0">
                <a:latin typeface="Arial Rounded MT Bold" pitchFamily="34" charset="0"/>
                <a:hlinkClick r:id="rId3"/>
              </a:rPr>
              <a:t> 10:30</a:t>
            </a:r>
            <a:r>
              <a:rPr lang="fr-FR" sz="4400" dirty="0" smtClean="0">
                <a:latin typeface="Arial Rounded MT Bold" pitchFamily="34" charset="0"/>
              </a:rPr>
              <a:t> etc</a:t>
            </a:r>
            <a:r>
              <a:rPr lang="fr-FR" sz="4400" dirty="0" smtClean="0">
                <a:latin typeface="Arial Rounded MT Bold" pitchFamily="34" charset="0"/>
              </a:rPr>
              <a:t>.).</a:t>
            </a:r>
            <a:endParaRPr lang="en-US" sz="44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6">
              <a:lumMod val="40000"/>
              <a:lumOff val="6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4400" dirty="0" smtClean="0">
                <a:solidFill>
                  <a:srgbClr val="C00000"/>
                </a:solidFill>
                <a:latin typeface="Arial Rounded MT Bold" pitchFamily="34" charset="0"/>
              </a:rPr>
              <a:t>--L'A. T</a:t>
            </a:r>
            <a:r>
              <a:rPr lang="fr-FR" sz="4400" dirty="0" smtClean="0">
                <a:latin typeface="Arial Rounded MT Bold" pitchFamily="34" charset="0"/>
              </a:rPr>
              <a:t>, nous parle fréquemment de la vengeance que Dieu exerce contre ses ennemis et contre les ennemis de son peuple. La vengeance divine s'appelle parfois le Jour de l'Éternel)</a:t>
            </a:r>
            <a:endParaRPr lang="en-US" sz="44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6">
              <a:lumMod val="40000"/>
              <a:lumOff val="6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algn="just"/>
            <a:r>
              <a:rPr lang="fr-FR" sz="4400" dirty="0" smtClean="0">
                <a:solidFill>
                  <a:srgbClr val="C00000"/>
                </a:solidFill>
                <a:latin typeface="Arial Rounded MT Bold" pitchFamily="34" charset="0"/>
              </a:rPr>
              <a:t>--</a:t>
            </a:r>
            <a:r>
              <a:rPr lang="fr-FR" sz="4400" dirty="0" smtClean="0">
                <a:solidFill>
                  <a:srgbClr val="C00000"/>
                </a:solidFill>
                <a:latin typeface="Arial Rounded MT Bold" pitchFamily="34" charset="0"/>
              </a:rPr>
              <a:t>Le N.T</a:t>
            </a:r>
            <a:r>
              <a:rPr lang="fr-FR" sz="4400" dirty="0" smtClean="0">
                <a:latin typeface="Arial Rounded MT Bold" pitchFamily="34" charset="0"/>
              </a:rPr>
              <a:t>. annonce le jour où Dieu vengera ses élus (</a:t>
            </a:r>
            <a:r>
              <a:rPr lang="fr-FR" sz="4400" dirty="0" smtClean="0">
                <a:latin typeface="Arial Rounded MT Bold" pitchFamily="34" charset="0"/>
                <a:hlinkClick r:id="rId2"/>
              </a:rPr>
              <a:t>Lu 18:7</a:t>
            </a:r>
            <a:r>
              <a:rPr lang="fr-FR" sz="4400" dirty="0" smtClean="0">
                <a:latin typeface="Arial Rounded MT Bold" pitchFamily="34" charset="0"/>
              </a:rPr>
              <a:t>,</a:t>
            </a:r>
            <a:r>
              <a:rPr lang="fr-FR" sz="4400" dirty="0" smtClean="0">
                <a:latin typeface="Arial Rounded MT Bold" pitchFamily="34" charset="0"/>
                <a:hlinkClick r:id="rId3"/>
              </a:rPr>
              <a:t>21:22</a:t>
            </a:r>
            <a:r>
              <a:rPr lang="fr-FR" sz="4400" dirty="0" smtClean="0">
                <a:latin typeface="Arial Rounded MT Bold" pitchFamily="34" charset="0"/>
              </a:rPr>
              <a:t>). Mais tandis que les justes de l'ancienne alliance appellent la vengeance divine contre leurs ennemis, les justifiés de la nouvelle sont appelés, à l'exemple de leur Sauveur et sur son ordre à décliner toute vengeance et à s'en remettre à Dieu qui seul juge justement. </a:t>
            </a:r>
            <a:endParaRPr lang="en-US" sz="44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6">
              <a:lumMod val="40000"/>
              <a:lumOff val="6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lvl="0" algn="just"/>
            <a:r>
              <a:rPr lang="fr-FR" sz="4400" dirty="0" smtClean="0">
                <a:latin typeface="Arial Rounded MT Bold" pitchFamily="34" charset="0"/>
              </a:rPr>
              <a:t>Dieu </a:t>
            </a:r>
            <a:r>
              <a:rPr lang="fr-FR" sz="4400" dirty="0" smtClean="0">
                <a:latin typeface="Arial Rounded MT Bold" pitchFamily="34" charset="0"/>
              </a:rPr>
              <a:t>est le Juge suprême de tout être vivant.</a:t>
            </a:r>
            <a:endParaRPr lang="en-US" sz="4400" dirty="0" smtClean="0"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rgbClr val="C00000"/>
                </a:solidFill>
                <a:latin typeface="Arial Rounded MT Bold" pitchFamily="34" charset="0"/>
              </a:rPr>
              <a:t>Dieu veut que toutes issues de vengeances reviennent à son compte.</a:t>
            </a:r>
            <a:endParaRPr lang="en-US" sz="44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latin typeface="Arial Rounded MT Bold" pitchFamily="34" charset="0"/>
              </a:rPr>
              <a:t>Dieu battit son trône sur la plus grande équité. Ps 119:138 Tu fondes tes préceptes sur la justice Et sur la plus grande fidélité.</a:t>
            </a:r>
            <a:endParaRPr lang="en-US" sz="4400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fr-FR" sz="4400" dirty="0" smtClean="0">
                <a:solidFill>
                  <a:srgbClr val="2B14D2"/>
                </a:solidFill>
                <a:latin typeface="Arial Rounded MT Bold" pitchFamily="34" charset="0"/>
              </a:rPr>
              <a:t>CE QUE DIT LA BIBLE DE LA VENGEANCE</a:t>
            </a:r>
          </a:p>
          <a:p>
            <a:pPr algn="just"/>
            <a:r>
              <a:rPr lang="fr-FR" sz="4400" dirty="0" smtClean="0">
                <a:latin typeface="Arial Rounded MT Bold" pitchFamily="34" charset="0"/>
              </a:rPr>
              <a:t>Mt </a:t>
            </a:r>
            <a:r>
              <a:rPr lang="fr-FR" sz="4400" dirty="0" smtClean="0">
                <a:latin typeface="Arial Rounded MT Bold" pitchFamily="34" charset="0"/>
              </a:rPr>
              <a:t>5:43-45 ¶ Vous avez appris qu'il a été dit: Tu aimeras ton prochain, et tu haïras ton ennemi.</a:t>
            </a:r>
            <a:endParaRPr lang="en-US" sz="4400" dirty="0" smtClean="0"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solidFill>
                  <a:srgbClr val="2B14D2"/>
                </a:solidFill>
                <a:latin typeface="Arial Rounded MT Bold" pitchFamily="34" charset="0"/>
              </a:rPr>
              <a:t>44 Mais moi, je vous dis: Aimez vos ennemis, bénissez ceux qui vous maudissent, faites du bien à ceux qui vous haïssent, et priez pour ceux qui vous maltraitent et qui vous persécutent</a:t>
            </a:r>
            <a:r>
              <a:rPr lang="fr-FR" sz="4400" dirty="0" smtClean="0">
                <a:solidFill>
                  <a:srgbClr val="2B14D2"/>
                </a:solidFill>
                <a:latin typeface="Arial Rounded MT Bold" pitchFamily="34" charset="0"/>
              </a:rPr>
              <a:t>,</a:t>
            </a:r>
            <a:endParaRPr lang="en-US" sz="4400" dirty="0" smtClean="0">
              <a:solidFill>
                <a:srgbClr val="2B14D2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4400" dirty="0" smtClean="0">
                <a:latin typeface="Arial Rounded MT Bold" pitchFamily="34" charset="0"/>
              </a:rPr>
              <a:t>45 </a:t>
            </a:r>
            <a:r>
              <a:rPr lang="fr-FR" sz="4400" dirty="0" smtClean="0">
                <a:latin typeface="Arial Rounded MT Bold" pitchFamily="34" charset="0"/>
              </a:rPr>
              <a:t>afin que vous soyez fils de votre Père qui est dans les cieux;</a:t>
            </a:r>
            <a:endParaRPr lang="en-US" sz="4400" dirty="0" smtClean="0"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rgbClr val="2B14D2"/>
                </a:solidFill>
                <a:latin typeface="Arial Rounded MT Bold" pitchFamily="34" charset="0"/>
              </a:rPr>
              <a:t>Certains pensent que Dieu ne s’entremêle pas dans les affaires des hommes.</a:t>
            </a:r>
            <a:endParaRPr lang="en-US" sz="4400" dirty="0" smtClean="0">
              <a:solidFill>
                <a:srgbClr val="2B14D2"/>
              </a:solidFill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latin typeface="Arial Rounded MT Bold" pitchFamily="34" charset="0"/>
              </a:rPr>
              <a:t>Ils disent, « sauve-toi toi-même. » « Aide-toi et le ciel t’aidera. »  </a:t>
            </a:r>
            <a:endParaRPr lang="en-US" sz="44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lvl="0" algn="just"/>
            <a:r>
              <a:rPr lang="fr-FR" sz="4400" dirty="0" smtClean="0">
                <a:latin typeface="Arial Rounded MT Bold" pitchFamily="34" charset="0"/>
              </a:rPr>
              <a:t>Sophonie </a:t>
            </a:r>
            <a:r>
              <a:rPr lang="fr-FR" sz="4400" dirty="0" smtClean="0">
                <a:latin typeface="Arial Rounded MT Bold" pitchFamily="34" charset="0"/>
              </a:rPr>
              <a:t>1:12b Je châtierai les hommes qui reposent sur leurs lies, Et qui disent dans leur cœur: L'Éternel ne fait ni bien ni mal.</a:t>
            </a:r>
            <a:endParaRPr lang="en-US" sz="4400" dirty="0" smtClean="0"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rgbClr val="2B14D2"/>
                </a:solidFill>
                <a:latin typeface="Arial Rounded MT Bold" pitchFamily="34" charset="0"/>
              </a:rPr>
              <a:t>Ps 94:7 Et ils disent: L'Éternel ne regarde pas, Le Dieu de Jacob ne fait pas attention!</a:t>
            </a:r>
            <a:endParaRPr lang="en-US" sz="4400" dirty="0" smtClean="0">
              <a:solidFill>
                <a:srgbClr val="2B14D2"/>
              </a:solidFill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latin typeface="Arial Rounded MT Bold" pitchFamily="34" charset="0"/>
              </a:rPr>
              <a:t>Il y a certains qui accusent Dieu d’être complaisant à l’égard des méchants</a:t>
            </a:r>
            <a:r>
              <a:rPr lang="fr-FR" sz="4400" dirty="0" smtClean="0">
                <a:latin typeface="Arial Rounded MT Bold" pitchFamily="34" charset="0"/>
              </a:rPr>
              <a:t>.</a:t>
            </a:r>
            <a:endParaRPr lang="en-US" sz="44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lvl="0" algn="just"/>
            <a:r>
              <a:rPr lang="fr-FR" sz="4400" dirty="0" smtClean="0">
                <a:latin typeface="Arial Rounded MT Bold" pitchFamily="34" charset="0"/>
              </a:rPr>
              <a:t>Conséquemment</a:t>
            </a:r>
            <a:r>
              <a:rPr lang="fr-FR" sz="4400" dirty="0" smtClean="0">
                <a:latin typeface="Arial Rounded MT Bold" pitchFamily="34" charset="0"/>
              </a:rPr>
              <a:t>, nous tendons plus à passer à l’action pour nous défendre au lieu de nous référer à Dieu en quête de justice.</a:t>
            </a:r>
            <a:endParaRPr lang="en-US" sz="4400" dirty="0" smtClean="0"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rgbClr val="2B14D2"/>
                </a:solidFill>
                <a:latin typeface="Arial Rounded MT Bold" pitchFamily="34" charset="0"/>
              </a:rPr>
              <a:t>Dans les pays civilisés, nous avons 9-1-1</a:t>
            </a:r>
            <a:endParaRPr lang="en-US" sz="4400" dirty="0" smtClean="0">
              <a:solidFill>
                <a:srgbClr val="2B14D2"/>
              </a:solidFill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latin typeface="Arial Rounded MT Bold" pitchFamily="34" charset="0"/>
              </a:rPr>
              <a:t>Nous avons les références des avocats pour toutes sortes de problèmes et de disputes</a:t>
            </a:r>
            <a:r>
              <a:rPr lang="fr-FR" sz="4400" dirty="0" smtClean="0">
                <a:latin typeface="Arial Rounded MT Bold" pitchFamily="34" charset="0"/>
              </a:rPr>
              <a:t>.</a:t>
            </a:r>
            <a:endParaRPr lang="en-US" sz="44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fr-FR" sz="4400" dirty="0" smtClean="0">
                <a:latin typeface="Arial Rounded MT Bold" pitchFamily="34" charset="0"/>
              </a:rPr>
              <a:t>Certains </a:t>
            </a:r>
            <a:r>
              <a:rPr lang="fr-FR" sz="4400" dirty="0" smtClean="0">
                <a:latin typeface="Arial Rounded MT Bold" pitchFamily="34" charset="0"/>
              </a:rPr>
              <a:t>ont les numéros des mercenaires de crime pour aller plus loin que la justice.</a:t>
            </a:r>
            <a:endParaRPr lang="en-US" sz="4400" dirty="0" smtClean="0"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rgbClr val="2B14D2"/>
                </a:solidFill>
                <a:latin typeface="Arial Rounded MT Bold" pitchFamily="34" charset="0"/>
              </a:rPr>
              <a:t>Certains savent très bien quels cites à aller pour salir la réputation de quelqu’un.</a:t>
            </a:r>
            <a:endParaRPr lang="en-US" sz="4400" dirty="0" smtClean="0">
              <a:solidFill>
                <a:srgbClr val="2B14D2"/>
              </a:solidFill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latin typeface="Arial Rounded MT Bold" pitchFamily="34" charset="0"/>
              </a:rPr>
              <a:t>Nous avons face book, </a:t>
            </a:r>
            <a:r>
              <a:rPr lang="fr-FR" sz="4400" dirty="0" err="1" smtClean="0">
                <a:latin typeface="Arial Rounded MT Bold" pitchFamily="34" charset="0"/>
              </a:rPr>
              <a:t>twitter</a:t>
            </a:r>
            <a:r>
              <a:rPr lang="fr-FR" sz="4400" dirty="0" smtClean="0">
                <a:latin typeface="Arial Rounded MT Bold" pitchFamily="34" charset="0"/>
              </a:rPr>
              <a:t>, Tic-Tok, </a:t>
            </a:r>
            <a:r>
              <a:rPr lang="fr-FR" sz="4400" dirty="0" err="1" smtClean="0">
                <a:latin typeface="Arial Rounded MT Bold" pitchFamily="34" charset="0"/>
              </a:rPr>
              <a:t>Instagram</a:t>
            </a:r>
            <a:r>
              <a:rPr lang="fr-FR" sz="4400" dirty="0" smtClean="0">
                <a:latin typeface="Arial Rounded MT Bold" pitchFamily="34" charset="0"/>
              </a:rPr>
              <a:t> et d’autres pour vomir nos complaintes</a:t>
            </a:r>
            <a:r>
              <a:rPr lang="fr-FR" sz="4400" dirty="0" smtClean="0">
                <a:latin typeface="Arial Rounded MT Bold" pitchFamily="34" charset="0"/>
              </a:rPr>
              <a:t>.</a:t>
            </a:r>
            <a:endParaRPr lang="en-US" sz="44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lvl="0" algn="just"/>
            <a:r>
              <a:rPr lang="fr-FR" sz="4400" dirty="0" smtClean="0">
                <a:latin typeface="Arial Rounded MT Bold" pitchFamily="34" charset="0"/>
              </a:rPr>
              <a:t>D’autres </a:t>
            </a:r>
            <a:r>
              <a:rPr lang="fr-FR" sz="4400" dirty="0" smtClean="0">
                <a:latin typeface="Arial Rounded MT Bold" pitchFamily="34" charset="0"/>
              </a:rPr>
              <a:t>connaissent les grands marabouts pour exercer leur vengeance sur leurs ennemis.</a:t>
            </a:r>
            <a:endParaRPr lang="en-US" sz="4400" dirty="0" smtClean="0"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rgbClr val="2B14D2"/>
                </a:solidFill>
                <a:latin typeface="Arial Rounded MT Bold" pitchFamily="34" charset="0"/>
              </a:rPr>
              <a:t>Nous savons comment convoquer l’immigration pour causer la déportation de nos ennemis.</a:t>
            </a:r>
            <a:endParaRPr lang="en-US" sz="4400" dirty="0" smtClean="0">
              <a:solidFill>
                <a:srgbClr val="2B14D2"/>
              </a:solidFill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latin typeface="Arial Rounded MT Bold" pitchFamily="34" charset="0"/>
              </a:rPr>
              <a:t>Nous savons comment provoquer la révocation de nos ennemis</a:t>
            </a:r>
            <a:r>
              <a:rPr lang="fr-FR" sz="4400" dirty="0" smtClean="0">
                <a:latin typeface="Arial Rounded MT Bold" pitchFamily="34" charset="0"/>
              </a:rPr>
              <a:t>.</a:t>
            </a:r>
            <a:endParaRPr lang="en-US" sz="44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fr-FR" sz="4400" dirty="0" smtClean="0">
                <a:latin typeface="Arial Rounded MT Bold" pitchFamily="34" charset="0"/>
              </a:rPr>
              <a:t>Nous </a:t>
            </a:r>
            <a:r>
              <a:rPr lang="fr-FR" sz="4400" dirty="0" smtClean="0">
                <a:latin typeface="Arial Rounded MT Bold" pitchFamily="34" charset="0"/>
              </a:rPr>
              <a:t>savons bloquer les contes bancaires des gens.</a:t>
            </a:r>
            <a:endParaRPr lang="en-US" sz="4400" dirty="0" smtClean="0"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rgbClr val="2B14D2"/>
                </a:solidFill>
                <a:latin typeface="Arial Rounded MT Bold" pitchFamily="34" charset="0"/>
              </a:rPr>
              <a:t>Les gens qui sont animés d’un esprit de vengeance n’ont pas de bornes dans leurs actions en vue de gratifier leur haine.</a:t>
            </a:r>
            <a:endParaRPr lang="en-US" sz="4400" dirty="0" smtClean="0">
              <a:solidFill>
                <a:srgbClr val="2B14D2"/>
              </a:solidFill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latin typeface="Arial Rounded MT Bold" pitchFamily="34" charset="0"/>
              </a:rPr>
              <a:t>Nous savons comment mener une guerre médiatique pour terrasser nos ennemis</a:t>
            </a:r>
            <a:r>
              <a:rPr lang="fr-FR" sz="4400" dirty="0" smtClean="0">
                <a:latin typeface="Arial Rounded MT Bold" pitchFamily="34" charset="0"/>
              </a:rPr>
              <a:t>.</a:t>
            </a:r>
            <a:endParaRPr lang="en-US" sz="44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fr-FR" sz="4400" dirty="0" smtClean="0">
                <a:latin typeface="Arial Rounded MT Bold" pitchFamily="34" charset="0"/>
              </a:rPr>
              <a:t>Il </a:t>
            </a:r>
            <a:r>
              <a:rPr lang="fr-FR" sz="4400" dirty="0" smtClean="0">
                <a:latin typeface="Arial Rounded MT Bold" pitchFamily="34" charset="0"/>
              </a:rPr>
              <a:t>y a des gens qui passent des nuits blanches à calculer la chute de quelqu’un.</a:t>
            </a:r>
            <a:endParaRPr lang="en-US" sz="4400" dirty="0" smtClean="0"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rgbClr val="2B14D2"/>
                </a:solidFill>
                <a:latin typeface="Arial Rounded MT Bold" pitchFamily="34" charset="0"/>
              </a:rPr>
              <a:t>La vengeance se trouve parfois parmi des couples qui cherchent a s’entre terrasser.</a:t>
            </a:r>
            <a:endParaRPr lang="en-US" sz="4400" dirty="0" smtClean="0">
              <a:solidFill>
                <a:srgbClr val="2B14D2"/>
              </a:solidFill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latin typeface="Arial Rounded MT Bold" pitchFamily="34" charset="0"/>
              </a:rPr>
              <a:t>La vengeance est un sentiment d’animosité qui désire le sort de son adversaire.</a:t>
            </a:r>
            <a:endParaRPr lang="en-US" sz="4400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fr-FR" sz="4400" b="1" u="sng" dirty="0" smtClean="0">
                <a:solidFill>
                  <a:srgbClr val="C00000"/>
                </a:solidFill>
                <a:latin typeface="Arial Rounded MT Bold" pitchFamily="34" charset="0"/>
              </a:rPr>
              <a:t>1Pierre 2:19-23 </a:t>
            </a:r>
            <a:endParaRPr lang="en-US" sz="44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latin typeface="Arial Rounded MT Bold" pitchFamily="34" charset="0"/>
              </a:rPr>
              <a:t>19Car c'est une grâce que de supporter des afflictions par motif de conscience envers Dieu, quand on souffre injustement.</a:t>
            </a:r>
            <a:endParaRPr lang="en-US" sz="4400" dirty="0" smtClean="0"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latin typeface="Arial Rounded MT Bold" pitchFamily="34" charset="0"/>
              </a:rPr>
              <a:t> </a:t>
            </a:r>
            <a:r>
              <a:rPr lang="fr-FR" sz="4400" dirty="0" smtClean="0">
                <a:solidFill>
                  <a:srgbClr val="C00000"/>
                </a:solidFill>
                <a:latin typeface="Arial Rounded MT Bold" pitchFamily="34" charset="0"/>
              </a:rPr>
              <a:t>20 En effet, quelle gloire y a-t-il à supporter de mauvais traitements pour avoir commis des fautes? </a:t>
            </a:r>
            <a:r>
              <a:rPr lang="fr-FR" sz="4400" dirty="0" smtClean="0">
                <a:latin typeface="Arial Rounded MT Bold" pitchFamily="34" charset="0"/>
              </a:rPr>
              <a:t>Mais si vous supportez la souffrance lorsque vous faites ce qui est bien, c'est une grâce devant Dieu.</a:t>
            </a:r>
            <a:endParaRPr lang="en-US" sz="4400" dirty="0" smtClean="0">
              <a:latin typeface="Arial Rounded MT Bold" pitchFamily="34" charset="0"/>
            </a:endParaRPr>
          </a:p>
          <a:p>
            <a:pPr algn="just"/>
            <a:endParaRPr lang="en-US" sz="4400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algn="just"/>
            <a:r>
              <a:rPr lang="fr-FR" sz="4400" dirty="0" smtClean="0">
                <a:latin typeface="Arial Rounded MT Bold" pitchFamily="34" charset="0"/>
              </a:rPr>
              <a:t>21 </a:t>
            </a:r>
            <a:r>
              <a:rPr lang="fr-FR" sz="4400" dirty="0" smtClean="0">
                <a:latin typeface="Arial Rounded MT Bold" pitchFamily="34" charset="0"/>
              </a:rPr>
              <a:t>Et c'est à cela que vous avez été appelés, parce que Christ aussi a souffert pour vous, vous laissant un exemple, afin que vous suiviez ses traces,</a:t>
            </a:r>
            <a:endParaRPr lang="en-US" sz="4400" dirty="0" smtClean="0"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solidFill>
                  <a:srgbClr val="C00000"/>
                </a:solidFill>
                <a:latin typeface="Arial Rounded MT Bold" pitchFamily="34" charset="0"/>
              </a:rPr>
              <a:t> 22 Lui qui n'a point commis de péché, Et dans la bouche duquel il ne s'est point trouvé de fraude;</a:t>
            </a:r>
            <a:endParaRPr lang="en-US" sz="44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latin typeface="Arial Rounded MT Bold" pitchFamily="34" charset="0"/>
              </a:rPr>
              <a:t> 23 lui qui, injurié, ne rendait point d'injures, maltraité, ne faisait point de menaces, mais s'en remettait à celui qui juge justement</a:t>
            </a:r>
            <a:r>
              <a:rPr lang="fr-FR" sz="4400" dirty="0" smtClean="0">
                <a:latin typeface="Arial Rounded MT Bold" pitchFamily="34" charset="0"/>
              </a:rPr>
              <a:t>;</a:t>
            </a:r>
            <a:endParaRPr lang="en-US" sz="44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fr-FR" sz="4400" b="1" u="sng" dirty="0" smtClean="0">
                <a:solidFill>
                  <a:srgbClr val="C00000"/>
                </a:solidFill>
                <a:latin typeface="Arial Rounded MT Bold" pitchFamily="34" charset="0"/>
              </a:rPr>
              <a:t>Lévitique 19:17-18</a:t>
            </a:r>
          </a:p>
          <a:p>
            <a:pPr algn="just"/>
            <a:r>
              <a:rPr lang="fr-FR" sz="4400" dirty="0" smtClean="0">
                <a:latin typeface="Arial Rounded MT Bold" pitchFamily="34" charset="0"/>
              </a:rPr>
              <a:t>17</a:t>
            </a:r>
            <a:r>
              <a:rPr lang="fr-FR" sz="4400" b="1" dirty="0" smtClean="0">
                <a:latin typeface="Arial Rounded MT Bold" pitchFamily="34" charset="0"/>
              </a:rPr>
              <a:t> </a:t>
            </a:r>
            <a:r>
              <a:rPr lang="fr-FR" sz="4400" dirty="0" smtClean="0">
                <a:latin typeface="Arial Rounded MT Bold" pitchFamily="34" charset="0"/>
              </a:rPr>
              <a:t>Tu </a:t>
            </a:r>
            <a:r>
              <a:rPr lang="fr-FR" sz="4400" dirty="0" smtClean="0">
                <a:latin typeface="Arial Rounded MT Bold" pitchFamily="34" charset="0"/>
              </a:rPr>
              <a:t>ne haïras point ton frère dans ton cœur; tu auras soin de reprendre ton prochain, mais tu ne te chargeras point d'un péché à cause de lui.</a:t>
            </a:r>
            <a:endParaRPr lang="en-US" sz="4400" dirty="0" smtClean="0"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latin typeface="Arial Rounded MT Bold" pitchFamily="34" charset="0"/>
              </a:rPr>
              <a:t> </a:t>
            </a:r>
            <a:r>
              <a:rPr lang="fr-FR" sz="4400" dirty="0" smtClean="0">
                <a:solidFill>
                  <a:srgbClr val="C00000"/>
                </a:solidFill>
                <a:latin typeface="Arial Rounded MT Bold" pitchFamily="34" charset="0"/>
              </a:rPr>
              <a:t>18 Tu ne te vengeras point, et tu ne garderas point de rancune contre les enfants de ton peuple. Tu aimeras ton prochain comme toi-même. Je suis l'Éternel.</a:t>
            </a:r>
            <a:endParaRPr lang="en-US" sz="4400" dirty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algn="ctr">
              <a:buNone/>
            </a:pPr>
            <a:r>
              <a:rPr lang="fr-FR" sz="4400" b="1" dirty="0" smtClean="0">
                <a:solidFill>
                  <a:srgbClr val="2B14D2"/>
                </a:solidFill>
                <a:latin typeface="Arial Rounded MT Bold" pitchFamily="34" charset="0"/>
              </a:rPr>
              <a:t>LA VENGEANCE DEDAIGNEUSE DES PHILISTINS </a:t>
            </a:r>
            <a:endParaRPr lang="en-US" sz="4400" dirty="0" smtClean="0">
              <a:solidFill>
                <a:srgbClr val="2B14D2"/>
              </a:solidFill>
              <a:latin typeface="Arial Rounded MT Bold" pitchFamily="34" charset="0"/>
            </a:endParaRPr>
          </a:p>
          <a:p>
            <a:pPr algn="just"/>
            <a:r>
              <a:rPr lang="fr-FR" sz="4400" b="1" u="sng" dirty="0" smtClean="0">
                <a:solidFill>
                  <a:srgbClr val="C00000"/>
                </a:solidFill>
                <a:latin typeface="Arial Rounded MT Bold" pitchFamily="34" charset="0"/>
              </a:rPr>
              <a:t>EZEKIEL 25 : 15-17</a:t>
            </a:r>
            <a:endParaRPr lang="en-US" sz="44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latin typeface="Arial Rounded MT Bold" pitchFamily="34" charset="0"/>
              </a:rPr>
              <a:t>15 Ainsi parle le Seigneur, l'Éternel: Parce que les Philistins se sont livrés à la vengeance, Parce qu'ils se sont vengés dédaigneusement et du fond de l'âme, Voulant tout détruire, dans leur haine éternelle,</a:t>
            </a:r>
            <a:endParaRPr lang="en-US" sz="4400" dirty="0" smtClean="0">
              <a:latin typeface="Arial Rounded MT Bold" pitchFamily="34" charset="0"/>
            </a:endParaRPr>
          </a:p>
          <a:p>
            <a:pPr algn="just">
              <a:buNone/>
            </a:pPr>
            <a:endParaRPr lang="en-US" sz="44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algn="just"/>
            <a:r>
              <a:rPr lang="fr-FR" sz="4400" dirty="0" smtClean="0">
                <a:latin typeface="Arial Rounded MT Bold" pitchFamily="34" charset="0"/>
              </a:rPr>
              <a:t>16 </a:t>
            </a:r>
            <a:r>
              <a:rPr lang="fr-FR" sz="4400" dirty="0" smtClean="0">
                <a:latin typeface="Arial Rounded MT Bold" pitchFamily="34" charset="0"/>
              </a:rPr>
              <a:t>Ainsi parle le Seigneur, l'Éternel: Voici, j'étends ma main sur les Philistins, J'extermine les </a:t>
            </a:r>
            <a:r>
              <a:rPr lang="fr-FR" sz="4400" dirty="0" err="1" smtClean="0">
                <a:latin typeface="Arial Rounded MT Bold" pitchFamily="34" charset="0"/>
              </a:rPr>
              <a:t>Kéréthiens</a:t>
            </a:r>
            <a:r>
              <a:rPr lang="fr-FR" sz="4400" dirty="0" smtClean="0">
                <a:latin typeface="Arial Rounded MT Bold" pitchFamily="34" charset="0"/>
              </a:rPr>
              <a:t>, Et je détruis ce qui reste sur la côte de la mer.</a:t>
            </a:r>
            <a:endParaRPr lang="en-US" sz="4400" dirty="0" smtClean="0"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latin typeface="Arial Rounded MT Bold" pitchFamily="34" charset="0"/>
              </a:rPr>
              <a:t> </a:t>
            </a:r>
            <a:r>
              <a:rPr lang="fr-FR" sz="4400" dirty="0" smtClean="0">
                <a:solidFill>
                  <a:srgbClr val="2B14D2"/>
                </a:solidFill>
                <a:latin typeface="Arial Rounded MT Bold" pitchFamily="34" charset="0"/>
              </a:rPr>
              <a:t>17 J'exercerai sur eux de grandes vengeances, En les châtiant avec fureur. Et ils sauront que je suis l'Éternel, Quand j'exercerai sur eux ma vengeance</a:t>
            </a:r>
            <a:r>
              <a:rPr lang="fr-FR" sz="4400" dirty="0" smtClean="0">
                <a:solidFill>
                  <a:srgbClr val="2B14D2"/>
                </a:solidFill>
                <a:latin typeface="Arial Rounded MT Bold" pitchFamily="34" charset="0"/>
              </a:rPr>
              <a:t>.</a:t>
            </a:r>
            <a:endParaRPr lang="en-US" sz="4400" dirty="0" smtClean="0">
              <a:solidFill>
                <a:srgbClr val="2B14D2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fr-FR" sz="4400" dirty="0" smtClean="0">
                <a:latin typeface="Arial Rounded MT Bold" pitchFamily="34" charset="0"/>
              </a:rPr>
              <a:t>Les </a:t>
            </a:r>
            <a:r>
              <a:rPr lang="fr-FR" sz="4400" dirty="0" smtClean="0">
                <a:latin typeface="Arial Rounded MT Bold" pitchFamily="34" charset="0"/>
              </a:rPr>
              <a:t>Philistins étaient avides dans leur abandon à la vengeance.</a:t>
            </a:r>
            <a:endParaRPr lang="en-US" sz="4400" dirty="0" smtClean="0"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rgbClr val="2B14D2"/>
                </a:solidFill>
                <a:latin typeface="Arial Rounded MT Bold" pitchFamily="34" charset="0"/>
              </a:rPr>
              <a:t>Quoique la justice se bornait à un œil pour un œil et une dent pour une dent.</a:t>
            </a:r>
            <a:endParaRPr lang="en-US" sz="4400" dirty="0" smtClean="0">
              <a:solidFill>
                <a:srgbClr val="2B14D2"/>
              </a:solidFill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latin typeface="Arial Rounded MT Bold" pitchFamily="34" charset="0"/>
              </a:rPr>
              <a:t>Leur justice était un œil pour une vie.</a:t>
            </a:r>
            <a:endParaRPr lang="en-US" sz="4400" dirty="0" smtClean="0"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rgbClr val="2B14D2"/>
                </a:solidFill>
                <a:latin typeface="Arial Rounded MT Bold" pitchFamily="34" charset="0"/>
              </a:rPr>
              <a:t>Une dent pour une vie</a:t>
            </a:r>
            <a:r>
              <a:rPr lang="fr-FR" sz="4400" dirty="0" smtClean="0">
                <a:solidFill>
                  <a:srgbClr val="2B14D2"/>
                </a:solidFill>
                <a:latin typeface="Arial Rounded MT Bold" pitchFamily="34" charset="0"/>
              </a:rPr>
              <a:t>.</a:t>
            </a:r>
            <a:endParaRPr lang="en-US" sz="4400" dirty="0" smtClean="0">
              <a:solidFill>
                <a:srgbClr val="2B14D2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lvl="0" algn="just"/>
            <a:r>
              <a:rPr lang="fr-FR" sz="4400" dirty="0" smtClean="0">
                <a:latin typeface="Arial Rounded MT Bold" pitchFamily="34" charset="0"/>
              </a:rPr>
              <a:t>15Les </a:t>
            </a:r>
            <a:r>
              <a:rPr lang="fr-FR" sz="4400" dirty="0" smtClean="0">
                <a:latin typeface="Arial Rounded MT Bold" pitchFamily="34" charset="0"/>
              </a:rPr>
              <a:t>Philistins se sont livrés à la vengeance ; ils se sont vengés dédaigneusement et du fond de l'âme, Voulant tout détruire, dans leur haine éternelle.</a:t>
            </a:r>
            <a:endParaRPr lang="en-US" sz="4400" dirty="0" smtClean="0"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rgbClr val="2B14D2"/>
                </a:solidFill>
                <a:latin typeface="Arial Rounded MT Bold" pitchFamily="34" charset="0"/>
              </a:rPr>
              <a:t>Ils voulaient exercer la peine capitale pour la moindre offense.</a:t>
            </a:r>
            <a:endParaRPr lang="en-US" sz="4400" dirty="0" smtClean="0">
              <a:solidFill>
                <a:srgbClr val="2B14D2"/>
              </a:solidFill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latin typeface="Arial Rounded MT Bold" pitchFamily="34" charset="0"/>
              </a:rPr>
              <a:t>Une simple manque de respect et la personne doit verser l’âme à cause de cela</a:t>
            </a:r>
            <a:r>
              <a:rPr lang="fr-FR" sz="4400" dirty="0" smtClean="0">
                <a:latin typeface="Arial Rounded MT Bold" pitchFamily="34" charset="0"/>
              </a:rPr>
              <a:t>.</a:t>
            </a:r>
            <a:endParaRPr lang="en-US" sz="44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lvl="0" algn="just"/>
            <a:r>
              <a:rPr lang="fr-FR" sz="4400" dirty="0" smtClean="0">
                <a:latin typeface="Arial Rounded MT Bold" pitchFamily="34" charset="0"/>
              </a:rPr>
              <a:t>A </a:t>
            </a:r>
            <a:r>
              <a:rPr lang="fr-FR" sz="4400" dirty="0" smtClean="0">
                <a:latin typeface="Arial Rounded MT Bold" pitchFamily="34" charset="0"/>
              </a:rPr>
              <a:t>cause du fait que Mardochée ne se prosternait pas devant </a:t>
            </a:r>
            <a:r>
              <a:rPr lang="fr-FR" sz="4400" dirty="0" err="1" smtClean="0">
                <a:latin typeface="Arial Rounded MT Bold" pitchFamily="34" charset="0"/>
              </a:rPr>
              <a:t>Haman</a:t>
            </a:r>
            <a:r>
              <a:rPr lang="fr-FR" sz="4400" dirty="0" smtClean="0">
                <a:latin typeface="Arial Rounded MT Bold" pitchFamily="34" charset="0"/>
              </a:rPr>
              <a:t>, toute la race Juive devrait être exterminée.</a:t>
            </a:r>
            <a:endParaRPr lang="en-US" sz="4400" dirty="0" smtClean="0"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rgbClr val="2B14D2"/>
                </a:solidFill>
                <a:latin typeface="Arial Rounded MT Bold" pitchFamily="34" charset="0"/>
              </a:rPr>
              <a:t>A cause </a:t>
            </a:r>
            <a:r>
              <a:rPr lang="fr-FR" sz="4400" dirty="0" err="1" smtClean="0">
                <a:solidFill>
                  <a:srgbClr val="2B14D2"/>
                </a:solidFill>
                <a:latin typeface="Arial Rounded MT Bold" pitchFamily="34" charset="0"/>
              </a:rPr>
              <a:t>Naboth</a:t>
            </a:r>
            <a:r>
              <a:rPr lang="fr-FR" sz="4400" dirty="0" smtClean="0">
                <a:solidFill>
                  <a:srgbClr val="2B14D2"/>
                </a:solidFill>
                <a:latin typeface="Arial Rounded MT Bold" pitchFamily="34" charset="0"/>
              </a:rPr>
              <a:t> refusait de vendre son champ au roi Achab, il a trouve la mort par les mains cruelles de Jézabel.</a:t>
            </a:r>
            <a:endParaRPr lang="en-US" sz="4400" dirty="0" smtClean="0">
              <a:solidFill>
                <a:srgbClr val="2B14D2"/>
              </a:solidFill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latin typeface="Arial Rounded MT Bold" pitchFamily="34" charset="0"/>
              </a:rPr>
              <a:t>A cause du désapprouve de Jean Baptiste de la relation amoureuse entre Hérode et sa belle sœur, sa tête devrait être offerte dans un plat</a:t>
            </a:r>
            <a:r>
              <a:rPr lang="fr-FR" sz="4400" dirty="0" smtClean="0">
                <a:latin typeface="Arial Rounded MT Bold" pitchFamily="34" charset="0"/>
              </a:rPr>
              <a:t>.</a:t>
            </a:r>
            <a:endParaRPr lang="en-US" sz="44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lvl="0" algn="just"/>
            <a:r>
              <a:rPr lang="fr-FR" sz="4400" dirty="0" smtClean="0">
                <a:latin typeface="Arial Rounded MT Bold" pitchFamily="34" charset="0"/>
              </a:rPr>
              <a:t>A </a:t>
            </a:r>
            <a:r>
              <a:rPr lang="fr-FR" sz="4400" dirty="0" smtClean="0">
                <a:latin typeface="Arial Rounded MT Bold" pitchFamily="34" charset="0"/>
              </a:rPr>
              <a:t>cause de la naissance d’un enfant roi, tous les enfants mal de Bethlehem et des villes envoisinâtes devraient êtres mis en pièce.</a:t>
            </a:r>
            <a:endParaRPr lang="en-US" sz="4400" dirty="0" smtClean="0"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rgbClr val="2B14D2"/>
                </a:solidFill>
                <a:latin typeface="Arial Rounded MT Bold" pitchFamily="34" charset="0"/>
              </a:rPr>
              <a:t>Il y a des gens qui maltraitent des enfants à cause d’une indifférence qu’ils ont eue antérieurement avec un membre de leur famille</a:t>
            </a:r>
            <a:r>
              <a:rPr lang="fr-FR" sz="4400" dirty="0" smtClean="0">
                <a:solidFill>
                  <a:srgbClr val="2B14D2"/>
                </a:solidFill>
                <a:latin typeface="Arial Rounded MT Bold" pitchFamily="34" charset="0"/>
              </a:rPr>
              <a:t>.</a:t>
            </a:r>
            <a:endParaRPr lang="en-US" sz="4400" dirty="0" smtClean="0">
              <a:solidFill>
                <a:srgbClr val="2B14D2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lvl="0" algn="just"/>
            <a:r>
              <a:rPr lang="fr-FR" sz="4400" dirty="0" smtClean="0">
                <a:latin typeface="Arial Rounded MT Bold" pitchFamily="34" charset="0"/>
              </a:rPr>
              <a:t>Il </a:t>
            </a:r>
            <a:r>
              <a:rPr lang="fr-FR" sz="4400" dirty="0" smtClean="0">
                <a:latin typeface="Arial Rounded MT Bold" pitchFamily="34" charset="0"/>
              </a:rPr>
              <a:t>y a des gens qui continuent à punir des gens qui sont déjà décédés a travers leurs enfants.</a:t>
            </a:r>
            <a:endParaRPr lang="en-US" sz="4400" dirty="0" smtClean="0"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rgbClr val="2B14D2"/>
                </a:solidFill>
                <a:latin typeface="Arial Rounded MT Bold" pitchFamily="34" charset="0"/>
              </a:rPr>
              <a:t>La bible nous dit que les Philistins avaient une haine éternelle qui les consumait.</a:t>
            </a:r>
            <a:endParaRPr lang="en-US" sz="4400" dirty="0" smtClean="0">
              <a:solidFill>
                <a:srgbClr val="2B14D2"/>
              </a:solidFill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latin typeface="Arial Rounded MT Bold" pitchFamily="34" charset="0"/>
              </a:rPr>
              <a:t>Ils se sont vengés dédaigneusement (</a:t>
            </a:r>
            <a:r>
              <a:rPr lang="fr-FR" sz="4400" dirty="0" smtClean="0">
                <a:solidFill>
                  <a:srgbClr val="2B14D2"/>
                </a:solidFill>
                <a:latin typeface="Arial Rounded MT Bold" pitchFamily="34" charset="0"/>
              </a:rPr>
              <a:t>follement, vilainement, cruellement</a:t>
            </a:r>
            <a:r>
              <a:rPr lang="fr-FR" sz="4400" dirty="0" smtClean="0">
                <a:latin typeface="Arial Rounded MT Bold" pitchFamily="34" charset="0"/>
              </a:rPr>
              <a:t>) au fond de l’âme</a:t>
            </a:r>
            <a:r>
              <a:rPr lang="fr-FR" sz="4400" dirty="0" smtClean="0">
                <a:latin typeface="Arial Rounded MT Bold" pitchFamily="34" charset="0"/>
              </a:rPr>
              <a:t>.</a:t>
            </a:r>
            <a:endParaRPr lang="en-US" sz="44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algn="just"/>
            <a:r>
              <a:rPr lang="fr-FR" sz="4400" b="1" dirty="0" smtClean="0">
                <a:solidFill>
                  <a:srgbClr val="2B14D2"/>
                </a:solidFill>
                <a:latin typeface="Arial Rounded MT Bold" pitchFamily="34" charset="0"/>
              </a:rPr>
              <a:t>La </a:t>
            </a:r>
            <a:r>
              <a:rPr lang="fr-FR" sz="4400" b="1" dirty="0" smtClean="0">
                <a:solidFill>
                  <a:srgbClr val="2B14D2"/>
                </a:solidFill>
                <a:latin typeface="Arial Rounded MT Bold" pitchFamily="34" charset="0"/>
              </a:rPr>
              <a:t>vengeance des Philistins cautionnait la vengeance de Dieu sur eux.</a:t>
            </a:r>
            <a:endParaRPr lang="en-US" sz="4400" dirty="0" smtClean="0">
              <a:solidFill>
                <a:srgbClr val="2B14D2"/>
              </a:solidFill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latin typeface="Arial Rounded MT Bold" pitchFamily="34" charset="0"/>
              </a:rPr>
              <a:t>Eze 25:17 J'exercerai sur eux de grandes vengeances, En les châtiant avec fureur. Et ils sauront que je suis l'Éternel, Quand j'exercerai sur eux ma vengeance.</a:t>
            </a:r>
            <a:endParaRPr lang="en-US" sz="4400" dirty="0" smtClean="0"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rgbClr val="2B14D2"/>
                </a:solidFill>
                <a:latin typeface="Arial Rounded MT Bold" pitchFamily="34" charset="0"/>
              </a:rPr>
              <a:t>Si vous faites de la vengeance votre mode d’opération, Dieu déversera sa propre vengeance sur vous. </a:t>
            </a:r>
            <a:endParaRPr lang="en-US" sz="4400" dirty="0">
              <a:solidFill>
                <a:srgbClr val="2B14D2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>
              <a:lumMod val="9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algn="just"/>
            <a:r>
              <a:rPr lang="fr-FR" sz="4400" b="1" dirty="0" smtClean="0">
                <a:solidFill>
                  <a:srgbClr val="FF0000"/>
                </a:solidFill>
                <a:latin typeface="Arial Rounded MT Bold" pitchFamily="34" charset="0"/>
              </a:rPr>
              <a:t>LA VENGEANCE DE DIEU POUR L’INJUSTICE FAITE A NABOTH</a:t>
            </a:r>
            <a:endParaRPr lang="en-US" sz="4400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latin typeface="Arial Rounded MT Bold" pitchFamily="34" charset="0"/>
              </a:rPr>
              <a:t>2Ki 9:21 Alors </a:t>
            </a:r>
            <a:r>
              <a:rPr lang="fr-FR" sz="4400" dirty="0" err="1" smtClean="0">
                <a:latin typeface="Arial Rounded MT Bold" pitchFamily="34" charset="0"/>
              </a:rPr>
              <a:t>Joram</a:t>
            </a:r>
            <a:r>
              <a:rPr lang="fr-FR" sz="4400" dirty="0" smtClean="0">
                <a:latin typeface="Arial Rounded MT Bold" pitchFamily="34" charset="0"/>
              </a:rPr>
              <a:t> dit: Attelle! Et on attela son char. </a:t>
            </a:r>
            <a:r>
              <a:rPr lang="fr-FR" sz="4400" dirty="0" err="1" smtClean="0">
                <a:latin typeface="Arial Rounded MT Bold" pitchFamily="34" charset="0"/>
              </a:rPr>
              <a:t>Joram</a:t>
            </a:r>
            <a:r>
              <a:rPr lang="fr-FR" sz="4400" dirty="0" smtClean="0">
                <a:latin typeface="Arial Rounded MT Bold" pitchFamily="34" charset="0"/>
              </a:rPr>
              <a:t>, roi d'Israël, et </a:t>
            </a:r>
            <a:r>
              <a:rPr lang="fr-FR" sz="4400" dirty="0" err="1" smtClean="0">
                <a:latin typeface="Arial Rounded MT Bold" pitchFamily="34" charset="0"/>
              </a:rPr>
              <a:t>Achazia</a:t>
            </a:r>
            <a:r>
              <a:rPr lang="fr-FR" sz="4400" dirty="0" smtClean="0">
                <a:latin typeface="Arial Rounded MT Bold" pitchFamily="34" charset="0"/>
              </a:rPr>
              <a:t>, roi de Juda, sortirent chacun dans son char pour aller au-devant de Jéhu, et ils le rencontrèrent dans le champ de </a:t>
            </a:r>
            <a:r>
              <a:rPr lang="fr-FR" sz="4400" dirty="0" err="1" smtClean="0">
                <a:latin typeface="Arial Rounded MT Bold" pitchFamily="34" charset="0"/>
              </a:rPr>
              <a:t>Naboth</a:t>
            </a:r>
            <a:r>
              <a:rPr lang="fr-FR" sz="4400" dirty="0" smtClean="0">
                <a:latin typeface="Arial Rounded MT Bold" pitchFamily="34" charset="0"/>
              </a:rPr>
              <a:t> de </a:t>
            </a:r>
            <a:r>
              <a:rPr lang="fr-FR" sz="4400" dirty="0" err="1" smtClean="0">
                <a:latin typeface="Arial Rounded MT Bold" pitchFamily="34" charset="0"/>
              </a:rPr>
              <a:t>Jizreel</a:t>
            </a:r>
            <a:r>
              <a:rPr lang="fr-FR" sz="4400" dirty="0" smtClean="0">
                <a:latin typeface="Arial Rounded MT Bold" pitchFamily="34" charset="0"/>
              </a:rPr>
              <a:t>.</a:t>
            </a:r>
            <a:endParaRPr lang="en-US" sz="4400" dirty="0" smtClean="0">
              <a:latin typeface="Arial Rounded MT Bold" pitchFamily="34" charset="0"/>
            </a:endParaRPr>
          </a:p>
          <a:p>
            <a:pPr algn="just"/>
            <a:endParaRPr lang="en-US" sz="44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>
              <a:lumMod val="9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4400" dirty="0" smtClean="0">
                <a:latin typeface="Arial Rounded MT Bold" pitchFamily="34" charset="0"/>
              </a:rPr>
              <a:t>22 </a:t>
            </a:r>
            <a:r>
              <a:rPr lang="fr-FR" sz="4400" dirty="0" smtClean="0">
                <a:latin typeface="Arial Rounded MT Bold" pitchFamily="34" charset="0"/>
              </a:rPr>
              <a:t>Dès que </a:t>
            </a:r>
            <a:r>
              <a:rPr lang="fr-FR" sz="4400" dirty="0" err="1" smtClean="0">
                <a:latin typeface="Arial Rounded MT Bold" pitchFamily="34" charset="0"/>
              </a:rPr>
              <a:t>Joram</a:t>
            </a:r>
            <a:r>
              <a:rPr lang="fr-FR" sz="4400" dirty="0" smtClean="0">
                <a:latin typeface="Arial Rounded MT Bold" pitchFamily="34" charset="0"/>
              </a:rPr>
              <a:t> vit Jéhu, il dit: Est-ce la paix, Jéhu? Jéhu répondit: Quoi, la paix! tant que durent les prostitutions de Jézabel, ta mère, et la multitude de ses sortilèges!</a:t>
            </a:r>
            <a:endParaRPr lang="en-US" sz="4400" dirty="0" smtClean="0"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latin typeface="Arial Rounded MT Bold" pitchFamily="34" charset="0"/>
              </a:rPr>
              <a:t> </a:t>
            </a:r>
            <a:r>
              <a:rPr lang="fr-FR" sz="4400" dirty="0" smtClean="0">
                <a:solidFill>
                  <a:srgbClr val="FF0000"/>
                </a:solidFill>
                <a:latin typeface="Arial Rounded MT Bold" pitchFamily="34" charset="0"/>
              </a:rPr>
              <a:t>23 </a:t>
            </a:r>
            <a:r>
              <a:rPr lang="fr-FR" sz="4400" dirty="0" err="1" smtClean="0">
                <a:solidFill>
                  <a:srgbClr val="FF0000"/>
                </a:solidFill>
                <a:latin typeface="Arial Rounded MT Bold" pitchFamily="34" charset="0"/>
              </a:rPr>
              <a:t>Joram</a:t>
            </a:r>
            <a:r>
              <a:rPr lang="fr-FR" sz="4400" dirty="0" smtClean="0">
                <a:solidFill>
                  <a:srgbClr val="FF0000"/>
                </a:solidFill>
                <a:latin typeface="Arial Rounded MT Bold" pitchFamily="34" charset="0"/>
              </a:rPr>
              <a:t> tourna bride et s'enfuit, et il dit à </a:t>
            </a:r>
            <a:r>
              <a:rPr lang="fr-FR" sz="4400" dirty="0" err="1" smtClean="0">
                <a:solidFill>
                  <a:srgbClr val="FF0000"/>
                </a:solidFill>
                <a:latin typeface="Arial Rounded MT Bold" pitchFamily="34" charset="0"/>
              </a:rPr>
              <a:t>Achazia</a:t>
            </a:r>
            <a:r>
              <a:rPr lang="fr-FR" sz="4400" dirty="0" smtClean="0">
                <a:solidFill>
                  <a:srgbClr val="FF0000"/>
                </a:solidFill>
                <a:latin typeface="Arial Rounded MT Bold" pitchFamily="34" charset="0"/>
              </a:rPr>
              <a:t>: Trahison, </a:t>
            </a:r>
            <a:r>
              <a:rPr lang="fr-FR" sz="4400" dirty="0" err="1" smtClean="0">
                <a:solidFill>
                  <a:srgbClr val="FF0000"/>
                </a:solidFill>
                <a:latin typeface="Arial Rounded MT Bold" pitchFamily="34" charset="0"/>
              </a:rPr>
              <a:t>Achazia</a:t>
            </a:r>
            <a:r>
              <a:rPr lang="fr-FR" sz="4400" dirty="0" smtClean="0">
                <a:solidFill>
                  <a:srgbClr val="FF0000"/>
                </a:solidFill>
                <a:latin typeface="Arial Rounded MT Bold" pitchFamily="34" charset="0"/>
              </a:rPr>
              <a:t>!</a:t>
            </a:r>
            <a:endParaRPr lang="en-US" sz="4400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algn="just"/>
            <a:endParaRPr lang="en-US" sz="4400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>
              <a:lumMod val="9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algn="just"/>
            <a:r>
              <a:rPr lang="fr-FR" sz="4400" dirty="0" smtClean="0">
                <a:latin typeface="Arial Rounded MT Bold" pitchFamily="34" charset="0"/>
              </a:rPr>
              <a:t>24 </a:t>
            </a:r>
            <a:r>
              <a:rPr lang="fr-FR" sz="4400" dirty="0" smtClean="0">
                <a:latin typeface="Arial Rounded MT Bold" pitchFamily="34" charset="0"/>
              </a:rPr>
              <a:t>Mais Jéhu saisit son arc, et il frappa </a:t>
            </a:r>
            <a:r>
              <a:rPr lang="fr-FR" sz="4400" dirty="0" err="1" smtClean="0">
                <a:latin typeface="Arial Rounded MT Bold" pitchFamily="34" charset="0"/>
              </a:rPr>
              <a:t>Joram</a:t>
            </a:r>
            <a:r>
              <a:rPr lang="fr-FR" sz="4400" dirty="0" smtClean="0">
                <a:latin typeface="Arial Rounded MT Bold" pitchFamily="34" charset="0"/>
              </a:rPr>
              <a:t> entre les épaules: la flèche sortit par le </a:t>
            </a:r>
            <a:r>
              <a:rPr lang="fr-FR" sz="4400" dirty="0" err="1" smtClean="0">
                <a:latin typeface="Arial Rounded MT Bold" pitchFamily="34" charset="0"/>
              </a:rPr>
              <a:t>coeur</a:t>
            </a:r>
            <a:r>
              <a:rPr lang="fr-FR" sz="4400" dirty="0" smtClean="0">
                <a:latin typeface="Arial Rounded MT Bold" pitchFamily="34" charset="0"/>
              </a:rPr>
              <a:t>, et </a:t>
            </a:r>
            <a:r>
              <a:rPr lang="fr-FR" sz="4400" dirty="0" err="1" smtClean="0">
                <a:latin typeface="Arial Rounded MT Bold" pitchFamily="34" charset="0"/>
              </a:rPr>
              <a:t>Joram</a:t>
            </a:r>
            <a:r>
              <a:rPr lang="fr-FR" sz="4400" dirty="0" smtClean="0">
                <a:latin typeface="Arial Rounded MT Bold" pitchFamily="34" charset="0"/>
              </a:rPr>
              <a:t> s'affaissa dans son char.</a:t>
            </a:r>
            <a:endParaRPr lang="en-US" sz="4400" dirty="0" smtClean="0"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solidFill>
                  <a:srgbClr val="FF0000"/>
                </a:solidFill>
                <a:latin typeface="Arial Rounded MT Bold" pitchFamily="34" charset="0"/>
              </a:rPr>
              <a:t> 25 Jéhu dit à son officier </a:t>
            </a:r>
            <a:r>
              <a:rPr lang="fr-FR" sz="4400" dirty="0" err="1" smtClean="0">
                <a:solidFill>
                  <a:srgbClr val="FF0000"/>
                </a:solidFill>
                <a:latin typeface="Arial Rounded MT Bold" pitchFamily="34" charset="0"/>
              </a:rPr>
              <a:t>Bidkar</a:t>
            </a:r>
            <a:r>
              <a:rPr lang="fr-FR" sz="4400" dirty="0" smtClean="0">
                <a:solidFill>
                  <a:srgbClr val="FF0000"/>
                </a:solidFill>
                <a:latin typeface="Arial Rounded MT Bold" pitchFamily="34" charset="0"/>
              </a:rPr>
              <a:t>: Prends-le, et jette-le dans le champ de </a:t>
            </a:r>
            <a:r>
              <a:rPr lang="fr-FR" sz="4400" dirty="0" err="1" smtClean="0">
                <a:solidFill>
                  <a:srgbClr val="FF0000"/>
                </a:solidFill>
                <a:latin typeface="Arial Rounded MT Bold" pitchFamily="34" charset="0"/>
              </a:rPr>
              <a:t>Naboth</a:t>
            </a:r>
            <a:r>
              <a:rPr lang="fr-FR" sz="4400" dirty="0" smtClean="0">
                <a:solidFill>
                  <a:srgbClr val="FF0000"/>
                </a:solidFill>
                <a:latin typeface="Arial Rounded MT Bold" pitchFamily="34" charset="0"/>
              </a:rPr>
              <a:t> de </a:t>
            </a:r>
            <a:r>
              <a:rPr lang="fr-FR" sz="4400" dirty="0" err="1" smtClean="0">
                <a:solidFill>
                  <a:srgbClr val="FF0000"/>
                </a:solidFill>
                <a:latin typeface="Arial Rounded MT Bold" pitchFamily="34" charset="0"/>
              </a:rPr>
              <a:t>Jizreel</a:t>
            </a:r>
            <a:r>
              <a:rPr lang="fr-FR" sz="4400" dirty="0" smtClean="0">
                <a:solidFill>
                  <a:srgbClr val="FF0000"/>
                </a:solidFill>
                <a:latin typeface="Arial Rounded MT Bold" pitchFamily="34" charset="0"/>
              </a:rPr>
              <a:t>; car </a:t>
            </a:r>
            <a:r>
              <a:rPr lang="fr-FR" sz="4400" dirty="0" err="1" smtClean="0">
                <a:solidFill>
                  <a:srgbClr val="FF0000"/>
                </a:solidFill>
                <a:latin typeface="Arial Rounded MT Bold" pitchFamily="34" charset="0"/>
              </a:rPr>
              <a:t>souviens-t'en</a:t>
            </a:r>
            <a:r>
              <a:rPr lang="fr-FR" sz="4400" dirty="0" smtClean="0">
                <a:solidFill>
                  <a:srgbClr val="FF0000"/>
                </a:solidFill>
                <a:latin typeface="Arial Rounded MT Bold" pitchFamily="34" charset="0"/>
              </a:rPr>
              <a:t>, lorsque moi et toi, nous étions ensemble à cheval derrière Achab, son père, l'Éternel prononça contre lui cette sentence:</a:t>
            </a:r>
            <a:endParaRPr lang="en-US" sz="4400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algn="just">
              <a:buNone/>
            </a:pPr>
            <a:endParaRPr lang="en-US" sz="4400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>
              <a:lumMod val="9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algn="just"/>
            <a:r>
              <a:rPr lang="fr-FR" sz="4400" dirty="0" smtClean="0">
                <a:latin typeface="Arial Rounded MT Bold" pitchFamily="34" charset="0"/>
              </a:rPr>
              <a:t>26 </a:t>
            </a:r>
            <a:r>
              <a:rPr lang="fr-FR" sz="4400" dirty="0" smtClean="0">
                <a:latin typeface="Arial Rounded MT Bold" pitchFamily="34" charset="0"/>
              </a:rPr>
              <a:t>J'ai vu hier le sang de </a:t>
            </a:r>
            <a:r>
              <a:rPr lang="fr-FR" sz="4400" dirty="0" err="1" smtClean="0">
                <a:latin typeface="Arial Rounded MT Bold" pitchFamily="34" charset="0"/>
              </a:rPr>
              <a:t>Naboth</a:t>
            </a:r>
            <a:r>
              <a:rPr lang="fr-FR" sz="4400" dirty="0" smtClean="0">
                <a:latin typeface="Arial Rounded MT Bold" pitchFamily="34" charset="0"/>
              </a:rPr>
              <a:t> et le sang de ses fils, dit l'Éternel, et je te rendrai la pareille dans ce champ même, dit l'Éternel! Prends-le donc, et jette-le dans le champ, selon la parole de l'Éternel.</a:t>
            </a:r>
            <a:endParaRPr lang="en-US" sz="4400" dirty="0" smtClean="0"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solidFill>
                  <a:srgbClr val="FF0000"/>
                </a:solidFill>
                <a:latin typeface="Arial Rounded MT Bold" pitchFamily="34" charset="0"/>
              </a:rPr>
              <a:t>1Rois </a:t>
            </a:r>
            <a:r>
              <a:rPr lang="fr-FR" sz="4400" dirty="0" smtClean="0">
                <a:solidFill>
                  <a:srgbClr val="FF0000"/>
                </a:solidFill>
                <a:latin typeface="Arial Rounded MT Bold" pitchFamily="34" charset="0"/>
              </a:rPr>
              <a:t>21:23 L'Éternel parle aussi sur Jézabel, et il dit: Les chiens mangeront Jézabel près du rempart de </a:t>
            </a:r>
            <a:r>
              <a:rPr lang="fr-FR" sz="4400" dirty="0" err="1" smtClean="0">
                <a:solidFill>
                  <a:srgbClr val="FF0000"/>
                </a:solidFill>
                <a:latin typeface="Arial Rounded MT Bold" pitchFamily="34" charset="0"/>
              </a:rPr>
              <a:t>Jizreel</a:t>
            </a:r>
            <a:r>
              <a:rPr lang="fr-FR" sz="4400" dirty="0" smtClean="0">
                <a:solidFill>
                  <a:srgbClr val="FF0000"/>
                </a:solidFill>
                <a:latin typeface="Arial Rounded MT Bold" pitchFamily="34" charset="0"/>
              </a:rPr>
              <a:t>.</a:t>
            </a:r>
            <a:endParaRPr lang="en-US" sz="4400" dirty="0" smtClean="0">
              <a:solidFill>
                <a:srgbClr val="FF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>
              <a:lumMod val="9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4400" dirty="0" smtClean="0">
                <a:solidFill>
                  <a:srgbClr val="FF0000"/>
                </a:solidFill>
                <a:latin typeface="Arial Rounded MT Bold" pitchFamily="34" charset="0"/>
              </a:rPr>
              <a:t>2Rois 9:30-37</a:t>
            </a:r>
          </a:p>
          <a:p>
            <a:pPr algn="just"/>
            <a:r>
              <a:rPr lang="fr-FR" sz="4400" dirty="0" smtClean="0">
                <a:latin typeface="Arial Rounded MT Bold" pitchFamily="34" charset="0"/>
              </a:rPr>
              <a:t> 30 ¶ </a:t>
            </a:r>
            <a:r>
              <a:rPr lang="fr-FR" sz="4400" dirty="0" smtClean="0">
                <a:latin typeface="Arial Rounded MT Bold" pitchFamily="34" charset="0"/>
              </a:rPr>
              <a:t>Jéhu entra dans </a:t>
            </a:r>
            <a:r>
              <a:rPr lang="fr-FR" sz="4400" dirty="0" err="1" smtClean="0">
                <a:latin typeface="Arial Rounded MT Bold" pitchFamily="34" charset="0"/>
              </a:rPr>
              <a:t>Jizreel</a:t>
            </a:r>
            <a:r>
              <a:rPr lang="fr-FR" sz="4400" dirty="0" smtClean="0">
                <a:latin typeface="Arial Rounded MT Bold" pitchFamily="34" charset="0"/>
              </a:rPr>
              <a:t>. Jézabel, l'ayant appris, mit du fard à ses yeux, se para la tête, et regarda par la fenêtre.</a:t>
            </a:r>
            <a:endParaRPr lang="en-US" sz="4400" dirty="0" smtClean="0"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latin typeface="Arial Rounded MT Bold" pitchFamily="34" charset="0"/>
              </a:rPr>
              <a:t> </a:t>
            </a:r>
            <a:r>
              <a:rPr lang="fr-FR" sz="4400" dirty="0" smtClean="0">
                <a:solidFill>
                  <a:srgbClr val="FF0000"/>
                </a:solidFill>
                <a:latin typeface="Arial Rounded MT Bold" pitchFamily="34" charset="0"/>
              </a:rPr>
              <a:t>31 Comme Jéhu franchissait la porte, elle dit: Est-ce la paix, nouveau </a:t>
            </a:r>
            <a:r>
              <a:rPr lang="fr-FR" sz="4400" dirty="0" err="1" smtClean="0">
                <a:solidFill>
                  <a:srgbClr val="FF0000"/>
                </a:solidFill>
                <a:latin typeface="Arial Rounded MT Bold" pitchFamily="34" charset="0"/>
              </a:rPr>
              <a:t>Zimri</a:t>
            </a:r>
            <a:r>
              <a:rPr lang="fr-FR" sz="4400" dirty="0" smtClean="0">
                <a:solidFill>
                  <a:srgbClr val="FF0000"/>
                </a:solidFill>
                <a:latin typeface="Arial Rounded MT Bold" pitchFamily="34" charset="0"/>
              </a:rPr>
              <a:t>, assassin de son maître?</a:t>
            </a:r>
            <a:endParaRPr lang="en-US" sz="4400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algn="just"/>
            <a:endParaRPr lang="en-US" sz="4400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>
              <a:lumMod val="9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just"/>
            <a:r>
              <a:rPr lang="fr-FR" sz="4400" dirty="0" smtClean="0">
                <a:latin typeface="Arial Rounded MT Bold" pitchFamily="34" charset="0"/>
              </a:rPr>
              <a:t>32 </a:t>
            </a:r>
            <a:r>
              <a:rPr lang="fr-FR" sz="4400" dirty="0" smtClean="0">
                <a:latin typeface="Arial Rounded MT Bold" pitchFamily="34" charset="0"/>
              </a:rPr>
              <a:t>Il leva le visage vers la fenêtre, et dit: Qui est pour moi? qui? Et deux ou trois eunuques le regardèrent en s'approchant de la fenêtre.</a:t>
            </a:r>
            <a:endParaRPr lang="en-US" sz="4400" dirty="0" smtClean="0"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solidFill>
                  <a:srgbClr val="FF0000"/>
                </a:solidFill>
                <a:latin typeface="Arial Rounded MT Bold" pitchFamily="34" charset="0"/>
              </a:rPr>
              <a:t> 33 Il dit: Jetez-la en bas! Ils la jetèrent, et il rejaillit de son sang sur la muraille et sur les chevaux. Jéhu la foula aux pieds;</a:t>
            </a:r>
            <a:endParaRPr lang="en-US" sz="4400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algn="just">
              <a:buNone/>
            </a:pPr>
            <a:endParaRPr lang="en-US" sz="4400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>
              <a:lumMod val="9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4400" dirty="0" smtClean="0">
                <a:latin typeface="Arial Rounded MT Bold" pitchFamily="34" charset="0"/>
              </a:rPr>
              <a:t>34 </a:t>
            </a:r>
            <a:r>
              <a:rPr lang="fr-FR" sz="4400" dirty="0" smtClean="0">
                <a:latin typeface="Arial Rounded MT Bold" pitchFamily="34" charset="0"/>
              </a:rPr>
              <a:t>puis il entra, mangea et but, et il dit: Allez voir cette maudite, et enterrez-la, car elle est fille de roi.</a:t>
            </a:r>
            <a:endParaRPr lang="en-US" sz="4400" dirty="0" smtClean="0"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latin typeface="Arial Rounded MT Bold" pitchFamily="34" charset="0"/>
              </a:rPr>
              <a:t> </a:t>
            </a:r>
            <a:r>
              <a:rPr lang="fr-FR" sz="4400" dirty="0" smtClean="0">
                <a:solidFill>
                  <a:srgbClr val="FF0000"/>
                </a:solidFill>
                <a:latin typeface="Arial Rounded MT Bold" pitchFamily="34" charset="0"/>
              </a:rPr>
              <a:t>35 Ils allèrent pour l'enterrer; mais ils ne trouvèrent d'elle que le crâne, les pieds et les paumes des mains.</a:t>
            </a:r>
            <a:endParaRPr lang="en-US" sz="4400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algn="just"/>
            <a:endParaRPr lang="en-US" sz="4400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>
              <a:lumMod val="9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algn="just"/>
            <a:r>
              <a:rPr lang="fr-FR" sz="4400" dirty="0" smtClean="0">
                <a:latin typeface="Arial Rounded MT Bold" pitchFamily="34" charset="0"/>
              </a:rPr>
              <a:t>36 </a:t>
            </a:r>
            <a:r>
              <a:rPr lang="fr-FR" sz="4400" dirty="0" smtClean="0">
                <a:latin typeface="Arial Rounded MT Bold" pitchFamily="34" charset="0"/>
              </a:rPr>
              <a:t>Ils retournèrent l'annoncer à Jéhu, qui dit: C'est ce qu'avait déclaré l'Éternel par son serviteur Élie, le </a:t>
            </a:r>
            <a:r>
              <a:rPr lang="fr-FR" sz="4400" dirty="0" err="1" smtClean="0">
                <a:latin typeface="Arial Rounded MT Bold" pitchFamily="34" charset="0"/>
              </a:rPr>
              <a:t>Thischbite</a:t>
            </a:r>
            <a:r>
              <a:rPr lang="fr-FR" sz="4400" dirty="0" smtClean="0">
                <a:latin typeface="Arial Rounded MT Bold" pitchFamily="34" charset="0"/>
              </a:rPr>
              <a:t>, en disant: Les chiens mangeront la chair de Jézabel dans le champ de </a:t>
            </a:r>
            <a:r>
              <a:rPr lang="fr-FR" sz="4400" dirty="0" err="1" smtClean="0">
                <a:latin typeface="Arial Rounded MT Bold" pitchFamily="34" charset="0"/>
              </a:rPr>
              <a:t>Jizreel</a:t>
            </a:r>
            <a:r>
              <a:rPr lang="fr-FR" sz="4400" dirty="0" smtClean="0">
                <a:latin typeface="Arial Rounded MT Bold" pitchFamily="34" charset="0"/>
              </a:rPr>
              <a:t>;</a:t>
            </a:r>
            <a:endParaRPr lang="en-US" sz="4400" dirty="0" smtClean="0"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solidFill>
                  <a:srgbClr val="FF0000"/>
                </a:solidFill>
                <a:latin typeface="Arial Rounded MT Bold" pitchFamily="34" charset="0"/>
              </a:rPr>
              <a:t> 37 et le cadavre de Jézabel sera comme du fumier sur la face des champs, dans le champ de </a:t>
            </a:r>
            <a:r>
              <a:rPr lang="fr-FR" sz="4400" dirty="0" err="1" smtClean="0">
                <a:solidFill>
                  <a:srgbClr val="FF0000"/>
                </a:solidFill>
                <a:latin typeface="Arial Rounded MT Bold" pitchFamily="34" charset="0"/>
              </a:rPr>
              <a:t>Jizreel</a:t>
            </a:r>
            <a:r>
              <a:rPr lang="fr-FR" sz="4400" dirty="0" smtClean="0">
                <a:solidFill>
                  <a:srgbClr val="FF0000"/>
                </a:solidFill>
                <a:latin typeface="Arial Rounded MT Bold" pitchFamily="34" charset="0"/>
              </a:rPr>
              <a:t>, de sorte qu'on ne pourra dire: C'est Jézabel.</a:t>
            </a:r>
            <a:endParaRPr lang="en-US" sz="4400" dirty="0">
              <a:solidFill>
                <a:srgbClr val="FF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CCFF33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4400" b="1" dirty="0" smtClean="0">
                <a:solidFill>
                  <a:srgbClr val="2B14D2"/>
                </a:solidFill>
                <a:latin typeface="Arial Rounded MT Bold" pitchFamily="34" charset="0"/>
              </a:rPr>
              <a:t>CONCLUSION</a:t>
            </a:r>
            <a:endParaRPr lang="en-US" sz="4400" dirty="0" smtClean="0">
              <a:solidFill>
                <a:srgbClr val="2B14D2"/>
              </a:solidFill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latin typeface="Arial Rounded MT Bold" pitchFamily="34" charset="0"/>
              </a:rPr>
              <a:t>La vengeance de Dieu peut être tardive à nos yeux mais elle arrivera promptement en son temps.</a:t>
            </a:r>
            <a:endParaRPr lang="en-US" sz="4400" dirty="0" smtClean="0"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rgbClr val="2B14D2"/>
                </a:solidFill>
                <a:latin typeface="Arial Rounded MT Bold" pitchFamily="34" charset="0"/>
              </a:rPr>
              <a:t>Dieu veut que nous pardonnions à nos offenseurs immédiatement et lui laisser agir sa justice</a:t>
            </a:r>
            <a:r>
              <a:rPr lang="fr-FR" sz="4400" dirty="0" smtClean="0">
                <a:solidFill>
                  <a:srgbClr val="2B14D2"/>
                </a:solidFill>
                <a:latin typeface="Arial Rounded MT Bold" pitchFamily="34" charset="0"/>
              </a:rPr>
              <a:t>.</a:t>
            </a:r>
            <a:endParaRPr lang="en-US" sz="4400" dirty="0" smtClean="0">
              <a:solidFill>
                <a:srgbClr val="2B14D2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CCFF33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lvl="0" algn="just"/>
            <a:r>
              <a:rPr lang="fr-FR" sz="4400" dirty="0" smtClean="0">
                <a:latin typeface="Arial Rounded MT Bold" pitchFamily="34" charset="0"/>
              </a:rPr>
              <a:t>Notre </a:t>
            </a:r>
            <a:r>
              <a:rPr lang="fr-FR" sz="4400" dirty="0" smtClean="0">
                <a:latin typeface="Arial Rounded MT Bold" pitchFamily="34" charset="0"/>
              </a:rPr>
              <a:t>pardon n’absous pas notre offenseur au devant de Dieu mais il libère notre cœur.</a:t>
            </a:r>
            <a:endParaRPr lang="en-US" sz="4400" dirty="0" smtClean="0"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rgbClr val="2B14D2"/>
                </a:solidFill>
                <a:latin typeface="Arial Rounded MT Bold" pitchFamily="34" charset="0"/>
              </a:rPr>
              <a:t>Nous n’avons même pas besoin de savoir quand et comment Dieu va régler l’affaire; nous devons pardonner et oublier.</a:t>
            </a:r>
            <a:endParaRPr lang="en-US" sz="4400" dirty="0" smtClean="0">
              <a:solidFill>
                <a:srgbClr val="2B14D2"/>
              </a:solidFill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latin typeface="Arial Rounded MT Bold" pitchFamily="34" charset="0"/>
              </a:rPr>
              <a:t>Tant que nous sommes encore sur cette terre, nous serons </a:t>
            </a:r>
            <a:r>
              <a:rPr lang="fr-FR" sz="4400" dirty="0" smtClean="0">
                <a:latin typeface="Arial Rounded MT Bold" pitchFamily="34" charset="0"/>
              </a:rPr>
              <a:t>insultés</a:t>
            </a:r>
            <a:endParaRPr lang="en-US" sz="44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CCFF33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fr-FR" sz="4400" dirty="0" smtClean="0">
                <a:latin typeface="Arial Rounded MT Bold" pitchFamily="34" charset="0"/>
              </a:rPr>
              <a:t>Nous </a:t>
            </a:r>
            <a:r>
              <a:rPr lang="fr-FR" sz="4400" dirty="0" smtClean="0">
                <a:latin typeface="Arial Rounded MT Bold" pitchFamily="34" charset="0"/>
              </a:rPr>
              <a:t>serons abusés, méprisés, menacés, piétinés, éjectés injustement,</a:t>
            </a:r>
            <a:endParaRPr lang="en-US" sz="4400" dirty="0" smtClean="0"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rgbClr val="2B14D2"/>
                </a:solidFill>
                <a:latin typeface="Arial Rounded MT Bold" pitchFamily="34" charset="0"/>
              </a:rPr>
              <a:t>Nous serons calomniés, blessés, discriminés.</a:t>
            </a:r>
            <a:endParaRPr lang="en-US" sz="4400" dirty="0" smtClean="0">
              <a:solidFill>
                <a:srgbClr val="2B14D2"/>
              </a:solidFill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latin typeface="Arial Rounded MT Bold" pitchFamily="34" charset="0"/>
              </a:rPr>
              <a:t>Il y aura toujours une raison valable pour faire appel à la vengeance</a:t>
            </a:r>
            <a:r>
              <a:rPr lang="fr-FR" sz="4400" dirty="0" smtClean="0">
                <a:latin typeface="Arial Rounded MT Bold" pitchFamily="34" charset="0"/>
              </a:rPr>
              <a:t>.</a:t>
            </a:r>
            <a:endParaRPr lang="en-US" sz="44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CCFF33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fr-FR" sz="4800" dirty="0" smtClean="0">
                <a:latin typeface="Arial Rounded MT Bold" pitchFamily="34" charset="0"/>
              </a:rPr>
              <a:t>La </a:t>
            </a:r>
            <a:r>
              <a:rPr lang="fr-FR" sz="4800" dirty="0" smtClean="0">
                <a:latin typeface="Arial Rounded MT Bold" pitchFamily="34" charset="0"/>
              </a:rPr>
              <a:t>tentation à prendre les initiatives à nous venger sans Dieu sera toujours là.</a:t>
            </a:r>
            <a:endParaRPr lang="en-US" sz="4800" dirty="0" smtClean="0">
              <a:latin typeface="Arial Rounded MT Bold" pitchFamily="34" charset="0"/>
            </a:endParaRPr>
          </a:p>
          <a:p>
            <a:pPr lvl="0" algn="just"/>
            <a:r>
              <a:rPr lang="fr-FR" sz="4800" dirty="0" smtClean="0">
                <a:solidFill>
                  <a:srgbClr val="2B14D2"/>
                </a:solidFill>
                <a:latin typeface="Arial Rounded MT Bold" pitchFamily="34" charset="0"/>
              </a:rPr>
              <a:t>Choisissons toujours à tout mettre sous l’autel du Seigneur en comptant sur son secours</a:t>
            </a:r>
            <a:r>
              <a:rPr lang="fr-FR" sz="4800" dirty="0" smtClean="0">
                <a:solidFill>
                  <a:srgbClr val="2B14D2"/>
                </a:solidFill>
                <a:latin typeface="Arial Rounded MT Bold" pitchFamily="34" charset="0"/>
              </a:rPr>
              <a:t>.</a:t>
            </a:r>
            <a:endParaRPr lang="en-US" sz="4800" dirty="0" smtClean="0">
              <a:solidFill>
                <a:srgbClr val="2B14D2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CCFF33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fr-FR" sz="4400" dirty="0" smtClean="0">
                <a:latin typeface="Arial Rounded MT Bold" pitchFamily="34" charset="0"/>
              </a:rPr>
              <a:t>Rappelons-nous </a:t>
            </a:r>
            <a:r>
              <a:rPr lang="fr-FR" sz="4400" dirty="0" smtClean="0">
                <a:latin typeface="Arial Rounded MT Bold" pitchFamily="34" charset="0"/>
              </a:rPr>
              <a:t>que nous avions été crucifié avec Christ et que ce n’est plus nous qui vivons, mais le Christ qui vit en nous.</a:t>
            </a:r>
            <a:endParaRPr lang="en-US" sz="4400" dirty="0" smtClean="0"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rgbClr val="2B14D2"/>
                </a:solidFill>
                <a:latin typeface="Arial Rounded MT Bold" pitchFamily="34" charset="0"/>
              </a:rPr>
              <a:t>Ps 37:8 Laisse la colère, abandonne la fureur; Ne t'irrite pas, ce serait mal faire.</a:t>
            </a:r>
            <a:endParaRPr lang="en-US" sz="4400" dirty="0" smtClean="0">
              <a:solidFill>
                <a:srgbClr val="2B14D2"/>
              </a:solidFill>
              <a:latin typeface="Arial Rounded MT Bold" pitchFamily="34" charset="0"/>
            </a:endParaRPr>
          </a:p>
          <a:p>
            <a:pPr algn="r"/>
            <a:r>
              <a:rPr lang="fr-FR" sz="4400" b="1" dirty="0" smtClean="0">
                <a:solidFill>
                  <a:srgbClr val="FF0000"/>
                </a:solidFill>
                <a:latin typeface="Arial Rounded MT Bold" pitchFamily="34" charset="0"/>
              </a:rPr>
              <a:t>Amen ! </a:t>
            </a:r>
            <a:endParaRPr lang="en-US" sz="4400" dirty="0">
              <a:solidFill>
                <a:srgbClr val="FF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19221</TotalTime>
  <Words>2138</Words>
  <Application>Microsoft Office PowerPoint</Application>
  <PresentationFormat>On-screen Show (4:3)</PresentationFormat>
  <Paragraphs>124</Paragraphs>
  <Slides>46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47" baseType="lpstr">
      <vt:lpstr>Office Theme</vt:lpstr>
      <vt:lpstr>CHRIST THE ROCK CONGREGATION SUNDAY JUJY 2nd 2023  Sermon Par Pasteur  Marc  Siméon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CHRIST THE ROCK CONGREGATION SUNDAY NOVEMBER 15TH 2020  Sermon by Pastor Marc E Simeon</dc:title>
  <dc:creator>MARC EDOUARD SIMEON</dc:creator>
  <cp:lastModifiedBy>MARC EDOUARD SIMEON</cp:lastModifiedBy>
  <cp:revision>48</cp:revision>
  <dcterms:created xsi:type="dcterms:W3CDTF">2020-11-14T18:23:53Z</dcterms:created>
  <dcterms:modified xsi:type="dcterms:W3CDTF">2023-06-28T14:18:55Z</dcterms:modified>
</cp:coreProperties>
</file>