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8"/>
  </p:notesMasterIdLst>
  <p:sldIdLst>
    <p:sldId id="256" r:id="rId2"/>
    <p:sldId id="257" r:id="rId3"/>
    <p:sldId id="796" r:id="rId4"/>
    <p:sldId id="1290" r:id="rId5"/>
    <p:sldId id="1457" r:id="rId6"/>
    <p:sldId id="1330" r:id="rId7"/>
    <p:sldId id="635" r:id="rId8"/>
    <p:sldId id="1249" r:id="rId9"/>
    <p:sldId id="1186" r:id="rId10"/>
    <p:sldId id="1389" r:id="rId11"/>
    <p:sldId id="1390" r:id="rId12"/>
    <p:sldId id="1391" r:id="rId13"/>
    <p:sldId id="783" r:id="rId14"/>
    <p:sldId id="1392" r:id="rId15"/>
    <p:sldId id="1393" r:id="rId16"/>
    <p:sldId id="1394" r:id="rId17"/>
    <p:sldId id="405" r:id="rId18"/>
    <p:sldId id="1043" r:id="rId19"/>
    <p:sldId id="733" r:id="rId20"/>
    <p:sldId id="651" r:id="rId21"/>
    <p:sldId id="1125" r:id="rId22"/>
    <p:sldId id="1395" r:id="rId23"/>
    <p:sldId id="1396" r:id="rId24"/>
    <p:sldId id="1397" r:id="rId25"/>
    <p:sldId id="1398" r:id="rId26"/>
    <p:sldId id="657" r:id="rId27"/>
    <p:sldId id="1399" r:id="rId28"/>
    <p:sldId id="1400" r:id="rId29"/>
    <p:sldId id="734" r:id="rId30"/>
    <p:sldId id="732" r:id="rId31"/>
    <p:sldId id="1401" r:id="rId32"/>
    <p:sldId id="1402" r:id="rId33"/>
    <p:sldId id="1250" r:id="rId34"/>
    <p:sldId id="284" r:id="rId35"/>
    <p:sldId id="844" r:id="rId36"/>
    <p:sldId id="435" r:id="rId37"/>
    <p:sldId id="502" r:id="rId38"/>
    <p:sldId id="1403" r:id="rId39"/>
    <p:sldId id="1404" r:id="rId40"/>
    <p:sldId id="1405" r:id="rId41"/>
    <p:sldId id="1458" r:id="rId42"/>
    <p:sldId id="1459" r:id="rId43"/>
    <p:sldId id="1460" r:id="rId44"/>
    <p:sldId id="503" r:id="rId45"/>
    <p:sldId id="295" r:id="rId46"/>
    <p:sldId id="1408" r:id="rId47"/>
    <p:sldId id="1409" r:id="rId48"/>
    <p:sldId id="1410" r:id="rId49"/>
    <p:sldId id="1411" r:id="rId50"/>
    <p:sldId id="1412" r:id="rId51"/>
    <p:sldId id="1413" r:id="rId52"/>
    <p:sldId id="1414" r:id="rId53"/>
    <p:sldId id="1415" r:id="rId54"/>
    <p:sldId id="1416" r:id="rId55"/>
    <p:sldId id="1417" r:id="rId56"/>
    <p:sldId id="1418" r:id="rId57"/>
    <p:sldId id="1419" r:id="rId58"/>
    <p:sldId id="1420" r:id="rId59"/>
    <p:sldId id="1421" r:id="rId60"/>
    <p:sldId id="1422" r:id="rId61"/>
    <p:sldId id="1423" r:id="rId62"/>
    <p:sldId id="1424" r:id="rId63"/>
    <p:sldId id="1425" r:id="rId64"/>
    <p:sldId id="1426" r:id="rId65"/>
    <p:sldId id="1427" r:id="rId66"/>
    <p:sldId id="1428" r:id="rId67"/>
    <p:sldId id="1429" r:id="rId68"/>
    <p:sldId id="1430" r:id="rId69"/>
    <p:sldId id="1431" r:id="rId70"/>
    <p:sldId id="1432" r:id="rId71"/>
    <p:sldId id="1433" r:id="rId72"/>
    <p:sldId id="1434" r:id="rId73"/>
    <p:sldId id="1435" r:id="rId74"/>
    <p:sldId id="1436" r:id="rId75"/>
    <p:sldId id="1437" r:id="rId76"/>
    <p:sldId id="1438" r:id="rId77"/>
    <p:sldId id="1439" r:id="rId78"/>
    <p:sldId id="1440" r:id="rId79"/>
    <p:sldId id="1441" r:id="rId80"/>
    <p:sldId id="1442" r:id="rId81"/>
    <p:sldId id="1443" r:id="rId82"/>
    <p:sldId id="1444" r:id="rId83"/>
    <p:sldId id="1445" r:id="rId84"/>
    <p:sldId id="1446" r:id="rId85"/>
    <p:sldId id="1447" r:id="rId86"/>
    <p:sldId id="1448" r:id="rId87"/>
    <p:sldId id="1449" r:id="rId88"/>
    <p:sldId id="1450" r:id="rId89"/>
    <p:sldId id="1451" r:id="rId90"/>
    <p:sldId id="1452" r:id="rId91"/>
    <p:sldId id="1453" r:id="rId92"/>
    <p:sldId id="1239" r:id="rId93"/>
    <p:sldId id="1314" r:id="rId94"/>
    <p:sldId id="1318" r:id="rId95"/>
    <p:sldId id="1319" r:id="rId96"/>
    <p:sldId id="1106" r:id="rId97"/>
    <p:sldId id="1107" r:id="rId98"/>
    <p:sldId id="1108" r:id="rId99"/>
    <p:sldId id="1109" r:id="rId100"/>
    <p:sldId id="1110" r:id="rId101"/>
    <p:sldId id="1315" r:id="rId102"/>
    <p:sldId id="1454" r:id="rId103"/>
    <p:sldId id="1455" r:id="rId104"/>
    <p:sldId id="1456" r:id="rId105"/>
    <p:sldId id="480" r:id="rId106"/>
    <p:sldId id="330" r:id="rId1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00"/>
    <a:srgbClr val="66FFFF"/>
    <a:srgbClr val="00FFCC"/>
    <a:srgbClr val="66FF66"/>
    <a:srgbClr val="660066"/>
    <a:srgbClr val="FDEDE7"/>
    <a:srgbClr val="CC00FF"/>
    <a:srgbClr val="8CCEBA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7" autoAdjust="0"/>
    <p:restoredTop sz="86441" autoAdjust="0"/>
  </p:normalViewPr>
  <p:slideViewPr>
    <p:cSldViewPr>
      <p:cViewPr varScale="1">
        <p:scale>
          <a:sx n="63" d="100"/>
          <a:sy n="63" d="100"/>
        </p:scale>
        <p:origin x="-126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4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5E40C-86E1-4DF7-A30A-DE4D4BB985CE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6/28/2023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6/28/2023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topbible.topchretien.com/hebreux.10.30/" TargetMode="External"/><Relationship Id="rId2" Type="http://schemas.openxmlformats.org/officeDocument/2006/relationships/hyperlink" Target="https://topbible.topchretien.com/romains.12.19/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topbible.topchretien.com/luc.21.22/" TargetMode="External"/><Relationship Id="rId2" Type="http://schemas.openxmlformats.org/officeDocument/2006/relationships/hyperlink" Target="https://topbible.topchretien.com/luc.18.7/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 descr="How to Take Communion for Your Healing | Kenneth Copeland Ministries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0"/>
            <a:ext cx="2362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048000"/>
            <a:ext cx="6858000" cy="3810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sz="3600" b="1" dirty="0" smtClean="0">
              <a:solidFill>
                <a:srgbClr val="FFFF00"/>
              </a:solidFill>
              <a:latin typeface="Cambria Math" pitchFamily="18" charset="0"/>
              <a:ea typeface="Cambria Math" pitchFamily="18" charset="0"/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Sunday,  </a:t>
            </a:r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JULY  </a:t>
            </a:r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3600" b="1" baseline="30000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ND</a:t>
            </a:r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2023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Lead by 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Rev. St Gerard </a:t>
            </a:r>
            <a:r>
              <a:rPr lang="en-US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Charlestin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/>
            <a:endParaRPr lang="en-US" sz="4000" b="1" dirty="0" smtClean="0">
              <a:solidFill>
                <a:srgbClr val="FFFF00"/>
              </a:solidFill>
            </a:endParaRPr>
          </a:p>
          <a:p>
            <a:pPr algn="ctr"/>
            <a:endParaRPr lang="en-US" sz="4000" b="1" dirty="0" smtClean="0">
              <a:solidFill>
                <a:srgbClr val="FFFF00"/>
              </a:solidFill>
            </a:endParaRPr>
          </a:p>
          <a:p>
            <a:pPr algn="ctr"/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00200"/>
            <a:ext cx="9144000" cy="1470025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WORSHIP SERVICE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0"/>
            <a:ext cx="678180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BIENVENUE A TOUS!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AUJOURD’HUI EST LE DIMANCHE 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De la Sainte Scène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6" name="Picture 5" descr="BIBLE 2 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876800"/>
            <a:ext cx="2327564" cy="1981200"/>
          </a:xfrm>
          <a:prstGeom prst="rect">
            <a:avLst/>
          </a:prstGeom>
        </p:spPr>
      </p:pic>
      <p:pic>
        <p:nvPicPr>
          <p:cNvPr id="8" name="Picture 7" descr="DARK SKY SUN SET IM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0006"/>
            <a:ext cx="2400300" cy="1500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914400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" name="Picture 10" descr="NEW ONES 2013 2014 0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BIENVENUE A TOUS!</a:t>
            </a:r>
            <a:r>
              <a:rPr lang="en-US" sz="3600" dirty="0" smtClean="0">
                <a:solidFill>
                  <a:srgbClr val="FF0000"/>
                </a:solidFill>
              </a:rPr>
              <a:t/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</a:rPr>
              <a:t>AUJOURD’HUI EST LE DIMANCHE </a:t>
            </a:r>
          </a:p>
          <a:p>
            <a:pPr algn="ctr"/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De la Sainte </a:t>
            </a:r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</a:rPr>
              <a:t>Cène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000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JULY  </a:t>
            </a:r>
            <a:r>
              <a:rPr lang="en-US" b="1" dirty="0" smtClean="0">
                <a:solidFill>
                  <a:schemeClr val="bg1"/>
                </a:solidFill>
              </a:rPr>
              <a:t>2</a:t>
            </a:r>
            <a:r>
              <a:rPr lang="en-US" b="1" baseline="30000" dirty="0" smtClean="0">
                <a:solidFill>
                  <a:schemeClr val="bg1"/>
                </a:solidFill>
              </a:rPr>
              <a:t>ND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2023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ETUDE BIBLIQUE (YouTube) (Fri 7:30-9:00)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(SAT 7-9PM)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RK SKY SUN SET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68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err="1" smtClean="0">
                <a:latin typeface="Arial Rounded MT Bold" pitchFamily="34" charset="0"/>
              </a:rPr>
              <a:t>Ou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merite</a:t>
            </a:r>
            <a:r>
              <a:rPr lang="en-US" sz="4400" dirty="0" smtClean="0">
                <a:latin typeface="Arial Rounded MT Bold" pitchFamily="34" charset="0"/>
              </a:rPr>
              <a:t> tout </a:t>
            </a:r>
            <a:r>
              <a:rPr lang="en-US" sz="4400" dirty="0" err="1" smtClean="0">
                <a:latin typeface="Arial Rounded MT Bold" pitchFamily="34" charset="0"/>
              </a:rPr>
              <a:t>glwa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avek</a:t>
            </a:r>
            <a:r>
              <a:rPr lang="en-US" sz="4400" dirty="0" smtClean="0">
                <a:latin typeface="Arial Rounded MT Bold" pitchFamily="34" charset="0"/>
              </a:rPr>
              <a:t> Lone</a:t>
            </a:r>
            <a:br>
              <a:rPr lang="en-US" sz="4400" dirty="0" smtClean="0">
                <a:latin typeface="Arial Rounded MT Bold" pitchFamily="34" charset="0"/>
              </a:rPr>
            </a:br>
            <a:r>
              <a:rPr lang="en-US" sz="4400" dirty="0" err="1" smtClean="0">
                <a:latin typeface="Arial Rounded MT Bold" pitchFamily="34" charset="0"/>
              </a:rPr>
              <a:t>Mwen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leve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menm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pou</a:t>
            </a:r>
            <a:r>
              <a:rPr lang="en-US" sz="4400" dirty="0" smtClean="0">
                <a:latin typeface="Arial Rounded MT Bold" pitchFamily="34" charset="0"/>
              </a:rPr>
              <a:t> m adore</a:t>
            </a:r>
            <a:br>
              <a:rPr lang="en-US" sz="4400" dirty="0" smtClean="0">
                <a:latin typeface="Arial Rounded MT Bold" pitchFamily="34" charset="0"/>
              </a:rPr>
            </a:br>
            <a:r>
              <a:rPr lang="en-US" sz="4400" dirty="0" err="1" smtClean="0">
                <a:latin typeface="Arial Rounded MT Bold" pitchFamily="34" charset="0"/>
              </a:rPr>
              <a:t>Pou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mwen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glorifye</a:t>
            </a:r>
            <a:r>
              <a:rPr lang="en-US" sz="4400" dirty="0" smtClean="0">
                <a:latin typeface="Arial Rounded MT Bold" pitchFamily="34" charset="0"/>
              </a:rPr>
              <a:t> nom </a:t>
            </a:r>
            <a:r>
              <a:rPr lang="en-US" sz="4400" dirty="0" err="1" smtClean="0">
                <a:latin typeface="Arial Rounded MT Bold" pitchFamily="34" charset="0"/>
              </a:rPr>
              <a:t>ou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i="1" dirty="0" smtClean="0">
                <a:latin typeface="Arial Rounded MT Bold" pitchFamily="34" charset="0"/>
              </a:rPr>
              <a:t>(2 </a:t>
            </a:r>
            <a:r>
              <a:rPr lang="en-US" sz="4400" i="1" dirty="0" err="1" smtClean="0">
                <a:latin typeface="Arial Rounded MT Bold" pitchFamily="34" charset="0"/>
              </a:rPr>
              <a:t>fwa</a:t>
            </a:r>
            <a:r>
              <a:rPr lang="en-US" sz="4400" i="1" dirty="0" smtClean="0">
                <a:latin typeface="Arial Rounded MT Bold" pitchFamily="34" charset="0"/>
              </a:rPr>
              <a:t>)</a:t>
            </a:r>
            <a:r>
              <a:rPr lang="en-US" sz="4400" dirty="0" smtClean="0">
                <a:latin typeface="Arial Rounded MT Bold" pitchFamily="34" charset="0"/>
              </a:rPr>
              <a:t/>
            </a:r>
            <a:br>
              <a:rPr lang="en-US" sz="4400" dirty="0" smtClean="0">
                <a:latin typeface="Arial Rounded MT Bold" pitchFamily="34" charset="0"/>
              </a:rPr>
            </a:br>
            <a:r>
              <a:rPr lang="en-US" sz="4400" dirty="0" smtClean="0">
                <a:latin typeface="Arial Rounded MT Bold" pitchFamily="34" charset="0"/>
              </a:rPr>
              <a:t/>
            </a:r>
            <a:br>
              <a:rPr lang="en-US" sz="4400" dirty="0" smtClean="0">
                <a:latin typeface="Arial Rounded MT Bold" pitchFamily="34" charset="0"/>
              </a:rPr>
            </a:br>
            <a:r>
              <a:rPr lang="en-US" sz="4400" dirty="0" err="1" smtClean="0">
                <a:latin typeface="Arial Rounded MT Bold" pitchFamily="34" charset="0"/>
              </a:rPr>
              <a:t>Paske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ou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gran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br>
              <a:rPr lang="en-US" sz="4400" dirty="0" smtClean="0">
                <a:latin typeface="Arial Rounded MT Bold" pitchFamily="34" charset="0"/>
              </a:rPr>
            </a:br>
            <a:r>
              <a:rPr lang="en-US" sz="4400" dirty="0" err="1" smtClean="0">
                <a:latin typeface="Arial Rounded MT Bold" pitchFamily="34" charset="0"/>
              </a:rPr>
              <a:t>Ou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toujou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fe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gwo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mirak</a:t>
            </a:r>
            <a:r>
              <a:rPr lang="en-US" sz="4400" dirty="0" smtClean="0">
                <a:latin typeface="Arial Rounded MT Bold" pitchFamily="34" charset="0"/>
              </a:rPr>
              <a:t/>
            </a:r>
            <a:br>
              <a:rPr lang="en-US" sz="4400" dirty="0" smtClean="0">
                <a:latin typeface="Arial Rounded MT Bold" pitchFamily="34" charset="0"/>
              </a:rPr>
            </a:br>
            <a:r>
              <a:rPr lang="en-US" sz="4400" dirty="0" smtClean="0">
                <a:latin typeface="Arial Rounded MT Bold" pitchFamily="34" charset="0"/>
              </a:rPr>
              <a:t>Pa gen lot </a:t>
            </a:r>
            <a:r>
              <a:rPr lang="en-US" sz="4400" dirty="0" err="1" smtClean="0">
                <a:latin typeface="Arial Rounded MT Bold" pitchFamily="34" charset="0"/>
              </a:rPr>
              <a:t>anko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tankou</a:t>
            </a:r>
            <a:r>
              <a:rPr lang="en-US" sz="4400" dirty="0" smtClean="0">
                <a:latin typeface="Arial Rounded MT Bold" pitchFamily="34" charset="0"/>
              </a:rPr>
              <a:t/>
            </a:r>
            <a:br>
              <a:rPr lang="en-US" sz="4400" dirty="0" smtClean="0">
                <a:latin typeface="Arial Rounded MT Bold" pitchFamily="34" charset="0"/>
              </a:rPr>
            </a:br>
            <a:r>
              <a:rPr lang="en-US" sz="4400" dirty="0" smtClean="0">
                <a:latin typeface="Arial Rounded MT Bold" pitchFamily="34" charset="0"/>
              </a:rPr>
              <a:t> Pa gen lot </a:t>
            </a:r>
            <a:r>
              <a:rPr lang="en-US" sz="4400" dirty="0" err="1" smtClean="0">
                <a:latin typeface="Arial Rounded MT Bold" pitchFamily="34" charset="0"/>
              </a:rPr>
              <a:t>anko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tankou</a:t>
            </a:r>
            <a:r>
              <a:rPr lang="en-US" sz="4400" dirty="0" smtClean="0">
                <a:latin typeface="Arial Rounded MT Bold" pitchFamily="34" charset="0"/>
              </a:rPr>
              <a:t/>
            </a:r>
            <a:br>
              <a:rPr lang="en-US" sz="4400" dirty="0" smtClean="0">
                <a:latin typeface="Arial Rounded MT Bold" pitchFamily="34" charset="0"/>
              </a:rPr>
            </a:br>
            <a:r>
              <a:rPr lang="en-US" sz="4400" dirty="0" err="1" smtClean="0">
                <a:latin typeface="Arial Rounded MT Bold" pitchFamily="34" charset="0"/>
              </a:rPr>
              <a:t>Paske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ou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gran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RK SKY SUN SET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68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>
                <a:latin typeface="Arial Rounded MT Bold" pitchFamily="34" charset="0"/>
              </a:rPr>
              <a:t>&lt;&gt;&lt;&gt;&lt;&gt;</a:t>
            </a:r>
            <a:r>
              <a:rPr lang="en-US" sz="3600" b="1" dirty="0" smtClean="0">
                <a:latin typeface="Arial Rounded MT Bold" pitchFamily="34" charset="0"/>
              </a:rPr>
              <a:t> </a:t>
            </a:r>
          </a:p>
          <a:p>
            <a:pPr algn="ctr">
              <a:buNone/>
            </a:pPr>
            <a:r>
              <a:rPr lang="en-US" sz="3600" b="1" dirty="0" smtClean="0">
                <a:latin typeface="Arial Rounded MT Bold" pitchFamily="34" charset="0"/>
              </a:rPr>
              <a:t>Ban-m yon </a:t>
            </a:r>
            <a:r>
              <a:rPr lang="en-US" sz="3600" b="1" dirty="0" err="1" smtClean="0">
                <a:latin typeface="Arial Rounded MT Bold" pitchFamily="34" charset="0"/>
              </a:rPr>
              <a:t>chans</a:t>
            </a:r>
            <a:r>
              <a:rPr lang="en-US" sz="3600" b="1" dirty="0" smtClean="0"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en-US" sz="3600" b="1" dirty="0" err="1" smtClean="0">
                <a:latin typeface="Arial Rounded MT Bold" pitchFamily="34" charset="0"/>
              </a:rPr>
              <a:t>pou</a:t>
            </a:r>
            <a:r>
              <a:rPr lang="en-US" sz="3600" b="1" dirty="0" smtClean="0">
                <a:latin typeface="Arial Rounded MT Bold" pitchFamily="34" charset="0"/>
              </a:rPr>
              <a:t>-m ka </a:t>
            </a:r>
            <a:r>
              <a:rPr lang="en-US" sz="3600" b="1" dirty="0" err="1" smtClean="0">
                <a:latin typeface="Arial Rounded MT Bold" pitchFamily="34" charset="0"/>
              </a:rPr>
              <a:t>reviv</a:t>
            </a:r>
            <a:r>
              <a:rPr lang="en-US" sz="3600" b="1" dirty="0" smtClean="0">
                <a:latin typeface="Arial Rounded MT Bold" pitchFamily="34" charset="0"/>
              </a:rPr>
              <a:t> </a:t>
            </a:r>
            <a:r>
              <a:rPr lang="en-US" sz="3600" b="1" dirty="0" err="1" smtClean="0">
                <a:latin typeface="Arial Rounded MT Bold" pitchFamily="34" charset="0"/>
              </a:rPr>
              <a:t>ankò</a:t>
            </a:r>
            <a:r>
              <a:rPr lang="en-US" sz="3600" b="1" dirty="0" smtClean="0">
                <a:latin typeface="Arial Rounded MT Bold" pitchFamily="34" charset="0"/>
              </a:rPr>
              <a:t> </a:t>
            </a:r>
            <a:r>
              <a:rPr lang="en-US" sz="3600" b="1" dirty="0" err="1" smtClean="0">
                <a:latin typeface="Arial Rounded MT Bold" pitchFamily="34" charset="0"/>
              </a:rPr>
              <a:t>Senyè</a:t>
            </a:r>
            <a:r>
              <a:rPr lang="en-US" sz="3600" b="1" dirty="0" smtClean="0"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Ban-m gnon chans pou-m ka </a:t>
            </a:r>
            <a:r>
              <a:rPr lang="fr-FR" sz="3600" b="1" dirty="0" err="1" smtClean="0">
                <a:latin typeface="Arial Rounded MT Bold" pitchFamily="34" charset="0"/>
              </a:rPr>
              <a:t>reviv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ankò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Se </a:t>
            </a:r>
            <a:r>
              <a:rPr lang="fr-FR" sz="3600" b="1" dirty="0" err="1" smtClean="0">
                <a:latin typeface="Arial Rounded MT Bold" pitchFamily="34" charset="0"/>
              </a:rPr>
              <a:t>pa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lajan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map</a:t>
            </a:r>
            <a:r>
              <a:rPr lang="fr-FR" sz="3600" b="1" dirty="0" smtClean="0">
                <a:latin typeface="Arial Rounded MT Bold" pitchFamily="34" charset="0"/>
              </a:rPr>
              <a:t> mande-w, 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Se </a:t>
            </a:r>
            <a:r>
              <a:rPr lang="fr-FR" sz="3600" b="1" dirty="0" err="1" smtClean="0">
                <a:latin typeface="Arial Rounded MT Bold" pitchFamily="34" charset="0"/>
              </a:rPr>
              <a:t>pa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richès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map</a:t>
            </a:r>
            <a:r>
              <a:rPr lang="fr-FR" sz="3600" b="1" dirty="0" smtClean="0">
                <a:latin typeface="Arial Rounded MT Bold" pitchFamily="34" charset="0"/>
              </a:rPr>
              <a:t> mande-w, 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Rounded MT Bold" pitchFamily="34" charset="0"/>
              </a:rPr>
              <a:t>Yon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lòt</a:t>
            </a:r>
            <a:r>
              <a:rPr lang="fr-FR" sz="3600" b="1" dirty="0" smtClean="0">
                <a:latin typeface="Arial Rounded MT Bold" pitchFamily="34" charset="0"/>
              </a:rPr>
              <a:t> chans pou-m ka </a:t>
            </a:r>
            <a:r>
              <a:rPr lang="fr-FR" sz="3600" b="1" dirty="0" err="1" smtClean="0">
                <a:latin typeface="Arial Rounded MT Bold" pitchFamily="34" charset="0"/>
              </a:rPr>
              <a:t>reviv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ankò</a:t>
            </a:r>
            <a:r>
              <a:rPr lang="fr-FR" sz="3600" b="1" dirty="0" smtClean="0">
                <a:latin typeface="Arial Rounded MT Bold" pitchFamily="34" charset="0"/>
              </a:rPr>
              <a:t>. </a:t>
            </a:r>
            <a:endParaRPr lang="en-US" sz="36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36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-304800"/>
            <a:ext cx="9144000" cy="15696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err="1" smtClean="0">
                <a:solidFill>
                  <a:schemeClr val="bg1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Php</a:t>
            </a:r>
            <a:r>
              <a:rPr lang="fr-FR" sz="3200" b="1" dirty="0" smtClean="0">
                <a:solidFill>
                  <a:schemeClr val="bg1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 4:6 Ne vous inquiétez de rien; mais en toute chose faites connaître vos besoins à Dieu par des prières et des supplications, avec des actions de grâces.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486400"/>
            <a:ext cx="9144000" cy="1200329"/>
          </a:xfrm>
          <a:prstGeom prst="rect">
            <a:avLst/>
          </a:prstGeom>
          <a:solidFill>
            <a:srgbClr val="00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fr-FR" sz="3600" b="1" dirty="0" smtClean="0">
                <a:solidFill>
                  <a:schemeClr val="bg1"/>
                </a:solidFill>
                <a:latin typeface="Agency FB" pitchFamily="34" charset="0"/>
              </a:rPr>
              <a:t>7 Et la paix de Dieu, qui surpasse toute intelligence, gardera vos cœurs et vos pensées en Jésus-Christ.</a:t>
            </a:r>
            <a:endParaRPr lang="en-US" sz="3600" b="1" dirty="0">
              <a:solidFill>
                <a:schemeClr val="bg1"/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4343400"/>
            <a:ext cx="2450592" cy="533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Copperplate Gothic Bold" pitchFamily="34" charset="0"/>
              </a:rPr>
              <a:t>DEBUT</a:t>
            </a:r>
            <a:endParaRPr lang="en-US" sz="4000" b="1" dirty="0">
              <a:solidFill>
                <a:srgbClr val="0000FF"/>
              </a:solidFill>
              <a:latin typeface="Copperplate Gothic Bold" pitchFamily="34" charset="0"/>
            </a:endParaRPr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L'Éternel est dans son saint temple. Que toute la terre fasse silence devant lui! </a:t>
            </a:r>
            <a:r>
              <a:rPr lang="fr-FR" sz="2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Habakuk</a:t>
            </a:r>
            <a:r>
              <a:rPr lang="fr-FR" sz="2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2:20 </a:t>
            </a:r>
            <a:endParaRPr lang="en-US" sz="28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/>
              <a:t>Hab</a:t>
            </a:r>
            <a:r>
              <a:rPr lang="en-US" sz="2800" b="1" dirty="0" smtClean="0"/>
              <a:t> 2:20 But the LORD is in His holy temple. Let all the earth keep silence before Him</a:t>
            </a:r>
            <a:r>
              <a:rPr lang="en-US" b="1" dirty="0" smtClean="0"/>
              <a:t>."</a:t>
            </a:r>
            <a:endParaRPr lang="en-US" b="1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 FEATHER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66FFFF"/>
                </a:solidFill>
                <a:latin typeface="Arial Rounded MT Bold" pitchFamily="34" charset="0"/>
              </a:rPr>
              <a:t>PSAUME 24</a:t>
            </a:r>
            <a:endParaRPr lang="fr-FR" sz="40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1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¶ Psaume de David. A l'Éternel la terre et ce qu'elle renferme, Le monde et ceux qui l'habitent!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66FFFF"/>
                </a:solidFill>
                <a:latin typeface="Arial Rounded MT Bold" pitchFamily="34" charset="0"/>
              </a:rPr>
              <a:t>2 Car il l'a fondée sur les mers, Et affermie sur les fleuves.</a:t>
            </a:r>
            <a:endParaRPr lang="en-US" sz="40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3 ¶ Qui pourra monter à la montagne de l'Éternel? Qui s'élèvera jusqu'à son lieu saint?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-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 FEATHER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4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Celui qui a les mains innocentes et le cœur pur; Celui qui ne livre pas son âme au mensonge, Et qui ne jure pas pour tromper.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66FFFF"/>
                </a:solidFill>
                <a:latin typeface="Arial Rounded MT Bold" pitchFamily="34" charset="0"/>
              </a:rPr>
              <a:t> 5 Il obtiendra la bénédiction de l'Éternel, La miséricorde du Dieu de son salut</a:t>
            </a:r>
            <a:r>
              <a:rPr lang="fr-FR" sz="4400" dirty="0" smtClean="0">
                <a:solidFill>
                  <a:srgbClr val="66FFFF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 FEATHER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6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Voilà le partage de la génération qui l'invoque, De ceux qui cherchent ta face, de Jacob! -Pause.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66FFFF"/>
                </a:solidFill>
                <a:latin typeface="Arial Rounded MT Bold" pitchFamily="34" charset="0"/>
              </a:rPr>
              <a:t> 7 ¶ Portes, élevez vos linteaux; Élevez-vous, portes éternelles! Que le roi de gloire fasse son entrée! </a:t>
            </a:r>
            <a:endParaRPr lang="en-US" sz="40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8 Qui est ce roi de gloire? -L'Éternel fort et puissant, L'Éternel puissant dans les combats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 FEATHER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9 </a:t>
            </a:r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Portes, élevez vos linteaux; Élevez-les, portes éternelles! Que le roi de gloire fasse son entrée! 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800" dirty="0" smtClean="0">
                <a:solidFill>
                  <a:srgbClr val="66FFFF"/>
                </a:solidFill>
                <a:latin typeface="Arial Rounded MT Bold" pitchFamily="34" charset="0"/>
              </a:rPr>
              <a:t>10 Qui donc est ce roi de gloire? -L'Éternel des armées: Voilà le roi de gloire! </a:t>
            </a:r>
            <a:endParaRPr lang="en-US" sz="4800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FF0000"/>
                </a:solidFill>
                <a:latin typeface="Arial Rounded MT Bold" pitchFamily="34" charset="0"/>
              </a:rPr>
              <a:t>Tout joyeux, bénissons le Seigneur # 136 CEF</a:t>
            </a:r>
            <a:endParaRPr lang="en-US" sz="2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2800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  <a:r>
              <a:rPr lang="fr-FR" sz="2800" dirty="0" smtClean="0">
                <a:latin typeface="Arial Rounded MT Bold" pitchFamily="34" charset="0"/>
              </a:rPr>
              <a:t/>
            </a:r>
            <a:br>
              <a:rPr lang="fr-FR" sz="2800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Tout joyeux, bénissons le Seigneur,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Chantons et célébrons ses louanges,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Adorons avec foi le Sauveur,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Nous joignant aux célestes phalanges.</a:t>
            </a:r>
            <a:endParaRPr lang="en-US" sz="36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Gloire à Dieu! Gloire à Dieu!</a:t>
            </a:r>
            <a:b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Que ce chant retentisse en tout lieu!</a:t>
            </a:r>
            <a:b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Gloire à Dieu! Gloire à Dieu!</a:t>
            </a:r>
            <a:b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Que ce chant retentisse en tout lieu</a:t>
            </a: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!</a:t>
            </a:r>
            <a:endParaRPr lang="en-US" sz="3600" b="1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800" dirty="0" smtClean="0">
                <a:solidFill>
                  <a:srgbClr val="FF0000"/>
                </a:solidFill>
                <a:latin typeface="Arial Rounded MT Bold" pitchFamily="34" charset="0"/>
              </a:rPr>
              <a:t>2</a:t>
            </a:r>
            <a:r>
              <a:rPr lang="fr-FR" sz="2800" dirty="0" smtClean="0">
                <a:latin typeface="Arial Rounded MT Bold" pitchFamily="34" charset="0"/>
              </a:rPr>
              <a:t/>
            </a:r>
            <a:br>
              <a:rPr lang="fr-FR" sz="2800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Dieu, dans son incomparable amour,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Du ciel envoya son Fils unique,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Et la terre et les cieux, dans ce jour,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S’unissent pour chanter ce cantique :</a:t>
            </a:r>
            <a:endParaRPr lang="en-US" sz="36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Gloire à Dieu! Gloire à Dieu!</a:t>
            </a:r>
            <a:b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Que ce chant retentisse en tout lieu!</a:t>
            </a:r>
            <a:b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Gloire à Dieu! Gloire à Dieu!</a:t>
            </a:r>
            <a:b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Que ce chant retentisse en tout lieu!</a:t>
            </a:r>
            <a:endParaRPr lang="en-US" sz="3600" b="1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800" dirty="0" smtClean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r>
              <a:rPr lang="fr-FR" sz="2800" dirty="0" smtClean="0">
                <a:latin typeface="Arial Rounded MT Bold" pitchFamily="34" charset="0"/>
              </a:rPr>
              <a:t/>
            </a:r>
            <a:br>
              <a:rPr lang="fr-FR" sz="2800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Le châtiment qui produit la paix,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Jésus-Christ l’a subi pour mon âme;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Il voulut expier nos forfaits,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En mourant, Lui, sur le bois infâme.</a:t>
            </a:r>
            <a:endParaRPr lang="en-US" sz="36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latin typeface="Arial Rounded MT Bold" pitchFamily="34" charset="0"/>
              </a:rPr>
              <a:t>	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Gloire à Dieu! Gloire à Dieu!</a:t>
            </a:r>
            <a:b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Que ce chant retentisse en tout lieu!</a:t>
            </a:r>
            <a:b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Gloire à Dieu! Gloire à Dieu!</a:t>
            </a:r>
            <a:b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Que ce chant retentisse en tout lieu!</a:t>
            </a:r>
            <a:endParaRPr lang="en-US" sz="3600" b="1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dirty="0" smtClean="0">
                <a:latin typeface="Arial Rounded MT Bold" pitchFamily="34" charset="0"/>
              </a:rPr>
              <a:t>	</a:t>
            </a:r>
            <a:r>
              <a:rPr lang="fr-FR" sz="2800" dirty="0" smtClean="0">
                <a:solidFill>
                  <a:srgbClr val="FF0000"/>
                </a:solidFill>
                <a:latin typeface="Arial Rounded MT Bold" pitchFamily="34" charset="0"/>
              </a:rPr>
              <a:t>4</a:t>
            </a:r>
            <a:r>
              <a:rPr lang="fr-FR" sz="2800" dirty="0" smtClean="0">
                <a:latin typeface="Arial Rounded MT Bold" pitchFamily="34" charset="0"/>
              </a:rPr>
              <a:t>	</a:t>
            </a:r>
            <a:br>
              <a:rPr lang="fr-FR" sz="2800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Nous voulons en retour, bon Sauveur,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T’aimer par dessus toute autre chose,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Forme ton amour dans notre cœur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Et puis, de chacun de nous, dispose</a:t>
            </a:r>
            <a:r>
              <a:rPr lang="fr-FR" sz="3600" b="1" dirty="0" smtClean="0">
                <a:latin typeface="Arial Rounded MT Bold" pitchFamily="34" charset="0"/>
              </a:rPr>
              <a:t>!</a:t>
            </a: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Gloire à Dieu! Gloire à Dieu!</a:t>
            </a:r>
            <a:b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Que ce chant retentisse en tout lieu!</a:t>
            </a:r>
            <a:b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Gloire à Dieu! Gloire à Dieu!</a:t>
            </a:r>
            <a:b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Que ce chant retentisse en tout lieu!</a:t>
            </a:r>
            <a:endParaRPr lang="en-US" sz="36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36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ntercessory Prayer — Knit Pray Share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381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DEDE7"/>
          </a:soli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LECTURE ALTERNATIVE</a:t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PSAUME </a:t>
            </a:r>
            <a:r>
              <a:rPr lang="en-US" sz="9600" dirty="0" smtClean="0">
                <a:solidFill>
                  <a:srgbClr val="002060"/>
                </a:solidFill>
              </a:rPr>
              <a:t>84</a:t>
            </a:r>
            <a:endParaRPr lang="en-US" sz="96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1-13</a:t>
            </a:r>
            <a:endParaRPr lang="en-US" sz="9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Ps. 84 ¶ </a:t>
            </a:r>
            <a:r>
              <a:rPr lang="fr-FR" sz="4400" dirty="0" smtClean="0">
                <a:latin typeface="Arial Rounded MT Bold" pitchFamily="34" charset="0"/>
              </a:rPr>
              <a:t>1 </a:t>
            </a:r>
            <a:r>
              <a:rPr lang="fr-FR" sz="4400" dirty="0" smtClean="0">
                <a:latin typeface="Arial Rounded MT Bold" pitchFamily="34" charset="0"/>
              </a:rPr>
              <a:t>Au chef des chantres. Sur la </a:t>
            </a:r>
            <a:r>
              <a:rPr lang="fr-FR" sz="4400" dirty="0" err="1" smtClean="0">
                <a:latin typeface="Arial Rounded MT Bold" pitchFamily="34" charset="0"/>
              </a:rPr>
              <a:t>guitthith</a:t>
            </a:r>
            <a:r>
              <a:rPr lang="fr-FR" sz="4400" dirty="0" smtClean="0">
                <a:latin typeface="Arial Rounded MT Bold" pitchFamily="34" charset="0"/>
              </a:rPr>
              <a:t>. Des fils de </a:t>
            </a:r>
            <a:r>
              <a:rPr lang="fr-FR" sz="4400" dirty="0" err="1" smtClean="0">
                <a:latin typeface="Arial Rounded MT Bold" pitchFamily="34" charset="0"/>
              </a:rPr>
              <a:t>Koré</a:t>
            </a:r>
            <a:r>
              <a:rPr lang="fr-FR" sz="4400" dirty="0" smtClean="0">
                <a:latin typeface="Arial Rounded MT Bold" pitchFamily="34" charset="0"/>
              </a:rPr>
              <a:t>. Psaume. </a:t>
            </a:r>
            <a:endParaRPr lang="fr-FR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7030A0"/>
                </a:solidFill>
                <a:latin typeface="Arial Rounded MT Bold" pitchFamily="34" charset="0"/>
              </a:rPr>
              <a:t>2 </a:t>
            </a:r>
            <a:r>
              <a:rPr lang="fr-FR" sz="4400" dirty="0" smtClean="0">
                <a:solidFill>
                  <a:srgbClr val="7030A0"/>
                </a:solidFill>
                <a:latin typeface="Arial Rounded MT Bold" pitchFamily="34" charset="0"/>
              </a:rPr>
              <a:t>Que tes demeures sont aimables, Éternel des armées!</a:t>
            </a:r>
            <a:endParaRPr lang="en-US" sz="4400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3 Mon âme soupire et languit après les parvis de l'Éternel, Mon cœur et ma chair poussent des cris vers le Dieu vivant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4 </a:t>
            </a:r>
            <a:r>
              <a:rPr lang="fr-FR" sz="4000" dirty="0" smtClean="0">
                <a:latin typeface="Arial Rounded MT Bold" pitchFamily="34" charset="0"/>
              </a:rPr>
              <a:t>Le passereau même trouve une maison, Et l'hirondelle un nid où elle dépose ses petits... Tes autels, Éternel des armées! Mon roi et mon Dieu!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7030A0"/>
                </a:solidFill>
                <a:latin typeface="Arial Rounded MT Bold" pitchFamily="34" charset="0"/>
              </a:rPr>
              <a:t>5 Heureux ceux qui habitent ta maison! Ils peuvent te célébrer encore. Pause.</a:t>
            </a:r>
            <a:endParaRPr lang="en-US" sz="4000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6 Heureux ceux qui placent en toi leur appui! Ils trouvent dans leur cœur des chemins tout tracés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7 </a:t>
            </a:r>
            <a:r>
              <a:rPr lang="fr-FR" sz="4000" dirty="0" smtClean="0">
                <a:latin typeface="Arial Rounded MT Bold" pitchFamily="34" charset="0"/>
              </a:rPr>
              <a:t>Lorsqu'ils traversent la vallée de </a:t>
            </a:r>
            <a:r>
              <a:rPr lang="fr-FR" sz="4000" dirty="0" err="1" smtClean="0">
                <a:latin typeface="Arial Rounded MT Bold" pitchFamily="34" charset="0"/>
              </a:rPr>
              <a:t>Baca</a:t>
            </a:r>
            <a:r>
              <a:rPr lang="fr-FR" sz="4000" dirty="0" smtClean="0">
                <a:latin typeface="Arial Rounded MT Bold" pitchFamily="34" charset="0"/>
              </a:rPr>
              <a:t>, Ils la transforment en un lieu plein de sources, Et la pluie la couvre aussi de bénédictions.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7030A0"/>
                </a:solidFill>
                <a:latin typeface="Arial Rounded MT Bold" pitchFamily="34" charset="0"/>
              </a:rPr>
              <a:t>8 Leur force augmente pendant la marche, Et ils se présentent devant Dieu à Sion.</a:t>
            </a:r>
            <a:endParaRPr lang="en-US" sz="4000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¶ 9 Éternel, Dieu des armées, écoute ma prière! Prête l'oreille, Dieu de Jacob! Pause.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10 </a:t>
            </a:r>
            <a:r>
              <a:rPr lang="fr-FR" sz="4400" dirty="0" smtClean="0">
                <a:latin typeface="Arial Rounded MT Bold" pitchFamily="34" charset="0"/>
              </a:rPr>
              <a:t>Toi qui es notre bouclier, vois, ô Dieu! Et regarde la face de ton oint!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11 Mieux vaut un jour dans tes parvis que mille ailleurs; Je préfère me tenir sur le seuil de la maison de mon Dieu, Plutôt que d'habiter sous les tentes de la méchanceté.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800" dirty="0" smtClean="0">
                <a:latin typeface="Arial Rounded MT Bold" pitchFamily="34" charset="0"/>
              </a:rPr>
              <a:t>12 </a:t>
            </a:r>
            <a:r>
              <a:rPr lang="fr-FR" sz="4800" dirty="0" smtClean="0">
                <a:latin typeface="Arial Rounded MT Bold" pitchFamily="34" charset="0"/>
              </a:rPr>
              <a:t>Car l'Éternel Dieu est un soleil et un bouclier, L'Éternel donne la grâce et la gloire, Il ne refuse aucun bien à ceux qui marchent dans l'intégrité.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7030A0"/>
                </a:solidFill>
                <a:latin typeface="Arial Rounded MT Bold" pitchFamily="34" charset="0"/>
              </a:rPr>
              <a:t> 13 Éternel des armées! Heureux l'homme qui se confie en toi!</a:t>
            </a:r>
            <a:endParaRPr lang="en-US" sz="4800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1</a:t>
            </a:r>
            <a:r>
              <a:rPr lang="fr-FR" sz="4800" dirty="0" smtClean="0">
                <a:latin typeface="Arial Rounded MT Bold" pitchFamily="34" charset="0"/>
              </a:rPr>
              <a:t/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O Toi qui donnes la vie,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A Tes pieds je veux m’asseoir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Comme s’asseyait Marie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A l’heure douce du soir. </a:t>
            </a:r>
          </a:p>
          <a:p>
            <a:pPr algn="ctr">
              <a:buNone/>
            </a:pPr>
            <a:r>
              <a:rPr lang="fr-FR" sz="4800" b="1" i="1" dirty="0" smtClean="0">
                <a:latin typeface="Arial Rounded MT Bold" pitchFamily="34" charset="0"/>
              </a:rPr>
              <a:t>(</a:t>
            </a:r>
            <a:r>
              <a:rPr lang="fr-FR" sz="4800" b="1" i="1" dirty="0" smtClean="0">
                <a:solidFill>
                  <a:srgbClr val="FFFF00"/>
                </a:solidFill>
                <a:latin typeface="Arial Rounded MT Bold" pitchFamily="34" charset="0"/>
              </a:rPr>
              <a:t>Bis 2 lignes)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latin typeface="Arial Rounded MT Bold" pitchFamily="34" charset="0"/>
              </a:rPr>
              <a:t>                                                                                                  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pPr marL="60325" indent="-60325"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2</a:t>
            </a:r>
            <a:r>
              <a:rPr lang="fr-FR" sz="4800" dirty="0" smtClean="0">
                <a:latin typeface="Arial Rounded MT Bold" pitchFamily="34" charset="0"/>
              </a:rPr>
              <a:t/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Mon être entier Te réclame;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Tout n’est que </a:t>
            </a:r>
            <a:endParaRPr lang="fr-FR" sz="4800" dirty="0" smtClean="0">
              <a:latin typeface="Arial Rounded MT Bold" pitchFamily="34" charset="0"/>
            </a:endParaRPr>
          </a:p>
          <a:p>
            <a:pPr marL="60325" indent="-60325" algn="ctr">
              <a:buNone/>
            </a:pPr>
            <a:r>
              <a:rPr lang="fr-FR" sz="4800" dirty="0" smtClean="0">
                <a:latin typeface="Arial Rounded MT Bold" pitchFamily="34" charset="0"/>
              </a:rPr>
              <a:t>faiblesse </a:t>
            </a:r>
            <a:r>
              <a:rPr lang="fr-FR" sz="4800" dirty="0" smtClean="0">
                <a:latin typeface="Arial Rounded MT Bold" pitchFamily="34" charset="0"/>
              </a:rPr>
              <a:t>en moi;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Viens Te pencher </a:t>
            </a:r>
            <a:endParaRPr lang="fr-FR" sz="4800" dirty="0" smtClean="0">
              <a:latin typeface="Arial Rounded MT Bold" pitchFamily="34" charset="0"/>
            </a:endParaRPr>
          </a:p>
          <a:p>
            <a:pPr marL="60325" indent="-60325" algn="ctr">
              <a:buNone/>
            </a:pPr>
            <a:r>
              <a:rPr lang="fr-FR" sz="4800" dirty="0" smtClean="0">
                <a:latin typeface="Arial Rounded MT Bold" pitchFamily="34" charset="0"/>
              </a:rPr>
              <a:t>sur </a:t>
            </a:r>
            <a:r>
              <a:rPr lang="fr-FR" sz="4800" dirty="0" smtClean="0">
                <a:latin typeface="Arial Rounded MT Bold" pitchFamily="34" charset="0"/>
              </a:rPr>
              <a:t>mon âme,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Elle a tant besoin de Toi! </a:t>
            </a:r>
            <a:endParaRPr lang="fr-FR" sz="4800" dirty="0" smtClean="0">
              <a:latin typeface="Arial Rounded MT Bold" pitchFamily="34" charset="0"/>
            </a:endParaRPr>
          </a:p>
          <a:p>
            <a:pPr marL="60325" indent="-60325" algn="ctr">
              <a:buNone/>
            </a:pPr>
            <a:r>
              <a:rPr lang="fr-FR" sz="4800" b="1" i="1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fr-FR" sz="4800" b="1" i="1" dirty="0" smtClean="0">
                <a:solidFill>
                  <a:srgbClr val="FFFF00"/>
                </a:solidFill>
                <a:latin typeface="Arial Rounded MT Bold" pitchFamily="34" charset="0"/>
              </a:rPr>
              <a:t>Bis 2 lignes</a:t>
            </a:r>
            <a:r>
              <a:rPr lang="fr-FR" sz="4800" b="1" i="1" dirty="0" smtClean="0">
                <a:solidFill>
                  <a:srgbClr val="FFFF00"/>
                </a:solidFill>
                <a:latin typeface="Arial Rounded MT Bold" pitchFamily="34" charset="0"/>
              </a:rPr>
              <a:t>)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3</a:t>
            </a:r>
            <a:r>
              <a:rPr lang="fr-FR" sz="4800" dirty="0" smtClean="0">
                <a:latin typeface="Arial Rounded MT Bold" pitchFamily="34" charset="0"/>
              </a:rPr>
              <a:t/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Maître, à Tes pieds je m’incline,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Je T’appartiens sans retour,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Verse en moi Ta paix divine,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Répands en moi Ton amour! </a:t>
            </a:r>
            <a:endParaRPr lang="fr-FR" sz="48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i="1" dirty="0" smtClean="0">
                <a:latin typeface="Arial Rounded MT Bold" pitchFamily="34" charset="0"/>
              </a:rPr>
              <a:t>(</a:t>
            </a:r>
            <a:r>
              <a:rPr lang="fr-FR" sz="4800" b="1" i="1" dirty="0" smtClean="0">
                <a:solidFill>
                  <a:srgbClr val="FFFF00"/>
                </a:solidFill>
                <a:latin typeface="Arial Rounded MT Bold" pitchFamily="34" charset="0"/>
              </a:rPr>
              <a:t>Bis 2 lignes</a:t>
            </a:r>
            <a:r>
              <a:rPr lang="fr-FR" sz="4800" b="1" i="1" dirty="0" smtClean="0">
                <a:latin typeface="Arial Rounded MT Bold" pitchFamily="34" charset="0"/>
              </a:rPr>
              <a:t>)</a:t>
            </a:r>
            <a:endParaRPr lang="en-US" sz="48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Pour toi seul en qui j’espère # 145 CEF</a:t>
            </a:r>
            <a:endParaRPr lang="en-US" sz="36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1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Pour Toi seule, en qui j'espère,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Pour Toi seul, d'un cœur joyeux,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Je fais monter de la terre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Mon cantique vers les cieux.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Pour Toi seul,</a:t>
            </a:r>
            <a:r>
              <a:rPr lang="fr-FR" sz="4400" b="1" i="1" dirty="0" smtClean="0">
                <a:solidFill>
                  <a:srgbClr val="0000FF"/>
                </a:solidFill>
                <a:latin typeface="Arial Rounded MT Bold" pitchFamily="34" charset="0"/>
              </a:rPr>
              <a:t> (bis)</a:t>
            </a: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Oui, mon Sauveur, pour Toi seul</a:t>
            </a: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b="1" dirty="0" smtClean="0">
                <a:solidFill>
                  <a:srgbClr val="0000FF"/>
                </a:solidFill>
                <a:latin typeface="Arial Rounded MT Bold" pitchFamily="34" charset="0"/>
              </a:rPr>
              <a:t>2</a:t>
            </a:r>
            <a:r>
              <a:rPr lang="fr-FR" sz="4800" b="1" dirty="0" smtClean="0">
                <a:latin typeface="Arial Rounded MT Bold" pitchFamily="34" charset="0"/>
              </a:rPr>
              <a:t/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A Toi seul, sainte Victime,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Agneau mis à mort pour moi,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Dont le sang lava mon crime,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À Toi seul s'attend ma foi.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0000FF"/>
                </a:solidFill>
                <a:latin typeface="Arial Rounded MT Bold" pitchFamily="34" charset="0"/>
              </a:rPr>
              <a:t>À Toi seul, </a:t>
            </a:r>
            <a:r>
              <a:rPr lang="fr-FR" sz="4800" b="1" i="1" dirty="0" smtClean="0">
                <a:solidFill>
                  <a:srgbClr val="0000FF"/>
                </a:solidFill>
                <a:latin typeface="Arial Rounded MT Bold" pitchFamily="34" charset="0"/>
              </a:rPr>
              <a:t>(bis)</a:t>
            </a:r>
            <a:r>
              <a:rPr lang="fr-FR" sz="4800" b="1" dirty="0" smtClean="0">
                <a:solidFill>
                  <a:srgbClr val="0000FF"/>
                </a:solidFill>
                <a:latin typeface="Arial Rounded MT Bold" pitchFamily="34" charset="0"/>
              </a:rPr>
              <a:t/>
            </a:r>
            <a:br>
              <a:rPr lang="fr-FR" sz="48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0000FF"/>
                </a:solidFill>
                <a:latin typeface="Arial Rounded MT Bold" pitchFamily="34" charset="0"/>
              </a:rPr>
              <a:t>Oui, mon Sauveur, à Toi seul</a:t>
            </a:r>
            <a:r>
              <a:rPr lang="fr-FR" sz="4800" b="1" dirty="0" smtClean="0">
                <a:solidFill>
                  <a:srgbClr val="0000FF"/>
                </a:solidFill>
                <a:latin typeface="Arial Rounded MT Bold" pitchFamily="34" charset="0"/>
              </a:rPr>
              <a:t>.</a:t>
            </a:r>
            <a:endParaRPr lang="en-US" sz="4800" b="1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b="1" dirty="0" smtClean="0">
                <a:solidFill>
                  <a:srgbClr val="0000FF"/>
                </a:solidFill>
                <a:latin typeface="Arial Rounded MT Bold" pitchFamily="34" charset="0"/>
              </a:rPr>
              <a:t>3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A Toi seul, dans la détresse,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À Toi seul j'aurais recours,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À Toi seul, ma forteresse,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Le rocher de mon secours,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À Toi seul,</a:t>
            </a:r>
            <a:r>
              <a:rPr lang="fr-FR" sz="4400" b="1" i="1" dirty="0" smtClean="0">
                <a:solidFill>
                  <a:srgbClr val="0000FF"/>
                </a:solidFill>
                <a:latin typeface="Arial Rounded MT Bold" pitchFamily="34" charset="0"/>
              </a:rPr>
              <a:t> (bis)</a:t>
            </a: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Oui, mon Sauveur, à Toi seul.</a:t>
            </a:r>
            <a:endParaRPr lang="en-US" sz="4400" b="1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F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6600" dirty="0" smtClean="0"/>
              <a:t>GRANDE  PRIÈRE</a:t>
            </a:r>
            <a:endParaRPr lang="en-US" sz="6600" dirty="0" smtClean="0"/>
          </a:p>
          <a:p>
            <a:r>
              <a:rPr lang="fr-FR" sz="4400" dirty="0" smtClean="0"/>
              <a:t> </a:t>
            </a:r>
            <a:endParaRPr lang="en-US" sz="4400" dirty="0" smtClean="0"/>
          </a:p>
        </p:txBody>
      </p:sp>
      <p:pic>
        <p:nvPicPr>
          <p:cNvPr id="7" name="Picture 6" descr="6 Types Of People At Prayer Sessions In Nigerian Churches | Zikoko!"/>
          <p:cNvPicPr/>
          <p:nvPr/>
        </p:nvPicPr>
        <p:blipFill>
          <a:blip r:embed="rId3">
            <a:lum bright="32000" contrast="16000"/>
          </a:blip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THE UNIVERSE pictur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</a:rPr>
              <a:t>VISITORS WELCOME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76400"/>
            <a:ext cx="9144000" cy="5181600"/>
          </a:xfrm>
        </p:spPr>
        <p:txBody>
          <a:bodyPr/>
          <a:lstStyle/>
          <a:p>
            <a:r>
              <a:rPr lang="en-US" sz="6000" dirty="0" smtClean="0">
                <a:solidFill>
                  <a:srgbClr val="FFFF00"/>
                </a:solidFill>
              </a:rPr>
              <a:t>ANNOUNCEMENT</a:t>
            </a:r>
          </a:p>
          <a:p>
            <a:endParaRPr lang="en-US" sz="6000" dirty="0" smtClean="0">
              <a:solidFill>
                <a:srgbClr val="FFFF00"/>
              </a:solidFill>
            </a:endParaRPr>
          </a:p>
          <a:p>
            <a:r>
              <a:rPr lang="en-US" sz="6000" dirty="0" smtClean="0">
                <a:solidFill>
                  <a:srgbClr val="FFFF00"/>
                </a:solidFill>
              </a:rPr>
              <a:t>MUSICAL PROGRAM</a:t>
            </a:r>
          </a:p>
          <a:p>
            <a:pPr lvl="1"/>
            <a:r>
              <a:rPr lang="en-US" sz="5800" dirty="0" err="1" smtClean="0">
                <a:solidFill>
                  <a:srgbClr val="FFFF00"/>
                </a:solidFill>
              </a:rPr>
              <a:t>Groupe</a:t>
            </a:r>
            <a:r>
              <a:rPr lang="en-US" sz="5800" dirty="0" smtClean="0">
                <a:solidFill>
                  <a:srgbClr val="FFFF00"/>
                </a:solidFill>
              </a:rPr>
              <a:t> Des </a:t>
            </a:r>
            <a:r>
              <a:rPr lang="en-US" sz="5800" dirty="0" err="1" smtClean="0">
                <a:solidFill>
                  <a:srgbClr val="FFFF00"/>
                </a:solidFill>
              </a:rPr>
              <a:t>Hommes</a:t>
            </a:r>
            <a:endParaRPr lang="en-US" sz="5800" dirty="0" smtClean="0">
              <a:solidFill>
                <a:srgbClr val="FFFF00"/>
              </a:solidFill>
            </a:endParaRP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000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MARCH 5</a:t>
            </a:r>
            <a:r>
              <a:rPr lang="en-US" b="1" baseline="30000" dirty="0" smtClean="0">
                <a:solidFill>
                  <a:schemeClr val="bg1"/>
                </a:solidFill>
              </a:rPr>
              <a:t>TH</a:t>
            </a:r>
            <a:r>
              <a:rPr lang="en-US" b="1" dirty="0" smtClean="0">
                <a:solidFill>
                  <a:schemeClr val="bg1"/>
                </a:solidFill>
              </a:rPr>
              <a:t> 2023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ETUDE BIBLIQUE (YouTube) (Fri 7:30-9:00)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(SAT 7-9PM)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38862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MOIMENT D’ADORATION</a:t>
            </a:r>
            <a:br>
              <a:rPr lang="en-US" b="1" dirty="0" smtClean="0"/>
            </a:br>
            <a:r>
              <a:rPr lang="en-US" b="1" dirty="0" smtClean="0"/>
              <a:t>AVEC </a:t>
            </a:r>
            <a:br>
              <a:rPr lang="en-US" b="1" dirty="0" smtClean="0"/>
            </a:br>
            <a:r>
              <a:rPr lang="en-US" b="1" dirty="0" smtClean="0"/>
              <a:t>MAESTRO</a:t>
            </a:r>
            <a:br>
              <a:rPr lang="en-US" b="1" dirty="0" smtClean="0"/>
            </a:br>
            <a:r>
              <a:rPr lang="en-US" b="1" dirty="0" smtClean="0"/>
              <a:t>RENAULT TERZIER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fr-FR" sz="40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Ou se </a:t>
            </a:r>
            <a:r>
              <a:rPr lang="fr-FR" sz="4400" b="1" dirty="0" err="1" smtClean="0">
                <a:solidFill>
                  <a:srgbClr val="0000FF"/>
                </a:solidFill>
                <a:latin typeface="Arial Rounded MT Bold" pitchFamily="34" charset="0"/>
              </a:rPr>
              <a:t>BonDye</a:t>
            </a: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00FF"/>
                </a:solidFill>
                <a:latin typeface="Arial Rounded MT Bold" pitchFamily="34" charset="0"/>
              </a:rPr>
              <a:t>eeeeee</a:t>
            </a:r>
            <a:endParaRPr lang="en-US" sz="44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Ou se </a:t>
            </a:r>
            <a:r>
              <a:rPr lang="fr-FR" sz="4400" b="1" dirty="0" err="1" smtClean="0">
                <a:solidFill>
                  <a:srgbClr val="0000FF"/>
                </a:solidFill>
                <a:latin typeface="Arial Rounded MT Bold" pitchFamily="34" charset="0"/>
              </a:rPr>
              <a:t>BonDye</a:t>
            </a: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. 2x</a:t>
            </a:r>
            <a:endParaRPr lang="en-US" sz="44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Ou se </a:t>
            </a:r>
            <a:r>
              <a:rPr lang="fr-FR" sz="4400" b="1" dirty="0" err="1" smtClean="0">
                <a:solidFill>
                  <a:srgbClr val="0000FF"/>
                </a:solidFill>
                <a:latin typeface="Arial Rounded MT Bold" pitchFamily="34" charset="0"/>
              </a:rPr>
              <a:t>BonDye</a:t>
            </a: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 alfa Omega.</a:t>
            </a:r>
            <a:endParaRPr lang="en-US" sz="44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 </a:t>
            </a:r>
            <a:endParaRPr lang="en-US" sz="44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Ou se </a:t>
            </a:r>
            <a:r>
              <a:rPr lang="fr-FR" sz="4400" b="1" dirty="0" err="1" smtClean="0">
                <a:solidFill>
                  <a:srgbClr val="0000FF"/>
                </a:solidFill>
                <a:latin typeface="Arial Rounded MT Bold" pitchFamily="34" charset="0"/>
              </a:rPr>
              <a:t>Yawe</a:t>
            </a: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00FF"/>
                </a:solidFill>
                <a:latin typeface="Arial Rounded MT Bold" pitchFamily="34" charset="0"/>
              </a:rPr>
              <a:t>eeeeeeee</a:t>
            </a:r>
            <a:endParaRPr lang="en-US" sz="44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Li se </a:t>
            </a:r>
            <a:r>
              <a:rPr lang="fr-FR" sz="4400" b="1" dirty="0" err="1" smtClean="0">
                <a:solidFill>
                  <a:srgbClr val="0000FF"/>
                </a:solidFill>
                <a:latin typeface="Arial Rounded MT Bold" pitchFamily="34" charset="0"/>
              </a:rPr>
              <a:t>Yawe</a:t>
            </a: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. 2f</a:t>
            </a:r>
            <a:endParaRPr lang="en-US" sz="44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Ou se </a:t>
            </a:r>
            <a:r>
              <a:rPr lang="fr-FR" sz="4400" b="1" dirty="0" err="1" smtClean="0">
                <a:solidFill>
                  <a:srgbClr val="0000FF"/>
                </a:solidFill>
                <a:latin typeface="Arial Rounded MT Bold" pitchFamily="34" charset="0"/>
              </a:rPr>
              <a:t>Yawe</a:t>
            </a:r>
            <a:r>
              <a:rPr lang="fr-FR" sz="4400" b="1" dirty="0" smtClean="0">
                <a:solidFill>
                  <a:srgbClr val="0000FF"/>
                </a:solidFill>
                <a:latin typeface="Arial Rounded MT Bold" pitchFamily="34" charset="0"/>
              </a:rPr>
              <a:t> Alfa Omega (2f)</a:t>
            </a:r>
            <a:endParaRPr lang="en-US" sz="4400" b="1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212 Fr CE:  </a:t>
            </a:r>
            <a:r>
              <a:rPr lang="fr-FR" sz="4000" b="1" u="sng" dirty="0" smtClean="0">
                <a:solidFill>
                  <a:srgbClr val="0000FF"/>
                </a:solidFill>
                <a:latin typeface="Arial Rounded MT Bold" pitchFamily="34" charset="0"/>
              </a:rPr>
              <a:t>Debout,  Sainte Cohorte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u="sng" dirty="0" smtClean="0">
                <a:solidFill>
                  <a:srgbClr val="0000FF"/>
                </a:solidFill>
                <a:latin typeface="Arial Rounded MT Bold" pitchFamily="34" charset="0"/>
              </a:rPr>
              <a:t>1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Debout sainte cohorte,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Soldats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du Roi des rois!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Tenez d’une main forte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L’étendard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de la croix.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Au sentier de la gloire,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Jésus-Christ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nous conduit;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De victoire en victoire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Il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mène qui le suit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2-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Debout pour la bataille!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Partez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, n’hésitez plus;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Pour que nul ne défaille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Regardez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à Jésus.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De l’armure invincible,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Soldats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revêtez-vous!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Le triomphe est possible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Pour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qui lutte à genoux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3-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La trompette résonne: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Debout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, vaillants soldats!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L’immortelle couronne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Est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le prix des combats.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Si l’ennemi fait rage,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soyez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fermes et forts;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Redoublez de courage,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S’il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redouble d’efforts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4-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Debout, debout encore!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Luttez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jusqu’au matin.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Déjà brille l’aurore 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A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l’horizon lointain.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Bientôt, jetant nos armes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a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ux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pieds du Roi des rois,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Les chants après les larmes,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Le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trône après la croix!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endParaRPr lang="fr-FR" sz="4000" b="1" dirty="0" smtClean="0">
              <a:solidFill>
                <a:srgbClr val="00FF99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000" b="1" dirty="0">
              <a:solidFill>
                <a:srgbClr val="00FF99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00FF"/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Rounded MT Bold" pitchFamily="34" charset="0"/>
              </a:rPr>
              <a:t>PRIERE POUR L’OFFRANDE </a:t>
            </a:r>
            <a:br>
              <a:rPr lang="en-US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Arial Rounded MT Bold" pitchFamily="34" charset="0"/>
              </a:rPr>
              <a:t>ET LE SERMON</a:t>
            </a:r>
            <a:endParaRPr lang="en-US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54102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sz="3600" b="1" dirty="0" smtClean="0"/>
              <a:t>SERMON</a:t>
            </a:r>
          </a:p>
          <a:p>
            <a:pPr algn="ctr">
              <a:buNone/>
            </a:pPr>
            <a:r>
              <a:rPr lang="en-US" sz="3600" b="1" dirty="0" smtClean="0"/>
              <a:t> 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sz="36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600" b="1" dirty="0" smtClean="0"/>
              <a:t>PASTOR</a:t>
            </a:r>
          </a:p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MARC EDOUARD SIMEON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743199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CHRIST THE ROCK CONGREGATION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SUNDAY JUJY 2</a:t>
            </a:r>
            <a:r>
              <a:rPr lang="en-US" b="1" baseline="30000" dirty="0" smtClean="0">
                <a:solidFill>
                  <a:schemeClr val="tx1"/>
                </a:solidFill>
              </a:rPr>
              <a:t>nd</a:t>
            </a:r>
            <a:r>
              <a:rPr lang="en-US" b="1" dirty="0" smtClean="0">
                <a:solidFill>
                  <a:schemeClr val="tx1"/>
                </a:solidFill>
              </a:rPr>
              <a:t> 2023 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002060"/>
                </a:solidFill>
                <a:latin typeface="Arial Rounded MT Bold" pitchFamily="34" charset="0"/>
              </a:rPr>
              <a:t>Sermon Par Pasteur </a:t>
            </a:r>
            <a:br>
              <a:rPr lang="en-US" b="1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Arial Rounded MT Bold" pitchFamily="34" charset="0"/>
              </a:rPr>
              <a:t>Marc  </a:t>
            </a:r>
            <a:r>
              <a:rPr lang="en-US" b="1" dirty="0" err="1" smtClean="0">
                <a:solidFill>
                  <a:srgbClr val="002060"/>
                </a:solidFill>
                <a:latin typeface="Arial Rounded MT Bold" pitchFamily="34" charset="0"/>
              </a:rPr>
              <a:t>Siméon</a:t>
            </a:r>
            <a:endParaRPr lang="en-US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2743200"/>
            <a:ext cx="4572000" cy="4114800"/>
          </a:xfr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4800" b="1" dirty="0" smtClean="0">
                <a:solidFill>
                  <a:schemeClr val="bg1"/>
                </a:solidFill>
              </a:rPr>
              <a:t>À MOI LA VENGEANCE DIT L’ÉTERNEL DES ARMÉES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5" name="Picture 4" descr="adjetey anang 🇬🇭official! on Twitter: &quot;Good morning..  https://t.co/PGAclT5HWe&quot; / Twitter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43200"/>
            <a:ext cx="4572000" cy="3124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5903893"/>
            <a:ext cx="4572000" cy="95410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Rounded MT Bold" pitchFamily="34" charset="0"/>
                <a:ea typeface="Calibri" pitchFamily="34" charset="0"/>
                <a:cs typeface="Arial" pitchFamily="34" charset="0"/>
              </a:rPr>
              <a:t>Romain 12:20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Arial" pitchFamily="34" charset="0"/>
              </a:rPr>
              <a:t>Mais si ton ennemi a faim, donne-lui à manger; s'il a soif, donne-lui à boire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Rounded MT Bold" pitchFamily="34" charset="0"/>
                <a:ea typeface="Calibri" pitchFamily="34" charset="0"/>
                <a:cs typeface="Arial" pitchFamily="34" charset="0"/>
              </a:rPr>
              <a:t>; car en agissant ainsi, ce sont des charbons ardents que tu amasseras sur sa tête.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LECTURE :</a:t>
            </a:r>
            <a:r>
              <a:rPr lang="fr-FR" sz="4400" b="1" u="sng" dirty="0" smtClean="0">
                <a:solidFill>
                  <a:srgbClr val="FF0000"/>
                </a:solidFill>
                <a:latin typeface="Arial Rounded MT Bold" pitchFamily="34" charset="0"/>
              </a:rPr>
              <a:t>Mathieu 5:38-40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38 ¶ Vous avez appris qu'il a été dit: œil pour œil, et dent pour dent.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39 Mais moi, je vous dis de ne pas résister au méchant. Si quelqu'un te frappe sur la joue droite, présente-lui aussi l'autre.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 40 Si quelqu'un veut plaider contre toi, et prendre ta tunique, laisse-lui encore ton manteau.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fr-FR" sz="4400" b="1" dirty="0" smtClean="0">
                <a:solidFill>
                  <a:srgbClr val="002060"/>
                </a:solidFill>
                <a:latin typeface="Arial Rounded MT Bold" pitchFamily="34" charset="0"/>
              </a:rPr>
              <a:t>LECTURE :</a:t>
            </a:r>
            <a:r>
              <a:rPr lang="en-US" sz="4400" b="1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fr-FR" sz="4400" b="1" u="sng" dirty="0" smtClean="0">
                <a:solidFill>
                  <a:srgbClr val="002060"/>
                </a:solidFill>
                <a:latin typeface="Arial Rounded MT Bold" pitchFamily="34" charset="0"/>
              </a:rPr>
              <a:t>Romains 12:17-21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17 Ne rendez à personne le mal pour le mal. Recherchez ce qui est bien devant tous les hommes.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 18 S'il est possible, autant que cela dépend de vous, soyez en paix avec tous les hommes.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19 Ne vous vengez point vous-mêmes, bien-aimés, mais laissez agir la colère; car il est écrit: A moi la vengeance, à moi la rétribution, dit le Seigneur.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20 Mais si ton ennemi a faim, donne-lui à manger; s'il a soif, donne-lui à boire; car en agissant ainsi, ce sont des charbons ardents que tu amasseras sur sa tête.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21 Ne te laisse pas vaincre par le mal, mais surmonte le mal par le bien.</a:t>
            </a:r>
            <a:endParaRPr lang="en-US" sz="44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21291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CCFF33"/>
                </a:solidFill>
                <a:latin typeface="Arial Rounded MT Bold" pitchFamily="34" charset="0"/>
              </a:rPr>
              <a:t>INTRODUCTION</a:t>
            </a:r>
            <a:endParaRPr lang="en-US" sz="4400" dirty="0" smtClean="0">
              <a:solidFill>
                <a:srgbClr val="CC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Dieu m’a confié d’annoncer à son peuple de s’abstenir de l’esprit de vengeance.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CFF33"/>
                </a:solidFill>
                <a:latin typeface="Arial Rounded MT Bold" pitchFamily="34" charset="0"/>
              </a:rPr>
              <a:t>A cause de notre nature pécheresse, l’esprit de vengeance est inné dans chaque personne.</a:t>
            </a:r>
            <a:endParaRPr lang="en-US" sz="4400" dirty="0" smtClean="0">
              <a:solidFill>
                <a:srgbClr val="CC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21291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Tout comme l’orgueil, l’esprit de vengeance peut demeurer subtilement chez le croyant attendant le moment opportun pour faire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son coup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CFF33"/>
                </a:solidFill>
                <a:latin typeface="Arial Rounded MT Bold" pitchFamily="34" charset="0"/>
              </a:rPr>
              <a:t>On </a:t>
            </a:r>
            <a:r>
              <a:rPr lang="fr-FR" sz="4400" dirty="0" smtClean="0">
                <a:solidFill>
                  <a:srgbClr val="CCFF33"/>
                </a:solidFill>
                <a:latin typeface="Arial Rounded MT Bold" pitchFamily="34" charset="0"/>
              </a:rPr>
              <a:t>peut se </a:t>
            </a:r>
            <a:r>
              <a:rPr lang="fr-FR" sz="4400" dirty="0" smtClean="0">
                <a:solidFill>
                  <a:srgbClr val="CCFF33"/>
                </a:solidFill>
                <a:latin typeface="Arial Rounded MT Bold" pitchFamily="34" charset="0"/>
              </a:rPr>
              <a:t>défendre contre une attaque soudaine sans se laisser être animé par l’esprit de vengeance.</a:t>
            </a:r>
            <a:endParaRPr lang="en-US" sz="4400" dirty="0" smtClean="0">
              <a:solidFill>
                <a:srgbClr val="CC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21291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solidFill>
                  <a:srgbClr val="92D050"/>
                </a:solidFill>
                <a:latin typeface="Arial Rounded MT Bold" pitchFamily="34" charset="0"/>
              </a:rPr>
              <a:t>On peut faire recoure à la justice sociale sans être animé d’un esprit de vengeance.</a:t>
            </a: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L’esprit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de vengeance c’est la préméditation à causer le mal à quelqu’un qui t’a offensé au préalable. 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CFF33"/>
                </a:solidFill>
                <a:latin typeface="Arial Rounded MT Bold" pitchFamily="34" charset="0"/>
              </a:rPr>
              <a:t>C’est le refus de pardonner.</a:t>
            </a:r>
            <a:endParaRPr lang="en-US" sz="4400" dirty="0" smtClean="0">
              <a:solidFill>
                <a:srgbClr val="CC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C’est de prendre la place de Dieu qui est le Juge Suprême de tout être vivant.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21291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Quant à la vengeance, les Saints de l’Ancien Testament ont eut une approche bien différente de ceux du Nouveau Testament.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CFF33"/>
                </a:solidFill>
                <a:latin typeface="Arial Rounded MT Bold" pitchFamily="34" charset="0"/>
              </a:rPr>
              <a:t>Jésus va plus loin pour faire une ligne de démarcation entre les deux approches.</a:t>
            </a:r>
            <a:endParaRPr lang="en-US" sz="4400" dirty="0" smtClean="0">
              <a:solidFill>
                <a:srgbClr val="CC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Vous avez appris qu'il a été dit: œil pour œil, et dent pour dent, Mais moi, je vous dis.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21291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L’esprit de vengeance fait bas plein parmi les enfants de Dieu.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CFF33"/>
                </a:solidFill>
                <a:latin typeface="Arial Rounded MT Bold" pitchFamily="34" charset="0"/>
              </a:rPr>
              <a:t>Les églises ne se fonctionnent pas bien à cause de l’esprit de vengeance.</a:t>
            </a:r>
            <a:endParaRPr lang="en-US" sz="4400" dirty="0" smtClean="0">
              <a:solidFill>
                <a:srgbClr val="CC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Les foyers des chrétiens sont fortement abattus sous le poids de l’esprit de vengeance.  </a:t>
            </a:r>
            <a:endParaRPr lang="en-US" sz="4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DÉFINITION BIBLIQUE DE LA VENGEANCE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1. </a:t>
            </a:r>
            <a:r>
              <a:rPr lang="fr-FR" sz="4400" dirty="0" smtClean="0">
                <a:latin typeface="Arial Rounded MT Bold" pitchFamily="34" charset="0"/>
              </a:rPr>
              <a:t>Peine infligée à un offenseur pour la satisfaction de l'offensé ; représailles. Ainsi : comprise, la vengeance n'est jamais équitable.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DÉFINITION BIBLIQUE DE LA VENGEANCE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2. </a:t>
            </a:r>
            <a:r>
              <a:rPr lang="fr-FR" sz="4400" dirty="0" smtClean="0">
                <a:latin typeface="Arial Rounded MT Bold" pitchFamily="34" charset="0"/>
              </a:rPr>
              <a:t>Châtiment auquel est soumis quiconque a fait le mal. Ici la vengeance se confond avec la rétribution ; mais Dieu se réserve de l'exercer : « A moi la vengeance et la rétribution, dit le Seigneur » (</a:t>
            </a:r>
            <a:r>
              <a:rPr lang="fr-FR" sz="4400" dirty="0" err="1" smtClean="0">
                <a:latin typeface="Arial Rounded MT Bold" pitchFamily="34" charset="0"/>
                <a:hlinkClick r:id="rId2"/>
              </a:rPr>
              <a:t>Ro</a:t>
            </a:r>
            <a:r>
              <a:rPr lang="fr-FR" sz="4400" dirty="0" smtClean="0">
                <a:latin typeface="Arial Rounded MT Bold" pitchFamily="34" charset="0"/>
                <a:hlinkClick r:id="rId2"/>
              </a:rPr>
              <a:t> 12:19</a:t>
            </a:r>
            <a:r>
              <a:rPr lang="fr-FR" sz="4400" dirty="0" smtClean="0">
                <a:latin typeface="Arial Rounded MT Bold" pitchFamily="34" charset="0"/>
              </a:rPr>
              <a:t>, cf. De 32:35, </a:t>
            </a:r>
            <a:r>
              <a:rPr lang="fr-FR" sz="4400" dirty="0" err="1" smtClean="0">
                <a:latin typeface="Arial Rounded MT Bold" pitchFamily="34" charset="0"/>
                <a:hlinkClick r:id="rId3"/>
              </a:rPr>
              <a:t>Heb</a:t>
            </a:r>
            <a:r>
              <a:rPr lang="fr-FR" sz="4400" dirty="0" smtClean="0">
                <a:latin typeface="Arial Rounded MT Bold" pitchFamily="34" charset="0"/>
                <a:hlinkClick r:id="rId3"/>
              </a:rPr>
              <a:t> 10:30</a:t>
            </a:r>
            <a:r>
              <a:rPr lang="fr-FR" sz="4400" dirty="0" smtClean="0">
                <a:latin typeface="Arial Rounded MT Bold" pitchFamily="34" charset="0"/>
              </a:rPr>
              <a:t> etc.).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--L'A. T</a:t>
            </a:r>
            <a:r>
              <a:rPr lang="fr-FR" sz="4400" dirty="0" smtClean="0">
                <a:latin typeface="Arial Rounded MT Bold" pitchFamily="34" charset="0"/>
              </a:rPr>
              <a:t>, nous parle fréquemment de la vengeance que Dieu exerce contre ses ennemis et contre les ennemis de son peuple. La vengeance divine s'appelle parfois le Jour de l'Éternel)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--Le N.T</a:t>
            </a:r>
            <a:r>
              <a:rPr lang="fr-FR" sz="4400" dirty="0" smtClean="0">
                <a:latin typeface="Arial Rounded MT Bold" pitchFamily="34" charset="0"/>
              </a:rPr>
              <a:t>. annonce le jour où Dieu vengera ses élus (</a:t>
            </a:r>
            <a:r>
              <a:rPr lang="fr-FR" sz="4400" dirty="0" smtClean="0">
                <a:latin typeface="Arial Rounded MT Bold" pitchFamily="34" charset="0"/>
                <a:hlinkClick r:id="rId2"/>
              </a:rPr>
              <a:t>Lu 18:7</a:t>
            </a:r>
            <a:r>
              <a:rPr lang="fr-FR" sz="4400" dirty="0" smtClean="0">
                <a:latin typeface="Arial Rounded MT Bold" pitchFamily="34" charset="0"/>
              </a:rPr>
              <a:t>,</a:t>
            </a:r>
            <a:r>
              <a:rPr lang="fr-FR" sz="4400" dirty="0" smtClean="0">
                <a:latin typeface="Arial Rounded MT Bold" pitchFamily="34" charset="0"/>
                <a:hlinkClick r:id="rId3"/>
              </a:rPr>
              <a:t>21:22</a:t>
            </a:r>
            <a:r>
              <a:rPr lang="fr-FR" sz="4400" dirty="0" smtClean="0">
                <a:latin typeface="Arial Rounded MT Bold" pitchFamily="34" charset="0"/>
              </a:rPr>
              <a:t>). Mais tandis que les justes de l'ancienne alliance appellent la vengeance divine contre leurs ennemis, les justifiés de la nouvelle sont appelés, à l'exemple de leur Sauveur et sur son ordre à décliner toute vengeance et à s'en remettre à Dieu qui seul juge justement.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est le Juge suprême de tout être vivant.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Dieu veut que toutes issues de vengeances reviennent à son compte.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battit son trône sur la plus grande équité. Ps 119:138 Tu fondes tes préceptes sur la justice Et sur la plus grande fidélité.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CE QUE DIT LA BIBLE DE LA VENGEANCE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Mt 5:43-45 ¶ Vous avez appris qu'il a été dit: Tu aimeras ton prochain, et tu haïras ton ennemi.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44 Mais moi, je vous dis: Aimez vos ennemis, bénissez ceux qui vous maudissent, faites du bien à ceux qui vous haïssent, et priez pour ceux qui vous maltraitent et qui vous persécutent,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45 afin que vous soyez fils de votre Père qui est dans les cieux;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Certains pensent que Dieu ne s’entremêle pas dans les affaires des hommes.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Ils disent, « sauve-toi toi-même. » « Aide-toi et le ciel t’aidera. » 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Sophonie 1:12b Je châtierai les hommes qui reposent sur leurs lies, Et qui disent dans leur cœur: L'Éternel ne fait ni bien ni mal.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Ps 94:7 Et ils disent: L'Éternel ne regarde pas, Le Dieu de Jacob ne fait pas attention!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Il y a certains qui accusent Dieu d’être </a:t>
            </a:r>
            <a:r>
              <a:rPr lang="fr-FR" sz="4400" dirty="0" smtClean="0">
                <a:latin typeface="Arial Rounded MT Bold" pitchFamily="34" charset="0"/>
              </a:rPr>
              <a:t>trop complaisant </a:t>
            </a:r>
            <a:r>
              <a:rPr lang="fr-FR" sz="4400" dirty="0" smtClean="0">
                <a:latin typeface="Arial Rounded MT Bold" pitchFamily="34" charset="0"/>
              </a:rPr>
              <a:t>à l’égard des méchants.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Conséquemment, nous tendons plus à passer à l’action pour nous défendre au lieu de </a:t>
            </a:r>
            <a:r>
              <a:rPr lang="fr-FR" sz="4400" dirty="0" smtClean="0">
                <a:latin typeface="Arial Rounded MT Bold" pitchFamily="34" charset="0"/>
              </a:rPr>
              <a:t>recourir vers Dieu </a:t>
            </a:r>
            <a:r>
              <a:rPr lang="fr-FR" sz="4400" dirty="0" smtClean="0">
                <a:latin typeface="Arial Rounded MT Bold" pitchFamily="34" charset="0"/>
              </a:rPr>
              <a:t>en quête de justice.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Dans les pays civilisés, nous avons 9-1-1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avons les références des avocats pour toutes sortes de problèmes et de disputes.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Certains ont les numéros des mercenaires de crime pour aller plus loin que la justice.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Certains savent très bien quels cites à aller pour salir la réputation de quelqu’un.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avons face book, </a:t>
            </a:r>
            <a:r>
              <a:rPr lang="fr-FR" sz="4400" dirty="0" err="1" smtClean="0">
                <a:latin typeface="Arial Rounded MT Bold" pitchFamily="34" charset="0"/>
              </a:rPr>
              <a:t>twitter</a:t>
            </a:r>
            <a:r>
              <a:rPr lang="fr-FR" sz="4400" dirty="0" smtClean="0">
                <a:latin typeface="Arial Rounded MT Bold" pitchFamily="34" charset="0"/>
              </a:rPr>
              <a:t>, Tic-Tok, </a:t>
            </a:r>
            <a:r>
              <a:rPr lang="fr-FR" sz="4400" dirty="0" err="1" smtClean="0">
                <a:latin typeface="Arial Rounded MT Bold" pitchFamily="34" charset="0"/>
              </a:rPr>
              <a:t>Instagram</a:t>
            </a:r>
            <a:r>
              <a:rPr lang="fr-FR" sz="4400" dirty="0" smtClean="0">
                <a:latin typeface="Arial Rounded MT Bold" pitchFamily="34" charset="0"/>
              </a:rPr>
              <a:t> et d’autres pour vomir nos complaintes.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D’autres connaissent les grands marabouts pour exercer leur vengeance sur leurs ennemis.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Nous savons comment convoquer l’immigration pour causer la déportation de nos ennemis.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savons comment provoquer la révocation de nos ennemis.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savons bloquer les contes bancaires des gens.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Les gens qui sont animés d’un esprit de vengeance n’ont pas de bornes dans leurs actions en vue de gratifier leur haine.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savons comment mener une guerre médiatique pour terrasser nos ennemis.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Il y a des gens qui passent des nuits blanches à calculer la chute de quelqu’un.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La vengeance se trouve parfois parmi des couples qui cherchent a s’entre </a:t>
            </a: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détruire</a:t>
            </a: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La vengeance est un sentiment d’animosité qui désire le sort de son adversaire.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400" b="1" u="sng" dirty="0" smtClean="0">
                <a:solidFill>
                  <a:srgbClr val="C00000"/>
                </a:solidFill>
                <a:latin typeface="Arial Rounded MT Bold" pitchFamily="34" charset="0"/>
              </a:rPr>
              <a:t>1Pierre 2:19-23 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19Car c'est une grâce que de supporter des afflictions par motif de conscience envers Dieu, quand on souffre injustement.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20 En effet, quelle gloire y a-t-il à supporter de mauvais traitements pour avoir commis des fautes? </a:t>
            </a:r>
            <a:r>
              <a:rPr lang="fr-FR" sz="4400" dirty="0" smtClean="0">
                <a:latin typeface="Arial Rounded MT Bold" pitchFamily="34" charset="0"/>
              </a:rPr>
              <a:t>Mais si vous supportez la souffrance lorsque vous faites ce qui est bien, c'est une grâce devant Dieu.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21 Et c'est à cela que vous avez été appelés, parce que Christ aussi a souffert pour vous, vous laissant un exemple, afin que vous suiviez ses traces,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22 Lui qui n'a point commis de péché, Et dans la bouche duquel il ne s'est point trouvé de fraude;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23 lui qui, injurié, ne rendait point d'injures, maltraité, ne faisait point de menaces, mais s'en remettait à celui qui juge justement;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u="sng" dirty="0" smtClean="0">
                <a:solidFill>
                  <a:srgbClr val="C00000"/>
                </a:solidFill>
                <a:latin typeface="Arial Rounded MT Bold" pitchFamily="34" charset="0"/>
              </a:rPr>
              <a:t>Lévitique 19:17-18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17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Tu ne haïras point ton frère dans ton cœur; tu auras soin de reprendre ton prochain, mais tu ne te chargeras point d'un péché à cause de lui.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18 Tu ne te vengeras point, et tu ne garderas point de rancune contre les enfants de ton peuple. Tu aimeras ton prochain comme toi-même. Je suis l'Éternel.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2B14D2"/>
                </a:solidFill>
                <a:latin typeface="Arial Rounded MT Bold" pitchFamily="34" charset="0"/>
              </a:rPr>
              <a:t>LA VENGEANCE DEDAIGNEUSE DES PHILISTINS 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u="sng" dirty="0" smtClean="0">
                <a:solidFill>
                  <a:srgbClr val="C00000"/>
                </a:solidFill>
                <a:latin typeface="Arial Rounded MT Bold" pitchFamily="34" charset="0"/>
              </a:rPr>
              <a:t>EZEKIEL 25 : 15-17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15 Ainsi parle le Seigneur, l'Éternel: Parce que les Philistins se sont livrés à la vengeance, Parce qu'ils se sont vengés dédaigneusement et du fond de l'âme, Voulant tout détruire, dans leur haine éternelle,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16 Ainsi parle le Seigneur, l'Éternel: Voici, j'étends ma main sur les Philistins, J'extermine les </a:t>
            </a:r>
            <a:r>
              <a:rPr lang="fr-FR" sz="4400" dirty="0" err="1" smtClean="0">
                <a:latin typeface="Arial Rounded MT Bold" pitchFamily="34" charset="0"/>
              </a:rPr>
              <a:t>Kéréthiens</a:t>
            </a:r>
            <a:r>
              <a:rPr lang="fr-FR" sz="4400" dirty="0" smtClean="0">
                <a:latin typeface="Arial Rounded MT Bold" pitchFamily="34" charset="0"/>
              </a:rPr>
              <a:t>, Et je détruis ce qui reste sur la côte de la mer.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17 J'exercerai sur eux de grandes vengeances, En les châtiant avec fureur. Et ils sauront que je suis l'Éternel, Quand j'exercerai sur eux ma vengeance.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Les Philistins étaient avides dans leur abandon à la vengeance.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Quoique la justice se bornait à un œil pour un œil et une dent pour une dent.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Leur justice était un œil pour une vie.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Une dent pour une vie.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15Les Philistins se sont livrés à la vengeance ; ils se sont vengés dédaigneusement et du fond de l'âme, Voulant tout détruire, dans leur haine éternelle.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Ils voulaient exercer la peine capitale pour la moindre offense.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Une simple manque de respect et la personne doit verser l’âme à cause de cela.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A cause du fait que Mardochée ne se prosternait pas devant </a:t>
            </a:r>
            <a:r>
              <a:rPr lang="fr-FR" sz="4400" dirty="0" err="1" smtClean="0">
                <a:latin typeface="Arial Rounded MT Bold" pitchFamily="34" charset="0"/>
              </a:rPr>
              <a:t>Haman</a:t>
            </a:r>
            <a:r>
              <a:rPr lang="fr-FR" sz="4400" dirty="0" smtClean="0">
                <a:latin typeface="Arial Rounded MT Bold" pitchFamily="34" charset="0"/>
              </a:rPr>
              <a:t>, toute la race Juive devrait être exterminée.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A cause </a:t>
            </a:r>
            <a:r>
              <a:rPr lang="fr-FR" sz="4400" dirty="0" err="1" smtClean="0">
                <a:solidFill>
                  <a:srgbClr val="2B14D2"/>
                </a:solidFill>
                <a:latin typeface="Arial Rounded MT Bold" pitchFamily="34" charset="0"/>
              </a:rPr>
              <a:t>Naboth</a:t>
            </a: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 refusait de vendre son champ au roi Achab, il a trouve la mort par les mains cruelles de Jézabel.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A cause du désapprouve de Jean Baptiste de la relation amoureuse entre Hérode et sa belle sœur, sa tête devrait être offerte dans un plat.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A cause de la naissance d’un enfant roi, tous les enfants mal de Bethlehem et des villes envoisinâtes devraient êtres mis en pièce.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Il y a des gens qui maltraitent des enfants à cause d’une indifférence qu’ils ont eue antérieurement avec un membre de leur famille.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Il y a des gens qui continuent à punir des gens qui sont déjà décédés </a:t>
            </a:r>
            <a:r>
              <a:rPr lang="fr-FR" sz="4400" dirty="0" smtClean="0">
                <a:latin typeface="Arial Rounded MT Bold" pitchFamily="34" charset="0"/>
              </a:rPr>
              <a:t>à </a:t>
            </a:r>
            <a:r>
              <a:rPr lang="fr-FR" sz="4400" dirty="0" smtClean="0">
                <a:latin typeface="Arial Rounded MT Bold" pitchFamily="34" charset="0"/>
              </a:rPr>
              <a:t>travers leurs enfants.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La bible nous dit que les Philistins avaient une haine éternelle qui les consumait.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Ils se sont vengés dédaigneusement (</a:t>
            </a: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follement, vilainement, cruellement</a:t>
            </a:r>
            <a:r>
              <a:rPr lang="fr-FR" sz="4400" dirty="0" smtClean="0">
                <a:latin typeface="Arial Rounded MT Bold" pitchFamily="34" charset="0"/>
              </a:rPr>
              <a:t>) au fond de l’âme.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smtClean="0">
                <a:solidFill>
                  <a:srgbClr val="2B14D2"/>
                </a:solidFill>
                <a:latin typeface="Arial Rounded MT Bold" pitchFamily="34" charset="0"/>
              </a:rPr>
              <a:t>La vengeance des Philistins cautionnait la vengeance de Dieu sur eux.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Eze 25:17 J'exercerai sur eux de grandes vengeances, En les châtiant avec fureur. Et ils sauront que je suis l'Éternel, Quand j'exercerai sur eux ma vengeance.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Si vous faites de la vengeance votre mode d’opération, Dieu déversera sa propre vengeance sur vous. </a:t>
            </a:r>
            <a:endParaRPr lang="en-US" sz="4400" dirty="0">
              <a:solidFill>
                <a:srgbClr val="2B14D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LA VENGEANCE DE DIEU POUR L’INJUSTICE FAITE A NABOTH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2Ki </a:t>
            </a:r>
            <a:r>
              <a:rPr lang="fr-FR" sz="4400" dirty="0" smtClean="0">
                <a:latin typeface="Arial Rounded MT Bold" pitchFamily="34" charset="0"/>
              </a:rPr>
              <a:t>9:21-26 </a:t>
            </a:r>
            <a:r>
              <a:rPr lang="fr-FR" sz="4400" dirty="0" smtClean="0">
                <a:latin typeface="Arial Rounded MT Bold" pitchFamily="34" charset="0"/>
              </a:rPr>
              <a:t>Alors </a:t>
            </a:r>
            <a:r>
              <a:rPr lang="fr-FR" sz="4400" dirty="0" err="1" smtClean="0">
                <a:latin typeface="Arial Rounded MT Bold" pitchFamily="34" charset="0"/>
              </a:rPr>
              <a:t>Joram</a:t>
            </a:r>
            <a:r>
              <a:rPr lang="fr-FR" sz="4400" dirty="0" smtClean="0">
                <a:latin typeface="Arial Rounded MT Bold" pitchFamily="34" charset="0"/>
              </a:rPr>
              <a:t> dit: Attelle! Et on attela son char. </a:t>
            </a:r>
            <a:r>
              <a:rPr lang="fr-FR" sz="4400" dirty="0" err="1" smtClean="0">
                <a:latin typeface="Arial Rounded MT Bold" pitchFamily="34" charset="0"/>
              </a:rPr>
              <a:t>Joram</a:t>
            </a:r>
            <a:r>
              <a:rPr lang="fr-FR" sz="4400" dirty="0" smtClean="0">
                <a:latin typeface="Arial Rounded MT Bold" pitchFamily="34" charset="0"/>
              </a:rPr>
              <a:t>, roi d'Israël, et </a:t>
            </a:r>
            <a:r>
              <a:rPr lang="fr-FR" sz="4400" dirty="0" err="1" smtClean="0">
                <a:latin typeface="Arial Rounded MT Bold" pitchFamily="34" charset="0"/>
              </a:rPr>
              <a:t>Achazia</a:t>
            </a:r>
            <a:r>
              <a:rPr lang="fr-FR" sz="4400" dirty="0" smtClean="0">
                <a:latin typeface="Arial Rounded MT Bold" pitchFamily="34" charset="0"/>
              </a:rPr>
              <a:t>, roi de Juda, sortirent chacun dans son char pour aller au-devant de Jéhu, et ils le rencontrèrent dans le champ de </a:t>
            </a:r>
            <a:r>
              <a:rPr lang="fr-FR" sz="4400" dirty="0" err="1" smtClean="0">
                <a:latin typeface="Arial Rounded MT Bold" pitchFamily="34" charset="0"/>
              </a:rPr>
              <a:t>Naboth</a:t>
            </a:r>
            <a:r>
              <a:rPr lang="fr-FR" sz="4400" dirty="0" smtClean="0">
                <a:latin typeface="Arial Rounded MT Bold" pitchFamily="34" charset="0"/>
              </a:rPr>
              <a:t> de </a:t>
            </a:r>
            <a:r>
              <a:rPr lang="fr-FR" sz="4400" dirty="0" err="1" smtClean="0">
                <a:latin typeface="Arial Rounded MT Bold" pitchFamily="34" charset="0"/>
              </a:rPr>
              <a:t>Jizreel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22 Dès que </a:t>
            </a:r>
            <a:r>
              <a:rPr lang="fr-FR" sz="4400" dirty="0" err="1" smtClean="0">
                <a:latin typeface="Arial Rounded MT Bold" pitchFamily="34" charset="0"/>
              </a:rPr>
              <a:t>Joram</a:t>
            </a:r>
            <a:r>
              <a:rPr lang="fr-FR" sz="4400" dirty="0" smtClean="0">
                <a:latin typeface="Arial Rounded MT Bold" pitchFamily="34" charset="0"/>
              </a:rPr>
              <a:t> vit Jéhu, il dit: Est-ce la paix, Jéhu? Jéhu répondit: Quoi, la paix! tant que durent les prostitutions de Jézabel, ta mère, et la multitude de ses sortilèges!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23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Joram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tourna bride et s'enfuit, et il dit à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Achazia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: Trahison,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Achazia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!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24 Mais Jéhu saisit son arc, et il frappa </a:t>
            </a:r>
            <a:r>
              <a:rPr lang="fr-FR" sz="4400" dirty="0" err="1" smtClean="0">
                <a:latin typeface="Arial Rounded MT Bold" pitchFamily="34" charset="0"/>
              </a:rPr>
              <a:t>Joram</a:t>
            </a:r>
            <a:r>
              <a:rPr lang="fr-FR" sz="4400" dirty="0" smtClean="0">
                <a:latin typeface="Arial Rounded MT Bold" pitchFamily="34" charset="0"/>
              </a:rPr>
              <a:t> entre les épaules: la flèche sortit par le </a:t>
            </a:r>
            <a:r>
              <a:rPr lang="fr-FR" sz="4400" dirty="0" err="1" smtClean="0">
                <a:latin typeface="Arial Rounded MT Bold" pitchFamily="34" charset="0"/>
              </a:rPr>
              <a:t>coeur</a:t>
            </a:r>
            <a:r>
              <a:rPr lang="fr-FR" sz="4400" dirty="0" smtClean="0">
                <a:latin typeface="Arial Rounded MT Bold" pitchFamily="34" charset="0"/>
              </a:rPr>
              <a:t>, et </a:t>
            </a:r>
            <a:r>
              <a:rPr lang="fr-FR" sz="4400" dirty="0" err="1" smtClean="0">
                <a:latin typeface="Arial Rounded MT Bold" pitchFamily="34" charset="0"/>
              </a:rPr>
              <a:t>Joram</a:t>
            </a:r>
            <a:r>
              <a:rPr lang="fr-FR" sz="4400" dirty="0" smtClean="0">
                <a:latin typeface="Arial Rounded MT Bold" pitchFamily="34" charset="0"/>
              </a:rPr>
              <a:t> s'affaissa dans son char.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25 Jéhu dit à son officier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Bidkar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: Prends-le, et jette-le dans le champ de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Naboth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de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Jizreel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; car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souviens-t'en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, lorsque moi et toi, nous étions ensemble à cheval derrière Achab, son père, l'Éternel prononça contre lui cette sentence: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26 J'ai vu hier le sang de </a:t>
            </a:r>
            <a:r>
              <a:rPr lang="fr-FR" sz="4400" dirty="0" err="1" smtClean="0">
                <a:latin typeface="Arial Rounded MT Bold" pitchFamily="34" charset="0"/>
              </a:rPr>
              <a:t>Naboth</a:t>
            </a:r>
            <a:r>
              <a:rPr lang="fr-FR" sz="4400" dirty="0" smtClean="0">
                <a:latin typeface="Arial Rounded MT Bold" pitchFamily="34" charset="0"/>
              </a:rPr>
              <a:t> et le sang de ses fils, dit l'Éternel, et je te rendrai la pareille dans ce champ même, dit l'Éternel! Prends-le donc, et jette-le dans le champ, selon la parole de l'Éternel.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1Rois 21:23 L'Éternel parle aussi sur Jézabel, et il dit: Les chiens mangeront Jézabel près du rempart de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Jizreel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MORT CRUELLE DE JEZABEL</a:t>
            </a:r>
          </a:p>
          <a:p>
            <a:pPr algn="ctr">
              <a:buNone/>
            </a:pP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2Rois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9:30-37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30 ¶ Jéhu entra dans </a:t>
            </a:r>
            <a:r>
              <a:rPr lang="fr-FR" sz="4400" dirty="0" err="1" smtClean="0">
                <a:latin typeface="Arial Rounded MT Bold" pitchFamily="34" charset="0"/>
              </a:rPr>
              <a:t>Jizreel</a:t>
            </a:r>
            <a:r>
              <a:rPr lang="fr-FR" sz="4400" dirty="0" smtClean="0">
                <a:latin typeface="Arial Rounded MT Bold" pitchFamily="34" charset="0"/>
              </a:rPr>
              <a:t>. Jézabel, l'ayant appris, mit du fard à ses yeux, se para la tête, et regarda par la fenêtre.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31 Comme Jéhu franchissait la porte, elle dit: Est-ce la paix, nouveau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Zimri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, assassin de son maître?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32 Il leva le visage vers la fenêtre, et dit: Qui est pour moi? qui? Et deux ou trois eunuques le regardèrent en s'approchant de la fenêtre.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33 Il dit: Jetez-la en bas! Ils la jetèrent, et il rejaillit de son sang sur la muraille et sur les chevaux. Jéhu la foula aux pieds;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34 puis il entra, mangea et but, et il dit: Allez voir cette maudite, et enterrez-la, car elle est fille de roi.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35 Ils allèrent pour l'enterrer; mais ils ne trouvèrent d'elle que le crâne, les pieds et les paumes des mains.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36 Ils retournèrent l'annoncer à Jéhu, qui dit: C'est ce qu'avait déclaré l'Éternel par son serviteur Élie, le </a:t>
            </a:r>
            <a:r>
              <a:rPr lang="fr-FR" sz="4400" dirty="0" err="1" smtClean="0">
                <a:latin typeface="Arial Rounded MT Bold" pitchFamily="34" charset="0"/>
              </a:rPr>
              <a:t>Thischbite</a:t>
            </a:r>
            <a:r>
              <a:rPr lang="fr-FR" sz="4400" dirty="0" smtClean="0">
                <a:latin typeface="Arial Rounded MT Bold" pitchFamily="34" charset="0"/>
              </a:rPr>
              <a:t>, en disant: Les chiens mangeront la chair de Jézabel dans le champ de </a:t>
            </a:r>
            <a:r>
              <a:rPr lang="fr-FR" sz="4400" dirty="0" err="1" smtClean="0">
                <a:latin typeface="Arial Rounded MT Bold" pitchFamily="34" charset="0"/>
              </a:rPr>
              <a:t>Jizreel</a:t>
            </a:r>
            <a:r>
              <a:rPr lang="fr-FR" sz="4400" dirty="0" smtClean="0">
                <a:latin typeface="Arial Rounded MT Bold" pitchFamily="34" charset="0"/>
              </a:rPr>
              <a:t>;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37 et le cadavre de Jézabel sera comme du fumier sur la face des champs, dans le champ de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Jizreel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, de sorte qu'on ne pourra dire: C'est Jézabel.</a:t>
            </a:r>
            <a:endParaRPr lang="en-US" sz="44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2B14D2"/>
                </a:solidFill>
                <a:latin typeface="Arial Rounded MT Bold" pitchFamily="34" charset="0"/>
              </a:rPr>
              <a:t>CONCLUSION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La vengeance de Dieu peut être tardive à nos yeux mais elle arrivera promptement en son temps.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Dieu veut que nous pardonnions </a:t>
            </a: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nos </a:t>
            </a: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offenseurs immédiatement et lui laisser agir sa justice.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Notre pardon n’absous pas notre offenseur au devant de Dieu mais il libère notre cœur.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Nous n’avons même pas besoin de savoir quand et comment Dieu va régler l’affaire; nous devons pardonner et oublier.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Tant que nous sommes encore sur cette terre, nous serons insultés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serons abusés, méprisés, menacés, piétinés, éjectés injustement,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Nous serons calomniés, blessés, discriminés.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Il y aura toujours une raison valable pour faire appel à la vengeance.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La tentation à prendre les initiatives à nous venger sans Dieu sera toujours là.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2B14D2"/>
                </a:solidFill>
                <a:latin typeface="Arial Rounded MT Bold" pitchFamily="34" charset="0"/>
              </a:rPr>
              <a:t>Choisissons toujours à tout mettre sous l’autel du Seigneur en comptant sur son secours.</a:t>
            </a:r>
            <a:endParaRPr lang="en-US" sz="4800" dirty="0" smtClean="0">
              <a:solidFill>
                <a:srgbClr val="2B14D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Rappelons-nous que nous avions été crucifié avec Christ et que ce n’est plus nous qui vivons, mais le Christ qui vit en nous.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Ps 37:8 Laisse la colère, abandonne la fureur; Ne t'irrite pas, ce serait mal faire.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algn="r"/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Amen ! </a:t>
            </a:r>
            <a:endParaRPr lang="en-US" sz="44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LA SAINTE CÈNE</a:t>
            </a:r>
            <a:endParaRPr lang="en-US" sz="6600" dirty="0"/>
          </a:p>
        </p:txBody>
      </p:sp>
      <p:pic>
        <p:nvPicPr>
          <p:cNvPr id="4" name="Content Placeholder 3" descr="How to Take Communion for Your Healing | Kenneth Copeland Ministries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5,238 Baptism River Photos and Premium High Res Pictures ..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28800" y="1600200"/>
            <a:ext cx="10972800" cy="83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2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Arial Rounded MT Bold" pitchFamily="34" charset="0"/>
              </a:rPr>
              <a:t>Mon corps, mon cœur, mon âme # 137 CEF</a:t>
            </a:r>
            <a:endParaRPr lang="en-US" sz="32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fr-FR" sz="32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32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Mon corps, mon cœur, mon âme</a:t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Ne m'appartiennent plus;</a:t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Ton amour les réclames;</a:t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Ils sont à toi, Jésus!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[Refrain]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Reçois mon sacrifice,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Il est sur mon autel!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Esprit, Esprit, descends!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J'attends le feu du ciel.</a:t>
            </a:r>
            <a:endParaRPr lang="en-US" sz="4000" b="1" dirty="0" smtClean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5,238 Baptism River Photos and Premium High Res Pictures ..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28800" y="1600200"/>
            <a:ext cx="10972800" cy="83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2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En toi je me confie,</a:t>
            </a:r>
            <a:b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Je m'abandonne à Toi;</a:t>
            </a:r>
            <a:b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Ton sang me purifie</a:t>
            </a:r>
            <a:b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Et ta grâce est ma Loi.</a:t>
            </a:r>
            <a:endParaRPr lang="en-US" sz="44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[Refrain]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Reçois mon sacrifice,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Il est sur mon autel!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Esprit, Esprit, descends!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J'attends le feu du ciel.</a:t>
            </a:r>
            <a:endParaRPr lang="en-US" sz="4400" b="1" dirty="0" smtClean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5,238 Baptism River Photos and Premium High Res Pictures ..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28800" y="1600200"/>
            <a:ext cx="10972800" cy="83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2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fr-FR" sz="32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32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Consacre mon offrande,</a:t>
            </a:r>
            <a:b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Mets ton sceau sur mon cœur!</a:t>
            </a:r>
            <a:b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Le sceau que je demande</a:t>
            </a:r>
            <a:b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C'est ton Esprit, Seigneur.</a:t>
            </a: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[Refrain]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Reçois mon sacrifice,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Il est sur mon autel!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Esprit, Esprit, descends!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J'attends le feu du ciel.</a:t>
            </a:r>
            <a:endParaRPr lang="en-US" sz="44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32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ctr"/>
            <a:r>
              <a:rPr lang="fr-FR" sz="3200" b="1" dirty="0" smtClean="0"/>
              <a:t>1 Corinthiens 11: 23-34</a:t>
            </a:r>
            <a:endParaRPr lang="en-US" sz="3200" dirty="0" smtClean="0"/>
          </a:p>
          <a:p>
            <a:pPr algn="just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¶ Car j'ai reçu du Seigneur ce que je vous ai enseigné; c'est que le Seigneur Jésus, dans la nuit où il fut livré, prit du pain,</a:t>
            </a:r>
            <a:endParaRPr lang="en-US" sz="36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24 et, après avoir rendu grâces, le rompit, et dit: Ceci est mon corps, qui est rompu pour vous; faites ceci en mémoire de moi.</a:t>
            </a:r>
            <a:endParaRPr lang="en-US" sz="3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25 De même, après avoir soupé, il prit la coupe, et dit: Cette coupe est la nouvelle alliance en mon sang; faites ceci en mémoire de moi toutes les fois que vous en boirez.</a:t>
            </a:r>
            <a:endParaRPr lang="en-US" sz="36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26 Car toutes les fois que vous mangez ce pain et que vous buvez cette coupe, vous annoncez la mort du Seigneur, jusqu'à ce qu'il vienne.</a:t>
            </a:r>
            <a:endParaRPr lang="en-US" sz="44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 27 C'est pourquoi celui qui mangera le pain ou boira la coupe du Seigneur indignement, sera coupable envers le corps et le sang du Seigneur.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28 Que chacun donc s'éprouve soi-même, et qu'ainsi il mange du pain et boive de la coupe;</a:t>
            </a:r>
            <a:endParaRPr lang="en-US" sz="44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 29 car celui qui mange et boit sans discerner le corps du Seigneur, mange et boit un jugement contre lui-même.</a:t>
            </a:r>
            <a:endParaRPr lang="en-US" sz="4400" dirty="0" smtClean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30 C'est pour cela qu'il y a parmi vous beaucoup d'infirmes et de malades, et qu'un grand nombre sont morts.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31 Si nous nous jugions nous-mêmes, nous ne serions pas jugés.</a:t>
            </a:r>
            <a:endParaRPr lang="en-US" sz="40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32 Mais quand nous sommes jugés, nous sommes châtiés par le Seigneur, afin que nous ne soyons pas condamnés avec le monde.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33 Ainsi, mes frères, lorsque vous vous réunissez pour le repas, attendez-vous les uns les autres.</a:t>
            </a:r>
            <a:endParaRPr lang="en-US" sz="44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34 Si quelqu'un a faim, qu'il mange chez lui, afin que vous ne vous réunissiez pas pour attirer un jugement sur vous. Je réglerai les autres choses quand je serai arrivé.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sus on the Cross - The Timeline of His Final Day"/>
          <p:cNvPicPr/>
          <p:nvPr/>
        </p:nvPicPr>
        <p:blipFill>
          <a:blip r:embed="rId2">
            <a:lum bright="46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7696200" cy="6858000"/>
          </a:xfrm>
          <a:solidFill>
            <a:srgbClr val="660066">
              <a:alpha val="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b="1" dirty="0" err="1" smtClean="0">
                <a:solidFill>
                  <a:srgbClr val="FF0000"/>
                </a:solidFill>
                <a:latin typeface="Arial Rounded MT Bold" pitchFamily="34" charset="0"/>
              </a:rPr>
              <a:t>Vini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Rounded MT Bold" pitchFamily="34" charset="0"/>
              </a:rPr>
              <a:t>chak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Rounded MT Bold" pitchFamily="34" charset="0"/>
              </a:rPr>
              <a:t>moun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Rounded MT Bold" pitchFamily="34" charset="0"/>
              </a:rPr>
              <a:t>ki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Rounded MT Bold" pitchFamily="34" charset="0"/>
              </a:rPr>
              <a:t>plen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# 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44 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CEC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/>
            </a:r>
            <a:b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  <a:r>
              <a:rPr lang="fr-FR" sz="36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36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Vini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chak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moun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ki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plen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peche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,</a:t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Kris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gen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mizerikòd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Li di li va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ba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lapè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,</a:t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ap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met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kè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annòd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Kè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Sèlman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kwè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li, (2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fwa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)</a:t>
            </a:r>
            <a:b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Sèlman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kwè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Jezi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;</a:t>
            </a:r>
            <a:b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L a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sove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ou, (2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fwa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)</a:t>
            </a:r>
            <a:b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L a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sove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tou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sus on the Cross - The Timeline of His Final Day"/>
          <p:cNvPicPr/>
          <p:nvPr/>
        </p:nvPicPr>
        <p:blipFill>
          <a:blip r:embed="rId2">
            <a:lum bright="46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7315200" cy="6858000"/>
          </a:xfrm>
          <a:solidFill>
            <a:srgbClr val="660066">
              <a:alpha val="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2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Jezikri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te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vèse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san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li,</a:t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Ki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gran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benediksyon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!</a:t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Plonje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ou nan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san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Jezikri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ap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lave tout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peche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w.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Kè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Sèlman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kwè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li, (2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fwa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)</a:t>
            </a:r>
            <a:b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Sèlman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kwè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Jezi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;</a:t>
            </a:r>
            <a:b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L a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sove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ou, (2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fwa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)</a:t>
            </a:r>
            <a:b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L a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sove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tou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sus on the Cross - The Timeline of His Final Day"/>
          <p:cNvPicPr/>
          <p:nvPr/>
        </p:nvPicPr>
        <p:blipFill>
          <a:blip r:embed="rId2">
            <a:lum bright="46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153400" cy="6858000"/>
          </a:xfrm>
          <a:solidFill>
            <a:srgbClr val="660066">
              <a:alpha val="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3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Wi,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Jezi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se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chemen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lavi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Ki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mennen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nou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nan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syèl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;</a:t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Vin met tout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konfyans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ou nan li;</a:t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Ou p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ap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mache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tou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sèl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Kè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Sèlman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kwè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li, (2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fwa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)</a:t>
            </a:r>
            <a:b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Sèlman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kwè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Jezi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;</a:t>
            </a:r>
            <a:b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L a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sove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ou, (2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fwa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)</a:t>
            </a:r>
            <a:b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L a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sove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tou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sus on the Cross - The Timeline of His Final Day"/>
          <p:cNvPicPr/>
          <p:nvPr/>
        </p:nvPicPr>
        <p:blipFill>
          <a:blip r:embed="rId2">
            <a:lum bright="46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7315200" cy="6858000"/>
          </a:xfrm>
          <a:solidFill>
            <a:srgbClr val="660066">
              <a:alpha val="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4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Vin non,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ini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avèk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nou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Ki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prale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nan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laglwa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,</a:t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Pou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abite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la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toulejou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Kote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tout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moun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anjwa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Kè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Sèlman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kwè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li, (2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fwa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)</a:t>
            </a:r>
            <a:b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Sèlman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kwè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Jezi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;</a:t>
            </a:r>
            <a:b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L a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sove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ou, (2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fwa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)</a:t>
            </a:r>
            <a:b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L a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sove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rgbClr val="0000FF"/>
                </a:solidFill>
                <a:latin typeface="Arial Rounded MT Bold" pitchFamily="34" charset="0"/>
              </a:rPr>
              <a:t>tou</a:t>
            </a:r>
            <a:r>
              <a:rPr lang="fr-FR" sz="4000" b="1" dirty="0" smtClean="0">
                <a:solidFill>
                  <a:srgbClr val="0000FF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5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382000" cy="2057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OFFRANDE MISSIONNAIRE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PRIERE FINALE / BENEDICTION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50148</TotalTime>
  <Words>3607</Words>
  <Application>Microsoft Office PowerPoint</Application>
  <PresentationFormat>On-screen Show (4:3)</PresentationFormat>
  <Paragraphs>326</Paragraphs>
  <Slides>106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07" baseType="lpstr">
      <vt:lpstr>Equity</vt:lpstr>
      <vt:lpstr>CHRIST THE ROCK CONGREGATION  WORSHIP SERVICE</vt:lpstr>
      <vt:lpstr>Slide 2</vt:lpstr>
      <vt:lpstr>JULY  2ND  2023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LECTURE ALTERNATIVE </vt:lpstr>
      <vt:lpstr>Slide 21</vt:lpstr>
      <vt:lpstr>Slide 22</vt:lpstr>
      <vt:lpstr>Slide 23</vt:lpstr>
      <vt:lpstr>Slide 24</vt:lpstr>
      <vt:lpstr>Slide 25</vt:lpstr>
      <vt:lpstr>DOXOLOGIE</vt:lpstr>
      <vt:lpstr>DOXOLOGIE</vt:lpstr>
      <vt:lpstr>DOXOLOGIE</vt:lpstr>
      <vt:lpstr>Slide 29</vt:lpstr>
      <vt:lpstr>Slide 30</vt:lpstr>
      <vt:lpstr>Slide 31</vt:lpstr>
      <vt:lpstr>Slide 32</vt:lpstr>
      <vt:lpstr>Slide 33</vt:lpstr>
      <vt:lpstr>VISITORS WELCOME</vt:lpstr>
      <vt:lpstr>MARCH 5TH 2023</vt:lpstr>
      <vt:lpstr>OFFRANDE</vt:lpstr>
      <vt:lpstr>Slide 37</vt:lpstr>
      <vt:lpstr>MOIMENT D’ADORATION AVEC  MAESTRO RENAULT TERZIER </vt:lpstr>
      <vt:lpstr>Slide 39</vt:lpstr>
      <vt:lpstr>Slide 40</vt:lpstr>
      <vt:lpstr>Slide 41</vt:lpstr>
      <vt:lpstr>Slide 42</vt:lpstr>
      <vt:lpstr>Slide 43</vt:lpstr>
      <vt:lpstr>Slide 44</vt:lpstr>
      <vt:lpstr>PRIERE POUR L’OFFRANDE  ET LE SERMON</vt:lpstr>
      <vt:lpstr>CHRIST THE ROCK CONGREGATION SUNDAY JUJY 2nd 2023  Sermon Par Pasteur  Marc  Siméon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LA SAINTE CÈNE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OFFRANDE MISSIONNAIRE  PRIERE FINALE / BENEDICTION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153</cp:revision>
  <dcterms:created xsi:type="dcterms:W3CDTF">2012-11-25T13:28:17Z</dcterms:created>
  <dcterms:modified xsi:type="dcterms:W3CDTF">2023-07-02T01:44:37Z</dcterms:modified>
</cp:coreProperties>
</file>