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6" r:id="rId2"/>
    <p:sldId id="614" r:id="rId3"/>
    <p:sldId id="625" r:id="rId4"/>
    <p:sldId id="626" r:id="rId5"/>
    <p:sldId id="627" r:id="rId6"/>
    <p:sldId id="510" r:id="rId7"/>
    <p:sldId id="628" r:id="rId8"/>
    <p:sldId id="629" r:id="rId9"/>
    <p:sldId id="633" r:id="rId10"/>
    <p:sldId id="634" r:id="rId11"/>
    <p:sldId id="635" r:id="rId12"/>
    <p:sldId id="611" r:id="rId13"/>
    <p:sldId id="636" r:id="rId14"/>
    <p:sldId id="637" r:id="rId15"/>
    <p:sldId id="612" r:id="rId16"/>
    <p:sldId id="638" r:id="rId17"/>
    <p:sldId id="565" r:id="rId18"/>
    <p:sldId id="640" r:id="rId19"/>
    <p:sldId id="639" r:id="rId20"/>
    <p:sldId id="641" r:id="rId21"/>
    <p:sldId id="615" r:id="rId22"/>
    <p:sldId id="642" r:id="rId23"/>
    <p:sldId id="643" r:id="rId24"/>
    <p:sldId id="644" r:id="rId25"/>
    <p:sldId id="645" r:id="rId26"/>
    <p:sldId id="648" r:id="rId27"/>
    <p:sldId id="647" r:id="rId28"/>
    <p:sldId id="646" r:id="rId29"/>
    <p:sldId id="649" r:id="rId30"/>
    <p:sldId id="650" r:id="rId31"/>
    <p:sldId id="651" r:id="rId32"/>
    <p:sldId id="616" r:id="rId33"/>
    <p:sldId id="656" r:id="rId34"/>
    <p:sldId id="652" r:id="rId35"/>
    <p:sldId id="653" r:id="rId36"/>
    <p:sldId id="654" r:id="rId37"/>
    <p:sldId id="624" r:id="rId38"/>
    <p:sldId id="657" r:id="rId39"/>
    <p:sldId id="658" r:id="rId40"/>
    <p:sldId id="659" r:id="rId41"/>
    <p:sldId id="66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FF00"/>
    <a:srgbClr val="CCCC00"/>
    <a:srgbClr val="FF99CC"/>
    <a:srgbClr val="00FF99"/>
    <a:srgbClr val="0D069A"/>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344" autoAdjust="0"/>
    <p:restoredTop sz="94576" autoAdjust="0"/>
  </p:normalViewPr>
  <p:slideViewPr>
    <p:cSldViewPr>
      <p:cViewPr varScale="1">
        <p:scale>
          <a:sx n="69" d="100"/>
          <a:sy n="69" d="100"/>
        </p:scale>
        <p:origin x="-1200" y="-108"/>
      </p:cViewPr>
      <p:guideLst>
        <p:guide orient="horz" pos="2160"/>
        <p:guide pos="2880"/>
      </p:guideLst>
    </p:cSldViewPr>
  </p:slideViewPr>
  <p:outlineViewPr>
    <p:cViewPr>
      <p:scale>
        <a:sx n="33" d="100"/>
        <a:sy n="33" d="100"/>
      </p:scale>
      <p:origin x="48" y="52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6/10/2023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6/10/2023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90799"/>
          </a:xfrm>
          <a:solidFill>
            <a:schemeClr val="accent5">
              <a:lumMod val="20000"/>
              <a:lumOff val="80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JUNE</a:t>
            </a:r>
            <a:r>
              <a:rPr lang="en-US" b="1" dirty="0" smtClean="0">
                <a:solidFill>
                  <a:schemeClr val="tx1"/>
                </a:solidFill>
              </a:rPr>
              <a:t> </a:t>
            </a:r>
            <a:r>
              <a:rPr lang="en-US" b="1" dirty="0" smtClean="0">
                <a:solidFill>
                  <a:schemeClr val="tx1"/>
                </a:solidFill>
              </a:rPr>
              <a:t>18</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2023 </a:t>
            </a:r>
            <a:br>
              <a:rPr lang="en-US" b="1" dirty="0" smtClean="0">
                <a:solidFill>
                  <a:schemeClr val="tx1"/>
                </a:solidFill>
              </a:rPr>
            </a:br>
            <a:r>
              <a:rPr lang="en-US" b="1" dirty="0" smtClean="0">
                <a:solidFill>
                  <a:srgbClr val="C00000"/>
                </a:solidFill>
              </a:rPr>
              <a:t>Sermon </a:t>
            </a:r>
            <a:r>
              <a:rPr lang="en-US" b="1" dirty="0" smtClean="0">
                <a:solidFill>
                  <a:srgbClr val="C00000"/>
                </a:solidFill>
              </a:rPr>
              <a:t>by</a:t>
            </a:r>
            <a:r>
              <a:rPr lang="en-US" b="1" dirty="0" smtClean="0">
                <a:solidFill>
                  <a:srgbClr val="C00000"/>
                </a:solidFill>
              </a:rPr>
              <a:t/>
            </a:r>
            <a:br>
              <a:rPr lang="en-US" b="1" dirty="0" smtClean="0">
                <a:solidFill>
                  <a:srgbClr val="C00000"/>
                </a:solidFill>
              </a:rPr>
            </a:br>
            <a:r>
              <a:rPr lang="en-US" b="1" dirty="0" smtClean="0">
                <a:solidFill>
                  <a:schemeClr val="tx1"/>
                </a:solidFill>
              </a:rPr>
              <a:t>Pastor Marc E Simeon</a:t>
            </a:r>
            <a:endParaRPr lang="en-US" dirty="0">
              <a:solidFill>
                <a:schemeClr val="tx1"/>
              </a:solidFill>
            </a:endParaRPr>
          </a:p>
        </p:txBody>
      </p:sp>
      <p:sp>
        <p:nvSpPr>
          <p:cNvPr id="3" name="Subtitle 2"/>
          <p:cNvSpPr>
            <a:spLocks noGrp="1"/>
          </p:cNvSpPr>
          <p:nvPr>
            <p:ph type="subTitle" idx="1"/>
          </p:nvPr>
        </p:nvSpPr>
        <p:spPr>
          <a:xfrm>
            <a:off x="0" y="2667000"/>
            <a:ext cx="9144000" cy="685800"/>
          </a:xfrm>
          <a:ln/>
        </p:spPr>
        <p:style>
          <a:lnRef idx="3">
            <a:schemeClr val="lt1"/>
          </a:lnRef>
          <a:fillRef idx="1">
            <a:schemeClr val="dk1"/>
          </a:fillRef>
          <a:effectRef idx="1">
            <a:schemeClr val="dk1"/>
          </a:effectRef>
          <a:fontRef idx="minor">
            <a:schemeClr val="lt1"/>
          </a:fontRef>
        </p:style>
        <p:txBody>
          <a:bodyPr>
            <a:noAutofit/>
          </a:bodyPr>
          <a:lstStyle/>
          <a:p>
            <a:r>
              <a:rPr lang="fr-FR" sz="4400" b="1" dirty="0" smtClean="0">
                <a:solidFill>
                  <a:schemeClr val="bg1"/>
                </a:solidFill>
              </a:rPr>
              <a:t>THE FOLLY OF THE DEVIL</a:t>
            </a:r>
            <a:endParaRPr lang="fr-FR" sz="4400" b="1" dirty="0" smtClean="0">
              <a:solidFill>
                <a:schemeClr val="tx1"/>
              </a:solidFill>
            </a:endParaRPr>
          </a:p>
          <a:p>
            <a:r>
              <a:rPr lang="fr-FR" sz="4400" b="1" dirty="0" smtClean="0"/>
              <a:t> </a:t>
            </a:r>
            <a:endParaRPr lang="en-US" sz="4400" dirty="0" smtClean="0"/>
          </a:p>
          <a:p>
            <a:endParaRPr lang="en-US" sz="4400" dirty="0">
              <a:solidFill>
                <a:schemeClr val="tx1"/>
              </a:solidFill>
            </a:endParaRPr>
          </a:p>
        </p:txBody>
      </p:sp>
      <p:pic>
        <p:nvPicPr>
          <p:cNvPr id="5" name="Picture 4" descr="Free Wolves Animal vector and picture"/>
          <p:cNvPicPr/>
          <p:nvPr/>
        </p:nvPicPr>
        <p:blipFill>
          <a:blip r:embed="rId2"/>
          <a:srcRect/>
          <a:stretch>
            <a:fillRect/>
          </a:stretch>
        </p:blipFill>
        <p:spPr bwMode="auto">
          <a:xfrm>
            <a:off x="1752600" y="3505200"/>
            <a:ext cx="5334000" cy="1524000"/>
          </a:xfrm>
          <a:prstGeom prst="rect">
            <a:avLst/>
          </a:prstGeom>
          <a:noFill/>
          <a:ln w="9525">
            <a:noFill/>
            <a:miter lim="800000"/>
            <a:headEnd/>
            <a:tailEnd/>
          </a:ln>
        </p:spPr>
      </p:pic>
      <p:sp>
        <p:nvSpPr>
          <p:cNvPr id="48130" name="Rectangle 2"/>
          <p:cNvSpPr>
            <a:spLocks noChangeArrowheads="1"/>
          </p:cNvSpPr>
          <p:nvPr/>
        </p:nvSpPr>
        <p:spPr bwMode="auto">
          <a:xfrm>
            <a:off x="0" y="5257800"/>
            <a:ext cx="9144000" cy="1323439"/>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1600" dirty="0" smtClean="0">
                <a:solidFill>
                  <a:schemeClr val="bg1"/>
                </a:solidFill>
                <a:latin typeface="Arial Black" pitchFamily="34" charset="0"/>
                <a:ea typeface="Times New Roman" pitchFamily="18" charset="0"/>
                <a:cs typeface="Arial" pitchFamily="34" charset="0"/>
              </a:rPr>
              <a:t>Isa 14:13 For you have said in your heart: 'I will ascend into heaven, I will exalt my throne above the stars of God; I will also sit on the mount of the congregation On the farthest sides of the </a:t>
            </a:r>
            <a:r>
              <a:rPr lang="en-US" sz="1600" dirty="0" smtClean="0">
                <a:solidFill>
                  <a:schemeClr val="bg1"/>
                </a:solidFill>
                <a:latin typeface="Arial Black" pitchFamily="34" charset="0"/>
                <a:ea typeface="Times New Roman" pitchFamily="18" charset="0"/>
                <a:cs typeface="Arial" pitchFamily="34" charset="0"/>
              </a:rPr>
              <a:t>north; </a:t>
            </a:r>
            <a:r>
              <a:rPr lang="en-US" sz="1600" dirty="0" smtClean="0">
                <a:solidFill>
                  <a:srgbClr val="00FF99"/>
                </a:solidFill>
                <a:latin typeface="Arial Black" pitchFamily="34" charset="0"/>
                <a:ea typeface="Times New Roman" pitchFamily="18" charset="0"/>
                <a:cs typeface="Arial" pitchFamily="34" charset="0"/>
              </a:rPr>
              <a:t>14 I </a:t>
            </a:r>
            <a:r>
              <a:rPr lang="en-US" sz="1600" dirty="0" smtClean="0">
                <a:solidFill>
                  <a:srgbClr val="00FF99"/>
                </a:solidFill>
                <a:latin typeface="Arial Black" pitchFamily="34" charset="0"/>
                <a:ea typeface="Times New Roman" pitchFamily="18" charset="0"/>
                <a:cs typeface="Arial" pitchFamily="34" charset="0"/>
              </a:rPr>
              <a:t>will ascend above the heights of the clouds, I will be like the Most High</a:t>
            </a:r>
            <a:r>
              <a:rPr lang="en-US" sz="1600" dirty="0" smtClean="0">
                <a:solidFill>
                  <a:srgbClr val="00FF99"/>
                </a:solidFill>
                <a:latin typeface="Arial Black" pitchFamily="34" charset="0"/>
                <a:ea typeface="Times New Roman" pitchFamily="18" charset="0"/>
                <a:cs typeface="Arial" pitchFamily="34" charset="0"/>
              </a:rPr>
              <a:t>.‘ </a:t>
            </a:r>
            <a:r>
              <a:rPr lang="en-US" sz="1600" dirty="0" smtClean="0">
                <a:solidFill>
                  <a:schemeClr val="bg1"/>
                </a:solidFill>
                <a:latin typeface="Arial Black" pitchFamily="34" charset="0"/>
                <a:ea typeface="Times New Roman" pitchFamily="18" charset="0"/>
                <a:cs typeface="Arial" pitchFamily="34" charset="0"/>
              </a:rPr>
              <a:t>15 </a:t>
            </a:r>
            <a:r>
              <a:rPr lang="en-US" sz="1600" dirty="0" smtClean="0">
                <a:solidFill>
                  <a:schemeClr val="bg1"/>
                </a:solidFill>
                <a:latin typeface="Arial Black" pitchFamily="34" charset="0"/>
                <a:ea typeface="Times New Roman" pitchFamily="18" charset="0"/>
                <a:cs typeface="Arial" pitchFamily="34" charset="0"/>
              </a:rPr>
              <a:t>Yet you shall be brought down to </a:t>
            </a:r>
            <a:r>
              <a:rPr lang="en-US" sz="1600" dirty="0" err="1" smtClean="0">
                <a:solidFill>
                  <a:schemeClr val="bg1"/>
                </a:solidFill>
                <a:latin typeface="Arial Black" pitchFamily="34" charset="0"/>
                <a:ea typeface="Times New Roman" pitchFamily="18" charset="0"/>
                <a:cs typeface="Arial" pitchFamily="34" charset="0"/>
              </a:rPr>
              <a:t>Sheol</a:t>
            </a:r>
            <a:r>
              <a:rPr lang="en-US" sz="1600" dirty="0" smtClean="0">
                <a:solidFill>
                  <a:schemeClr val="bg1"/>
                </a:solidFill>
                <a:latin typeface="Arial Black" pitchFamily="34" charset="0"/>
                <a:ea typeface="Times New Roman" pitchFamily="18" charset="0"/>
                <a:cs typeface="Arial" pitchFamily="34" charset="0"/>
              </a:rPr>
              <a:t>, To the lowest depths of the Pit.</a:t>
            </a:r>
            <a:endParaRPr kumimoji="0" lang="fr-FR" sz="1600" b="0" i="0" u="none" strike="noStrike" cap="none" normalizeH="0" baseline="0" dirty="0" smtClean="0">
              <a:ln>
                <a:noFill/>
              </a:ln>
              <a:solidFill>
                <a:schemeClr val="bg1"/>
              </a:solidFill>
              <a:effectLst/>
              <a:latin typeface="Arial Black"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r>
              <a:rPr lang="en-US" sz="4000" b="1" dirty="0" smtClean="0">
                <a:solidFill>
                  <a:schemeClr val="bg1"/>
                </a:solidFill>
                <a:latin typeface="Arial Rounded MT Bold" pitchFamily="34" charset="0"/>
              </a:rPr>
              <a:t>Isaiah 14:12-17</a:t>
            </a:r>
            <a:endParaRPr lang="en-US" sz="4000" dirty="0" smtClean="0">
              <a:solidFill>
                <a:schemeClr val="bg1"/>
              </a:solidFill>
              <a:latin typeface="Arial Rounded MT Bold" pitchFamily="34" charset="0"/>
            </a:endParaRPr>
          </a:p>
          <a:p>
            <a:pPr algn="just"/>
            <a:r>
              <a:rPr lang="en-US" sz="4000" dirty="0" smtClean="0">
                <a:latin typeface="Arial Rounded MT Bold" pitchFamily="34" charset="0"/>
              </a:rPr>
              <a:t>12 "How you are fallen from heaven, O Lucifer, son of the morning! How you are cut down to the ground, You who weakened the nations!</a:t>
            </a:r>
          </a:p>
          <a:p>
            <a:pPr algn="just"/>
            <a:r>
              <a:rPr lang="en-US" sz="4000" dirty="0" smtClean="0">
                <a:latin typeface="Arial Rounded MT Bold" pitchFamily="34" charset="0"/>
              </a:rPr>
              <a:t> </a:t>
            </a:r>
            <a:r>
              <a:rPr lang="en-US" sz="4000" dirty="0" smtClean="0">
                <a:solidFill>
                  <a:schemeClr val="bg1"/>
                </a:solidFill>
                <a:latin typeface="Arial Rounded MT Bold" pitchFamily="34" charset="0"/>
              </a:rPr>
              <a:t>13 For you have said in your heart: 'I will ascend into heaven, I will exalt my throne above the stars of God; I will also sit on the mount of the congregation On the farthest sides of the north;</a:t>
            </a:r>
          </a:p>
          <a:p>
            <a:pPr algn="just">
              <a:buNone/>
            </a:pP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5400" dirty="0" smtClean="0">
                <a:latin typeface="Arial Rounded MT Bold" pitchFamily="34" charset="0"/>
              </a:rPr>
              <a:t>14 </a:t>
            </a:r>
            <a:r>
              <a:rPr lang="en-US" sz="5400" dirty="0" smtClean="0">
                <a:latin typeface="Arial Rounded MT Bold" pitchFamily="34" charset="0"/>
              </a:rPr>
              <a:t>I will ascend above the heights of the clouds, I will be like the Most High.'</a:t>
            </a:r>
          </a:p>
          <a:p>
            <a:pPr algn="just"/>
            <a:r>
              <a:rPr lang="en-US" sz="5400" dirty="0" smtClean="0">
                <a:latin typeface="Arial Rounded MT Bold" pitchFamily="34" charset="0"/>
              </a:rPr>
              <a:t> </a:t>
            </a:r>
            <a:r>
              <a:rPr lang="en-US" sz="5400" dirty="0" smtClean="0">
                <a:solidFill>
                  <a:schemeClr val="bg1"/>
                </a:solidFill>
                <a:latin typeface="Arial Rounded MT Bold" pitchFamily="34" charset="0"/>
              </a:rPr>
              <a:t>15 Yet you shall be brought down to </a:t>
            </a:r>
            <a:r>
              <a:rPr lang="en-US" sz="5400" dirty="0" err="1" smtClean="0">
                <a:solidFill>
                  <a:schemeClr val="bg1"/>
                </a:solidFill>
                <a:latin typeface="Arial Rounded MT Bold" pitchFamily="34" charset="0"/>
              </a:rPr>
              <a:t>Sheol</a:t>
            </a:r>
            <a:r>
              <a:rPr lang="en-US" sz="5400" dirty="0" smtClean="0">
                <a:solidFill>
                  <a:schemeClr val="bg1"/>
                </a:solidFill>
                <a:latin typeface="Arial Rounded MT Bold" pitchFamily="34" charset="0"/>
              </a:rPr>
              <a:t>, To the lowest depths of the Pit.</a:t>
            </a: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latin typeface="Arial Rounded MT Bold" pitchFamily="34" charset="0"/>
              </a:rPr>
              <a:t>16 </a:t>
            </a:r>
            <a:r>
              <a:rPr lang="en-US" sz="4400" dirty="0" smtClean="0">
                <a:latin typeface="Arial Rounded MT Bold" pitchFamily="34" charset="0"/>
              </a:rPr>
              <a:t>"Those who see you will gaze at you, And consider you, saying: 'Is this the man who made the earth tremble, Who shook kingdoms,</a:t>
            </a:r>
          </a:p>
          <a:p>
            <a:pPr algn="just"/>
            <a:r>
              <a:rPr lang="en-US" sz="4400" dirty="0" smtClean="0">
                <a:latin typeface="Arial Rounded MT Bold" pitchFamily="34" charset="0"/>
              </a:rPr>
              <a:t> </a:t>
            </a:r>
            <a:r>
              <a:rPr lang="en-US" sz="4400" dirty="0" smtClean="0">
                <a:solidFill>
                  <a:schemeClr val="bg1"/>
                </a:solidFill>
                <a:latin typeface="Arial Rounded MT Bold" pitchFamily="34" charset="0"/>
              </a:rPr>
              <a:t>17 Who made the world as a wilderness And destroyed its cities, Who did not open the house of his prisoners?'</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b="1" dirty="0" smtClean="0">
                <a:solidFill>
                  <a:srgbClr val="00B050"/>
                </a:solidFill>
                <a:latin typeface="Arial Rounded MT Bold" pitchFamily="34" charset="0"/>
              </a:rPr>
              <a:t>INTRODUCTION</a:t>
            </a:r>
            <a:endParaRPr lang="en-US" sz="4000" dirty="0" smtClean="0">
              <a:solidFill>
                <a:srgbClr val="00B050"/>
              </a:solidFill>
              <a:latin typeface="Arial Rounded MT Bold" pitchFamily="34" charset="0"/>
            </a:endParaRPr>
          </a:p>
          <a:p>
            <a:pPr lvl="0" algn="just"/>
            <a:r>
              <a:rPr lang="en-US" sz="4000" dirty="0" smtClean="0">
                <a:latin typeface="Arial Rounded MT Bold" pitchFamily="34" charset="0"/>
              </a:rPr>
              <a:t>There are all kinds of follies.</a:t>
            </a:r>
          </a:p>
          <a:p>
            <a:pPr lvl="0" algn="just"/>
            <a:r>
              <a:rPr lang="en-US" sz="4000" dirty="0" smtClean="0">
                <a:solidFill>
                  <a:srgbClr val="00B050"/>
                </a:solidFill>
                <a:latin typeface="Arial Rounded MT Bold" pitchFamily="34" charset="0"/>
              </a:rPr>
              <a:t>If we were honest with ourselves, we would admit that we all need mental adjustments.</a:t>
            </a:r>
          </a:p>
          <a:p>
            <a:pPr lvl="0" algn="just"/>
            <a:r>
              <a:rPr lang="en-US" sz="4000" dirty="0" smtClean="0">
                <a:latin typeface="Arial Rounded MT Bold" pitchFamily="34" charset="0"/>
              </a:rPr>
              <a:t>A folly could be described as a faulty reasoning.</a:t>
            </a:r>
          </a:p>
          <a:p>
            <a:pPr lvl="0" algn="just"/>
            <a:r>
              <a:rPr lang="en-US" sz="4000" dirty="0" smtClean="0">
                <a:solidFill>
                  <a:srgbClr val="00B050"/>
                </a:solidFill>
                <a:latin typeface="Arial Rounded MT Bold" pitchFamily="34" charset="0"/>
              </a:rPr>
              <a:t>Acting on false assumptions</a:t>
            </a:r>
          </a:p>
          <a:p>
            <a:pPr lvl="0" algn="just"/>
            <a:r>
              <a:rPr lang="en-US" sz="4000" dirty="0" smtClean="0">
                <a:latin typeface="Arial Rounded MT Bold" pitchFamily="34" charset="0"/>
              </a:rPr>
              <a:t>Adapting to a deviation of the truth</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Believing and acting on a lie.</a:t>
            </a:r>
          </a:p>
          <a:p>
            <a:pPr lvl="0" algn="just"/>
            <a:r>
              <a:rPr lang="en-US" sz="4400" dirty="0" smtClean="0">
                <a:solidFill>
                  <a:srgbClr val="00B050"/>
                </a:solidFill>
                <a:latin typeface="Arial Rounded MT Bold" pitchFamily="34" charset="0"/>
              </a:rPr>
              <a:t>Living in a pseudo or an illusion of reality. Living in one’s own bubble.</a:t>
            </a:r>
          </a:p>
          <a:p>
            <a:pPr lvl="0" algn="just"/>
            <a:r>
              <a:rPr lang="en-US" sz="4400" dirty="0" smtClean="0">
                <a:latin typeface="Arial Rounded MT Bold" pitchFamily="34" charset="0"/>
              </a:rPr>
              <a:t>A false self-identification.</a:t>
            </a:r>
          </a:p>
          <a:p>
            <a:pPr lvl="0" algn="just"/>
            <a:r>
              <a:rPr lang="en-US" sz="4400" dirty="0" smtClean="0">
                <a:solidFill>
                  <a:srgbClr val="00B050"/>
                </a:solidFill>
                <a:latin typeface="Arial Rounded MT Bold" pitchFamily="34" charset="0"/>
              </a:rPr>
              <a:t>A false point of reference with respect to the world around us.</a:t>
            </a:r>
          </a:p>
          <a:p>
            <a:pPr lvl="0" algn="just"/>
            <a:r>
              <a:rPr lang="en-US" sz="4400" dirty="0" smtClean="0">
                <a:latin typeface="Arial Rounded MT Bold" pitchFamily="34" charset="0"/>
              </a:rPr>
              <a:t>Some cults lead people to believe that they are gods.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What </a:t>
            </a:r>
            <a:r>
              <a:rPr lang="en-US" sz="4000" dirty="0" smtClean="0">
                <a:latin typeface="Arial Rounded MT Bold" pitchFamily="34" charset="0"/>
              </a:rPr>
              <a:t>makes them gods, no one knows.</a:t>
            </a:r>
          </a:p>
          <a:p>
            <a:pPr lvl="0" algn="just"/>
            <a:r>
              <a:rPr lang="en-US" sz="4000" dirty="0" smtClean="0">
                <a:solidFill>
                  <a:srgbClr val="00B050"/>
                </a:solidFill>
                <a:latin typeface="Arial Rounded MT Bold" pitchFamily="34" charset="0"/>
              </a:rPr>
              <a:t>What did they create? How did they come to existence? What does the future hold, none of them can answer.</a:t>
            </a:r>
          </a:p>
          <a:p>
            <a:pPr lvl="0" algn="just"/>
            <a:r>
              <a:rPr lang="en-US" sz="4000" dirty="0" smtClean="0">
                <a:latin typeface="Arial Rounded MT Bold" pitchFamily="34" charset="0"/>
              </a:rPr>
              <a:t>The Jews had a lot of problems with Jesus because of His self-reference as God</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err="1" smtClean="0">
                <a:latin typeface="Arial Rounded MT Bold" pitchFamily="34" charset="0"/>
              </a:rPr>
              <a:t>Joh</a:t>
            </a:r>
            <a:r>
              <a:rPr lang="en-US" sz="4000" dirty="0" smtClean="0">
                <a:latin typeface="Arial Rounded MT Bold" pitchFamily="34" charset="0"/>
              </a:rPr>
              <a:t> </a:t>
            </a:r>
            <a:r>
              <a:rPr lang="en-US" sz="4000" dirty="0" smtClean="0">
                <a:latin typeface="Arial Rounded MT Bold" pitchFamily="34" charset="0"/>
              </a:rPr>
              <a:t>10:33 The Jews answered Him, saying, "For a good work we do not stone You, but for blasphemy, and because You, being a Man, make Yourself God."</a:t>
            </a:r>
          </a:p>
          <a:p>
            <a:pPr lvl="0" algn="just"/>
            <a:r>
              <a:rPr lang="en-US" sz="4000" dirty="0" smtClean="0">
                <a:solidFill>
                  <a:srgbClr val="00B050"/>
                </a:solidFill>
                <a:latin typeface="Arial Rounded MT Bold" pitchFamily="34" charset="0"/>
              </a:rPr>
              <a:t>Jesus never stopped to amaze them with the “I am” statements.</a:t>
            </a:r>
          </a:p>
          <a:p>
            <a:pPr lvl="0" algn="just"/>
            <a:r>
              <a:rPr lang="en-US" sz="4000" dirty="0" err="1" smtClean="0">
                <a:latin typeface="Arial Rounded MT Bold" pitchFamily="34" charset="0"/>
              </a:rPr>
              <a:t>Joh</a:t>
            </a:r>
            <a:r>
              <a:rPr lang="en-US" sz="4000" dirty="0" smtClean="0">
                <a:latin typeface="Arial Rounded MT Bold" pitchFamily="34" charset="0"/>
              </a:rPr>
              <a:t> 14:6 Jesus said to him, "</a:t>
            </a:r>
            <a:r>
              <a:rPr lang="en-US" sz="4000" b="1" dirty="0" smtClean="0">
                <a:latin typeface="Arial Rounded MT Bold" pitchFamily="34" charset="0"/>
              </a:rPr>
              <a:t>I am the way, the truth, and the life</a:t>
            </a:r>
            <a:r>
              <a:rPr lang="en-US" sz="4000" dirty="0" smtClean="0">
                <a:latin typeface="Arial Rounded MT Bold" pitchFamily="34" charset="0"/>
              </a:rPr>
              <a:t>. No one comes to the Father except through Me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err="1" smtClean="0">
                <a:latin typeface="Arial Rounded MT Bold" pitchFamily="34" charset="0"/>
              </a:rPr>
              <a:t>Joh</a:t>
            </a:r>
            <a:r>
              <a:rPr lang="en-US" sz="4000" dirty="0" smtClean="0">
                <a:latin typeface="Arial Rounded MT Bold" pitchFamily="34" charset="0"/>
              </a:rPr>
              <a:t> </a:t>
            </a:r>
            <a:r>
              <a:rPr lang="en-US" sz="4000" dirty="0" smtClean="0">
                <a:latin typeface="Arial Rounded MT Bold" pitchFamily="34" charset="0"/>
              </a:rPr>
              <a:t>11:25 Jesus said to her, </a:t>
            </a:r>
            <a:r>
              <a:rPr lang="en-US" sz="4000" b="1" dirty="0" smtClean="0">
                <a:latin typeface="Arial Rounded MT Bold" pitchFamily="34" charset="0"/>
              </a:rPr>
              <a:t>"I am the resurrection and the life</a:t>
            </a:r>
            <a:r>
              <a:rPr lang="en-US" sz="4000" dirty="0" smtClean="0">
                <a:latin typeface="Arial Rounded MT Bold" pitchFamily="34" charset="0"/>
              </a:rPr>
              <a:t>. He who believes in Me, though he may die, he shall live.</a:t>
            </a:r>
          </a:p>
          <a:p>
            <a:pPr lvl="0" algn="just"/>
            <a:r>
              <a:rPr lang="en-US" sz="4000" dirty="0" err="1" smtClean="0">
                <a:solidFill>
                  <a:srgbClr val="00B050"/>
                </a:solidFill>
                <a:latin typeface="Arial Rounded MT Bold" pitchFamily="34" charset="0"/>
              </a:rPr>
              <a:t>Joh</a:t>
            </a:r>
            <a:r>
              <a:rPr lang="en-US" sz="4000" dirty="0" smtClean="0">
                <a:solidFill>
                  <a:srgbClr val="00B050"/>
                </a:solidFill>
                <a:latin typeface="Arial Rounded MT Bold" pitchFamily="34" charset="0"/>
              </a:rPr>
              <a:t> 6:48 "</a:t>
            </a:r>
            <a:r>
              <a:rPr lang="en-US" sz="4000" b="1" dirty="0" smtClean="0">
                <a:solidFill>
                  <a:srgbClr val="00B050"/>
                </a:solidFill>
                <a:latin typeface="Arial Rounded MT Bold" pitchFamily="34" charset="0"/>
              </a:rPr>
              <a:t>I am the bread of life.</a:t>
            </a:r>
            <a:endParaRPr lang="en-US" sz="4000" dirty="0" smtClean="0">
              <a:solidFill>
                <a:srgbClr val="00B050"/>
              </a:solidFill>
              <a:latin typeface="Arial Rounded MT Bold" pitchFamily="34" charset="0"/>
            </a:endParaRPr>
          </a:p>
          <a:p>
            <a:pPr lvl="0" algn="just"/>
            <a:r>
              <a:rPr lang="en-US" sz="4000" dirty="0" err="1" smtClean="0">
                <a:latin typeface="Arial Rounded MT Bold" pitchFamily="34" charset="0"/>
              </a:rPr>
              <a:t>Joh</a:t>
            </a:r>
            <a:r>
              <a:rPr lang="en-US" sz="4000" dirty="0" smtClean="0">
                <a:latin typeface="Arial Rounded MT Bold" pitchFamily="34" charset="0"/>
              </a:rPr>
              <a:t> 8:12 ¶ Then Jesus spoke to them again, saying, </a:t>
            </a:r>
            <a:r>
              <a:rPr lang="en-US" sz="4000" b="1" dirty="0" smtClean="0">
                <a:latin typeface="Arial Rounded MT Bold" pitchFamily="34" charset="0"/>
              </a:rPr>
              <a:t>"I am the light of the world</a:t>
            </a:r>
            <a:r>
              <a:rPr lang="en-US" sz="4000" dirty="0" smtClean="0">
                <a:latin typeface="Arial Rounded MT Bold" pitchFamily="34" charset="0"/>
              </a:rPr>
              <a:t>. He who follows Me shall not walk in darkness, but have the light of life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err="1" smtClean="0">
                <a:latin typeface="Arial Rounded MT Bold" pitchFamily="34" charset="0"/>
              </a:rPr>
              <a:t>Joh</a:t>
            </a:r>
            <a:r>
              <a:rPr lang="en-US" sz="4000" dirty="0" smtClean="0">
                <a:latin typeface="Arial Rounded MT Bold" pitchFamily="34" charset="0"/>
              </a:rPr>
              <a:t> </a:t>
            </a:r>
            <a:r>
              <a:rPr lang="en-US" sz="4000" dirty="0" smtClean="0">
                <a:latin typeface="Arial Rounded MT Bold" pitchFamily="34" charset="0"/>
              </a:rPr>
              <a:t>10:9 </a:t>
            </a:r>
            <a:r>
              <a:rPr lang="en-US" sz="4000" b="1" dirty="0" smtClean="0">
                <a:latin typeface="Arial Rounded MT Bold" pitchFamily="34" charset="0"/>
              </a:rPr>
              <a:t>"I am the door</a:t>
            </a:r>
            <a:r>
              <a:rPr lang="en-US" sz="4000" dirty="0" smtClean="0">
                <a:latin typeface="Arial Rounded MT Bold" pitchFamily="34" charset="0"/>
              </a:rPr>
              <a:t>. If anyone enters by Me, he will be saved, and will go in and out and find pasture.</a:t>
            </a:r>
          </a:p>
          <a:p>
            <a:pPr lvl="0" algn="just"/>
            <a:r>
              <a:rPr lang="en-US" sz="4000" dirty="0" err="1" smtClean="0">
                <a:solidFill>
                  <a:srgbClr val="00B050"/>
                </a:solidFill>
                <a:latin typeface="Arial Rounded MT Bold" pitchFamily="34" charset="0"/>
              </a:rPr>
              <a:t>Joh</a:t>
            </a:r>
            <a:r>
              <a:rPr lang="en-US" sz="4000" dirty="0" smtClean="0">
                <a:solidFill>
                  <a:srgbClr val="00B050"/>
                </a:solidFill>
                <a:latin typeface="Arial Rounded MT Bold" pitchFamily="34" charset="0"/>
              </a:rPr>
              <a:t> 10:14 "</a:t>
            </a:r>
            <a:r>
              <a:rPr lang="en-US" sz="4000" b="1" dirty="0" smtClean="0">
                <a:solidFill>
                  <a:srgbClr val="00B050"/>
                </a:solidFill>
                <a:latin typeface="Arial Rounded MT Bold" pitchFamily="34" charset="0"/>
              </a:rPr>
              <a:t>I am the good shepherd</a:t>
            </a:r>
            <a:r>
              <a:rPr lang="en-US" sz="4000" dirty="0" smtClean="0">
                <a:solidFill>
                  <a:srgbClr val="00B050"/>
                </a:solidFill>
                <a:latin typeface="Arial Rounded MT Bold" pitchFamily="34" charset="0"/>
              </a:rPr>
              <a:t>; and I know My sheep, and am known by My own.</a:t>
            </a:r>
          </a:p>
          <a:p>
            <a:pPr algn="just"/>
            <a:r>
              <a:rPr lang="en-US" sz="4000" dirty="0" err="1" smtClean="0">
                <a:latin typeface="Arial Rounded MT Bold" pitchFamily="34" charset="0"/>
              </a:rPr>
              <a:t>Joh</a:t>
            </a:r>
            <a:r>
              <a:rPr lang="en-US" sz="4000" dirty="0" smtClean="0">
                <a:latin typeface="Arial Rounded MT Bold" pitchFamily="34" charset="0"/>
              </a:rPr>
              <a:t> 15:1 ¶ "</a:t>
            </a:r>
            <a:r>
              <a:rPr lang="en-US" sz="4000" b="1" dirty="0" smtClean="0">
                <a:latin typeface="Arial Rounded MT Bold" pitchFamily="34" charset="0"/>
              </a:rPr>
              <a:t>I am the true vine</a:t>
            </a:r>
            <a:r>
              <a:rPr lang="en-US" sz="4000" dirty="0" smtClean="0">
                <a:latin typeface="Arial Rounded MT Bold" pitchFamily="34" charset="0"/>
              </a:rPr>
              <a:t>, and My Father is the vinedresser</a:t>
            </a:r>
            <a:r>
              <a:rPr lang="en-US" sz="4000" dirty="0" smtClean="0">
                <a:latin typeface="Arial Rounded MT Bold" pitchFamily="34" charset="0"/>
              </a:rPr>
              <a:t>.</a:t>
            </a:r>
            <a:r>
              <a:rPr lang="en-US" sz="4000" dirty="0" smtClean="0">
                <a:latin typeface="Arial Rounded MT Bold" pitchFamily="34" charset="0"/>
              </a:rPr>
              <a:t> </a:t>
            </a:r>
            <a:endParaRPr lang="en-US" sz="4000" dirty="0" smtClean="0">
              <a:latin typeface="Arial Rounded MT Bold" pitchFamily="34" charset="0"/>
            </a:endParaRPr>
          </a:p>
          <a:p>
            <a:pPr algn="just"/>
            <a:r>
              <a:rPr lang="en-US" sz="4000" dirty="0" smtClean="0">
                <a:solidFill>
                  <a:srgbClr val="00B050"/>
                </a:solidFill>
                <a:latin typeface="Arial Rounded MT Bold" pitchFamily="34" charset="0"/>
              </a:rPr>
              <a:t>Jesus</a:t>
            </a:r>
            <a:r>
              <a:rPr lang="en-US" sz="4000" dirty="0" smtClean="0">
                <a:solidFill>
                  <a:srgbClr val="00B050"/>
                </a:solidFill>
                <a:latin typeface="Arial Rounded MT Bold" pitchFamily="34" charset="0"/>
              </a:rPr>
              <a:t>’ self-reference always indicated that He was God incarnated.</a:t>
            </a:r>
          </a:p>
          <a:p>
            <a:pPr lvl="0"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latin typeface="Arial Rounded MT Bold" pitchFamily="34" charset="0"/>
              </a:rPr>
              <a:t>For </a:t>
            </a:r>
            <a:r>
              <a:rPr lang="en-US" sz="4000" dirty="0" smtClean="0">
                <a:latin typeface="Arial Rounded MT Bold" pitchFamily="34" charset="0"/>
              </a:rPr>
              <a:t>the Jews, it was impossible for God to come live among the human, they accused Jesus of being an impostor.</a:t>
            </a:r>
          </a:p>
          <a:p>
            <a:pPr lvl="0" algn="just"/>
            <a:r>
              <a:rPr lang="en-US" sz="4000" dirty="0" smtClean="0">
                <a:solidFill>
                  <a:srgbClr val="00B050"/>
                </a:solidFill>
                <a:latin typeface="Arial Rounded MT Bold" pitchFamily="34" charset="0"/>
              </a:rPr>
              <a:t>Every statement that Jesus made of Himself was backed up by His action.</a:t>
            </a:r>
          </a:p>
          <a:p>
            <a:pPr lvl="0" algn="just"/>
            <a:r>
              <a:rPr lang="en-US" sz="4000" dirty="0" smtClean="0">
                <a:latin typeface="Arial Rounded MT Bold" pitchFamily="34" charset="0"/>
              </a:rPr>
              <a:t>Jesus did what only God could do; therefore all His statements were authenticated by his miraculous works.</a:t>
            </a:r>
          </a:p>
          <a:p>
            <a:pPr algn="just"/>
            <a:endParaRPr lang="en-US" sz="4000" dirty="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chemeClr val="tx1"/>
                </a:solidFill>
                <a:latin typeface="Arial Rounded MT Bold" pitchFamily="34" charset="0"/>
              </a:rPr>
              <a:t>THE I AM STATEMENTS OF THE DEVIL</a:t>
            </a:r>
            <a:endParaRPr lang="en-US" sz="4000" dirty="0" smtClean="0">
              <a:solidFill>
                <a:schemeClr val="tx1"/>
              </a:solidFill>
              <a:latin typeface="Arial Rounded MT Bold" pitchFamily="34" charset="0"/>
            </a:endParaRPr>
          </a:p>
          <a:p>
            <a:pPr lvl="0" algn="just"/>
            <a:r>
              <a:rPr lang="en-US" sz="4000" dirty="0" smtClean="0">
                <a:solidFill>
                  <a:srgbClr val="0000CC"/>
                </a:solidFill>
                <a:latin typeface="Arial Rounded MT Bold" pitchFamily="34" charset="0"/>
              </a:rPr>
              <a:t>Isa 14:13-14 For you have said in your heart: </a:t>
            </a:r>
          </a:p>
          <a:p>
            <a:pPr lvl="0" algn="just"/>
            <a:r>
              <a:rPr lang="en-US" sz="4000" dirty="0" smtClean="0">
                <a:solidFill>
                  <a:schemeClr val="tx1"/>
                </a:solidFill>
                <a:latin typeface="Arial Rounded MT Bold" pitchFamily="34" charset="0"/>
              </a:rPr>
              <a:t>'I will ascend into heaven, </a:t>
            </a:r>
          </a:p>
          <a:p>
            <a:pPr lvl="0" algn="just"/>
            <a:r>
              <a:rPr lang="en-US" sz="4000" dirty="0" smtClean="0">
                <a:solidFill>
                  <a:srgbClr val="0000CC"/>
                </a:solidFill>
                <a:latin typeface="Arial Rounded MT Bold" pitchFamily="34" charset="0"/>
              </a:rPr>
              <a:t>I will exalt my throne above the stars of God; </a:t>
            </a:r>
          </a:p>
          <a:p>
            <a:pPr lvl="0" algn="just"/>
            <a:r>
              <a:rPr lang="en-US" sz="4000" dirty="0" smtClean="0">
                <a:solidFill>
                  <a:schemeClr val="tx1"/>
                </a:solidFill>
                <a:latin typeface="Arial Rounded MT Bold" pitchFamily="34" charset="0"/>
              </a:rPr>
              <a:t>I will also sit on the mount of the congregation On the farthest sides of the north</a:t>
            </a:r>
            <a:r>
              <a:rPr lang="en-US"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chemeClr val="tx1"/>
                </a:solidFill>
                <a:latin typeface="Arial Rounded MT Bold" pitchFamily="34" charset="0"/>
              </a:rPr>
              <a:t>14 </a:t>
            </a:r>
            <a:r>
              <a:rPr lang="en-US" sz="4000" dirty="0" smtClean="0">
                <a:solidFill>
                  <a:schemeClr val="tx1"/>
                </a:solidFill>
                <a:latin typeface="Arial Rounded MT Bold" pitchFamily="34" charset="0"/>
              </a:rPr>
              <a:t>I will ascend above the heights of the clouds, </a:t>
            </a:r>
          </a:p>
          <a:p>
            <a:pPr lvl="0" algn="just"/>
            <a:r>
              <a:rPr lang="en-US" sz="4000" dirty="0" smtClean="0">
                <a:solidFill>
                  <a:srgbClr val="0000CC"/>
                </a:solidFill>
                <a:latin typeface="Arial Rounded MT Bold" pitchFamily="34" charset="0"/>
              </a:rPr>
              <a:t>I will be like the Most High.'</a:t>
            </a:r>
          </a:p>
          <a:p>
            <a:pPr lvl="0" algn="just"/>
            <a:r>
              <a:rPr lang="en-US" sz="4000" dirty="0" smtClean="0">
                <a:solidFill>
                  <a:schemeClr val="tx1"/>
                </a:solidFill>
                <a:latin typeface="Arial Rounded MT Bold" pitchFamily="34" charset="0"/>
              </a:rPr>
              <a:t>While Jesus lived the reality of His statements, including dying on the Cross, rose back to life, and then, Jesus ascended back to heaven where He came from</a:t>
            </a:r>
            <a:r>
              <a:rPr lang="en-US"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chemeClr val="tx1"/>
                </a:solidFill>
                <a:latin typeface="Arial Rounded MT Bold" pitchFamily="34" charset="0"/>
              </a:rPr>
              <a:t>Satan </a:t>
            </a:r>
            <a:r>
              <a:rPr lang="en-US" sz="4000" dirty="0" smtClean="0">
                <a:solidFill>
                  <a:schemeClr val="tx1"/>
                </a:solidFill>
                <a:latin typeface="Arial Rounded MT Bold" pitchFamily="34" charset="0"/>
              </a:rPr>
              <a:t>on the contrary beats people over the head to accept his statements as truth.</a:t>
            </a:r>
          </a:p>
          <a:p>
            <a:pPr lvl="0" algn="just"/>
            <a:r>
              <a:rPr lang="en-US" sz="4000" dirty="0" smtClean="0">
                <a:solidFill>
                  <a:srgbClr val="0000CC"/>
                </a:solidFill>
                <a:latin typeface="Arial Rounded MT Bold" pitchFamily="34" charset="0"/>
              </a:rPr>
              <a:t>We have people believing and calling the devil all kinds of high esteemed names to assist him in his follies.</a:t>
            </a:r>
          </a:p>
          <a:p>
            <a:pPr lvl="0" algn="just"/>
            <a:r>
              <a:rPr lang="en-US" sz="4000" dirty="0" smtClean="0">
                <a:solidFill>
                  <a:schemeClr val="tx1"/>
                </a:solidFill>
                <a:latin typeface="Arial Rounded MT Bold" pitchFamily="34" charset="0"/>
              </a:rPr>
              <a:t>The devil fails miserably each time he tries to actualize his follies.</a:t>
            </a:r>
            <a:endParaRPr lang="en-US" sz="40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b="1" dirty="0" smtClean="0">
                <a:solidFill>
                  <a:srgbClr val="FF0000"/>
                </a:solidFill>
                <a:latin typeface="Copperplate Gothic Bold" pitchFamily="34" charset="0"/>
              </a:rPr>
              <a:t>Satan’s failure to dethrone God</a:t>
            </a:r>
            <a:endParaRPr lang="en-US" sz="4000" dirty="0" smtClean="0">
              <a:solidFill>
                <a:srgbClr val="FF0000"/>
              </a:solidFill>
              <a:latin typeface="Copperplate Gothic Bold" pitchFamily="34" charset="0"/>
            </a:endParaRPr>
          </a:p>
          <a:p>
            <a:pPr lvl="0" algn="just"/>
            <a:r>
              <a:rPr lang="en-US" sz="4000" dirty="0" smtClean="0">
                <a:solidFill>
                  <a:srgbClr val="0000CC"/>
                </a:solidFill>
                <a:latin typeface="Arial Rounded MT Bold" pitchFamily="34" charset="0"/>
              </a:rPr>
              <a:t>He did try to overtake God and was kicked out of heaven.</a:t>
            </a:r>
          </a:p>
          <a:p>
            <a:pPr lvl="0" algn="just"/>
            <a:r>
              <a:rPr lang="en-US" sz="4000" dirty="0" smtClean="0">
                <a:solidFill>
                  <a:srgbClr val="FF0000"/>
                </a:solidFill>
                <a:latin typeface="Arial Rounded MT Bold" pitchFamily="34" charset="0"/>
              </a:rPr>
              <a:t>Re 12:7-9 And war broke out in heaven: Michael and his angels fought with the dragon; and the dragon and his angels fought</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solidFill>
                  <a:srgbClr val="0000CC"/>
                </a:solidFill>
                <a:latin typeface="Arial Rounded MT Bold" pitchFamily="34" charset="0"/>
              </a:rPr>
              <a:t>8 </a:t>
            </a:r>
            <a:r>
              <a:rPr lang="en-US" sz="4000" dirty="0" smtClean="0">
                <a:solidFill>
                  <a:srgbClr val="0000CC"/>
                </a:solidFill>
                <a:latin typeface="Arial Rounded MT Bold" pitchFamily="34" charset="0"/>
              </a:rPr>
              <a:t>but they did not prevail, nor was a place found for them in heaven any longer.</a:t>
            </a:r>
          </a:p>
          <a:p>
            <a:pPr lvl="0" algn="just"/>
            <a:r>
              <a:rPr lang="en-US" sz="4000" dirty="0" smtClean="0">
                <a:solidFill>
                  <a:srgbClr val="FF0000"/>
                </a:solidFill>
                <a:latin typeface="Arial Rounded MT Bold" pitchFamily="34" charset="0"/>
              </a:rPr>
              <a:t> 9 So the great dragon was cast out, that serpent of old, called the Devil and Satan, who deceives the whole world; he was cast to the earth, and his angels were cast out with him.</a:t>
            </a:r>
            <a:endParaRPr lang="en-US" sz="40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000" b="1" dirty="0" smtClean="0">
                <a:solidFill>
                  <a:srgbClr val="0000CC"/>
                </a:solidFill>
                <a:latin typeface="Copperplate Gothic Bold" pitchFamily="34" charset="0"/>
              </a:rPr>
              <a:t>Satan’s failure to contaminate the whole human race</a:t>
            </a:r>
            <a:endParaRPr lang="en-US" sz="4000" dirty="0" smtClean="0">
              <a:solidFill>
                <a:srgbClr val="0000CC"/>
              </a:solidFill>
              <a:latin typeface="Copperplate Gothic Bold" pitchFamily="34" charset="0"/>
            </a:endParaRPr>
          </a:p>
          <a:p>
            <a:pPr lvl="0" algn="just"/>
            <a:r>
              <a:rPr lang="en-US" sz="4000" dirty="0" err="1" smtClean="0">
                <a:latin typeface="Arial Rounded MT Bold" pitchFamily="34" charset="0"/>
              </a:rPr>
              <a:t>Ge</a:t>
            </a:r>
            <a:r>
              <a:rPr lang="en-US" sz="4000" dirty="0" smtClean="0">
                <a:latin typeface="Arial Rounded MT Bold" pitchFamily="34" charset="0"/>
              </a:rPr>
              <a:t> 6:2 that the sons of God saw the daughters of men, that they were beautiful; and they took wives for themselves of all whom they chose.</a:t>
            </a:r>
          </a:p>
          <a:p>
            <a:pPr lvl="0" algn="just"/>
            <a:r>
              <a:rPr lang="en-US" sz="4000" dirty="0" smtClean="0">
                <a:solidFill>
                  <a:srgbClr val="0000CC"/>
                </a:solidFill>
                <a:latin typeface="Arial Rounded MT Bold" pitchFamily="34" charset="0"/>
              </a:rPr>
              <a:t>God sent the flood to wipe them out</a:t>
            </a:r>
            <a:r>
              <a:rPr lang="en-US"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err="1" smtClean="0">
                <a:solidFill>
                  <a:srgbClr val="0000CC"/>
                </a:solidFill>
                <a:latin typeface="Arial Rounded MT Bold" pitchFamily="34" charset="0"/>
              </a:rPr>
              <a:t>Ge</a:t>
            </a:r>
            <a:r>
              <a:rPr lang="en-US" sz="4000" dirty="0" smtClean="0">
                <a:solidFill>
                  <a:srgbClr val="0000CC"/>
                </a:solidFill>
                <a:latin typeface="Arial Rounded MT Bold" pitchFamily="34" charset="0"/>
              </a:rPr>
              <a:t> </a:t>
            </a:r>
            <a:r>
              <a:rPr lang="en-US" sz="4000" dirty="0" smtClean="0">
                <a:solidFill>
                  <a:srgbClr val="0000CC"/>
                </a:solidFill>
                <a:latin typeface="Arial Rounded MT Bold" pitchFamily="34" charset="0"/>
              </a:rPr>
              <a:t>6:7-8 </a:t>
            </a:r>
            <a:r>
              <a:rPr lang="en-US" sz="4000" dirty="0" smtClean="0">
                <a:latin typeface="Arial Rounded MT Bold" pitchFamily="34" charset="0"/>
              </a:rPr>
              <a:t>So the LORD said, "I will destroy man whom I have created from the face of the earth, both man and beast, creeping thing and birds of the air, for I am sorry that I have made them."</a:t>
            </a:r>
          </a:p>
          <a:p>
            <a:pPr lvl="0" algn="just"/>
            <a:r>
              <a:rPr lang="en-US" sz="4000" dirty="0" smtClean="0">
                <a:solidFill>
                  <a:srgbClr val="0000CC"/>
                </a:solidFill>
                <a:latin typeface="Arial Rounded MT Bold" pitchFamily="34" charset="0"/>
              </a:rPr>
              <a:t> 8 ¶ But Noah found grace in the eyes of the LORD</a:t>
            </a:r>
            <a:r>
              <a:rPr lang="en-US"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000" b="1" dirty="0" smtClean="0">
                <a:solidFill>
                  <a:srgbClr val="0000CC"/>
                </a:solidFill>
                <a:latin typeface="Copperplate Gothic Bold" pitchFamily="34" charset="0"/>
              </a:rPr>
              <a:t>Satan’s </a:t>
            </a:r>
            <a:r>
              <a:rPr lang="en-US" sz="4000" b="1" dirty="0" smtClean="0">
                <a:solidFill>
                  <a:srgbClr val="0000CC"/>
                </a:solidFill>
                <a:latin typeface="Copperplate Gothic Bold" pitchFamily="34" charset="0"/>
              </a:rPr>
              <a:t>failure to prevent the coming of Jesus on Earth</a:t>
            </a:r>
            <a:endParaRPr lang="en-US" sz="4000" dirty="0" smtClean="0">
              <a:solidFill>
                <a:srgbClr val="0000CC"/>
              </a:solidFill>
              <a:latin typeface="Copperplate Gothic Bold" pitchFamily="34" charset="0"/>
            </a:endParaRPr>
          </a:p>
          <a:p>
            <a:pPr lvl="0" algn="just"/>
            <a:r>
              <a:rPr lang="en-US" sz="4000" dirty="0" smtClean="0">
                <a:latin typeface="Arial Rounded MT Bold" pitchFamily="34" charset="0"/>
              </a:rPr>
              <a:t>Mt 2:13-16 ¶ Now when they had departed, behold, an angel of the Lord appeared to Joseph in a dream, saying, "Arise, take the young Child and His mother, flee to Egypt, and stay there until I bring you word; for Herod will seek the young Child to destroy Him</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000" dirty="0" smtClean="0">
                <a:latin typeface="Arial Rounded MT Bold" pitchFamily="34" charset="0"/>
              </a:rPr>
              <a:t>14 </a:t>
            </a:r>
            <a:r>
              <a:rPr lang="en-US" sz="4000" dirty="0" smtClean="0">
                <a:latin typeface="Arial Rounded MT Bold" pitchFamily="34" charset="0"/>
              </a:rPr>
              <a:t>When he arose, he took the young Child and His mother by night and departed for Egypt,</a:t>
            </a:r>
          </a:p>
          <a:p>
            <a:pPr lvl="0" algn="just"/>
            <a:r>
              <a:rPr lang="en-US" sz="4000" dirty="0" smtClean="0">
                <a:solidFill>
                  <a:srgbClr val="0000CC"/>
                </a:solidFill>
                <a:latin typeface="Arial Rounded MT Bold" pitchFamily="34" charset="0"/>
              </a:rPr>
              <a:t>16 ¶ Then Herod, when he saw that he was deceived by the wise men, was exceedingly angry; and he sent forth and put to death all the male children who were in </a:t>
            </a:r>
            <a:r>
              <a:rPr lang="en-US" sz="4000" dirty="0" smtClean="0">
                <a:latin typeface="Arial Rounded MT Bold" pitchFamily="34" charset="0"/>
              </a:rPr>
              <a:t>Bethlehem and in all its districts, from two years old and under, according to the time which he had determined from the wise men.</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400" b="1" dirty="0" smtClean="0">
                <a:solidFill>
                  <a:srgbClr val="FF0000"/>
                </a:solidFill>
                <a:latin typeface="Copperplate Gothic Bold" pitchFamily="34" charset="0"/>
              </a:rPr>
              <a:t>Satan’s failure to prevent Jesus’ ministry</a:t>
            </a:r>
            <a:endParaRPr lang="en-US" sz="4400" dirty="0" smtClean="0">
              <a:solidFill>
                <a:srgbClr val="FF0000"/>
              </a:solidFill>
              <a:latin typeface="Copperplate Gothic Bold" pitchFamily="34" charset="0"/>
            </a:endParaRPr>
          </a:p>
          <a:p>
            <a:pPr lvl="0" algn="just"/>
            <a:r>
              <a:rPr lang="en-US" sz="4400" dirty="0" smtClean="0">
                <a:latin typeface="Arial Rounded MT Bold" pitchFamily="34" charset="0"/>
              </a:rPr>
              <a:t>Mt 4:1-8 ¶ Then Jesus was led up by the Spirit into the wilderness to be tempted by the devil.</a:t>
            </a:r>
          </a:p>
          <a:p>
            <a:pPr lvl="0" algn="just"/>
            <a:r>
              <a:rPr lang="en-US" sz="4400" dirty="0" smtClean="0">
                <a:solidFill>
                  <a:srgbClr val="FF0000"/>
                </a:solidFill>
                <a:latin typeface="Arial Rounded MT Bold" pitchFamily="34" charset="0"/>
              </a:rPr>
              <a:t>2 And when He had fasted forty days and forty nights, afterward He was hungry</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dirty="0" smtClean="0">
                <a:latin typeface="Arial Rounded MT Bold" pitchFamily="34" charset="0"/>
              </a:rPr>
              <a:t>3 </a:t>
            </a:r>
            <a:r>
              <a:rPr lang="en-US" sz="4400" dirty="0" smtClean="0">
                <a:latin typeface="Arial Rounded MT Bold" pitchFamily="34" charset="0"/>
              </a:rPr>
              <a:t>Now when the tempter came to Him, he said, "If You are the Son of God, command that these stones become bread."</a:t>
            </a:r>
          </a:p>
          <a:p>
            <a:pPr lvl="0" algn="just"/>
            <a:r>
              <a:rPr lang="en-US" sz="4400" dirty="0" smtClean="0">
                <a:solidFill>
                  <a:srgbClr val="FF0000"/>
                </a:solidFill>
                <a:latin typeface="Arial Rounded MT Bold" pitchFamily="34" charset="0"/>
              </a:rPr>
              <a:t>4 But He answered and said, "It is written, 'Man shall not live by bread alone, but by every word that proceeds from the mouth of God.'"</a:t>
            </a:r>
          </a:p>
          <a:p>
            <a:pPr lvl="0" algn="just"/>
            <a:r>
              <a:rPr lang="en-US" sz="4400" dirty="0" smtClean="0">
                <a:latin typeface="Arial Rounded MT Bold" pitchFamily="34" charset="0"/>
              </a:rPr>
              <a:t>5 Then the devil took Him up into the holy city, set Him on the pinnacle of the temple</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latin typeface="Arial Rounded MT Bold" pitchFamily="34" charset="0"/>
              </a:rPr>
              <a:t>6 </a:t>
            </a:r>
            <a:r>
              <a:rPr lang="en-US" sz="4400" dirty="0" smtClean="0">
                <a:latin typeface="Arial Rounded MT Bold" pitchFamily="34" charset="0"/>
              </a:rPr>
              <a:t>and said to Him, "If You are the Son of God, throw Yourself down. For it is written: 'He shall give His angels charge over you,' and, 'In their hands they shall bear you up, Lest you dash your foot against a stone.'"</a:t>
            </a:r>
          </a:p>
          <a:p>
            <a:pPr lvl="0" algn="just"/>
            <a:r>
              <a:rPr lang="en-US" sz="4400" dirty="0" smtClean="0">
                <a:solidFill>
                  <a:srgbClr val="FF0000"/>
                </a:solidFill>
                <a:latin typeface="Arial Rounded MT Bold" pitchFamily="34" charset="0"/>
              </a:rPr>
              <a:t>7 Jesus said to him, "It is written again, 'You shall not tempt the LORD your God</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8 </a:t>
            </a:r>
            <a:r>
              <a:rPr lang="en-US" sz="4400" dirty="0" smtClean="0">
                <a:latin typeface="Arial Rounded MT Bold" pitchFamily="34" charset="0"/>
              </a:rPr>
              <a:t>Again, the devil took Him up on an exceedingly high mountain, and showed Him all the kingdoms of the world and their glory.</a:t>
            </a:r>
          </a:p>
          <a:p>
            <a:pPr lvl="0" algn="just"/>
            <a:r>
              <a:rPr lang="en-US" sz="4400" dirty="0" smtClean="0">
                <a:solidFill>
                  <a:srgbClr val="FF0000"/>
                </a:solidFill>
                <a:latin typeface="Arial Rounded MT Bold" pitchFamily="34" charset="0"/>
              </a:rPr>
              <a:t>9 And he said to Him, "All these things I will give You if You will fall down and worship me</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10 </a:t>
            </a:r>
            <a:r>
              <a:rPr lang="en-US" sz="4400" dirty="0" smtClean="0">
                <a:latin typeface="Arial Rounded MT Bold" pitchFamily="34" charset="0"/>
              </a:rPr>
              <a:t>Then Jesus said to him, "Away with you, Satan! For it is written, 'You shall worship the LORD your God, and Him only you shall serve.'"</a:t>
            </a:r>
          </a:p>
          <a:p>
            <a:pPr lvl="0" algn="just"/>
            <a:r>
              <a:rPr lang="en-US" sz="4400" dirty="0" smtClean="0">
                <a:solidFill>
                  <a:srgbClr val="FF0000"/>
                </a:solidFill>
                <a:latin typeface="Arial Rounded MT Bold" pitchFamily="34" charset="0"/>
              </a:rPr>
              <a:t>11 Then the devil left Him, and behold, angels came and ministered to Him.</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pPr algn="ctr">
              <a:buNone/>
            </a:pPr>
            <a:r>
              <a:rPr lang="en-US" sz="5400" b="1" dirty="0" smtClean="0">
                <a:solidFill>
                  <a:srgbClr val="0000CC"/>
                </a:solidFill>
                <a:latin typeface="Copperplate Gothic Bold" pitchFamily="34" charset="0"/>
              </a:rPr>
              <a:t>Satan’s failure to keep Jesus from dying on the cross</a:t>
            </a:r>
            <a:endParaRPr lang="en-US" sz="5400" dirty="0" smtClean="0">
              <a:solidFill>
                <a:srgbClr val="0000CC"/>
              </a:solidFill>
              <a:latin typeface="Copperplate Gothic Bold" pitchFamily="34" charset="0"/>
            </a:endParaRPr>
          </a:p>
          <a:p>
            <a:pPr lvl="0" algn="just"/>
            <a:r>
              <a:rPr lang="en-US" sz="5400" dirty="0" smtClean="0">
                <a:latin typeface="Arial Rounded MT Bold" pitchFamily="34" charset="0"/>
              </a:rPr>
              <a:t>Mt 26:36-39 ¶ Then Jesus came with them to a place called Gethsemane, and said to the disciples, "Sit here while I go and pray over there."</a:t>
            </a:r>
          </a:p>
          <a:p>
            <a:pPr lvl="0" algn="just"/>
            <a:r>
              <a:rPr lang="en-US" sz="5400" dirty="0" smtClean="0">
                <a:solidFill>
                  <a:srgbClr val="0000CC"/>
                </a:solidFill>
                <a:latin typeface="Arial Rounded MT Bold" pitchFamily="34" charset="0"/>
              </a:rPr>
              <a:t> </a:t>
            </a:r>
            <a:r>
              <a:rPr lang="en-US" sz="5400" dirty="0" smtClean="0">
                <a:solidFill>
                  <a:srgbClr val="0000CC"/>
                </a:solidFill>
                <a:latin typeface="Arial Rounded MT Bold" pitchFamily="34" charset="0"/>
              </a:rPr>
              <a:t>37 And He took with Him Peter and the two sons of Zebedee, and He began to be sorrowful and deeply distressed.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pPr algn="just"/>
            <a:r>
              <a:rPr lang="en-US" sz="5400" dirty="0" smtClean="0">
                <a:latin typeface="Arial Rounded MT Bold" pitchFamily="34" charset="0"/>
              </a:rPr>
              <a:t>38 </a:t>
            </a:r>
            <a:r>
              <a:rPr lang="en-US" sz="5400" dirty="0" smtClean="0">
                <a:latin typeface="Arial Rounded MT Bold" pitchFamily="34" charset="0"/>
              </a:rPr>
              <a:t>Then He said to them, "My soul is exceedingly sorrowful, even to death. Stay here and watch with Me."</a:t>
            </a:r>
          </a:p>
          <a:p>
            <a:pPr lvl="0" algn="just"/>
            <a:r>
              <a:rPr lang="en-US" sz="5400" dirty="0" smtClean="0">
                <a:solidFill>
                  <a:srgbClr val="0000CC"/>
                </a:solidFill>
                <a:latin typeface="Arial Rounded MT Bold" pitchFamily="34" charset="0"/>
              </a:rPr>
              <a:t> 39 He went a little farther and fell on His face, and prayed, saying, "O My Father, if it is possible, let this cup pass from Me; nevertheless, not as I will, but as You will</a:t>
            </a:r>
            <a:r>
              <a:rPr lang="en-US" sz="5400" dirty="0" smtClean="0">
                <a:solidFill>
                  <a:srgbClr val="0000CC"/>
                </a:solidFill>
                <a:latin typeface="Arial Rounded MT Bold" pitchFamily="34" charset="0"/>
              </a:rPr>
              <a:t>."</a:t>
            </a:r>
            <a:endParaRPr lang="en-US" sz="5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pPr algn="ctr">
              <a:buNone/>
            </a:pPr>
            <a:r>
              <a:rPr lang="en-US" sz="5400" b="1" dirty="0" smtClean="0">
                <a:solidFill>
                  <a:srgbClr val="0000CC"/>
                </a:solidFill>
                <a:latin typeface="Copperplate Gothic Bold" pitchFamily="34" charset="0"/>
              </a:rPr>
              <a:t>Satan’s </a:t>
            </a:r>
            <a:r>
              <a:rPr lang="en-US" sz="5400" b="1" dirty="0" smtClean="0">
                <a:solidFill>
                  <a:srgbClr val="0000CC"/>
                </a:solidFill>
                <a:latin typeface="Copperplate Gothic Bold" pitchFamily="34" charset="0"/>
              </a:rPr>
              <a:t>failure to prevent the resurrection of Jesus</a:t>
            </a:r>
            <a:endParaRPr lang="en-US" sz="5400" dirty="0" smtClean="0">
              <a:solidFill>
                <a:srgbClr val="0000CC"/>
              </a:solidFill>
              <a:latin typeface="Copperplate Gothic Bold" pitchFamily="34" charset="0"/>
            </a:endParaRPr>
          </a:p>
          <a:p>
            <a:pPr lvl="0" algn="just"/>
            <a:r>
              <a:rPr lang="en-US" sz="5400" dirty="0" smtClean="0">
                <a:latin typeface="Arial Rounded MT Bold" pitchFamily="34" charset="0"/>
              </a:rPr>
              <a:t>Mt 27:62-64 On the next day, which followed the Day of Preparation, the chief priests and Pharisees gathered together to Pilate,</a:t>
            </a:r>
          </a:p>
          <a:p>
            <a:pPr lvl="0" algn="just"/>
            <a:r>
              <a:rPr lang="en-US" sz="5400" dirty="0" smtClean="0">
                <a:solidFill>
                  <a:srgbClr val="0000CC"/>
                </a:solidFill>
                <a:latin typeface="Arial Rounded MT Bold" pitchFamily="34" charset="0"/>
              </a:rPr>
              <a:t>63 saying, "Sir, we remember, while He was still alive, how that deceiver said, 'After three days I will rise</a:t>
            </a:r>
            <a:r>
              <a:rPr lang="en-US" sz="5400" dirty="0" smtClean="0">
                <a:solidFill>
                  <a:srgbClr val="0000CC"/>
                </a:solidFill>
                <a:latin typeface="Arial Rounded MT Bold" pitchFamily="34" charset="0"/>
              </a:rPr>
              <a:t>.'</a:t>
            </a:r>
            <a:endParaRPr lang="en-US" sz="5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en-US" sz="5400" dirty="0" smtClean="0">
                <a:latin typeface="Arial Rounded MT Bold" pitchFamily="34" charset="0"/>
              </a:rPr>
              <a:t>64 </a:t>
            </a:r>
            <a:r>
              <a:rPr lang="en-US" sz="5400" dirty="0" smtClean="0">
                <a:latin typeface="Arial Rounded MT Bold" pitchFamily="34" charset="0"/>
              </a:rPr>
              <a:t>"Therefore command that the tomb be made secure until the third day, lest His disciples come by </a:t>
            </a:r>
            <a:r>
              <a:rPr lang="en-US" sz="5400" dirty="0" smtClean="0">
                <a:solidFill>
                  <a:srgbClr val="0000CC"/>
                </a:solidFill>
                <a:latin typeface="Arial Rounded MT Bold" pitchFamily="34" charset="0"/>
              </a:rPr>
              <a:t>night and steal Him away, and say to the people, 'He has risen from the dead.' So the last deception will be worse than the first</a:t>
            </a:r>
            <a:r>
              <a:rPr lang="en-US" sz="5400" dirty="0" smtClean="0">
                <a:solidFill>
                  <a:srgbClr val="0000CC"/>
                </a:solidFill>
                <a:latin typeface="Arial Rounded MT Bold" pitchFamily="34" charset="0"/>
              </a:rPr>
              <a:t>."</a:t>
            </a:r>
            <a:endParaRPr lang="en-US" sz="5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pPr lvl="0" algn="just"/>
            <a:r>
              <a:rPr lang="en-US" sz="5400" dirty="0" smtClean="0">
                <a:latin typeface="Arial Rounded MT Bold" pitchFamily="34" charset="0"/>
              </a:rPr>
              <a:t>Mt </a:t>
            </a:r>
            <a:r>
              <a:rPr lang="en-US" sz="5400" dirty="0" smtClean="0">
                <a:latin typeface="Arial Rounded MT Bold" pitchFamily="34" charset="0"/>
              </a:rPr>
              <a:t>28:2-7 And behold, there was a great earthquake; for an angel of the Lord descended from heaven, and came and rolled back the stone from the door, and sat on it.</a:t>
            </a:r>
          </a:p>
          <a:p>
            <a:pPr lvl="0" algn="just"/>
            <a:r>
              <a:rPr lang="en-US" sz="5400" dirty="0" smtClean="0">
                <a:solidFill>
                  <a:srgbClr val="0000CC"/>
                </a:solidFill>
                <a:latin typeface="Arial Rounded MT Bold" pitchFamily="34" charset="0"/>
              </a:rPr>
              <a:t> 3 His countenance was like lightning, and his clothing as white as snow.</a:t>
            </a:r>
          </a:p>
          <a:p>
            <a:pPr lvl="0" algn="just"/>
            <a:r>
              <a:rPr lang="en-US" sz="5400" dirty="0" smtClean="0">
                <a:latin typeface="Arial Rounded MT Bold" pitchFamily="34" charset="0"/>
              </a:rPr>
              <a:t> 4 And the guards shook for fear of him, and became like dead men.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a:normAutofit fontScale="70000" lnSpcReduction="20000"/>
          </a:bodyPr>
          <a:lstStyle/>
          <a:p>
            <a:pPr algn="just"/>
            <a:r>
              <a:rPr lang="en-US" sz="5400" dirty="0" smtClean="0">
                <a:latin typeface="Arial Rounded MT Bold" pitchFamily="34" charset="0"/>
              </a:rPr>
              <a:t>5 </a:t>
            </a:r>
            <a:r>
              <a:rPr lang="en-US" sz="5400" dirty="0" smtClean="0">
                <a:latin typeface="Arial Rounded MT Bold" pitchFamily="34" charset="0"/>
              </a:rPr>
              <a:t>But the angel answered and said to the women, "Do not be afraid, for I know that you seek Jesus who was crucified.</a:t>
            </a:r>
          </a:p>
          <a:p>
            <a:pPr lvl="0" algn="just"/>
            <a:r>
              <a:rPr lang="en-US" sz="5400" dirty="0" smtClean="0">
                <a:solidFill>
                  <a:srgbClr val="0000CC"/>
                </a:solidFill>
                <a:latin typeface="Arial Rounded MT Bold" pitchFamily="34" charset="0"/>
              </a:rPr>
              <a:t> 6 "He is not here; for He is risen, as He said. Come, see the place where the Lord lay.</a:t>
            </a:r>
          </a:p>
          <a:p>
            <a:pPr lvl="0" algn="just"/>
            <a:r>
              <a:rPr lang="en-US" sz="5400" dirty="0" smtClean="0">
                <a:latin typeface="Arial Rounded MT Bold" pitchFamily="34" charset="0"/>
              </a:rPr>
              <a:t> 7 "And go quickly and tell His disciples that He is risen from the dead, and indeed He is going before you into Galilee; there you will see Him. Behold, I have told you</a:t>
            </a:r>
            <a:r>
              <a:rPr lang="en-US" sz="5400" dirty="0" smtClean="0">
                <a:latin typeface="Arial Rounded MT Bold" pitchFamily="34" charset="0"/>
              </a:rPr>
              <a:t>.</a:t>
            </a:r>
            <a:r>
              <a:rPr lang="fr-FR" sz="4000" dirty="0" smtClean="0">
                <a:latin typeface="Arial Rounded MT Bold" pitchFamily="34" charset="0"/>
              </a:rPr>
              <a:t> </a:t>
            </a:r>
            <a:r>
              <a:rPr lang="fr-FR" sz="4000" dirty="0" smtClean="0">
                <a:latin typeface="Arial Rounded MT Bold" pitchFamily="34" charset="0"/>
              </a:rPr>
              <a:t>  </a:t>
            </a:r>
            <a:endParaRPr lang="fr-FR"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ctr">
              <a:buNone/>
            </a:pPr>
            <a:r>
              <a:rPr lang="en-US" sz="4400" b="1" dirty="0" smtClean="0">
                <a:solidFill>
                  <a:srgbClr val="FFFF00"/>
                </a:solidFill>
                <a:latin typeface="Copperplate Gothic Bold" pitchFamily="34" charset="0"/>
              </a:rPr>
              <a:t>Satan’s failure to prevent the birth of the church.</a:t>
            </a:r>
            <a:endParaRPr lang="en-US" sz="4400" dirty="0" smtClean="0">
              <a:solidFill>
                <a:srgbClr val="FFFF00"/>
              </a:solidFill>
              <a:latin typeface="Copperplate Gothic Bold" pitchFamily="34" charset="0"/>
            </a:endParaRPr>
          </a:p>
          <a:p>
            <a:pPr lvl="0" algn="just"/>
            <a:r>
              <a:rPr lang="en-US" sz="4400" dirty="0" smtClean="0">
                <a:solidFill>
                  <a:schemeClr val="bg1"/>
                </a:solidFill>
                <a:latin typeface="Arial Rounded MT Bold" pitchFamily="34" charset="0"/>
              </a:rPr>
              <a:t>Ac 2:1-4 ¶ When the Day of Pentecost had fully come, they were all with one accord in one place.</a:t>
            </a:r>
          </a:p>
          <a:p>
            <a:pPr lvl="0" algn="just"/>
            <a:r>
              <a:rPr lang="en-US" sz="4400" dirty="0" smtClean="0">
                <a:solidFill>
                  <a:srgbClr val="FFFF00"/>
                </a:solidFill>
                <a:latin typeface="Arial Rounded MT Bold" pitchFamily="34" charset="0"/>
              </a:rPr>
              <a:t> 2 And suddenly there came a sound from heaven, as of a rushing mighty wind, and it filled the whole house where they were sitting.</a:t>
            </a:r>
          </a:p>
          <a:p>
            <a:pPr lvl="0" algn="just"/>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en-US" sz="4400" dirty="0" smtClean="0">
                <a:solidFill>
                  <a:schemeClr val="bg1"/>
                </a:solidFill>
                <a:latin typeface="Arial Rounded MT Bold" pitchFamily="34" charset="0"/>
              </a:rPr>
              <a:t>3 </a:t>
            </a:r>
            <a:r>
              <a:rPr lang="en-US" sz="4400" dirty="0" smtClean="0">
                <a:solidFill>
                  <a:schemeClr val="bg1"/>
                </a:solidFill>
                <a:latin typeface="Arial Rounded MT Bold" pitchFamily="34" charset="0"/>
              </a:rPr>
              <a:t>Then there appeared to them divided tongues, as of fire, and one sat upon each of them.</a:t>
            </a:r>
          </a:p>
          <a:p>
            <a:pPr lvl="0" algn="just"/>
            <a:r>
              <a:rPr lang="en-US" sz="4400" dirty="0" smtClean="0">
                <a:solidFill>
                  <a:srgbClr val="FFFF00"/>
                </a:solidFill>
                <a:latin typeface="Arial Rounded MT Bold" pitchFamily="34" charset="0"/>
              </a:rPr>
              <a:t> 4 And they were all filled with the Holy Spirit and began to speak with other tongues, as the Spirit gave them utterance</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400" b="1" dirty="0" smtClean="0">
                <a:solidFill>
                  <a:srgbClr val="FFFF00"/>
                </a:solidFill>
                <a:latin typeface="Copperplate Gothic Bold" pitchFamily="34" charset="0"/>
              </a:rPr>
              <a:t>Satan’s </a:t>
            </a:r>
            <a:r>
              <a:rPr lang="en-US" sz="4400" b="1" dirty="0" smtClean="0">
                <a:solidFill>
                  <a:srgbClr val="FFFF00"/>
                </a:solidFill>
                <a:latin typeface="Copperplate Gothic Bold" pitchFamily="34" charset="0"/>
              </a:rPr>
              <a:t>continuing failure to annihilate the Church.</a:t>
            </a:r>
            <a:endParaRPr lang="en-US" sz="4400" dirty="0" smtClean="0">
              <a:solidFill>
                <a:srgbClr val="FFFF00"/>
              </a:solidFill>
              <a:latin typeface="Copperplate Gothic Bold" pitchFamily="34" charset="0"/>
            </a:endParaRPr>
          </a:p>
          <a:p>
            <a:pPr lvl="0" algn="just"/>
            <a:r>
              <a:rPr lang="en-US" sz="4400" dirty="0" smtClean="0">
                <a:solidFill>
                  <a:schemeClr val="bg1"/>
                </a:solidFill>
                <a:latin typeface="Arial Rounded MT Bold" pitchFamily="34" charset="0"/>
              </a:rPr>
              <a:t>Mt 16:18 "And I also say to you that you are Peter, and on this rock I will build My church, and the gates of Hades shall not prevail against it</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en-US" sz="4400" b="1" dirty="0" smtClean="0">
                <a:solidFill>
                  <a:schemeClr val="tx1"/>
                </a:solidFill>
                <a:latin typeface="Copperplate Gothic Bold" pitchFamily="34" charset="0"/>
              </a:rPr>
              <a:t>Satan </a:t>
            </a:r>
            <a:r>
              <a:rPr lang="en-US" sz="4400" b="1" dirty="0" smtClean="0">
                <a:solidFill>
                  <a:schemeClr val="tx1"/>
                </a:solidFill>
                <a:latin typeface="Copperplate Gothic Bold" pitchFamily="34" charset="0"/>
              </a:rPr>
              <a:t>is preparing on future failures against God</a:t>
            </a:r>
            <a:endParaRPr lang="en-US" sz="4400" dirty="0" smtClean="0">
              <a:solidFill>
                <a:schemeClr val="tx1"/>
              </a:solidFill>
              <a:latin typeface="Copperplate Gothic Bold" pitchFamily="34" charset="0"/>
            </a:endParaRPr>
          </a:p>
          <a:p>
            <a:pPr lvl="0" algn="just"/>
            <a:r>
              <a:rPr lang="en-US" sz="4400" dirty="0" smtClean="0">
                <a:solidFill>
                  <a:srgbClr val="0000CC"/>
                </a:solidFill>
                <a:latin typeface="Arial Rounded MT Bold" pitchFamily="34" charset="0"/>
              </a:rPr>
              <a:t>Re 20:7-10 Now when the thousand years have expired, Satan will be released from his prison</a:t>
            </a:r>
          </a:p>
          <a:p>
            <a:pPr lvl="0" algn="just"/>
            <a:r>
              <a:rPr lang="en-US" sz="4400" dirty="0" smtClean="0">
                <a:solidFill>
                  <a:srgbClr val="0000CC"/>
                </a:solidFill>
                <a:latin typeface="Arial Rounded MT Bold" pitchFamily="34" charset="0"/>
              </a:rPr>
              <a:t> </a:t>
            </a:r>
            <a:r>
              <a:rPr lang="en-US" sz="4400" dirty="0" smtClean="0">
                <a:solidFill>
                  <a:schemeClr val="tx1"/>
                </a:solidFill>
                <a:latin typeface="Arial Rounded MT Bold" pitchFamily="34" charset="0"/>
              </a:rPr>
              <a:t>8 and will go out to deceive the nations which are in the four corners of the earth, Gog and </a:t>
            </a:r>
            <a:r>
              <a:rPr lang="en-US" sz="4400" dirty="0" err="1" smtClean="0">
                <a:solidFill>
                  <a:schemeClr val="tx1"/>
                </a:solidFill>
                <a:latin typeface="Arial Rounded MT Bold" pitchFamily="34" charset="0"/>
              </a:rPr>
              <a:t>Magog</a:t>
            </a:r>
            <a:r>
              <a:rPr lang="en-US" sz="4400" dirty="0" smtClean="0">
                <a:solidFill>
                  <a:schemeClr val="tx1"/>
                </a:solidFill>
                <a:latin typeface="Arial Rounded MT Bold" pitchFamily="34" charset="0"/>
              </a:rPr>
              <a:t>, to gather them together to battle, whose number is as the sand of the sea</a:t>
            </a:r>
            <a:r>
              <a:rPr lang="en-US"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en-US" sz="4400" dirty="0" smtClean="0">
                <a:solidFill>
                  <a:srgbClr val="0000CC"/>
                </a:solidFill>
                <a:latin typeface="Arial Rounded MT Bold" pitchFamily="34" charset="0"/>
              </a:rPr>
              <a:t>9 </a:t>
            </a:r>
            <a:r>
              <a:rPr lang="en-US" sz="4400" dirty="0" smtClean="0">
                <a:solidFill>
                  <a:srgbClr val="0000CC"/>
                </a:solidFill>
                <a:latin typeface="Arial Rounded MT Bold" pitchFamily="34" charset="0"/>
              </a:rPr>
              <a:t>They went up on the breadth of the earth and surrounded the camp of the saints and the beloved city. And fire came down from God out of heaven and devoured them.</a:t>
            </a:r>
          </a:p>
          <a:p>
            <a:pPr lvl="0" algn="just"/>
            <a:r>
              <a:rPr lang="en-US" sz="4400" dirty="0" smtClean="0">
                <a:solidFill>
                  <a:schemeClr val="tx1"/>
                </a:solidFill>
                <a:latin typeface="Arial Rounded MT Bold" pitchFamily="34" charset="0"/>
              </a:rPr>
              <a:t> 10 The devil, who deceived them, was cast into the lake of fire and brimstone where the beast and the false prophet are. And they will be tormented day and night forever and ever.</a:t>
            </a:r>
            <a:endParaRPr lang="en-US" sz="44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algn="ctr">
              <a:buNone/>
            </a:pPr>
            <a:r>
              <a:rPr lang="en-US" sz="4000" dirty="0" smtClean="0">
                <a:solidFill>
                  <a:srgbClr val="0000CC"/>
                </a:solidFill>
                <a:latin typeface="Copperplate Gothic Bold" pitchFamily="34" charset="0"/>
              </a:rPr>
              <a:t>CONCLUSION</a:t>
            </a:r>
          </a:p>
          <a:p>
            <a:pPr lvl="0" algn="just"/>
            <a:r>
              <a:rPr lang="en-US" sz="4000" dirty="0" smtClean="0">
                <a:latin typeface="Arial Rounded MT Bold" pitchFamily="34" charset="0"/>
              </a:rPr>
              <a:t>The only good thing that can be said about the adversary the devil is that he is not a quitter.</a:t>
            </a:r>
          </a:p>
          <a:p>
            <a:pPr lvl="0" algn="just"/>
            <a:r>
              <a:rPr lang="en-US" sz="4000" dirty="0" smtClean="0">
                <a:solidFill>
                  <a:srgbClr val="0000CC"/>
                </a:solidFill>
                <a:latin typeface="Arial Rounded MT Bold" pitchFamily="34" charset="0"/>
              </a:rPr>
              <a:t>Each time he loses a battle to God, the next day, he’s already preparing for the rematch.</a:t>
            </a:r>
          </a:p>
          <a:p>
            <a:pPr lvl="0" algn="just"/>
            <a:r>
              <a:rPr lang="en-US" sz="4000" dirty="0" smtClean="0">
                <a:latin typeface="Arial Rounded MT Bold" pitchFamily="34" charset="0"/>
              </a:rPr>
              <a:t>Because his heart is seared, he can never repent</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000" dirty="0" smtClean="0">
                <a:latin typeface="Arial Rounded MT Bold" pitchFamily="34" charset="0"/>
              </a:rPr>
              <a:t>Pride </a:t>
            </a:r>
            <a:r>
              <a:rPr lang="en-US" sz="4000" dirty="0" smtClean="0">
                <a:latin typeface="Arial Rounded MT Bold" pitchFamily="34" charset="0"/>
              </a:rPr>
              <a:t>is the driven character of Satan.</a:t>
            </a:r>
          </a:p>
          <a:p>
            <a:pPr lvl="0" algn="just"/>
            <a:r>
              <a:rPr lang="en-US" sz="4000" dirty="0" smtClean="0">
                <a:solidFill>
                  <a:srgbClr val="0000CC"/>
                </a:solidFill>
                <a:latin typeface="Arial Rounded MT Bold" pitchFamily="34" charset="0"/>
              </a:rPr>
              <a:t>He prides himself for trying to dethrone God.</a:t>
            </a:r>
          </a:p>
          <a:p>
            <a:pPr lvl="0" algn="just"/>
            <a:r>
              <a:rPr lang="en-US" sz="4000" dirty="0" smtClean="0">
                <a:latin typeface="Arial Rounded MT Bold" pitchFamily="34" charset="0"/>
              </a:rPr>
              <a:t>He prides himself for spoiling the whole world.</a:t>
            </a:r>
          </a:p>
          <a:p>
            <a:pPr lvl="0" algn="just"/>
            <a:r>
              <a:rPr lang="en-US" sz="4000" dirty="0" smtClean="0">
                <a:solidFill>
                  <a:srgbClr val="0000CC"/>
                </a:solidFill>
                <a:latin typeface="Arial Rounded MT Bold" pitchFamily="34" charset="0"/>
              </a:rPr>
              <a:t>He prides himself to cause God to come on earth and died the humiliated and horrific death of the cross</a:t>
            </a:r>
            <a:r>
              <a:rPr lang="en-US"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000" dirty="0" smtClean="0">
                <a:latin typeface="Arial Rounded MT Bold" pitchFamily="34" charset="0"/>
              </a:rPr>
              <a:t>He </a:t>
            </a:r>
            <a:r>
              <a:rPr lang="en-US" sz="4000" dirty="0" smtClean="0">
                <a:latin typeface="Arial Rounded MT Bold" pitchFamily="34" charset="0"/>
              </a:rPr>
              <a:t>prides himself for rendering the church to become weak.</a:t>
            </a:r>
          </a:p>
          <a:p>
            <a:pPr lvl="0" algn="just"/>
            <a:r>
              <a:rPr lang="en-US" sz="4000" dirty="0" smtClean="0">
                <a:solidFill>
                  <a:srgbClr val="0000CC"/>
                </a:solidFill>
                <a:latin typeface="Arial Rounded MT Bold" pitchFamily="34" charset="0"/>
              </a:rPr>
              <a:t>He prides himself that the grace of God is trampled under the feet of the potential beneficiaries.</a:t>
            </a:r>
          </a:p>
          <a:p>
            <a:pPr lvl="0" algn="just"/>
            <a:r>
              <a:rPr lang="en-US" sz="4000" dirty="0" smtClean="0">
                <a:latin typeface="Arial Rounded MT Bold" pitchFamily="34" charset="0"/>
              </a:rPr>
              <a:t>He prides himself of his pride.</a:t>
            </a:r>
          </a:p>
          <a:p>
            <a:pPr lvl="0" algn="just"/>
            <a:r>
              <a:rPr lang="en-US" sz="4000" dirty="0" smtClean="0">
                <a:solidFill>
                  <a:srgbClr val="0000CC"/>
                </a:solidFill>
                <a:latin typeface="Arial Rounded MT Bold" pitchFamily="34" charset="0"/>
              </a:rPr>
              <a:t>He will go down with pride</a:t>
            </a:r>
            <a:r>
              <a:rPr lang="en-US"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000" dirty="0" smtClean="0">
                <a:latin typeface="Arial Rounded MT Bold" pitchFamily="34" charset="0"/>
              </a:rPr>
              <a:t>He </a:t>
            </a:r>
            <a:r>
              <a:rPr lang="en-US" sz="4000" dirty="0" smtClean="0">
                <a:latin typeface="Arial Rounded MT Bold" pitchFamily="34" charset="0"/>
              </a:rPr>
              <a:t>will enter the lake of fire with pride, but, once his glory is removed from him, those whom he had deceived with his pride will ridicule him.</a:t>
            </a:r>
          </a:p>
          <a:p>
            <a:pPr lvl="0" algn="just"/>
            <a:r>
              <a:rPr lang="en-US" sz="4000" dirty="0" smtClean="0">
                <a:solidFill>
                  <a:srgbClr val="0000CC"/>
                </a:solidFill>
                <a:latin typeface="Arial Rounded MT Bold" pitchFamily="34" charset="0"/>
              </a:rPr>
              <a:t>Isa 14:16 "Those who see you will gaze at you, And consider you, saying: 'Is this the man who made the earth tremble, Who shook kingdoms,</a:t>
            </a:r>
          </a:p>
          <a:p>
            <a:pPr lvl="0" algn="just"/>
            <a:endParaRPr lang="en-US" sz="40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r>
              <a:rPr lang="en-US" sz="4000" dirty="0" smtClean="0">
                <a:latin typeface="Arial Rounded MT Bold" pitchFamily="34" charset="0"/>
              </a:rPr>
              <a:t>17 </a:t>
            </a:r>
            <a:r>
              <a:rPr lang="en-US" sz="4000" dirty="0" smtClean="0">
                <a:latin typeface="Arial Rounded MT Bold" pitchFamily="34" charset="0"/>
              </a:rPr>
              <a:t>Who made the world as a wilderness And destroyed its cities, Who did not open the house of his prisoners?'</a:t>
            </a:r>
          </a:p>
          <a:p>
            <a:pPr lvl="0" algn="just"/>
            <a:r>
              <a:rPr lang="en-US" sz="4000" dirty="0" smtClean="0">
                <a:solidFill>
                  <a:srgbClr val="0000CC"/>
                </a:solidFill>
                <a:latin typeface="Arial Rounded MT Bold" pitchFamily="34" charset="0"/>
              </a:rPr>
              <a:t>Don’t fall preys to the deceptions of the devil.</a:t>
            </a:r>
          </a:p>
          <a:p>
            <a:pPr lvl="0" algn="just"/>
            <a:r>
              <a:rPr lang="en-US" sz="4000" dirty="0" smtClean="0">
                <a:latin typeface="Arial Rounded MT Bold" pitchFamily="34" charset="0"/>
              </a:rPr>
              <a:t>He is a mentally deranged fool who thought he could overtake God while damning the whole world with him.</a:t>
            </a:r>
          </a:p>
          <a:p>
            <a:pPr algn="r"/>
            <a:r>
              <a:rPr lang="en-US" sz="4000" dirty="0" smtClean="0">
                <a:solidFill>
                  <a:srgbClr val="0000CC"/>
                </a:solidFill>
                <a:latin typeface="Arial Rounded MT Bold" pitchFamily="34" charset="0"/>
              </a:rPr>
              <a:t>AMEN!  </a:t>
            </a:r>
          </a:p>
          <a:p>
            <a:pPr>
              <a:buNone/>
            </a:pP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22064</TotalTime>
  <Words>2493</Words>
  <Application>Microsoft Office PowerPoint</Application>
  <PresentationFormat>On-screen Show (4:3)</PresentationFormat>
  <Paragraphs>120</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CHRIST THE ROCK CONGREGATION SUNDAY JUNE 18TH 2023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103</cp:revision>
  <dcterms:created xsi:type="dcterms:W3CDTF">2020-08-22T16:53:36Z</dcterms:created>
  <dcterms:modified xsi:type="dcterms:W3CDTF">2023-06-18T01:38:52Z</dcterms:modified>
</cp:coreProperties>
</file>