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6" r:id="rId2"/>
    <p:sldId id="611" r:id="rId3"/>
    <p:sldId id="606" r:id="rId4"/>
    <p:sldId id="510" r:id="rId5"/>
    <p:sldId id="612" r:id="rId6"/>
    <p:sldId id="613" r:id="rId7"/>
    <p:sldId id="614" r:id="rId8"/>
    <p:sldId id="615" r:id="rId9"/>
    <p:sldId id="616" r:id="rId10"/>
    <p:sldId id="617" r:id="rId11"/>
    <p:sldId id="577" r:id="rId12"/>
    <p:sldId id="618" r:id="rId13"/>
    <p:sldId id="619" r:id="rId14"/>
    <p:sldId id="620" r:id="rId15"/>
    <p:sldId id="624" r:id="rId16"/>
    <p:sldId id="629" r:id="rId17"/>
    <p:sldId id="607" r:id="rId18"/>
    <p:sldId id="625" r:id="rId19"/>
    <p:sldId id="626" r:id="rId20"/>
    <p:sldId id="630" r:id="rId21"/>
    <p:sldId id="608" r:id="rId22"/>
    <p:sldId id="631" r:id="rId23"/>
    <p:sldId id="632" r:id="rId24"/>
    <p:sldId id="633" r:id="rId25"/>
    <p:sldId id="634" r:id="rId26"/>
    <p:sldId id="638" r:id="rId27"/>
    <p:sldId id="639" r:id="rId28"/>
    <p:sldId id="609" r:id="rId29"/>
    <p:sldId id="640" r:id="rId30"/>
    <p:sldId id="641" r:id="rId31"/>
    <p:sldId id="642" r:id="rId32"/>
    <p:sldId id="643" r:id="rId33"/>
    <p:sldId id="646" r:id="rId34"/>
    <p:sldId id="647" r:id="rId35"/>
    <p:sldId id="648" r:id="rId36"/>
    <p:sldId id="649" r:id="rId37"/>
    <p:sldId id="644" r:id="rId38"/>
    <p:sldId id="650" r:id="rId39"/>
    <p:sldId id="610" r:id="rId40"/>
    <p:sldId id="651" r:id="rId41"/>
    <p:sldId id="652" r:id="rId42"/>
    <p:sldId id="653"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620"/>
    <a:srgbClr val="0D069A"/>
    <a:srgbClr val="00FF00"/>
    <a:srgbClr val="007033"/>
    <a:srgbClr val="CCCC00"/>
    <a:srgbClr val="FF99CC"/>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60" y="386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6/2/2023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6/2/2023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90799"/>
          </a:xfrm>
          <a:solidFill>
            <a:schemeClr val="accent5">
              <a:lumMod val="40000"/>
              <a:lumOff val="60000"/>
            </a:schemeClr>
          </a:solidFill>
          <a:ln/>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JUNE 4</a:t>
            </a:r>
            <a:r>
              <a:rPr lang="en-US" b="1" baseline="30000" dirty="0" smtClean="0">
                <a:solidFill>
                  <a:schemeClr val="tx1"/>
                </a:solidFill>
              </a:rPr>
              <a:t>TH</a:t>
            </a:r>
            <a:r>
              <a:rPr lang="en-US" b="1" dirty="0" smtClean="0">
                <a:solidFill>
                  <a:schemeClr val="tx1"/>
                </a:solidFill>
              </a:rPr>
              <a:t> 2023 </a:t>
            </a:r>
            <a:br>
              <a:rPr lang="en-US" b="1" dirty="0" smtClean="0">
                <a:solidFill>
                  <a:schemeClr val="tx1"/>
                </a:solidFill>
              </a:rPr>
            </a:br>
            <a:r>
              <a:rPr lang="en-US" b="1" dirty="0" smtClean="0">
                <a:solidFill>
                  <a:srgbClr val="C00000"/>
                </a:solidFill>
              </a:rPr>
              <a:t>Sermon by </a:t>
            </a:r>
            <a:br>
              <a:rPr lang="en-US" b="1" dirty="0" smtClean="0">
                <a:solidFill>
                  <a:srgbClr val="C00000"/>
                </a:solidFill>
              </a:rPr>
            </a:br>
            <a:r>
              <a:rPr lang="en-US" b="1" dirty="0" smtClean="0">
                <a:solidFill>
                  <a:schemeClr val="tx1"/>
                </a:solidFill>
              </a:rPr>
              <a:t>Pastor Marc Simeon</a:t>
            </a:r>
            <a:endParaRPr lang="en-US" dirty="0">
              <a:solidFill>
                <a:schemeClr val="tx1"/>
              </a:solidFill>
            </a:endParaRPr>
          </a:p>
        </p:txBody>
      </p:sp>
      <p:sp>
        <p:nvSpPr>
          <p:cNvPr id="3" name="Subtitle 2"/>
          <p:cNvSpPr>
            <a:spLocks noGrp="1"/>
          </p:cNvSpPr>
          <p:nvPr>
            <p:ph type="subTitle" idx="1"/>
          </p:nvPr>
        </p:nvSpPr>
        <p:spPr>
          <a:xfrm>
            <a:off x="4572000" y="2590800"/>
            <a:ext cx="4572000" cy="685800"/>
          </a:xfrm>
          <a:solidFill>
            <a:srgbClr val="0D069A"/>
          </a:solidFill>
          <a:ln/>
        </p:spPr>
        <p:style>
          <a:lnRef idx="3">
            <a:schemeClr val="lt1"/>
          </a:lnRef>
          <a:fillRef idx="1">
            <a:schemeClr val="dk1"/>
          </a:fillRef>
          <a:effectRef idx="1">
            <a:schemeClr val="dk1"/>
          </a:effectRef>
          <a:fontRef idx="minor">
            <a:schemeClr val="lt1"/>
          </a:fontRef>
        </p:style>
        <p:txBody>
          <a:bodyPr>
            <a:noAutofit/>
          </a:bodyPr>
          <a:lstStyle/>
          <a:p>
            <a:r>
              <a:rPr lang="fr-FR" sz="4000" b="1" dirty="0" smtClean="0">
                <a:solidFill>
                  <a:schemeClr val="bg1"/>
                </a:solidFill>
              </a:rPr>
              <a:t>LA HAUTE </a:t>
            </a:r>
            <a:r>
              <a:rPr lang="fr-FR" sz="4000" b="1" dirty="0" smtClean="0">
                <a:solidFill>
                  <a:srgbClr val="0D069A"/>
                </a:solidFill>
              </a:rPr>
              <a:t>SPIRITUALITÉ</a:t>
            </a:r>
            <a:r>
              <a:rPr lang="fr-FR" sz="4000" b="1" dirty="0" smtClean="0"/>
              <a:t> </a:t>
            </a:r>
          </a:p>
          <a:p>
            <a:r>
              <a:rPr lang="fr-FR" sz="4000" b="1" dirty="0" smtClean="0">
                <a:solidFill>
                  <a:srgbClr val="007033"/>
                </a:solidFill>
              </a:rPr>
              <a:t>EN CONTRASTE </a:t>
            </a:r>
            <a:r>
              <a:rPr lang="fr-FR" sz="4000" b="1" dirty="0" smtClean="0">
                <a:solidFill>
                  <a:srgbClr val="FF0000"/>
                </a:solidFill>
              </a:rPr>
              <a:t>AVEC </a:t>
            </a:r>
          </a:p>
          <a:p>
            <a:r>
              <a:rPr lang="fr-FR" sz="4000" b="1" dirty="0" smtClean="0">
                <a:solidFill>
                  <a:schemeClr val="tx1"/>
                </a:solidFill>
              </a:rPr>
              <a:t>LA VIE CHRÉTIENNE </a:t>
            </a:r>
            <a:r>
              <a:rPr lang="fr-FR" sz="4400" b="1" dirty="0" smtClean="0">
                <a:solidFill>
                  <a:schemeClr val="tx1"/>
                </a:solidFill>
              </a:rPr>
              <a:t>PRATIQUE</a:t>
            </a:r>
            <a:endParaRPr lang="en-US" sz="4400" dirty="0" smtClean="0">
              <a:solidFill>
                <a:schemeClr val="tx1"/>
              </a:solidFill>
            </a:endParaRPr>
          </a:p>
          <a:p>
            <a:r>
              <a:rPr lang="fr-FR" sz="4400" b="1" dirty="0" smtClean="0">
                <a:solidFill>
                  <a:schemeClr val="bg1"/>
                </a:solidFill>
              </a:rPr>
              <a:t>. </a:t>
            </a:r>
            <a:endParaRPr lang="fr-FR" sz="4400" b="1" dirty="0" smtClean="0">
              <a:solidFill>
                <a:schemeClr val="tx1"/>
              </a:solidFill>
            </a:endParaRPr>
          </a:p>
          <a:p>
            <a:r>
              <a:rPr lang="fr-FR" sz="4400" b="1" dirty="0" smtClean="0"/>
              <a:t> </a:t>
            </a:r>
            <a:endParaRPr lang="en-US" sz="4400" dirty="0" smtClean="0"/>
          </a:p>
          <a:p>
            <a:endParaRPr lang="en-US" sz="4400" dirty="0">
              <a:solidFill>
                <a:schemeClr val="tx1"/>
              </a:solidFill>
            </a:endParaRPr>
          </a:p>
        </p:txBody>
      </p:sp>
      <p:pic>
        <p:nvPicPr>
          <p:cNvPr id="5" name="Picture 4" descr="Pin by ○••°‿✿ ⁀ ᘻyong ‿✿⁀°••○ on ƸӜƷ •✿ Sᗩvior✿• ƸӜƷ ..."/>
          <p:cNvPicPr/>
          <p:nvPr/>
        </p:nvPicPr>
        <p:blipFill>
          <a:blip r:embed="rId2"/>
          <a:srcRect/>
          <a:stretch>
            <a:fillRect/>
          </a:stretch>
        </p:blipFill>
        <p:spPr bwMode="auto">
          <a:xfrm>
            <a:off x="152400" y="2590800"/>
            <a:ext cx="43434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r>
              <a:rPr lang="fr-FR" sz="6000" b="1" dirty="0" smtClean="0">
                <a:solidFill>
                  <a:srgbClr val="FF0000"/>
                </a:solidFill>
                <a:latin typeface="Arial Rounded MT Bold" pitchFamily="34" charset="0"/>
              </a:rPr>
              <a:t>MATHIEU7: 21-23</a:t>
            </a:r>
            <a:endParaRPr lang="en-US" sz="6000" dirty="0" smtClean="0">
              <a:solidFill>
                <a:srgbClr val="FF0000"/>
              </a:solidFill>
              <a:latin typeface="Arial Rounded MT Bold" pitchFamily="34" charset="0"/>
            </a:endParaRPr>
          </a:p>
          <a:p>
            <a:pPr algn="just"/>
            <a:r>
              <a:rPr lang="fr-FR" sz="6000" dirty="0" smtClean="0">
                <a:solidFill>
                  <a:srgbClr val="0D069A"/>
                </a:solidFill>
                <a:latin typeface="Arial Rounded MT Bold" pitchFamily="34" charset="0"/>
              </a:rPr>
              <a:t>Mt 7:21 ¶ Ceux qui me disent: Seigneur, Seigneur! n'entreront pas tous dans le royaume des cieux, mais celui-là seul qui fait la volonté de mon Père qui est dans les cieux.</a:t>
            </a:r>
            <a:endParaRPr lang="en-US" sz="6000" dirty="0" smtClean="0">
              <a:solidFill>
                <a:srgbClr val="0D069A"/>
              </a:solidFill>
              <a:latin typeface="Arial Rounded MT Bold" pitchFamily="34" charset="0"/>
            </a:endParaRPr>
          </a:p>
          <a:p>
            <a:pPr algn="just"/>
            <a:endParaRPr lang="en-US" sz="6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900" dirty="0" smtClean="0">
                <a:solidFill>
                  <a:srgbClr val="0D069A"/>
                </a:solidFill>
                <a:latin typeface="Arial Rounded MT Bold" pitchFamily="34" charset="0"/>
              </a:rPr>
              <a:t>22 Plusieurs me diront en ce jour-là: Seigneur, Seigneur, n'avons-nous pas prophétisé par ton nom? n'avons-nous pas chassé des démons par ton nom? et n'avons-nous pas fait beaucoup de miracles par ton nom?</a:t>
            </a:r>
            <a:endParaRPr lang="en-US" sz="3900" dirty="0" smtClean="0">
              <a:solidFill>
                <a:srgbClr val="0D069A"/>
              </a:solidFill>
              <a:latin typeface="Arial Rounded MT Bold" pitchFamily="34" charset="0"/>
            </a:endParaRPr>
          </a:p>
          <a:p>
            <a:pPr algn="just"/>
            <a:r>
              <a:rPr lang="fr-FR" sz="3900" dirty="0" smtClean="0">
                <a:solidFill>
                  <a:srgbClr val="0D069A"/>
                </a:solidFill>
                <a:latin typeface="Arial Rounded MT Bold" pitchFamily="34" charset="0"/>
              </a:rPr>
              <a:t> </a:t>
            </a:r>
            <a:r>
              <a:rPr lang="fr-FR" sz="3900" dirty="0" smtClean="0">
                <a:solidFill>
                  <a:srgbClr val="FF0000"/>
                </a:solidFill>
                <a:latin typeface="Arial Rounded MT Bold" pitchFamily="34" charset="0"/>
              </a:rPr>
              <a:t>23 Alors je leur dirai ouvertement: Je ne vous ai jamais connus, retirez-vous de moi, vous qui commettez l'iniquité.</a:t>
            </a:r>
            <a:endParaRPr lang="en-US" sz="39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r>
              <a:rPr lang="fr-FR" sz="4800" b="1" dirty="0" smtClean="0">
                <a:solidFill>
                  <a:srgbClr val="FFFF00"/>
                </a:solidFill>
                <a:latin typeface="Arial Rounded MT Bold" pitchFamily="34" charset="0"/>
              </a:rPr>
              <a:t>INTRODUCTION</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Nous vivons dans les derniers jours.</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Nous vivons à la veille du retour imminent de Jésus-Christ.</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Rien ne retient l’enlèvement de l’Église autre que le signal de Dieu.</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Toutes les prophéties concernant le retour de Christ sont déjà accomplies.</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lvl="0" algn="just"/>
            <a:r>
              <a:rPr lang="fr-FR" sz="4800" dirty="0" smtClean="0">
                <a:latin typeface="Arial Rounded MT Bold" pitchFamily="34" charset="0"/>
              </a:rPr>
              <a:t>L’enlèvement de l’Église précédera le second retour de Jésus sur la terre pour son Règne Millénaire.</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Le diable a déjà tout arrangé pour la grande tribulation sur la terre.</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Si ce qui doit succéder l’enlèvement de l’Église est déjà sur pieds, donc c’est évident que nous vivons les derniers moments de paix sur la terre.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fr-FR" sz="4800" dirty="0" smtClean="0">
                <a:latin typeface="Arial Rounded MT Bold" pitchFamily="34" charset="0"/>
              </a:rPr>
              <a:t>Notre adversaire le diable change de stratégies à longueur de journée pour garder les enfants de Dieu dans l’assoupissement spirituel.</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Il y en a beaucoup qui s’engagent dans le combat spirituel pour contrecarrer les efforts de l’ennemi.</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Nous savons déjà qu’une faible vie de prière est un cadeau au diable.</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fr-FR" sz="4800" dirty="0" smtClean="0">
                <a:latin typeface="Arial Rounded MT Bold" pitchFamily="34" charset="0"/>
              </a:rPr>
              <a:t>Nous savons que l’accès au prés du Père est beaucoup plus menace maintenant que jamais.</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Beaucoup des enfants de Dieu s’engagent dans la haute spiritualité afin de pouvoir tenir tête contre le diable et ses démons.</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La haute spiritualité amène une grande sensibilité des opérations qui se passent dans le monde spirituel.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800" dirty="0" smtClean="0">
                <a:latin typeface="Arial Rounded MT Bold" pitchFamily="34" charset="0"/>
              </a:rPr>
              <a:t>La bible contient bon nombres de personnes qui ont pratiqué la haute spiritualité, certains pour le bien et certains pour le mal.</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Dans l’Ancien Testament nous avons entres autres : Abraham, Joseph, Moise, </a:t>
            </a:r>
            <a:r>
              <a:rPr lang="fr-FR" sz="4800" dirty="0" err="1" smtClean="0">
                <a:solidFill>
                  <a:srgbClr val="FFFF00"/>
                </a:solidFill>
                <a:latin typeface="Arial Rounded MT Bold" pitchFamily="34" charset="0"/>
              </a:rPr>
              <a:t>Balaam</a:t>
            </a:r>
            <a:r>
              <a:rPr lang="fr-FR" sz="4800" dirty="0" smtClean="0">
                <a:solidFill>
                  <a:srgbClr val="FFFF00"/>
                </a:solidFill>
                <a:latin typeface="Arial Rounded MT Bold" pitchFamily="34" charset="0"/>
              </a:rPr>
              <a:t>, Josué, Samuel, la voyante qui avait fait remonter l’esprit de Samuel, Eli, et Elisée pour en citer que ceux là. </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fr-FR" sz="4800" dirty="0" smtClean="0">
                <a:latin typeface="Arial Rounded MT Bold" pitchFamily="34" charset="0"/>
              </a:rPr>
              <a:t>Dans le Nouveau Testament, nous avons Jésus, les Apôtres, Phillip l’évangéliste, Elimas le magicien, la fille qui était procédée de l’esprit de python et bien d’autres.</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Ce qui est notoire, c’est que la haute spiritualité n’est pas seulement pratiquée par ceux qui adorent le vrai Dieu.</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Tous les prêtres et tous les magiciens de toutes les religions pratiquent la haute spiritualité.</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fr-FR" sz="4800" dirty="0" smtClean="0">
                <a:latin typeface="Arial Rounded MT Bold" pitchFamily="34" charset="0"/>
              </a:rPr>
              <a:t>La haute spiritualité est une mesure de foi et de disciplines qui permet au croyant de comprendre et d’opérer dans le monde spirituel.</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Pour le Chrétien, c’est sa mesure de foi en Dieu qui lui permet à opérer des miracles mentionnés dans la bible</a:t>
            </a:r>
            <a:r>
              <a:rPr lang="fr-FR" sz="4800" dirty="0" smtClean="0">
                <a:latin typeface="Arial Rounded MT Bold" pitchFamily="34" charset="0"/>
              </a:rPr>
              <a:t>.</a:t>
            </a:r>
            <a:endParaRPr lang="en-US" sz="4800" dirty="0" smtClean="0">
              <a:latin typeface="Arial Rounded MT Bold" pitchFamily="34" charset="0"/>
            </a:endParaRPr>
          </a:p>
          <a:p>
            <a:pPr lvl="0" algn="just"/>
            <a:r>
              <a:rPr lang="fr-FR" sz="4800" dirty="0" smtClean="0">
                <a:latin typeface="Arial Rounded MT Bold" pitchFamily="34" charset="0"/>
              </a:rPr>
              <a:t>Les gens qui pratiquent la haute spiritualité ont plus d’évidence de leurs croyances.</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462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r>
              <a:rPr lang="fr-FR" sz="4400" b="1" dirty="0" smtClean="0">
                <a:solidFill>
                  <a:srgbClr val="FFFF00"/>
                </a:solidFill>
                <a:latin typeface="Arial Rounded MT Bold" pitchFamily="34" charset="0"/>
              </a:rPr>
              <a:t>LA DIFFÉRENCE ENTRE LA HAUTE SPIRITUALITÉ ET LA VIE CHRÉTIENNE PRATIQUE</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Beaucoup de ceux qui utilisent le nom de Dieu s’illusionnent en pensant que les exploits qu’ils font témoignent de leur intimité avec Dieu.</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Si l’on peut chasser les démons, ressusciter les morts, guérir ceux qui sont malades, on peut facilement se tromper de sa relation personnelle avec Dieu.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462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lvl="0" algn="just"/>
            <a:r>
              <a:rPr lang="fr-FR" sz="4400" dirty="0" smtClean="0">
                <a:latin typeface="Arial Rounded MT Bold" pitchFamily="34" charset="0"/>
              </a:rPr>
              <a:t>Les gens qui sont moins illuminés par la parole de Dieu vont vous fréquenter en foule pensant que vous marchez en étroite communion avec Dieu.</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Certains se ventent comme étant l’échantillon idéal du vrai Chrétien.</a:t>
            </a:r>
            <a:endParaRPr lang="en-US" sz="4400" dirty="0" smtClean="0">
              <a:solidFill>
                <a:srgbClr val="FFFF00"/>
              </a:solidFill>
              <a:latin typeface="Arial Rounded MT Bold" pitchFamily="34" charset="0"/>
            </a:endParaRPr>
          </a:p>
          <a:p>
            <a:pPr lvl="0" algn="just"/>
            <a:r>
              <a:rPr lang="fr-FR" sz="4400" b="1" dirty="0" smtClean="0">
                <a:latin typeface="Arial Rounded MT Bold" pitchFamily="34" charset="0"/>
              </a:rPr>
              <a:t>LA HAUTE SPIRITUALITE NE DONNE PAS L’EVIDENCE DU SALUT</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La haute spiritualité n’est pas une indication de son statut avec Dieu.</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462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smtClean="0">
                <a:latin typeface="Arial Rounded MT Bold" pitchFamily="34" charset="0"/>
              </a:rPr>
              <a:t>Le don de foi peut être activé indépendamment de la nature de celui qui l’utilise.</a:t>
            </a:r>
            <a:endParaRPr lang="en-US" sz="4400" dirty="0" smtClean="0">
              <a:latin typeface="Arial Rounded MT Bold" pitchFamily="34" charset="0"/>
            </a:endParaRPr>
          </a:p>
          <a:p>
            <a:pPr algn="just"/>
            <a:r>
              <a:rPr lang="fr-FR" sz="4400" dirty="0" smtClean="0">
                <a:latin typeface="Arial Rounded MT Bold" pitchFamily="34" charset="0"/>
              </a:rPr>
              <a:t>Le </a:t>
            </a:r>
            <a:r>
              <a:rPr lang="fr-FR" sz="4400" dirty="0" err="1" smtClean="0">
                <a:latin typeface="Arial Rounded MT Bold" pitchFamily="34" charset="0"/>
              </a:rPr>
              <a:t>proph</a:t>
            </a:r>
            <a:r>
              <a:rPr lang="fr-FR" sz="4400" dirty="0" err="1" smtClean="0">
                <a:solidFill>
                  <a:srgbClr val="FFFF00"/>
                </a:solidFill>
                <a:latin typeface="Arial Rounded MT Bold" pitchFamily="34" charset="0"/>
              </a:rPr>
              <a:t>Moise</a:t>
            </a:r>
            <a:r>
              <a:rPr lang="fr-FR" sz="4400" dirty="0" smtClean="0">
                <a:solidFill>
                  <a:srgbClr val="FFFF00"/>
                </a:solidFill>
                <a:latin typeface="Arial Rounded MT Bold" pitchFamily="34" charset="0"/>
              </a:rPr>
              <a:t> était un homme qui faisait de plus grands exploits avec Dieu sur la terre, cependant il n’était pas accédé dans la Terre Promise à cause de sa colère.</a:t>
            </a:r>
            <a:endParaRPr lang="en-US" sz="4400" dirty="0" smtClean="0">
              <a:solidFill>
                <a:srgbClr val="FFFF00"/>
              </a:solidFill>
              <a:latin typeface="Arial Rounded MT Bold" pitchFamily="34" charset="0"/>
            </a:endParaRPr>
          </a:p>
          <a:p>
            <a:pPr lvl="0" algn="just"/>
            <a:r>
              <a:rPr lang="fr-FR" sz="4400" dirty="0" err="1" smtClean="0">
                <a:latin typeface="Arial Rounded MT Bold" pitchFamily="34" charset="0"/>
              </a:rPr>
              <a:t>ète</a:t>
            </a:r>
            <a:r>
              <a:rPr lang="fr-FR" sz="4400" dirty="0" smtClean="0">
                <a:latin typeface="Arial Rounded MT Bold" pitchFamily="34" charset="0"/>
              </a:rPr>
              <a:t> </a:t>
            </a:r>
            <a:r>
              <a:rPr lang="fr-FR" sz="4400" dirty="0" err="1" smtClean="0">
                <a:latin typeface="Arial Rounded MT Bold" pitchFamily="34" charset="0"/>
              </a:rPr>
              <a:t>Balaam</a:t>
            </a:r>
            <a:r>
              <a:rPr lang="fr-FR" sz="4400" dirty="0" smtClean="0">
                <a:latin typeface="Arial Rounded MT Bold" pitchFamily="34" charset="0"/>
              </a:rPr>
              <a:t> devint un sorcier à cause de sa cupidité.</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462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dirty="0" smtClean="0">
                <a:latin typeface="Arial Rounded MT Bold" pitchFamily="34" charset="0"/>
              </a:rPr>
              <a:t>Beaucoup qui s’attendent à un accès glorieux dans le royaume de Dieu à cause de la multitude des œuvres qu’ils ont accompli pour Dieu sur la terre, cependant beaucoup seront rejetés au jour du jugement.</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C’est surprenant que ce sera le livre de vie qui sera ouvert premièrement à la porte du ciel et non le livre des œuvres.</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462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Quand un nom est trouvé dans le livre de vie, donc on poursuit en ouvrant le livre des œuvres pour déterminer les couronnes et les rangs associés.</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Ceux qui pratiquaient la haute spiritualité et qui ne menaient pas une vie de sainteté sur la terre auront travaillé en vain.</a:t>
            </a:r>
            <a:endParaRPr lang="en-US" sz="4400" dirty="0" smtClean="0">
              <a:solidFill>
                <a:srgbClr val="FFFF00"/>
              </a:solidFill>
              <a:latin typeface="Arial Rounded MT Bold" pitchFamily="34" charset="0"/>
            </a:endParaRPr>
          </a:p>
          <a:p>
            <a:pPr algn="just"/>
            <a:endParaRPr lang="en-US" sz="4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r>
              <a:rPr lang="fr-FR" sz="4400" b="1" dirty="0" smtClean="0">
                <a:solidFill>
                  <a:srgbClr val="FF0000"/>
                </a:solidFill>
                <a:latin typeface="Arial Rounded MT Bold" pitchFamily="34" charset="0"/>
              </a:rPr>
              <a:t>DIEU AVALUE LE COEUR AVANT QU’IL EVALUE LES OEUVRES.</a:t>
            </a:r>
            <a:endParaRPr lang="en-US" sz="4400"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Dieu éprouvera tous nos œuvres par le feu de sa sainteté.</a:t>
            </a:r>
            <a:endParaRPr lang="en-US" sz="4400"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Si notre œuvre était à la base de l’orgueil elle sera consumée.</a:t>
            </a:r>
            <a:endParaRPr lang="en-US" sz="4400"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Si nous avions travaillé pour Dieu en vue de nous enrichir, notre œuvre sera consumée.</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solidFill>
                  <a:srgbClr val="0D069A"/>
                </a:solidFill>
                <a:latin typeface="Arial Rounded MT Bold" pitchFamily="34" charset="0"/>
              </a:rPr>
              <a:t>Si nous avions travaillé pour Dieu en vue de nous enrichir, notre œuvre sera consumée.</a:t>
            </a:r>
            <a:endParaRPr lang="en-US" sz="4400"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Si nous avions œuvré pour Dieu en vue de dominer sur les autres, notre œuvre sera consumée.</a:t>
            </a:r>
            <a:endParaRPr lang="en-US" sz="4400"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Si nous avions œuvré pour Dieu en vue de gagner de la popularité, notre œuvre sera consumée.</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dirty="0" smtClean="0">
                <a:solidFill>
                  <a:srgbClr val="0D069A"/>
                </a:solidFill>
                <a:latin typeface="Arial Rounded MT Bold" pitchFamily="34" charset="0"/>
              </a:rPr>
              <a:t>Si notre œuvre était à la base de prouver notre dignité au dessus des autres, elle sera consumée.</a:t>
            </a:r>
            <a:endParaRPr lang="en-US" sz="4400"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La seule œuvre qui subsistera le test est celle qui était faite toute simplement pour la gloire de Dieu.</a:t>
            </a:r>
            <a:endParaRPr lang="en-US" sz="4400" dirty="0" smtClean="0">
              <a:solidFill>
                <a:srgbClr val="FF0000"/>
              </a:solidFill>
              <a:latin typeface="Arial Rounded MT Bold" pitchFamily="34" charset="0"/>
            </a:endParaRPr>
          </a:p>
          <a:p>
            <a:pPr algn="just"/>
            <a:r>
              <a:rPr lang="en-US" sz="4400" b="1" dirty="0" smtClean="0">
                <a:solidFill>
                  <a:srgbClr val="004620"/>
                </a:solidFill>
                <a:latin typeface="Arial Rounded MT Bold" pitchFamily="34" charset="0"/>
              </a:rPr>
              <a:t>1Co 13:1-3</a:t>
            </a:r>
            <a:endParaRPr lang="en-US" sz="4400" dirty="0" smtClean="0">
              <a:solidFill>
                <a:srgbClr val="004620"/>
              </a:solidFill>
              <a:latin typeface="Arial Rounded MT Bold" pitchFamily="34" charset="0"/>
            </a:endParaRPr>
          </a:p>
          <a:p>
            <a:pPr algn="just"/>
            <a:r>
              <a:rPr lang="fr-FR" sz="4400" dirty="0" smtClean="0">
                <a:solidFill>
                  <a:srgbClr val="0D069A"/>
                </a:solidFill>
                <a:latin typeface="Arial Rounded MT Bold" pitchFamily="34" charset="0"/>
              </a:rPr>
              <a:t> ¶ Quand je parlerais les langues des hommes et des anges, si je n'ai pas la charité, je suis un airain qui résonne, ou une cymbale qui retentit.</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smtClean="0">
                <a:solidFill>
                  <a:srgbClr val="0D069A"/>
                </a:solidFill>
                <a:latin typeface="Arial Rounded MT Bold" pitchFamily="34" charset="0"/>
              </a:rPr>
              <a:t>2 Et quand j'aurais le don de prophétie, la science de tous les mystères et toute la connaissance, quand j'aurais même toute la foi jusqu'à transporter des montagnes, si je n'ai pas la charité, je ne suis rien.</a:t>
            </a:r>
            <a:endParaRPr lang="en-US" sz="4400" dirty="0" smtClean="0">
              <a:solidFill>
                <a:srgbClr val="0D069A"/>
              </a:solidFill>
              <a:latin typeface="Arial Rounded MT Bold" pitchFamily="34" charset="0"/>
            </a:endParaRPr>
          </a:p>
          <a:p>
            <a:pPr algn="just"/>
            <a:r>
              <a:rPr lang="fr-FR" sz="4400" dirty="0" smtClean="0">
                <a:solidFill>
                  <a:srgbClr val="0D069A"/>
                </a:solidFill>
                <a:latin typeface="Arial Rounded MT Bold" pitchFamily="34" charset="0"/>
              </a:rPr>
              <a:t> </a:t>
            </a:r>
            <a:r>
              <a:rPr lang="fr-FR" sz="4400" dirty="0" smtClean="0">
                <a:solidFill>
                  <a:srgbClr val="FF0000"/>
                </a:solidFill>
                <a:latin typeface="Arial Rounded MT Bold" pitchFamily="34" charset="0"/>
              </a:rPr>
              <a:t>3 Et quand je distribuerais tous mes biens pour la nourriture des pauvres, quand je livrerais même mon corps pour être brûlé, si je n'ai pas la charité, cela ne me sert de rien.</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dirty="0" smtClean="0">
                <a:solidFill>
                  <a:srgbClr val="0D069A"/>
                </a:solidFill>
                <a:latin typeface="Arial Rounded MT Bold" pitchFamily="34" charset="0"/>
              </a:rPr>
              <a:t>La vie pratique du Chrétien qui se débute à la régénération est maintenue par une vie de sainteté.</a:t>
            </a:r>
            <a:endParaRPr lang="en-US" sz="4400"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Paul nous fait voir ici qu’il est possible de pratiquer les dons spirituels effectivement sans être conforme avec Dieu.</a:t>
            </a:r>
            <a:endParaRPr lang="en-US" sz="4400"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Notre statut avec Dieu ne peut pas se reposer sur la quantité de nos œuvres mais sur l’état de notre âme.</a:t>
            </a:r>
            <a:endParaRPr lang="en-US" sz="44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buNone/>
            </a:pPr>
            <a:r>
              <a:rPr lang="fr-FR" sz="4400" b="1" dirty="0" smtClean="0">
                <a:solidFill>
                  <a:schemeClr val="bg1"/>
                </a:solidFill>
                <a:latin typeface="Arial Rounded MT Bold" pitchFamily="34" charset="0"/>
              </a:rPr>
              <a:t>DEFINITION DE LA VIE CHRETIENNE PRATIQUE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La vie chrétienne pratique consiste de notre obéissance à la parole de Dieu.</a:t>
            </a:r>
            <a:endParaRPr lang="en-US" sz="4400" dirty="0" smtClean="0">
              <a:solidFill>
                <a:srgbClr val="FFFF00"/>
              </a:solidFill>
              <a:latin typeface="Arial Rounded MT Bold" pitchFamily="34" charset="0"/>
            </a:endParaRPr>
          </a:p>
          <a:p>
            <a:pPr lvl="0" algn="just"/>
            <a:r>
              <a:rPr lang="fr-FR" sz="4400" dirty="0" smtClean="0">
                <a:solidFill>
                  <a:srgbClr val="00FF00"/>
                </a:solidFill>
                <a:latin typeface="Arial Rounded MT Bold" pitchFamily="34" charset="0"/>
              </a:rPr>
              <a:t>La vie chrétienne pratique est évidente lorsque nous produisons le fruit de l’Esprit dans toutes ses facettes.</a:t>
            </a:r>
            <a:endParaRPr lang="en-US" sz="4400" dirty="0" smtClean="0">
              <a:solidFill>
                <a:srgbClr val="00FF00"/>
              </a:solidFill>
              <a:latin typeface="Arial Rounded MT Bold" pitchFamily="34" charset="0"/>
            </a:endParaRPr>
          </a:p>
          <a:p>
            <a:pPr lvl="0" algn="just"/>
            <a:r>
              <a:rPr lang="fr-FR" sz="4400" dirty="0" smtClean="0">
                <a:solidFill>
                  <a:srgbClr val="FFFF00"/>
                </a:solidFill>
                <a:latin typeface="Arial Rounded MT Bold" pitchFamily="34" charset="0"/>
              </a:rPr>
              <a:t>La vie chrétienne pratique c’est de conserver l’horreur pour le péché.</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solidFill>
                  <a:srgbClr val="00FF00"/>
                </a:solidFill>
                <a:latin typeface="Arial Rounded MT Bold" pitchFamily="34" charset="0"/>
              </a:rPr>
              <a:t>La vie chrétienne pratique se manifeste quand nous reflétons Christ dans nos actions.</a:t>
            </a:r>
            <a:endParaRPr lang="en-US" sz="4400" dirty="0" smtClean="0">
              <a:solidFill>
                <a:srgbClr val="00FF00"/>
              </a:solidFill>
              <a:latin typeface="Arial Rounded MT Bold" pitchFamily="34" charset="0"/>
            </a:endParaRPr>
          </a:p>
          <a:p>
            <a:pPr lvl="0" algn="just"/>
            <a:r>
              <a:rPr lang="fr-FR" sz="4400" dirty="0" smtClean="0">
                <a:solidFill>
                  <a:srgbClr val="FFFF00"/>
                </a:solidFill>
                <a:latin typeface="Arial Rounded MT Bold" pitchFamily="34" charset="0"/>
              </a:rPr>
              <a:t>Le Chrétien pratiquant peut ne pas avoir une aussi grande foi pour transporter les montagnes,</a:t>
            </a:r>
            <a:r>
              <a:rPr lang="fr-FR" sz="4400" dirty="0" smtClean="0">
                <a:solidFill>
                  <a:srgbClr val="00FF00"/>
                </a:solidFill>
                <a:latin typeface="Arial Rounded MT Bold" pitchFamily="34" charset="0"/>
              </a:rPr>
              <a:t> mais son accès dans le royaume de Dieu sera basé de son obéissance à la parole de Dieu.</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fr-FR" sz="4400" dirty="0" smtClean="0">
                <a:solidFill>
                  <a:srgbClr val="00FF00"/>
                </a:solidFill>
                <a:latin typeface="Arial Rounded MT Bold" pitchFamily="34" charset="0"/>
              </a:rPr>
              <a:t>Des sept églises de l’Asie mineure, l’Église de Philadelphie a reçue une grande bénédiction de la part du Seigneur, non à cause de sa puissance, mais à cause de sa constance.</a:t>
            </a:r>
            <a:endParaRPr lang="en-US" sz="4400" dirty="0" smtClean="0">
              <a:solidFill>
                <a:srgbClr val="00FF00"/>
              </a:solidFill>
              <a:latin typeface="Arial Rounded MT Bold" pitchFamily="34" charset="0"/>
            </a:endParaRPr>
          </a:p>
          <a:p>
            <a:pPr algn="just"/>
            <a:r>
              <a:rPr lang="fr-FR" sz="4400" dirty="0" err="1" smtClean="0">
                <a:solidFill>
                  <a:srgbClr val="FF0000"/>
                </a:solidFill>
                <a:latin typeface="Arial Rounded MT Bold" pitchFamily="34" charset="0"/>
              </a:rPr>
              <a:t>Re</a:t>
            </a:r>
            <a:r>
              <a:rPr lang="fr-FR" sz="4400" dirty="0" smtClean="0">
                <a:solidFill>
                  <a:srgbClr val="FF0000"/>
                </a:solidFill>
                <a:latin typeface="Arial Rounded MT Bold" pitchFamily="34" charset="0"/>
              </a:rPr>
              <a:t> 3:7 </a:t>
            </a:r>
            <a:r>
              <a:rPr lang="fr-FR" sz="4400" dirty="0" smtClean="0">
                <a:solidFill>
                  <a:srgbClr val="FFFF00"/>
                </a:solidFill>
                <a:latin typeface="Arial Rounded MT Bold" pitchFamily="34" charset="0"/>
              </a:rPr>
              <a:t>¶ Écris à l'ange de l'Église de Philadelphie: Voici ce que dit le Saint, le Véritable, celui qui a la clef de David, celui qui ouvre, et personne ne fermera, celui qui ferme, et personne n'ouvrira:</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just"/>
            <a:r>
              <a:rPr lang="fr-FR" sz="4400" dirty="0" smtClean="0">
                <a:solidFill>
                  <a:srgbClr val="00FF00"/>
                </a:solidFill>
                <a:latin typeface="Arial Rounded MT Bold" pitchFamily="34" charset="0"/>
              </a:rPr>
              <a:t>8 Je connais tes œuvres. Voici, parce que tu as peu de puissance, et que tu as gardé ma parole, et que tu n'as pas renié mon nom, j'ai mis devant toi une porte ouverte, que personne ne peut fermer.</a:t>
            </a:r>
            <a:endParaRPr lang="en-US" sz="4400" dirty="0" smtClean="0">
              <a:solidFill>
                <a:srgbClr val="00FF00"/>
              </a:solidFill>
              <a:latin typeface="Arial Rounded MT Bold" pitchFamily="34" charset="0"/>
            </a:endParaRPr>
          </a:p>
          <a:p>
            <a:pPr algn="just"/>
            <a:r>
              <a:rPr lang="fr-FR" sz="4400" dirty="0" smtClean="0">
                <a:solidFill>
                  <a:srgbClr val="FFFF00"/>
                </a:solidFill>
                <a:latin typeface="Arial Rounded MT Bold" pitchFamily="34" charset="0"/>
              </a:rPr>
              <a:t>Le chrétien pratiquant est suave et plein de compassion comme son Maitre.</a:t>
            </a:r>
            <a:endParaRPr lang="en-US" sz="4400" dirty="0" smtClean="0">
              <a:solidFill>
                <a:srgbClr val="FFFF00"/>
              </a:solidFill>
              <a:latin typeface="Arial Rounded MT Bold" pitchFamily="34" charset="0"/>
            </a:endParaRPr>
          </a:p>
          <a:p>
            <a:pPr algn="just"/>
            <a:r>
              <a:rPr lang="fr-FR" sz="4400" dirty="0" smtClean="0">
                <a:solidFill>
                  <a:srgbClr val="00FF00"/>
                </a:solidFill>
                <a:latin typeface="Arial Rounded MT Bold" pitchFamily="34" charset="0"/>
              </a:rPr>
              <a:t>Le chrétien pratiquant est comme Jésus qui laissa Judas dans sa compagnie alors qu’il savait qu’il était la traite.</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400" dirty="0" smtClean="0">
                <a:solidFill>
                  <a:srgbClr val="00FF00"/>
                </a:solidFill>
                <a:latin typeface="Arial Rounded MT Bold" pitchFamily="34" charset="0"/>
              </a:rPr>
              <a:t>Le chrétien pratiquant est comme Jésus qui connaissait que Pierre allait le nier alors qu’il l’aima d’avantage.</a:t>
            </a:r>
            <a:endParaRPr lang="en-US" sz="4400" dirty="0" smtClean="0">
              <a:solidFill>
                <a:srgbClr val="00FF00"/>
              </a:solidFill>
              <a:latin typeface="Arial Rounded MT Bold" pitchFamily="34" charset="0"/>
            </a:endParaRPr>
          </a:p>
          <a:p>
            <a:pPr algn="just"/>
            <a:r>
              <a:rPr lang="fr-FR" sz="4400" dirty="0" smtClean="0">
                <a:solidFill>
                  <a:srgbClr val="FFFF00"/>
                </a:solidFill>
                <a:latin typeface="Arial Rounded MT Bold" pitchFamily="34" charset="0"/>
              </a:rPr>
              <a:t>Le chrétien pratiquant est comme Jésus  qui guérissait l’oreille de Marcus dans le Jardin Gethsémani lors même de son arrestation.</a:t>
            </a:r>
            <a:endParaRPr lang="en-US" sz="4400" dirty="0" smtClean="0">
              <a:solidFill>
                <a:srgbClr val="FFFF00"/>
              </a:solidFill>
              <a:latin typeface="Arial Rounded MT Bold" pitchFamily="34" charset="0"/>
            </a:endParaRPr>
          </a:p>
          <a:p>
            <a:pPr algn="just"/>
            <a:r>
              <a:rPr lang="fr-FR" sz="4400" dirty="0" smtClean="0">
                <a:solidFill>
                  <a:srgbClr val="00FF00"/>
                </a:solidFill>
                <a:latin typeface="Arial Rounded MT Bold" pitchFamily="34" charset="0"/>
              </a:rPr>
              <a:t>Le chrétien pratiquant est comme Jésus qui implorait le pardon de Dieu sur ceux qui le maltraitaient.</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400" dirty="0" smtClean="0">
                <a:solidFill>
                  <a:srgbClr val="00FF00"/>
                </a:solidFill>
                <a:latin typeface="Arial Rounded MT Bold" pitchFamily="34" charset="0"/>
              </a:rPr>
              <a:t>Le chrétien pratiquant est comme Jésus qui s’en souciait des gens de mauvaises vies pour les amener à Dieu.</a:t>
            </a:r>
            <a:endParaRPr lang="en-US" sz="4400" dirty="0" smtClean="0">
              <a:solidFill>
                <a:srgbClr val="00FF00"/>
              </a:solidFill>
              <a:latin typeface="Arial Rounded MT Bold" pitchFamily="34" charset="0"/>
            </a:endParaRPr>
          </a:p>
          <a:p>
            <a:pPr algn="just"/>
            <a:r>
              <a:rPr lang="fr-FR" sz="4400" dirty="0" smtClean="0">
                <a:solidFill>
                  <a:srgbClr val="FFFF00"/>
                </a:solidFill>
                <a:latin typeface="Arial Rounded MT Bold" pitchFamily="34" charset="0"/>
              </a:rPr>
              <a:t>Le chrétien pratiquant est comme Jésus qui mit de coté son statut pour jouer avec les enfants. </a:t>
            </a:r>
            <a:endParaRPr lang="en-US" sz="4400" dirty="0" smtClean="0">
              <a:solidFill>
                <a:srgbClr val="FFFF00"/>
              </a:solidFill>
              <a:latin typeface="Arial Rounded MT Bold" pitchFamily="34" charset="0"/>
            </a:endParaRPr>
          </a:p>
          <a:p>
            <a:pPr algn="just"/>
            <a:r>
              <a:rPr lang="fr-FR" sz="4400" dirty="0" smtClean="0">
                <a:solidFill>
                  <a:srgbClr val="00FF00"/>
                </a:solidFill>
                <a:latin typeface="Arial Rounded MT Bold" pitchFamily="34" charset="0"/>
              </a:rPr>
              <a:t>Le chrétien pratiquant est comme Jésus qui se dépouillait de ses droits divins pour accomplir le plan de la rédemption.</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dirty="0" smtClean="0">
                <a:solidFill>
                  <a:srgbClr val="00FF00"/>
                </a:solidFill>
                <a:latin typeface="Arial Rounded MT Bold" pitchFamily="34" charset="0"/>
              </a:rPr>
              <a:t>Le chrétien pratiquant est comme Jésus qui se baissait pour laver les pieds de ses disciples.</a:t>
            </a:r>
            <a:endParaRPr lang="en-US" sz="4400" dirty="0" smtClean="0">
              <a:solidFill>
                <a:srgbClr val="00FF00"/>
              </a:solidFill>
              <a:latin typeface="Arial Rounded MT Bold" pitchFamily="34" charset="0"/>
            </a:endParaRPr>
          </a:p>
          <a:p>
            <a:pPr algn="just"/>
            <a:r>
              <a:rPr lang="fr-FR" sz="4400" dirty="0" smtClean="0">
                <a:solidFill>
                  <a:srgbClr val="FFFF00"/>
                </a:solidFill>
                <a:latin typeface="Arial Rounded MT Bold" pitchFamily="34" charset="0"/>
              </a:rPr>
              <a:t>Le chrétien pratiquant est comme Jésus qui était fort souvent ému de compassion pour la foule.</a:t>
            </a:r>
            <a:endParaRPr lang="en-US" sz="44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400" b="1" dirty="0" smtClean="0">
                <a:solidFill>
                  <a:srgbClr val="C00000"/>
                </a:solidFill>
                <a:latin typeface="Arial Rounded MT Bold" pitchFamily="34" charset="0"/>
              </a:rPr>
              <a:t>LE BUT DE LA HAUTE SPIRITUALITE</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La haute spiritualité est très servile à la foi chrétienne.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Nous les chrétiens sommes mandatés de notre Maitre à marcher sur toute la puissance de l’ennemi et que rien ne pourra nous nuire.</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dirty="0" smtClean="0">
                <a:latin typeface="Arial Rounded MT Bold" pitchFamily="34" charset="0"/>
              </a:rPr>
              <a:t>La haute spiritualité fait démontrer la supériorité de la puissance de Dieu par rapport au diable.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Alors que la recherche de haute spiritualité doit être commune et aspirée parmi les enfants de Dieu, nous devons êtres très prudents parce que l’ennemi peut se aussi se déguiser en ange de lumière pour opérer des prodiges.</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dirty="0" smtClean="0">
                <a:latin typeface="Arial Rounded MT Bold" pitchFamily="34" charset="0"/>
              </a:rPr>
              <a:t>Les magiciens de l’Egypte pouvaient faire la duplicité des 4 premières plaies de Dieu quoique leurs étaient plus faible en apparence.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Puisque les agents du diable ne pourront jamais avoir une vie de sainteté, ils vont essayer à gagner les enfants de Dieu par leurs prodiges.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400" dirty="0" smtClean="0">
                <a:latin typeface="Arial Rounded MT Bold" pitchFamily="34" charset="0"/>
              </a:rPr>
              <a:t>Les magiciens de l’Egypte pouvaient faire la duplicité des 4 premières plaies de Dieu quoique leurs étaient plus faible en apparence.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Puisque les agents du diable ne pourront jamais avoir une vie de sainteté, ils vont essayer à gagner les enfants de Dieu par leurs prodiges.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400" dirty="0" smtClean="0">
                <a:latin typeface="Arial Rounded MT Bold" pitchFamily="34" charset="0"/>
              </a:rPr>
              <a:t>C’est pourquoi beaucoup de ceux qui sont dans les ministères de délivrance sont des agents du diable.</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Tit 1:16 Ils font profession de connaître Dieu, mais ils le renient par leurs œuvres, étant abominables, rebelles, et incapables d'aucune bonne œuvre.</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smtClean="0">
                <a:solidFill>
                  <a:srgbClr val="0D069A"/>
                </a:solidFill>
                <a:latin typeface="Arial Rounded MT Bold" pitchFamily="34" charset="0"/>
              </a:rPr>
              <a:t>1Ti 4:1 </a:t>
            </a:r>
            <a:r>
              <a:rPr lang="fr-FR" sz="4400" dirty="0" smtClean="0">
                <a:latin typeface="Arial Rounded MT Bold" pitchFamily="34" charset="0"/>
              </a:rPr>
              <a:t>¶ Mais l'Esprit dit expressément que, dans les derniers temps, quelques-uns abandonneront la foi, pour s'attacher à des esprits séducteurs et à des doctrines de démons, </a:t>
            </a:r>
          </a:p>
          <a:p>
            <a:pPr algn="just"/>
            <a:r>
              <a:rPr lang="fr-FR" sz="4400" dirty="0" smtClean="0">
                <a:solidFill>
                  <a:srgbClr val="0D069A"/>
                </a:solidFill>
                <a:latin typeface="Arial Rounded MT Bold" pitchFamily="34" charset="0"/>
              </a:rPr>
              <a:t>2 par l'hypocrisie de faux docteurs portant la marque de la flétrissure dans leur propre conscience,</a:t>
            </a:r>
            <a:endParaRPr lang="en-US" sz="44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dirty="0" err="1" smtClean="0">
                <a:solidFill>
                  <a:srgbClr val="0D069A"/>
                </a:solidFill>
                <a:latin typeface="Arial Rounded MT Bold" pitchFamily="34" charset="0"/>
              </a:rPr>
              <a:t>Php</a:t>
            </a:r>
            <a:r>
              <a:rPr lang="fr-FR" sz="4400" dirty="0" smtClean="0">
                <a:solidFill>
                  <a:srgbClr val="0D069A"/>
                </a:solidFill>
                <a:latin typeface="Arial Rounded MT Bold" pitchFamily="34" charset="0"/>
              </a:rPr>
              <a:t> 3:18 </a:t>
            </a:r>
            <a:r>
              <a:rPr lang="fr-FR" sz="4400" dirty="0" smtClean="0">
                <a:latin typeface="Arial Rounded MT Bold" pitchFamily="34" charset="0"/>
              </a:rPr>
              <a:t>Car il en est plusieurs qui marchent en ennemis de la croix de Christ, je vous en ai souvent parlé, et j'en parle maintenant encore en pleurant.</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9 Leur fin sera la perdition; ils ont pour dieu leur ventre, ils mettent leur gloire dans ce qui fait leur honte, ils ne pensent qu'aux choses de la terre.</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latin typeface="Arial Rounded MT Bold" pitchFamily="34" charset="0"/>
              </a:rPr>
              <a:t>La haute spiritualité est très attrayante aux yeux de tous.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La haute spiritualité peut devenir une addiction et peut rendre quelqu’un inconscient de ses péchés.</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Ceux qui pratiquent la haute spiritualité peuvent facilement devenir arrogants.</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400" dirty="0" smtClean="0">
                <a:latin typeface="Arial Rounded MT Bold" pitchFamily="34" charset="0"/>
              </a:rPr>
              <a:t>Bon nombres de ceux qui exercent la haute spiritualité sont ignorants de la parole de Dieu.</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Bien de pratiques bizarres et sataniques  sont introduites dans l’Eglise par le biais de ceux qui pratiquent la haute spiritualité.</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La bible est ouverte à tous, il n’y a pas de nouvelles révélations pour l’Eglise.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dirty="0" smtClean="0">
                <a:latin typeface="Arial Rounded MT Bold" pitchFamily="34" charset="0"/>
              </a:rPr>
              <a:t>Le canon est déjà fermé ; n’accepte rien de nouveau pour complémenter votre foi en Dieu, même si cette nouvelle information vient d’un ange.</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Mt 7:21-23 </a:t>
            </a:r>
          </a:p>
          <a:p>
            <a:pPr algn="just"/>
            <a:r>
              <a:rPr lang="fr-FR" sz="4400" dirty="0" smtClean="0">
                <a:solidFill>
                  <a:srgbClr val="0D069A"/>
                </a:solidFill>
                <a:latin typeface="Arial Rounded MT Bold" pitchFamily="34" charset="0"/>
              </a:rPr>
              <a:t>¶ Ceux qui me disent: Seigneur, Seigneur! n'entreront pas tous dans le royaume des cieux, mais celui-là seul qui fait la volonté de mon Père qui est dans les cieux.</a:t>
            </a:r>
            <a:endParaRPr lang="en-US" sz="4400" dirty="0" smtClean="0">
              <a:solidFill>
                <a:srgbClr val="0D069A"/>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dirty="0" smtClean="0">
                <a:latin typeface="Arial Rounded MT Bold" pitchFamily="34" charset="0"/>
              </a:rPr>
              <a:t>22 Plusieurs me diront en ce jour-là: Seigneur, Seigneur, n'avons-nous pas prophétisé par ton nom? n'avons-nous pas chassé des démons par ton nom? et n'avons-nous pas fait beaucoup de miracles par ton nom?</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23 Alors je leur dirai ouvertement: Je ne vous ai jamais connus, retirez-vous de moi, vous qui commettez l'iniquité.</a:t>
            </a:r>
            <a:endParaRPr lang="en-US" sz="44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400" b="1"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lvl="0" algn="just"/>
            <a:r>
              <a:rPr lang="fr-FR" sz="4400" dirty="0" smtClean="0">
                <a:solidFill>
                  <a:srgbClr val="004620"/>
                </a:solidFill>
                <a:latin typeface="Arial Rounded MT Bold" pitchFamily="34" charset="0"/>
              </a:rPr>
              <a:t>Le Seigneur me pousse à prêcher des messages pratiques ces jours ci pour éveiller son église de l’ignorance.</a:t>
            </a:r>
            <a:endParaRPr lang="en-US" sz="4400" dirty="0" smtClean="0">
              <a:solidFill>
                <a:srgbClr val="004620"/>
              </a:solidFill>
              <a:latin typeface="Arial Rounded MT Bold" pitchFamily="34" charset="0"/>
            </a:endParaRPr>
          </a:p>
          <a:p>
            <a:pPr lvl="0" algn="just"/>
            <a:r>
              <a:rPr lang="fr-FR" sz="4400" dirty="0" smtClean="0">
                <a:solidFill>
                  <a:srgbClr val="FF0000"/>
                </a:solidFill>
                <a:latin typeface="Arial Rounded MT Bold" pitchFamily="34" charset="0"/>
              </a:rPr>
              <a:t>Dieu veut que cette Eglise poursuive encore la sainteté.</a:t>
            </a:r>
            <a:endParaRPr lang="en-US" sz="4400" dirty="0" smtClean="0">
              <a:solidFill>
                <a:srgbClr val="FF0000"/>
              </a:solidFill>
              <a:latin typeface="Arial Rounded MT Bold" pitchFamily="34" charset="0"/>
            </a:endParaRPr>
          </a:p>
          <a:p>
            <a:pPr lvl="0" algn="just"/>
            <a:r>
              <a:rPr lang="fr-FR" sz="4400" dirty="0" smtClean="0">
                <a:solidFill>
                  <a:srgbClr val="004620"/>
                </a:solidFill>
                <a:latin typeface="Arial Rounded MT Bold" pitchFamily="34" charset="0"/>
              </a:rPr>
              <a:t>Beaucoup de ceux que nous avions estimés à être parmi les frères dans la foi ont déjà fait preuve de leur perdition.</a:t>
            </a:r>
            <a:endParaRPr lang="en-US" sz="4400" dirty="0" smtClean="0">
              <a:solidFill>
                <a:srgbClr val="004620"/>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solidFill>
                  <a:srgbClr val="004620"/>
                </a:solidFill>
                <a:latin typeface="Arial Rounded MT Bold" pitchFamily="34" charset="0"/>
              </a:rPr>
              <a:t>Les miracles et les prodiges ne sont pas forcément des signes indicateurs d’une bonne marche avec Dieu.</a:t>
            </a:r>
            <a:endParaRPr lang="en-US" sz="4400" dirty="0" smtClean="0">
              <a:solidFill>
                <a:srgbClr val="004620"/>
              </a:solidFill>
              <a:latin typeface="Arial Rounded MT Bold" pitchFamily="34" charset="0"/>
            </a:endParaRPr>
          </a:p>
          <a:p>
            <a:pPr lvl="0" algn="just"/>
            <a:r>
              <a:rPr lang="fr-FR" sz="4400" dirty="0" smtClean="0">
                <a:solidFill>
                  <a:srgbClr val="004620"/>
                </a:solidFill>
                <a:latin typeface="Arial Rounded MT Bold" pitchFamily="34" charset="0"/>
              </a:rPr>
              <a:t>Alors que nous nous devons nous </a:t>
            </a:r>
            <a:r>
              <a:rPr lang="fr-FR" sz="4400" dirty="0" smtClean="0">
                <a:solidFill>
                  <a:srgbClr val="FF0000"/>
                </a:solidFill>
                <a:latin typeface="Arial Rounded MT Bold" pitchFamily="34" charset="0"/>
              </a:rPr>
              <a:t>plus engager dans le combat spirituel, tenons nos pieds fermes dans la sanctification.</a:t>
            </a:r>
            <a:endParaRPr lang="en-US" sz="4400" dirty="0" smtClean="0">
              <a:solidFill>
                <a:srgbClr val="FF0000"/>
              </a:solidFill>
              <a:latin typeface="Arial Rounded MT Bold" pitchFamily="34" charset="0"/>
            </a:endParaRPr>
          </a:p>
          <a:p>
            <a:pPr lvl="0" algn="just"/>
            <a:r>
              <a:rPr lang="fr-FR" sz="4400" dirty="0" smtClean="0">
                <a:solidFill>
                  <a:srgbClr val="004620"/>
                </a:solidFill>
                <a:latin typeface="Arial Rounded MT Bold" pitchFamily="34" charset="0"/>
              </a:rPr>
              <a:t>Or sans la sanctification personne ne verra le Seigneur.</a:t>
            </a:r>
            <a:endParaRPr lang="en-US" sz="4400" dirty="0" smtClean="0">
              <a:solidFill>
                <a:srgbClr val="004620"/>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rgbClr val="004620"/>
                </a:solidFill>
                <a:latin typeface="Arial Rounded MT Bold" pitchFamily="34" charset="0"/>
              </a:rPr>
              <a:t>Veillez les activités spirituelles qui se terminent avec un </a:t>
            </a:r>
            <a:r>
              <a:rPr lang="fr-FR" sz="4400" dirty="0" err="1" smtClean="0">
                <a:solidFill>
                  <a:srgbClr val="004620"/>
                </a:solidFill>
                <a:latin typeface="Arial Rounded MT Bold" pitchFamily="34" charset="0"/>
              </a:rPr>
              <a:t>fundraising</a:t>
            </a:r>
            <a:r>
              <a:rPr lang="fr-FR" sz="4400" dirty="0" smtClean="0">
                <a:solidFill>
                  <a:srgbClr val="004620"/>
                </a:solidFill>
                <a:latin typeface="Arial Rounded MT Bold" pitchFamily="34" charset="0"/>
              </a:rPr>
              <a:t>.</a:t>
            </a:r>
            <a:endParaRPr lang="en-US" sz="4400" dirty="0" smtClean="0">
              <a:solidFill>
                <a:srgbClr val="004620"/>
              </a:solidFill>
              <a:latin typeface="Arial Rounded MT Bold" pitchFamily="34" charset="0"/>
            </a:endParaRPr>
          </a:p>
          <a:p>
            <a:pPr lvl="0" algn="just"/>
            <a:r>
              <a:rPr lang="fr-FR" sz="4400" dirty="0" smtClean="0">
                <a:solidFill>
                  <a:srgbClr val="FF0000"/>
                </a:solidFill>
                <a:latin typeface="Arial Rounded MT Bold" pitchFamily="34" charset="0"/>
              </a:rPr>
              <a:t>Lu 10:20 Cependant, ne vous réjouissez pas de ce que les esprits vous sont soumis; mais réjouissez-vous de ce que vos noms sont écrits dans les cieux.</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solidFill>
                  <a:srgbClr val="004620"/>
                </a:solidFill>
                <a:latin typeface="Arial Rounded MT Bold" pitchFamily="34" charset="0"/>
              </a:rPr>
              <a:t>En fin de conte, faites constamment cette prière du </a:t>
            </a:r>
            <a:r>
              <a:rPr lang="fr-FR" sz="4400" u="sng" dirty="0" smtClean="0">
                <a:solidFill>
                  <a:schemeClr val="tx1"/>
                </a:solidFill>
                <a:latin typeface="Arial Rounded MT Bold" pitchFamily="34" charset="0"/>
              </a:rPr>
              <a:t>Psaume 139 : 23 et 24</a:t>
            </a:r>
            <a:endParaRPr lang="en-US" sz="4400" u="sng" dirty="0" smtClean="0">
              <a:solidFill>
                <a:schemeClr val="tx1"/>
              </a:solidFill>
              <a:latin typeface="Arial Rounded MT Bold" pitchFamily="34" charset="0"/>
            </a:endParaRPr>
          </a:p>
          <a:p>
            <a:pPr algn="just"/>
            <a:r>
              <a:rPr lang="fr-FR" sz="4400" dirty="0" smtClean="0">
                <a:solidFill>
                  <a:srgbClr val="FF0000"/>
                </a:solidFill>
                <a:latin typeface="Arial Rounded MT Bold" pitchFamily="34" charset="0"/>
              </a:rPr>
              <a:t>Ps 139:23 Sonde-moi, ô Dieu, et connais mon cœur! Éprouve-moi, et connais mes pensées!</a:t>
            </a:r>
            <a:endParaRPr lang="en-US" sz="4400" dirty="0" smtClean="0">
              <a:solidFill>
                <a:srgbClr val="FF0000"/>
              </a:solidFill>
              <a:latin typeface="Arial Rounded MT Bold" pitchFamily="34" charset="0"/>
            </a:endParaRPr>
          </a:p>
          <a:p>
            <a:pPr algn="just"/>
            <a:r>
              <a:rPr lang="fr-FR" sz="4400" dirty="0" smtClean="0">
                <a:solidFill>
                  <a:srgbClr val="004620"/>
                </a:solidFill>
                <a:latin typeface="Arial Rounded MT Bold" pitchFamily="34" charset="0"/>
              </a:rPr>
              <a:t> 24 Regarde si je suis sur une mauvaise voie, Et conduis-moi sur la voie de l'éternité!</a:t>
            </a:r>
            <a:endParaRPr lang="en-US" sz="4400" dirty="0" smtClean="0">
              <a:solidFill>
                <a:srgbClr val="004620"/>
              </a:solidFill>
              <a:latin typeface="Arial Rounded MT Bold" pitchFamily="34" charset="0"/>
            </a:endParaRPr>
          </a:p>
          <a:p>
            <a:pPr algn="r"/>
            <a:r>
              <a:rPr lang="en-US" sz="4400" dirty="0" smtClean="0">
                <a:solidFill>
                  <a:srgbClr val="FF0000"/>
                </a:solidFill>
                <a:latin typeface="Arial Rounded MT Bold" pitchFamily="34" charset="0"/>
              </a:rPr>
              <a:t>(AMEN!</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13047</TotalTime>
  <Words>2196</Words>
  <Application>Microsoft Office PowerPoint</Application>
  <PresentationFormat>On-screen Show (4:3)</PresentationFormat>
  <Paragraphs>120</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CHRIST THE ROCK CONGREGATION SUNDAY JUNE 4TH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108</cp:revision>
  <dcterms:created xsi:type="dcterms:W3CDTF">2020-08-22T16:53:36Z</dcterms:created>
  <dcterms:modified xsi:type="dcterms:W3CDTF">2023-06-04T01:23:12Z</dcterms:modified>
</cp:coreProperties>
</file>