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04" r:id="rId2"/>
    <p:sldId id="1755" r:id="rId3"/>
    <p:sldId id="1756" r:id="rId4"/>
    <p:sldId id="1757" r:id="rId5"/>
    <p:sldId id="1758" r:id="rId6"/>
    <p:sldId id="1747" r:id="rId7"/>
    <p:sldId id="1759" r:id="rId8"/>
    <p:sldId id="1748" r:id="rId9"/>
    <p:sldId id="1760" r:id="rId10"/>
    <p:sldId id="1764" r:id="rId11"/>
    <p:sldId id="1761" r:id="rId12"/>
    <p:sldId id="1749" r:id="rId13"/>
    <p:sldId id="1765" r:id="rId14"/>
    <p:sldId id="1766" r:id="rId15"/>
    <p:sldId id="1767" r:id="rId16"/>
    <p:sldId id="1768" r:id="rId17"/>
    <p:sldId id="1769" r:id="rId18"/>
    <p:sldId id="1741" r:id="rId19"/>
    <p:sldId id="1770" r:id="rId20"/>
    <p:sldId id="1750" r:id="rId21"/>
    <p:sldId id="1771" r:id="rId22"/>
    <p:sldId id="1752" r:id="rId23"/>
    <p:sldId id="1772" r:id="rId24"/>
    <p:sldId id="1773" r:id="rId25"/>
    <p:sldId id="1774" r:id="rId26"/>
    <p:sldId id="1775" r:id="rId27"/>
    <p:sldId id="1742" r:id="rId28"/>
    <p:sldId id="1783" r:id="rId29"/>
    <p:sldId id="1784" r:id="rId30"/>
    <p:sldId id="1776" r:id="rId31"/>
    <p:sldId id="1785" r:id="rId32"/>
    <p:sldId id="1786" r:id="rId33"/>
    <p:sldId id="1787" r:id="rId34"/>
    <p:sldId id="1623" r:id="rId35"/>
    <p:sldId id="1788" r:id="rId36"/>
    <p:sldId id="1793" r:id="rId37"/>
    <p:sldId id="1789" r:id="rId38"/>
    <p:sldId id="1790" r:id="rId39"/>
    <p:sldId id="1794" r:id="rId40"/>
    <p:sldId id="1795" r:id="rId41"/>
    <p:sldId id="1791" r:id="rId42"/>
    <p:sldId id="1792" r:id="rId43"/>
    <p:sldId id="1754" r:id="rId44"/>
    <p:sldId id="1796" r:id="rId45"/>
    <p:sldId id="1797" r:id="rId46"/>
    <p:sldId id="1798" r:id="rId47"/>
    <p:sldId id="1799" r:id="rId48"/>
    <p:sldId id="1800" r:id="rId49"/>
    <p:sldId id="1802" r:id="rId50"/>
    <p:sldId id="1743" r:id="rId51"/>
    <p:sldId id="1803" r:id="rId52"/>
    <p:sldId id="1804" r:id="rId53"/>
    <p:sldId id="316" r:id="rId54"/>
    <p:sldId id="1675" r:id="rId55"/>
    <p:sldId id="31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FC0AFC"/>
    <a:srgbClr val="0DE522"/>
    <a:srgbClr val="00FF00"/>
    <a:srgbClr val="99FF33"/>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6/6/2023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6/6/2023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6/6/2023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6/6/2023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6/6/2023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6/6/2023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6/6/2023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linternaute.fr/dictionnaire/fr/definition/preuve/" TargetMode="External"/><Relationship Id="rId3" Type="http://schemas.openxmlformats.org/officeDocument/2006/relationships/hyperlink" Target="https://www.linternaute.fr/dictionnaire/fr/definition/persistance/" TargetMode="External"/><Relationship Id="rId7" Type="http://schemas.openxmlformats.org/officeDocument/2006/relationships/hyperlink" Target="https://www.linternaute.fr/dictionnaire/fr/definition/fait/" TargetMode="External"/><Relationship Id="rId12" Type="http://schemas.openxmlformats.org/officeDocument/2006/relationships/hyperlink" Target="https://www.linternaute.fr/dictionnaire/fr/definition/acharnement/" TargetMode="External"/><Relationship Id="rId2" Type="http://schemas.openxmlformats.org/officeDocument/2006/relationships/hyperlink" Target="https://www.linternaute.fr/dictionnaire/fr/definition/entetement/" TargetMode="External"/><Relationship Id="rId1" Type="http://schemas.openxmlformats.org/officeDocument/2006/relationships/slideLayout" Target="../slideLayouts/slideLayout2.xml"/><Relationship Id="rId6" Type="http://schemas.openxmlformats.org/officeDocument/2006/relationships/hyperlink" Target="https://www.linternaute.fr/dictionnaire/fr/definition/s-obstiner/" TargetMode="External"/><Relationship Id="rId11" Type="http://schemas.openxmlformats.org/officeDocument/2006/relationships/hyperlink" Target="https://www.linternaute.fr/dictionnaire/fr/definition/tenacite-1/" TargetMode="External"/><Relationship Id="rId5" Type="http://schemas.openxmlformats.org/officeDocument/2006/relationships/hyperlink" Target="https://www.linternaute.fr/dictionnaire/fr/definition/persevere/" TargetMode="External"/><Relationship Id="rId10" Type="http://schemas.openxmlformats.org/officeDocument/2006/relationships/hyperlink" Target="https://www.linternaute.fr/dictionnaire/fr/definition/constance/" TargetMode="External"/><Relationship Id="rId4" Type="http://schemas.openxmlformats.org/officeDocument/2006/relationships/hyperlink" Target="https://www.linternaute.fr/dictionnaire/fr/definition/qualite/" TargetMode="External"/><Relationship Id="rId9" Type="http://schemas.openxmlformats.org/officeDocument/2006/relationships/hyperlink" Target="https://www.linternaute.fr/dictionnaire/fr/definition/opiniatrete/"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linternaute.fr/dictionnaire/fr/definition/obstination/" TargetMode="External"/><Relationship Id="rId7" Type="http://schemas.openxmlformats.org/officeDocument/2006/relationships/hyperlink" Target="https://www.linternaute.fr/dictionnaire/fr/definition/decouragement/" TargetMode="External"/><Relationship Id="rId2" Type="http://schemas.openxmlformats.org/officeDocument/2006/relationships/hyperlink" Target="https://www.linternaute.fr/dictionnaire/fr/definition/acharnement/" TargetMode="External"/><Relationship Id="rId1" Type="http://schemas.openxmlformats.org/officeDocument/2006/relationships/slideLayout" Target="../slideLayouts/slideLayout2.xml"/><Relationship Id="rId6" Type="http://schemas.openxmlformats.org/officeDocument/2006/relationships/hyperlink" Target="https://www.linternaute.fr/dictionnaire/fr/definition/desistement/" TargetMode="External"/><Relationship Id="rId5" Type="http://schemas.openxmlformats.org/officeDocument/2006/relationships/hyperlink" Target="https://www.linternaute.fr/dictionnaire/fr/definition/abandon/" TargetMode="External"/><Relationship Id="rId4" Type="http://schemas.openxmlformats.org/officeDocument/2006/relationships/hyperlink" Target="https://www.linternaute.fr/dictionnaire/fr/definition/opiniatrete/"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linternaute.fr/dictionnaire/fr/definition/continuation/" TargetMode="External"/><Relationship Id="rId3" Type="http://schemas.openxmlformats.org/officeDocument/2006/relationships/hyperlink" Target="https://www.linternaute.fr/dictionnaire/fr/definition/perseverer/" TargetMode="External"/><Relationship Id="rId7" Type="http://schemas.openxmlformats.org/officeDocument/2006/relationships/hyperlink" Target="https://www.linternaute.fr/dictionnaire/fr/definition/acharnement/" TargetMode="External"/><Relationship Id="rId2" Type="http://schemas.openxmlformats.org/officeDocument/2006/relationships/hyperlink" Target="https://www.linternaute.fr/dictionnaire/fr/definition/action/" TargetMode="External"/><Relationship Id="rId1" Type="http://schemas.openxmlformats.org/officeDocument/2006/relationships/slideLayout" Target="../slideLayouts/slideLayout2.xml"/><Relationship Id="rId6" Type="http://schemas.openxmlformats.org/officeDocument/2006/relationships/hyperlink" Target="https://www.linternaute.fr/dictionnaire/fr/definition/resistance/" TargetMode="External"/><Relationship Id="rId5" Type="http://schemas.openxmlformats.org/officeDocument/2006/relationships/hyperlink" Target="https://www.linternaute.fr/dictionnaire/fr/definition/durer/" TargetMode="External"/><Relationship Id="rId4" Type="http://schemas.openxmlformats.org/officeDocument/2006/relationships/hyperlink" Target="https://www.linternaute.fr/dictionnaire/fr/definition/resister/"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linternaute.fr/dictionnaire/fr/definition/resistance/" TargetMode="External"/><Relationship Id="rId3" Type="http://schemas.openxmlformats.org/officeDocument/2006/relationships/hyperlink" Target="https://www.linternaute.fr/dictionnaire/fr/definition/perseverer/" TargetMode="External"/><Relationship Id="rId7" Type="http://schemas.openxmlformats.org/officeDocument/2006/relationships/hyperlink" Target="https://www.linternaute.fr/dictionnaire/fr/definition/porter-prejudice/" TargetMode="External"/><Relationship Id="rId2" Type="http://schemas.openxmlformats.org/officeDocument/2006/relationships/hyperlink" Target="https://www.linternaute.fr/dictionnaire/fr/definition/action/" TargetMode="External"/><Relationship Id="rId1" Type="http://schemas.openxmlformats.org/officeDocument/2006/relationships/slideLayout" Target="../slideLayouts/slideLayout2.xml"/><Relationship Id="rId6" Type="http://schemas.openxmlformats.org/officeDocument/2006/relationships/hyperlink" Target="https://www.linternaute.fr/dictionnaire/fr/definition/risque/" TargetMode="External"/><Relationship Id="rId5" Type="http://schemas.openxmlformats.org/officeDocument/2006/relationships/hyperlink" Target="https://www.linternaute.fr/dictionnaire/fr/definition/durer/" TargetMode="External"/><Relationship Id="rId10" Type="http://schemas.openxmlformats.org/officeDocument/2006/relationships/hyperlink" Target="https://www.linternaute.fr/dictionnaire/fr/definition/continuation/" TargetMode="External"/><Relationship Id="rId4" Type="http://schemas.openxmlformats.org/officeDocument/2006/relationships/hyperlink" Target="https://www.linternaute.fr/dictionnaire/fr/definition/resister/" TargetMode="External"/><Relationship Id="rId9" Type="http://schemas.openxmlformats.org/officeDocument/2006/relationships/hyperlink" Target="https://www.linternaute.fr/dictionnaire/fr/definition/acharnemen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3">
              <a:lumMod val="60000"/>
              <a:lumOff val="40000"/>
            </a:schemeClr>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a:solidFill>
            <a:schemeClr val="accent5">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fr-FR" b="1" dirty="0" smtClean="0">
              <a:solidFill>
                <a:schemeClr val="tx1"/>
              </a:solidFill>
            </a:endParaRPr>
          </a:p>
          <a:p>
            <a:r>
              <a:rPr lang="fr-FR" b="1" dirty="0" smtClean="0">
                <a:solidFill>
                  <a:schemeClr val="tx1"/>
                </a:solidFill>
              </a:rPr>
              <a:t>VENDREDI </a:t>
            </a:r>
            <a:r>
              <a:rPr lang="fr-FR" b="1" dirty="0" smtClean="0">
                <a:solidFill>
                  <a:schemeClr val="tx1"/>
                </a:solidFill>
              </a:rPr>
              <a:t>9 JUIN </a:t>
            </a:r>
            <a:r>
              <a:rPr lang="fr-FR" b="1" dirty="0" smtClean="0">
                <a:solidFill>
                  <a:schemeClr val="tx1"/>
                </a:solidFill>
              </a:rPr>
              <a:t>2023 </a:t>
            </a:r>
            <a:endParaRPr lang="en-US" b="1" dirty="0">
              <a:solidFill>
                <a:schemeClr val="tx1"/>
              </a:solidFill>
            </a:endParaRPr>
          </a:p>
          <a:p>
            <a:r>
              <a:rPr lang="fr-FR" b="1" dirty="0">
                <a:solidFill>
                  <a:srgbClr val="C00000"/>
                </a:solidFill>
                <a:latin typeface="Copperplate Gothic Light" pitchFamily="34" charset="0"/>
              </a:rPr>
              <a:t>ETUDE BIBLIQUE </a:t>
            </a:r>
            <a:r>
              <a:rPr lang="fr-FR" b="1" dirty="0" smtClean="0">
                <a:solidFill>
                  <a:srgbClr val="C00000"/>
                </a:solidFill>
                <a:latin typeface="Copperplate Gothic Light" pitchFamily="34" charset="0"/>
              </a:rPr>
              <a:t>56ÈME </a:t>
            </a:r>
            <a:r>
              <a:rPr lang="fr-FR" b="1" dirty="0" smtClean="0">
                <a:solidFill>
                  <a:srgbClr val="C00000"/>
                </a:solidFill>
                <a:latin typeface="Copperplate Gothic Light" pitchFamily="34" charset="0"/>
              </a:rPr>
              <a:t>SESSION </a:t>
            </a:r>
            <a:endParaRPr lang="en-US" sz="4000" b="1" dirty="0" smtClean="0">
              <a:solidFill>
                <a:schemeClr val="tx1"/>
              </a:solidFill>
            </a:endParaRPr>
          </a:p>
          <a:p>
            <a:r>
              <a:rPr lang="en-US" sz="4000" b="1" dirty="0" smtClean="0">
                <a:solidFill>
                  <a:schemeClr val="tx1"/>
                </a:solidFill>
              </a:rPr>
              <a:t>LA PERSEVERANCE</a:t>
            </a: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latin typeface="Arial" pitchFamily="34" charset="0"/>
                <a:cs typeface="Arial" pitchFamily="34" charset="0"/>
              </a:rPr>
              <a:t>DEFINITION SIMPLE DE LA PERSEVERANCE</a:t>
            </a:r>
            <a:endParaRPr lang="en-US" sz="4000" dirty="0" smtClean="0">
              <a:latin typeface="Arial" pitchFamily="34" charset="0"/>
              <a:cs typeface="Arial" pitchFamily="34" charset="0"/>
            </a:endParaRPr>
          </a:p>
          <a:p>
            <a:pPr algn="just"/>
            <a:r>
              <a:rPr lang="fr-FR" sz="4000" b="1" dirty="0" smtClean="0">
                <a:latin typeface="Arial" pitchFamily="34" charset="0"/>
                <a:cs typeface="Arial" pitchFamily="34" charset="0"/>
              </a:rPr>
              <a:t>persévérance</a:t>
            </a:r>
            <a:r>
              <a:rPr lang="fr-FR" sz="4000" dirty="0" smtClean="0">
                <a:latin typeface="Arial" pitchFamily="34" charset="0"/>
                <a:cs typeface="Arial" pitchFamily="34" charset="0"/>
              </a:rPr>
              <a:t> , nom féminin</a:t>
            </a:r>
            <a:endParaRPr lang="en-US" sz="4000" dirty="0" smtClean="0">
              <a:latin typeface="Arial" pitchFamily="34" charset="0"/>
              <a:cs typeface="Arial" pitchFamily="34" charset="0"/>
            </a:endParaRPr>
          </a:p>
          <a:p>
            <a:pPr lvl="0" algn="just"/>
            <a:r>
              <a:rPr lang="en-US" sz="4000" dirty="0" err="1" smtClean="0">
                <a:latin typeface="Arial" pitchFamily="34" charset="0"/>
                <a:cs typeface="Arial" pitchFamily="34" charset="0"/>
              </a:rPr>
              <a:t>Sens</a:t>
            </a:r>
            <a:r>
              <a:rPr lang="en-US" sz="4000" dirty="0" smtClean="0">
                <a:latin typeface="Arial" pitchFamily="34" charset="0"/>
                <a:cs typeface="Arial" pitchFamily="34" charset="0"/>
              </a:rPr>
              <a:t> 1</a:t>
            </a:r>
          </a:p>
          <a:p>
            <a:r>
              <a:rPr lang="fr-FR" sz="4000" dirty="0" smtClean="0">
                <a:latin typeface="Arial" pitchFamily="34" charset="0"/>
                <a:cs typeface="Arial" pitchFamily="34" charset="0"/>
                <a:hlinkClick r:id="rId2"/>
              </a:rPr>
              <a:t>Entêtement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3"/>
              </a:rPr>
              <a:t>persistance</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4"/>
              </a:rPr>
              <a:t>Qualité</a:t>
            </a:r>
            <a:r>
              <a:rPr lang="fr-FR" sz="4000" dirty="0" smtClean="0">
                <a:latin typeface="Arial" pitchFamily="34" charset="0"/>
                <a:cs typeface="Arial" pitchFamily="34" charset="0"/>
              </a:rPr>
              <a:t> d'une personne qui </a:t>
            </a:r>
            <a:r>
              <a:rPr lang="fr-FR" sz="4000" dirty="0" smtClean="0">
                <a:latin typeface="Arial" pitchFamily="34" charset="0"/>
                <a:cs typeface="Arial" pitchFamily="34" charset="0"/>
                <a:hlinkClick r:id="rId5"/>
              </a:rPr>
              <a:t>persévère</a:t>
            </a:r>
            <a:r>
              <a:rPr lang="fr-FR" sz="4000" dirty="0" smtClean="0">
                <a:latin typeface="Arial" pitchFamily="34" charset="0"/>
                <a:cs typeface="Arial" pitchFamily="34" charset="0"/>
              </a:rPr>
              <a:t>, qui </a:t>
            </a:r>
            <a:r>
              <a:rPr lang="fr-FR" sz="4000" dirty="0" smtClean="0">
                <a:latin typeface="Arial" pitchFamily="34" charset="0"/>
                <a:cs typeface="Arial" pitchFamily="34" charset="0"/>
                <a:hlinkClick r:id="rId6"/>
              </a:rPr>
              <a:t>s'obstine</a:t>
            </a:r>
            <a:r>
              <a:rPr lang="fr-FR" sz="4000" dirty="0" smtClean="0">
                <a:latin typeface="Arial" pitchFamily="34" charset="0"/>
                <a:cs typeface="Arial" pitchFamily="34" charset="0"/>
              </a:rPr>
              <a:t>, qui</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7"/>
              </a:rPr>
              <a:t>fait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8"/>
              </a:rPr>
              <a:t>preuve</a:t>
            </a:r>
            <a:r>
              <a:rPr lang="fr-FR" sz="4000" dirty="0" smtClean="0">
                <a:latin typeface="Arial" pitchFamily="34" charset="0"/>
                <a:cs typeface="Arial" pitchFamily="34" charset="0"/>
              </a:rPr>
              <a:t> d'</a:t>
            </a:r>
            <a:r>
              <a:rPr lang="fr-FR" sz="4000" b="1" dirty="0" smtClean="0">
                <a:latin typeface="Arial" pitchFamily="34" charset="0"/>
                <a:cs typeface="Arial" pitchFamily="34" charset="0"/>
                <a:hlinkClick r:id="rId9"/>
              </a:rPr>
              <a:t>opiniâtreté</a:t>
            </a:r>
            <a:r>
              <a:rPr lang="fr-FR" sz="4000" dirty="0" smtClean="0">
                <a:latin typeface="Arial" pitchFamily="34" charset="0"/>
                <a:cs typeface="Arial" pitchFamily="34" charset="0"/>
              </a:rPr>
              <a:t>, de </a:t>
            </a:r>
            <a:r>
              <a:rPr lang="fr-FR" sz="4000" dirty="0" smtClean="0">
                <a:latin typeface="Arial" pitchFamily="34" charset="0"/>
                <a:cs typeface="Arial" pitchFamily="34" charset="0"/>
                <a:hlinkClick r:id="rId10"/>
              </a:rPr>
              <a:t>constance</a:t>
            </a:r>
            <a:r>
              <a:rPr lang="fr-FR" sz="4000" dirty="0" smtClean="0">
                <a:latin typeface="Arial" pitchFamily="34" charset="0"/>
                <a:cs typeface="Arial" pitchFamily="34" charset="0"/>
              </a:rPr>
              <a:t>, de </a:t>
            </a:r>
            <a:r>
              <a:rPr lang="fr-FR" sz="4000" dirty="0" smtClean="0">
                <a:latin typeface="Arial" pitchFamily="34" charset="0"/>
                <a:cs typeface="Arial" pitchFamily="34" charset="0"/>
                <a:hlinkClick r:id="rId11"/>
              </a:rPr>
              <a:t>ténacité</a:t>
            </a:r>
            <a:r>
              <a:rPr lang="fr-FR" sz="4000" dirty="0" smtClean="0">
                <a:latin typeface="Arial" pitchFamily="34" charset="0"/>
                <a:cs typeface="Arial" pitchFamily="34" charset="0"/>
              </a:rPr>
              <a:t>, d'</a:t>
            </a:r>
            <a:r>
              <a:rPr lang="fr-FR" sz="4000" dirty="0" smtClean="0">
                <a:latin typeface="Arial" pitchFamily="34" charset="0"/>
                <a:cs typeface="Arial" pitchFamily="34" charset="0"/>
                <a:hlinkClick r:id="rId12"/>
              </a:rPr>
              <a:t>acharnement</a:t>
            </a:r>
            <a:r>
              <a:rPr lang="fr-FR" sz="4000" dirty="0" smtClean="0">
                <a:latin typeface="Arial" pitchFamily="34" charset="0"/>
                <a:cs typeface="Arial" pitchFamily="34" charset="0"/>
              </a:rPr>
              <a:t>.</a:t>
            </a:r>
            <a:endParaRPr lang="en-US" sz="4000" dirty="0" smtClean="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b="1" dirty="0" smtClean="0">
                <a:latin typeface="Arial" pitchFamily="34" charset="0"/>
                <a:cs typeface="Arial" pitchFamily="34" charset="0"/>
              </a:rPr>
              <a:t>Synonyme </a:t>
            </a:r>
            <a:r>
              <a:rPr lang="fr-FR" sz="4000" b="1" dirty="0" smtClean="0">
                <a:latin typeface="Arial" pitchFamily="34" charset="0"/>
                <a:cs typeface="Arial" pitchFamily="34" charset="0"/>
              </a:rPr>
              <a: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2"/>
              </a:rPr>
              <a:t>acharnement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3"/>
              </a:rPr>
              <a:t>obstination</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4"/>
              </a:rPr>
              <a:t>opiniâtreté</a:t>
            </a:r>
            <a:endParaRPr lang="en-US" sz="4000" dirty="0" smtClean="0">
              <a:latin typeface="Arial" pitchFamily="34" charset="0"/>
              <a:cs typeface="Arial" pitchFamily="34" charset="0"/>
            </a:endParaRPr>
          </a:p>
          <a:p>
            <a:pPr algn="just"/>
            <a:r>
              <a:rPr lang="fr-FR" sz="4000" b="1" dirty="0" smtClean="0">
                <a:latin typeface="Arial" pitchFamily="34" charset="0"/>
                <a:cs typeface="Arial" pitchFamily="34" charset="0"/>
              </a:rPr>
              <a:t>Contraire :</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5"/>
              </a:rPr>
              <a:t>abandon</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6"/>
              </a:rPr>
              <a:t>désistement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7"/>
              </a:rPr>
              <a:t>découragement</a:t>
            </a:r>
            <a:endParaRPr lang="en-US" sz="4000" dirty="0" smtClean="0">
              <a:latin typeface="Arial" pitchFamily="34" charset="0"/>
              <a:cs typeface="Arial" pitchFamily="34" charset="0"/>
            </a:endParaRPr>
          </a:p>
          <a:p>
            <a:pPr algn="just"/>
            <a:r>
              <a:rPr lang="fr-FR" sz="4000" b="1" dirty="0" smtClean="0">
                <a:latin typeface="Arial" pitchFamily="34" charset="0"/>
                <a:cs typeface="Arial" pitchFamily="34" charset="0"/>
              </a:rPr>
              <a:t>Étymologie :</a:t>
            </a:r>
            <a:r>
              <a:rPr lang="fr-FR" sz="4000" dirty="0" smtClean="0">
                <a:latin typeface="Arial" pitchFamily="34" charset="0"/>
                <a:cs typeface="Arial" pitchFamily="34" charset="0"/>
              </a:rPr>
              <a:t> du latin </a:t>
            </a:r>
            <a:r>
              <a:rPr lang="fr-FR" sz="4000" dirty="0" err="1" smtClean="0">
                <a:latin typeface="Arial" pitchFamily="34" charset="0"/>
                <a:cs typeface="Arial" pitchFamily="34" charset="0"/>
              </a:rPr>
              <a:t>perseverare</a:t>
            </a:r>
            <a:r>
              <a:rPr lang="fr-FR" sz="4000" dirty="0" smtClean="0">
                <a:latin typeface="Arial" pitchFamily="34" charset="0"/>
                <a:cs typeface="Arial" pitchFamily="34" charset="0"/>
              </a:rPr>
              <a:t>, lui-même dérivé des mots per qui signifie aller au-delà et </a:t>
            </a:r>
            <a:r>
              <a:rPr lang="fr-FR" sz="4000" dirty="0" err="1" smtClean="0">
                <a:latin typeface="Arial" pitchFamily="34" charset="0"/>
                <a:cs typeface="Arial" pitchFamily="34" charset="0"/>
              </a:rPr>
              <a:t>severus</a:t>
            </a:r>
            <a:r>
              <a:rPr lang="fr-FR" sz="4000" dirty="0" smtClean="0">
                <a:latin typeface="Arial" pitchFamily="34" charset="0"/>
                <a:cs typeface="Arial" pitchFamily="34" charset="0"/>
              </a:rPr>
              <a:t> qui signifie sévère ou austère</a:t>
            </a:r>
            <a:endParaRPr lang="en-US" sz="4000" dirty="0" smtClean="0">
              <a:latin typeface="Arial" pitchFamily="34" charset="0"/>
              <a:cs typeface="Arial" pitchFamily="34" charset="0"/>
            </a:endParaRPr>
          </a:p>
          <a:p>
            <a:pPr algn="just"/>
            <a:r>
              <a:rPr lang="en-US" sz="4000" b="1" dirty="0" err="1" smtClean="0">
                <a:latin typeface="Arial" pitchFamily="34" charset="0"/>
                <a:cs typeface="Arial" pitchFamily="34" charset="0"/>
              </a:rPr>
              <a:t>Traduction</a:t>
            </a:r>
            <a:r>
              <a:rPr lang="en-US" sz="4000" b="1" dirty="0" smtClean="0">
                <a:latin typeface="Arial" pitchFamily="34" charset="0"/>
                <a:cs typeface="Arial" pitchFamily="34" charset="0"/>
              </a:rPr>
              <a:t> en </a:t>
            </a:r>
            <a:r>
              <a:rPr lang="en-US" sz="4000" b="1" dirty="0" err="1" smtClean="0">
                <a:latin typeface="Arial" pitchFamily="34" charset="0"/>
                <a:cs typeface="Arial" pitchFamily="34" charset="0"/>
              </a:rPr>
              <a:t>anglais</a:t>
            </a:r>
            <a:r>
              <a:rPr lang="en-US" sz="4000" b="1" dirty="0" smtClean="0">
                <a:latin typeface="Arial" pitchFamily="34" charset="0"/>
                <a:cs typeface="Arial" pitchFamily="34" charset="0"/>
              </a:rPr>
              <a:t> :</a:t>
            </a:r>
            <a:r>
              <a:rPr lang="en-US" sz="4000" dirty="0" smtClean="0">
                <a:latin typeface="Arial" pitchFamily="34" charset="0"/>
                <a:cs typeface="Arial" pitchFamily="34" charset="0"/>
              </a:rPr>
              <a:t> </a:t>
            </a:r>
            <a:r>
              <a:rPr lang="en-US" sz="4000" dirty="0" smtClean="0">
                <a:latin typeface="Arial" pitchFamily="34" charset="0"/>
                <a:cs typeface="Arial" pitchFamily="34" charset="0"/>
              </a:rPr>
              <a:t>perseverance</a:t>
            </a:r>
            <a:endParaRPr lang="en-US" sz="4000" dirty="0" smtClean="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err="1" smtClean="0">
                <a:latin typeface="Arial" pitchFamily="34" charset="0"/>
                <a:cs typeface="Arial" pitchFamily="34" charset="0"/>
              </a:rPr>
              <a:t>Sens</a:t>
            </a:r>
            <a:r>
              <a:rPr lang="en-US" sz="4000" dirty="0" smtClean="0">
                <a:latin typeface="Arial" pitchFamily="34" charset="0"/>
                <a:cs typeface="Arial" pitchFamily="34" charset="0"/>
              </a:rPr>
              <a:t> </a:t>
            </a:r>
            <a:r>
              <a:rPr lang="en-US" sz="4000" dirty="0" smtClean="0">
                <a:latin typeface="Arial" pitchFamily="34" charset="0"/>
                <a:cs typeface="Arial" pitchFamily="34" charset="0"/>
              </a:rPr>
              <a:t>2</a:t>
            </a:r>
          </a:p>
          <a:p>
            <a:pPr algn="just"/>
            <a:r>
              <a:rPr lang="fr-FR" sz="4000" dirty="0" smtClean="0">
                <a:latin typeface="Arial" pitchFamily="34" charset="0"/>
                <a:cs typeface="Arial" pitchFamily="34" charset="0"/>
                <a:hlinkClick r:id="rId2"/>
              </a:rPr>
              <a:t>Action</a:t>
            </a:r>
            <a:r>
              <a:rPr lang="fr-FR" sz="4000" dirty="0" smtClean="0">
                <a:latin typeface="Arial" pitchFamily="34" charset="0"/>
                <a:cs typeface="Arial" pitchFamily="34" charset="0"/>
              </a:rPr>
              <a:t> de </a:t>
            </a:r>
            <a:r>
              <a:rPr lang="fr-FR" sz="4000" dirty="0" smtClean="0">
                <a:latin typeface="Arial" pitchFamily="34" charset="0"/>
                <a:cs typeface="Arial" pitchFamily="34" charset="0"/>
                <a:hlinkClick r:id="rId3"/>
              </a:rPr>
              <a:t>persévérer</a:t>
            </a:r>
            <a:r>
              <a:rPr lang="fr-FR" sz="4000" dirty="0" smtClean="0">
                <a:latin typeface="Arial" pitchFamily="34" charset="0"/>
                <a:cs typeface="Arial" pitchFamily="34" charset="0"/>
              </a:rPr>
              <a:t>, c'est-à-dire de </a:t>
            </a:r>
            <a:r>
              <a:rPr lang="fr-FR" sz="4000" dirty="0" smtClean="0">
                <a:latin typeface="Arial" pitchFamily="34" charset="0"/>
                <a:cs typeface="Arial" pitchFamily="34" charset="0"/>
                <a:hlinkClick r:id="rId4"/>
              </a:rPr>
              <a:t>résister</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5"/>
              </a:rPr>
              <a:t>durer</a:t>
            </a:r>
            <a:r>
              <a:rPr lang="fr-FR" sz="4000" dirty="0" smtClean="0">
                <a:latin typeface="Arial" pitchFamily="34" charset="0"/>
                <a:cs typeface="Arial" pitchFamily="34" charset="0"/>
              </a:rPr>
              <a:t>.</a:t>
            </a:r>
            <a:endParaRPr lang="en-US" sz="4000" dirty="0" smtClean="0">
              <a:latin typeface="Arial" pitchFamily="34" charset="0"/>
              <a:cs typeface="Arial" pitchFamily="34" charset="0"/>
            </a:endParaRPr>
          </a:p>
          <a:p>
            <a:pPr algn="just"/>
            <a:r>
              <a:rPr lang="fr-FR" sz="4000" b="1" dirty="0" smtClean="0">
                <a:latin typeface="Arial" pitchFamily="34" charset="0"/>
                <a:cs typeface="Arial" pitchFamily="34" charset="0"/>
              </a:rPr>
              <a:t>Synonyme </a:t>
            </a:r>
            <a:r>
              <a:rPr lang="fr-FR" sz="4000" b="1" dirty="0" smtClean="0">
                <a:latin typeface="Arial" pitchFamily="34" charset="0"/>
                <a:cs typeface="Arial" pitchFamily="34" charset="0"/>
              </a:rPr>
              <a: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6"/>
              </a:rPr>
              <a:t>résistance</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7"/>
              </a:rPr>
              <a:t>acharnement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8"/>
              </a:rPr>
              <a:t>continuation</a:t>
            </a:r>
            <a:endParaRPr lang="en-US" sz="4000" dirty="0" smtClean="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err="1" smtClean="0">
                <a:latin typeface="Arial" pitchFamily="34" charset="0"/>
                <a:cs typeface="Arial" pitchFamily="34" charset="0"/>
              </a:rPr>
              <a:t>Sens</a:t>
            </a:r>
            <a:r>
              <a:rPr lang="en-US" sz="4000" dirty="0" smtClean="0">
                <a:latin typeface="Arial" pitchFamily="34" charset="0"/>
                <a:cs typeface="Arial" pitchFamily="34" charset="0"/>
              </a:rPr>
              <a:t> </a:t>
            </a:r>
            <a:r>
              <a:rPr lang="en-US" sz="4000" dirty="0" smtClean="0">
                <a:latin typeface="Arial" pitchFamily="34" charset="0"/>
                <a:cs typeface="Arial" pitchFamily="34" charset="0"/>
              </a:rPr>
              <a:t>2</a:t>
            </a:r>
          </a:p>
          <a:p>
            <a:pPr algn="just"/>
            <a:r>
              <a:rPr lang="fr-FR" sz="4000" dirty="0" smtClean="0">
                <a:latin typeface="Arial" pitchFamily="34" charset="0"/>
                <a:cs typeface="Arial" pitchFamily="34" charset="0"/>
                <a:hlinkClick r:id="rId2"/>
              </a:rPr>
              <a:t>Action</a:t>
            </a:r>
            <a:r>
              <a:rPr lang="fr-FR" sz="4000" dirty="0" smtClean="0">
                <a:latin typeface="Arial" pitchFamily="34" charset="0"/>
                <a:cs typeface="Arial" pitchFamily="34" charset="0"/>
              </a:rPr>
              <a:t> de </a:t>
            </a:r>
            <a:r>
              <a:rPr lang="fr-FR" sz="4000" dirty="0" smtClean="0">
                <a:latin typeface="Arial" pitchFamily="34" charset="0"/>
                <a:cs typeface="Arial" pitchFamily="34" charset="0"/>
                <a:hlinkClick r:id="rId3"/>
              </a:rPr>
              <a:t>persévérer</a:t>
            </a:r>
            <a:r>
              <a:rPr lang="fr-FR" sz="4000" dirty="0" smtClean="0">
                <a:latin typeface="Arial" pitchFamily="34" charset="0"/>
                <a:cs typeface="Arial" pitchFamily="34" charset="0"/>
              </a:rPr>
              <a:t>, c'est-à-dire de </a:t>
            </a:r>
            <a:r>
              <a:rPr lang="fr-FR" sz="4000" dirty="0" smtClean="0">
                <a:latin typeface="Arial" pitchFamily="34" charset="0"/>
                <a:cs typeface="Arial" pitchFamily="34" charset="0"/>
                <a:hlinkClick r:id="rId4"/>
              </a:rPr>
              <a:t>résister</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5"/>
              </a:rPr>
              <a:t>durer</a:t>
            </a:r>
            <a:r>
              <a:rPr lang="fr-FR" sz="4000" dirty="0" smtClean="0">
                <a:latin typeface="Arial" pitchFamily="34" charset="0"/>
                <a:cs typeface="Arial" pitchFamily="34" charset="0"/>
              </a:rPr>
              <a:t>.</a:t>
            </a:r>
            <a:endParaRPr lang="en-US" sz="4000" dirty="0" smtClean="0">
              <a:latin typeface="Arial" pitchFamily="34" charset="0"/>
              <a:cs typeface="Arial" pitchFamily="34" charset="0"/>
            </a:endParaRPr>
          </a:p>
          <a:p>
            <a:pPr algn="just"/>
            <a:r>
              <a:rPr lang="fr-FR" sz="4000" b="1" dirty="0" smtClean="0">
                <a:latin typeface="Arial" pitchFamily="34" charset="0"/>
                <a:cs typeface="Arial" pitchFamily="34" charset="0"/>
              </a:rPr>
              <a:t>Exemple :</a:t>
            </a:r>
            <a:r>
              <a:rPr lang="fr-FR" sz="4000" dirty="0" smtClean="0">
                <a:latin typeface="Arial" pitchFamily="34" charset="0"/>
                <a:cs typeface="Arial" pitchFamily="34" charset="0"/>
              </a:rPr>
              <a:t> Sa persévérance </a:t>
            </a:r>
            <a:r>
              <a:rPr lang="fr-FR" sz="4000" dirty="0" smtClean="0">
                <a:latin typeface="Arial" pitchFamily="34" charset="0"/>
                <a:cs typeface="Arial" pitchFamily="34" charset="0"/>
                <a:hlinkClick r:id="rId6"/>
              </a:rPr>
              <a:t>risque</a:t>
            </a:r>
            <a:r>
              <a:rPr lang="fr-FR" sz="4000" dirty="0" smtClean="0">
                <a:latin typeface="Arial" pitchFamily="34" charset="0"/>
                <a:cs typeface="Arial" pitchFamily="34" charset="0"/>
              </a:rPr>
              <a:t> de lui </a:t>
            </a:r>
            <a:r>
              <a:rPr lang="fr-FR" sz="4000" dirty="0" smtClean="0">
                <a:latin typeface="Arial" pitchFamily="34" charset="0"/>
                <a:cs typeface="Arial" pitchFamily="34" charset="0"/>
                <a:hlinkClick r:id="rId7"/>
              </a:rPr>
              <a:t>porter préjudice</a:t>
            </a:r>
            <a:r>
              <a:rPr lang="fr-FR" sz="4000" dirty="0" smtClean="0">
                <a:latin typeface="Arial" pitchFamily="34" charset="0"/>
                <a:cs typeface="Arial" pitchFamily="34" charset="0"/>
              </a:rPr>
              <a:t>.</a:t>
            </a:r>
            <a:endParaRPr lang="en-US" sz="4000" dirty="0" smtClean="0">
              <a:latin typeface="Arial" pitchFamily="34" charset="0"/>
              <a:cs typeface="Arial" pitchFamily="34" charset="0"/>
            </a:endParaRPr>
          </a:p>
          <a:p>
            <a:pPr algn="just"/>
            <a:r>
              <a:rPr lang="fr-FR" sz="4000" b="1" dirty="0" smtClean="0">
                <a:latin typeface="Arial" pitchFamily="34" charset="0"/>
                <a:cs typeface="Arial" pitchFamily="34" charset="0"/>
              </a:rPr>
              <a:t>Synonyme :</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8"/>
              </a:rPr>
              <a:t>résistance</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9"/>
              </a:rPr>
              <a:t>acharnement</a:t>
            </a:r>
            <a:r>
              <a:rPr lang="fr-FR" sz="4000" dirty="0" smtClean="0">
                <a:latin typeface="Arial" pitchFamily="34" charset="0"/>
                <a:cs typeface="Arial" pitchFamily="34" charset="0"/>
              </a:rPr>
              <a:t>, </a:t>
            </a:r>
            <a:r>
              <a:rPr lang="fr-FR" sz="4000" dirty="0" smtClean="0">
                <a:latin typeface="Arial" pitchFamily="34" charset="0"/>
                <a:cs typeface="Arial" pitchFamily="34" charset="0"/>
                <a:hlinkClick r:id="rId10"/>
              </a:rPr>
              <a:t>continuation</a:t>
            </a:r>
            <a:endParaRPr lang="en-US" sz="4000" dirty="0" smtClean="0">
              <a:latin typeface="Arial" pitchFamily="34" charset="0"/>
              <a:cs typeface="Arial" pitchFamily="34" charset="0"/>
            </a:endParaRPr>
          </a:p>
          <a:p>
            <a:pPr algn="just" fontAlgn="base"/>
            <a:r>
              <a:rPr lang="fr-FR" sz="4000" dirty="0" smtClean="0">
                <a:latin typeface="Arial" pitchFamily="34" charset="0"/>
                <a:cs typeface="Arial" pitchFamily="34" charset="0"/>
              </a:rPr>
              <a:t>https</a:t>
            </a:r>
            <a:r>
              <a:rPr lang="fr-FR" sz="4000" dirty="0" smtClean="0">
                <a:latin typeface="Arial" pitchFamily="34" charset="0"/>
                <a:cs typeface="Arial" pitchFamily="34" charset="0"/>
              </a:rPr>
              <a:t>://www.linternaute.fr/dictionnaire/fr/definition/perseverance/</a:t>
            </a:r>
            <a:endParaRPr lang="en-US" sz="40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fontAlgn="base">
              <a:buNone/>
            </a:pPr>
            <a:r>
              <a:rPr lang="fr-FR" sz="4000" b="1" dirty="0" smtClean="0">
                <a:solidFill>
                  <a:srgbClr val="0033CC"/>
                </a:solidFill>
                <a:latin typeface="Arial Rounded MT Bold" pitchFamily="34" charset="0"/>
              </a:rPr>
              <a:t>DEFINITION BIBLIQUE DE LA </a:t>
            </a:r>
            <a:r>
              <a:rPr lang="fr-FR" sz="4000" b="1" dirty="0" smtClean="0">
                <a:solidFill>
                  <a:srgbClr val="0033CC"/>
                </a:solidFill>
                <a:latin typeface="Arial Rounded MT Bold" pitchFamily="34" charset="0"/>
              </a:rPr>
              <a:t>PERSEVERANCE</a:t>
            </a:r>
            <a:endParaRPr lang="en-US" sz="4000" dirty="0" smtClean="0">
              <a:solidFill>
                <a:srgbClr val="0033CC"/>
              </a:solidFill>
              <a:latin typeface="Arial Rounded MT Bold" pitchFamily="34" charset="0"/>
            </a:endParaRPr>
          </a:p>
          <a:p>
            <a:pPr lvl="0" algn="just" fontAlgn="base"/>
            <a:r>
              <a:rPr lang="fr-FR" sz="4400" dirty="0" smtClean="0">
                <a:latin typeface="Arial Rounded MT Bold" pitchFamily="34" charset="0"/>
              </a:rPr>
              <a:t>La persévérance c'est en réalité le fait de continuer un effort jugé difficile, le continuer malgré une opposition, malgré quelque chose de contraire censé nous faire arrêter notre effort. </a:t>
            </a:r>
            <a:endParaRPr lang="en-US" sz="44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fontAlgn="base"/>
            <a:r>
              <a:rPr lang="fr-FR" sz="4000" dirty="0" smtClean="0">
                <a:latin typeface="Arial Rounded MT Bold" pitchFamily="34" charset="0"/>
              </a:rPr>
              <a:t>La </a:t>
            </a:r>
            <a:r>
              <a:rPr lang="fr-FR" sz="4000" dirty="0" smtClean="0">
                <a:latin typeface="Arial Rounded MT Bold" pitchFamily="34" charset="0"/>
              </a:rPr>
              <a:t>persévérance est donc en rapport avec un dépassement de soi pour dépasser un obstacle qui se dresse sur notre chemin et qui légitimement devrait nous faire arrêter notre course. </a:t>
            </a:r>
            <a:endParaRPr lang="en-US" sz="4000" dirty="0" smtClean="0">
              <a:latin typeface="Arial Rounded MT Bold" pitchFamily="34" charset="0"/>
            </a:endParaRPr>
          </a:p>
          <a:p>
            <a:pPr lvl="0" algn="just" fontAlgn="base"/>
            <a:r>
              <a:rPr lang="fr-FR" sz="4000" dirty="0" smtClean="0">
                <a:latin typeface="Arial Rounded MT Bold" pitchFamily="34" charset="0"/>
              </a:rPr>
              <a:t>La persévérance permet donc un dépassement de nos limites.</a:t>
            </a:r>
            <a:endParaRPr lang="en-US" sz="4000" dirty="0" smtClean="0">
              <a:latin typeface="Arial Rounded MT Bold" pitchFamily="34" charset="0"/>
            </a:endParaRPr>
          </a:p>
          <a:p>
            <a:pPr lvl="0" algn="just" fontAlgn="base"/>
            <a:r>
              <a:rPr lang="fr-FR" sz="4000" dirty="0" smtClean="0">
                <a:solidFill>
                  <a:srgbClr val="0033CC"/>
                </a:solidFill>
                <a:latin typeface="Arial Rounded MT Bold" pitchFamily="34" charset="0"/>
              </a:rPr>
              <a:t>https://emcitv.com/eric-elisee-kouakou/texte/la-patience-la-perseverance-et-la-foi-12402.html</a:t>
            </a:r>
            <a:endParaRPr lang="en-US" sz="4000" dirty="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fontAlgn="base">
              <a:buNone/>
            </a:pPr>
            <a:r>
              <a:rPr lang="fr-FR" sz="4000" dirty="0" smtClean="0">
                <a:solidFill>
                  <a:srgbClr val="0033CC"/>
                </a:solidFill>
                <a:latin typeface="Arial Rounded MT Bold" pitchFamily="34" charset="0"/>
              </a:rPr>
              <a:t>ETUDE SUR LA PERSEVERANCE DU CHRETIEN</a:t>
            </a:r>
            <a:endParaRPr lang="en-US" sz="4000" dirty="0" smtClean="0">
              <a:solidFill>
                <a:srgbClr val="0033CC"/>
              </a:solidFill>
              <a:latin typeface="Arial Rounded MT Bold" pitchFamily="34" charset="0"/>
            </a:endParaRPr>
          </a:p>
          <a:p>
            <a:pPr lvl="0" algn="just" fontAlgn="base"/>
            <a:r>
              <a:rPr lang="fr-FR" sz="4000" dirty="0" smtClean="0">
                <a:solidFill>
                  <a:srgbClr val="FF0000"/>
                </a:solidFill>
                <a:latin typeface="Arial Rounded MT Bold" pitchFamily="34" charset="0"/>
              </a:rPr>
              <a:t>CREDIT</a:t>
            </a:r>
            <a:endParaRPr lang="en-US" sz="4000" dirty="0" smtClean="0">
              <a:solidFill>
                <a:srgbClr val="FF0000"/>
              </a:solidFill>
              <a:latin typeface="Arial Rounded MT Bold" pitchFamily="34" charset="0"/>
            </a:endParaRPr>
          </a:p>
          <a:p>
            <a:pPr lvl="0" algn="just" fontAlgn="base"/>
            <a:r>
              <a:rPr lang="fr-FR" sz="4000" dirty="0" smtClean="0">
                <a:latin typeface="Arial Rounded MT Bold" pitchFamily="34" charset="0"/>
              </a:rPr>
              <a:t>https://enseignements-etudes-bibliques-01.over-blog.com/2021/03/3-la-perseverance-dans-la-priere-col-4-2-2-perseverez-dans-la-priere-veillez-y-avec-actions-de-graces-3-priez-en-meme-temps-pour-n.h</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fontAlgn="base"/>
            <a:r>
              <a:rPr lang="fr-FR" sz="5400" dirty="0" smtClean="0">
                <a:latin typeface="Arial Rounded MT Bold" pitchFamily="34" charset="0"/>
              </a:rPr>
              <a:t>La </a:t>
            </a:r>
            <a:r>
              <a:rPr lang="fr-FR" sz="5400" dirty="0" smtClean="0">
                <a:latin typeface="Arial Rounded MT Bold" pitchFamily="34" charset="0"/>
              </a:rPr>
              <a:t>conversion à Jésus-Christ marque le point de départ de la marche chrétienne dans laquelle le croyant est appelé à persévérer en manifestant une foi </a:t>
            </a:r>
            <a:r>
              <a:rPr lang="fr-FR" sz="5400" dirty="0" smtClean="0">
                <a:latin typeface="Arial Rounded MT Bold" pitchFamily="34" charset="0"/>
              </a:rPr>
              <a:t>ferme</a:t>
            </a:r>
            <a:endParaRPr lang="en-US" sz="54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fontAlgn="base"/>
            <a:r>
              <a:rPr lang="fr-FR" sz="4400" b="1" dirty="0" err="1" smtClean="0">
                <a:solidFill>
                  <a:srgbClr val="0033CC"/>
                </a:solidFill>
                <a:latin typeface="Arial Rounded MT Bold" pitchFamily="34" charset="0"/>
              </a:rPr>
              <a:t>Hb</a:t>
            </a:r>
            <a:r>
              <a:rPr lang="fr-FR" sz="4400" b="1" dirty="0" smtClean="0">
                <a:solidFill>
                  <a:srgbClr val="0033CC"/>
                </a:solidFill>
                <a:latin typeface="Arial Rounded MT Bold" pitchFamily="34" charset="0"/>
              </a:rPr>
              <a:t> </a:t>
            </a:r>
            <a:r>
              <a:rPr lang="fr-FR" sz="4400" b="1" dirty="0" smtClean="0">
                <a:solidFill>
                  <a:srgbClr val="0033CC"/>
                </a:solidFill>
                <a:latin typeface="Arial Rounded MT Bold" pitchFamily="34" charset="0"/>
              </a:rPr>
              <a:t>12.1;</a:t>
            </a:r>
            <a:endParaRPr lang="en-US" sz="4400" dirty="0" smtClean="0">
              <a:solidFill>
                <a:srgbClr val="0033CC"/>
              </a:solidFill>
              <a:latin typeface="Arial Rounded MT Bold" pitchFamily="34" charset="0"/>
            </a:endParaRPr>
          </a:p>
          <a:p>
            <a:pPr lvl="0" algn="just" fontAlgn="base"/>
            <a:r>
              <a:rPr lang="fr-FR" sz="4400" dirty="0" smtClean="0">
                <a:latin typeface="Arial Rounded MT Bold" pitchFamily="34" charset="0"/>
              </a:rPr>
              <a:t>Nous donc aussi, puisque nous sommes environnés d’une si grande nuée de témoins, rejetons tout fardeau, et le péché qui nous enveloppe si facilement, et courons avec persévérance dans la carrière qui nous est ouverte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fontAlgn="base"/>
            <a:r>
              <a:rPr lang="fr-FR" sz="4000" b="1" dirty="0" err="1" smtClean="0">
                <a:solidFill>
                  <a:srgbClr val="0033CC"/>
                </a:solidFill>
                <a:latin typeface="Arial Rounded MT Bold" pitchFamily="34" charset="0"/>
              </a:rPr>
              <a:t>Ac</a:t>
            </a:r>
            <a:r>
              <a:rPr lang="fr-FR" sz="4000" b="1" dirty="0" smtClean="0">
                <a:solidFill>
                  <a:srgbClr val="0033CC"/>
                </a:solidFill>
                <a:latin typeface="Arial Rounded MT Bold" pitchFamily="34" charset="0"/>
              </a:rPr>
              <a:t> </a:t>
            </a:r>
            <a:r>
              <a:rPr lang="fr-FR" sz="4000" b="1" dirty="0" smtClean="0">
                <a:solidFill>
                  <a:srgbClr val="0033CC"/>
                </a:solidFill>
                <a:latin typeface="Arial Rounded MT Bold" pitchFamily="34" charset="0"/>
              </a:rPr>
              <a:t>14.22;</a:t>
            </a:r>
            <a:endParaRPr lang="en-US" sz="4000" dirty="0" smtClean="0">
              <a:solidFill>
                <a:srgbClr val="0033CC"/>
              </a:solidFill>
              <a:latin typeface="Arial Rounded MT Bold" pitchFamily="34" charset="0"/>
            </a:endParaRPr>
          </a:p>
          <a:p>
            <a:pPr lvl="0" algn="just" fontAlgn="base"/>
            <a:r>
              <a:rPr lang="fr-FR" sz="4000" dirty="0" smtClean="0">
                <a:latin typeface="Arial Rounded MT Bold" pitchFamily="34" charset="0"/>
              </a:rPr>
              <a:t>22  fortifiant l’esprit des disciples, les exhortant à persévérer dans la foi, et disant que c’est par beaucoup de tribulations qu’il nous faut entrer dans le royaume de Dieu.</a:t>
            </a:r>
            <a:endParaRPr lang="en-US" sz="4000" dirty="0" smtClean="0">
              <a:latin typeface="Arial Rounded MT Bold" pitchFamily="34" charset="0"/>
            </a:endParaRPr>
          </a:p>
          <a:p>
            <a:pPr lvl="0" algn="just" fontAlgn="base"/>
            <a:r>
              <a:rPr lang="fr-FR" sz="4000" b="1" dirty="0" smtClean="0">
                <a:solidFill>
                  <a:srgbClr val="0033CC"/>
                </a:solidFill>
                <a:latin typeface="Arial Rounded MT Bold" pitchFamily="34" charset="0"/>
              </a:rPr>
              <a:t>1 Co 16.13</a:t>
            </a:r>
            <a:endParaRPr lang="en-US" sz="4000" dirty="0" smtClean="0">
              <a:solidFill>
                <a:srgbClr val="0033CC"/>
              </a:solidFill>
              <a:latin typeface="Arial Rounded MT Bold" pitchFamily="34" charset="0"/>
            </a:endParaRPr>
          </a:p>
          <a:p>
            <a:pPr lvl="0" algn="just" fontAlgn="base"/>
            <a:r>
              <a:rPr lang="fr-FR" sz="4000" dirty="0" smtClean="0">
                <a:latin typeface="Arial Rounded MT Bold" pitchFamily="34" charset="0"/>
              </a:rPr>
              <a:t>13  Veillez, demeurez fermes dans la foi, soyez des hommes, fortifiez-vous.</a:t>
            </a:r>
            <a:endParaRPr lang="en-US" sz="40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fontAlgn="base"/>
            <a:r>
              <a:rPr lang="fr-FR" sz="4000" b="1" dirty="0" smtClean="0">
                <a:solidFill>
                  <a:srgbClr val="0033CC"/>
                </a:solidFill>
                <a:latin typeface="Arial Rounded MT Bold" pitchFamily="34" charset="0"/>
              </a:rPr>
              <a:t>Cette persévérance doit se manifester dans différents domaines</a:t>
            </a:r>
            <a:r>
              <a:rPr lang="fr-FR" sz="4000" b="1"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a:p>
            <a:pPr lvl="0" algn="just" fontAlgn="base">
              <a:buNone/>
            </a:pPr>
            <a:r>
              <a:rPr lang="en-US" sz="4000" b="1" dirty="0" smtClean="0">
                <a:solidFill>
                  <a:srgbClr val="FF0000"/>
                </a:solidFill>
                <a:latin typeface="Arial Rounded MT Bold" pitchFamily="34" charset="0"/>
              </a:rPr>
              <a:t>6 points </a:t>
            </a:r>
            <a:r>
              <a:rPr lang="en-US" sz="4000" b="1" dirty="0" err="1" smtClean="0">
                <a:solidFill>
                  <a:srgbClr val="FF0000"/>
                </a:solidFill>
                <a:latin typeface="Arial Rounded MT Bold" pitchFamily="34" charset="0"/>
              </a:rPr>
              <a:t>particuliers</a:t>
            </a:r>
            <a:endParaRPr lang="en-US" sz="4000" dirty="0" smtClean="0">
              <a:solidFill>
                <a:srgbClr val="FF0000"/>
              </a:solidFill>
              <a:latin typeface="Arial Rounded MT Bold" pitchFamily="34" charset="0"/>
            </a:endParaRPr>
          </a:p>
          <a:p>
            <a:pPr algn="just" fontAlgn="base"/>
            <a:r>
              <a:rPr lang="fr-FR" sz="4000" b="1" dirty="0" smtClean="0">
                <a:solidFill>
                  <a:schemeClr val="tx1"/>
                </a:solidFill>
                <a:latin typeface="Copperplate Gothic Bold" pitchFamily="34" charset="0"/>
              </a:rPr>
              <a:t>1. La persévérance dans la lecture de la </a:t>
            </a:r>
            <a:r>
              <a:rPr lang="fr-FR" sz="4000" b="1" dirty="0" smtClean="0">
                <a:solidFill>
                  <a:schemeClr val="tx1"/>
                </a:solidFill>
                <a:latin typeface="Copperplate Gothic Bold" pitchFamily="34" charset="0"/>
              </a:rPr>
              <a:t>bible</a:t>
            </a:r>
            <a:endParaRPr lang="en-US" sz="4000" dirty="0" smtClean="0">
              <a:solidFill>
                <a:schemeClr val="tx1"/>
              </a:solidFill>
              <a:latin typeface="Copperplate Gothic Bold" pitchFamily="34" charset="0"/>
            </a:endParaRPr>
          </a:p>
          <a:p>
            <a:pPr algn="just" fontAlgn="base"/>
            <a:r>
              <a:rPr lang="fr-FR" sz="4000" b="1" dirty="0" smtClean="0">
                <a:solidFill>
                  <a:srgbClr val="FF0000"/>
                </a:solidFill>
                <a:latin typeface="Arial Rounded MT Bold" pitchFamily="34" charset="0"/>
              </a:rPr>
              <a:t>1 Tm 4.13,16</a:t>
            </a:r>
            <a:endParaRPr lang="en-US" sz="4000" dirty="0" smtClean="0">
              <a:solidFill>
                <a:srgbClr val="FF0000"/>
              </a:solidFill>
              <a:latin typeface="Arial Rounded MT Bold" pitchFamily="34" charset="0"/>
            </a:endParaRPr>
          </a:p>
          <a:p>
            <a:pPr lvl="0" algn="just" fontAlgn="base"/>
            <a:r>
              <a:rPr lang="fr-FR" sz="4000" dirty="0" smtClean="0">
                <a:solidFill>
                  <a:srgbClr val="0033CC"/>
                </a:solidFill>
                <a:latin typeface="Arial Rounded MT Bold" pitchFamily="34" charset="0"/>
              </a:rPr>
              <a:t>13  Jusqu’à ce que je vienne, applique-toi à la lecture, à l’exhortation, à l’enseignement.</a:t>
            </a:r>
            <a:endParaRPr lang="en-US" sz="4000" dirty="0" smtClean="0">
              <a:solidFill>
                <a:srgbClr val="0033CC"/>
              </a:solidFill>
              <a:latin typeface="Arial Rounded MT Bold" pitchFamily="34" charset="0"/>
            </a:endParaRPr>
          </a:p>
          <a:p>
            <a:pPr lvl="0" algn="just" fontAlgn="base"/>
            <a:r>
              <a:rPr lang="fr-FR" sz="4000" dirty="0" smtClean="0">
                <a:solidFill>
                  <a:srgbClr val="FF0000"/>
                </a:solidFill>
                <a:latin typeface="Arial Rounded MT Bold" pitchFamily="34" charset="0"/>
              </a:rPr>
              <a:t>14  Ne néglige pas le don qui est en toi, et qui t’a été donné par prophétie avec l’imposition des mains de l’assemblée des anciens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fr-FR" sz="4000" dirty="0" smtClean="0">
                <a:solidFill>
                  <a:srgbClr val="0033CC"/>
                </a:solidFill>
                <a:latin typeface="Arial Rounded MT Bold" pitchFamily="34" charset="0"/>
              </a:rPr>
              <a:t>15</a:t>
            </a:r>
            <a:r>
              <a:rPr lang="fr-FR" sz="4000" dirty="0" smtClean="0">
                <a:solidFill>
                  <a:srgbClr val="0033CC"/>
                </a:solidFill>
                <a:latin typeface="Arial Rounded MT Bold" pitchFamily="34" charset="0"/>
              </a:rPr>
              <a:t>  Occupe-toi de ces choses, donne-toi tout entier à elles, afin que tes progrès soient évidents pour tous.</a:t>
            </a:r>
            <a:endParaRPr lang="en-US" sz="4000" dirty="0" smtClean="0">
              <a:solidFill>
                <a:srgbClr val="0033CC"/>
              </a:solidFill>
              <a:latin typeface="Arial Rounded MT Bold" pitchFamily="34" charset="0"/>
            </a:endParaRPr>
          </a:p>
          <a:p>
            <a:pPr lvl="0" algn="just" fontAlgn="base"/>
            <a:r>
              <a:rPr lang="fr-FR" sz="4000" dirty="0" smtClean="0">
                <a:solidFill>
                  <a:srgbClr val="FF0000"/>
                </a:solidFill>
                <a:latin typeface="Arial Rounded MT Bold" pitchFamily="34" charset="0"/>
              </a:rPr>
              <a:t>16  Veille sur toi-même et sur ton enseignement ; persévère dans ces choses, car, en agissant ainsi, tu te sauveras toi-même, et tu sauveras ceux qui t’écoutent</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fontAlgn="base"/>
            <a:r>
              <a:rPr lang="fr-FR" sz="4000" b="1" dirty="0" smtClean="0">
                <a:solidFill>
                  <a:schemeClr val="tx1"/>
                </a:solidFill>
                <a:latin typeface="Arial Rounded MT Bold" pitchFamily="34" charset="0"/>
              </a:rPr>
              <a:t>La </a:t>
            </a:r>
            <a:r>
              <a:rPr lang="fr-FR" sz="4000" b="1" dirty="0" smtClean="0">
                <a:solidFill>
                  <a:schemeClr val="tx1"/>
                </a:solidFill>
                <a:latin typeface="Arial Rounded MT Bold" pitchFamily="34" charset="0"/>
              </a:rPr>
              <a:t>Parole de Dieu est la source de la foi et la nourriture spirituelle du croyant</a:t>
            </a:r>
            <a:endParaRPr lang="en-US" sz="4000" dirty="0" smtClean="0">
              <a:solidFill>
                <a:schemeClr val="tx1"/>
              </a:solidFill>
              <a:latin typeface="Arial Rounded MT Bold" pitchFamily="34" charset="0"/>
            </a:endParaRPr>
          </a:p>
          <a:p>
            <a:pPr lvl="0" algn="just" fontAlgn="base"/>
            <a:r>
              <a:rPr lang="fr-FR" sz="4000" b="1" dirty="0" smtClean="0">
                <a:solidFill>
                  <a:srgbClr val="0033CC"/>
                </a:solidFill>
                <a:latin typeface="Arial Rounded MT Bold" pitchFamily="34" charset="0"/>
              </a:rPr>
              <a:t>Rm10.17</a:t>
            </a:r>
            <a:endParaRPr lang="en-US" sz="4000" dirty="0" smtClean="0">
              <a:solidFill>
                <a:srgbClr val="0033CC"/>
              </a:solidFill>
              <a:latin typeface="Arial Rounded MT Bold" pitchFamily="34" charset="0"/>
            </a:endParaRPr>
          </a:p>
          <a:p>
            <a:pPr lvl="0" algn="just" fontAlgn="base"/>
            <a:r>
              <a:rPr lang="fr-FR" sz="4000" dirty="0" smtClean="0">
                <a:solidFill>
                  <a:srgbClr val="FF0000"/>
                </a:solidFill>
                <a:latin typeface="Arial Rounded MT Bold" pitchFamily="34" charset="0"/>
              </a:rPr>
              <a:t>17  Ainsi la foi vient de ce qu’on entend, et ce qu’on entend vient de la parole de Christ.</a:t>
            </a:r>
            <a:endParaRPr lang="en-US" sz="4000" dirty="0" smtClean="0">
              <a:solidFill>
                <a:srgbClr val="FF0000"/>
              </a:solidFill>
              <a:latin typeface="Arial Rounded MT Bold" pitchFamily="34" charset="0"/>
            </a:endParaRPr>
          </a:p>
          <a:p>
            <a:pPr lvl="0" algn="just" fontAlgn="base"/>
            <a:r>
              <a:rPr lang="fr-FR" sz="4000" b="1" dirty="0" smtClean="0">
                <a:solidFill>
                  <a:srgbClr val="0033CC"/>
                </a:solidFill>
                <a:latin typeface="Arial Rounded MT Bold" pitchFamily="34" charset="0"/>
              </a:rPr>
              <a:t>Jr 15.16</a:t>
            </a:r>
            <a:endParaRPr lang="en-US" sz="4000" dirty="0" smtClean="0">
              <a:solidFill>
                <a:srgbClr val="0033CC"/>
              </a:solidFill>
              <a:latin typeface="Arial Rounded MT Bold" pitchFamily="34" charset="0"/>
            </a:endParaRPr>
          </a:p>
          <a:p>
            <a:pPr lvl="0" algn="just" fontAlgn="base"/>
            <a:r>
              <a:rPr lang="fr-FR" sz="4000" dirty="0" smtClean="0">
                <a:solidFill>
                  <a:srgbClr val="FF0000"/>
                </a:solidFill>
                <a:latin typeface="Arial Rounded MT Bold" pitchFamily="34" charset="0"/>
              </a:rPr>
              <a:t>16  J’ai recueilli tes paroles, et je les ai dévorées ; Tes paroles ont fait la joie et l’allégresse de mon cœur ; Car ton nom est invoqué sur moi, Eternel, Dieu des armées </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fontAlgn="base"/>
            <a:r>
              <a:rPr lang="fr-FR" sz="4000" b="1" dirty="0" smtClean="0">
                <a:solidFill>
                  <a:schemeClr val="tx1"/>
                </a:solidFill>
                <a:latin typeface="Arial Rounded MT Bold" pitchFamily="34" charset="0"/>
              </a:rPr>
              <a:t>Il </a:t>
            </a:r>
            <a:r>
              <a:rPr lang="fr-FR" sz="4000" b="1" dirty="0" smtClean="0">
                <a:solidFill>
                  <a:schemeClr val="tx1"/>
                </a:solidFill>
                <a:latin typeface="Arial Rounded MT Bold" pitchFamily="34" charset="0"/>
              </a:rPr>
              <a:t>faut donc persévérer dans sa lecture et sa méditation</a:t>
            </a:r>
            <a:endParaRPr lang="en-US" sz="4000" dirty="0" smtClean="0">
              <a:solidFill>
                <a:schemeClr val="tx1"/>
              </a:solidFill>
              <a:latin typeface="Arial Rounded MT Bold" pitchFamily="34" charset="0"/>
            </a:endParaRPr>
          </a:p>
          <a:p>
            <a:pPr algn="just" fontAlgn="base"/>
            <a:r>
              <a:rPr lang="fr-FR" sz="4000" b="1" dirty="0" err="1" smtClean="0">
                <a:solidFill>
                  <a:srgbClr val="FF0000"/>
                </a:solidFill>
                <a:latin typeface="Arial Rounded MT Bold" pitchFamily="34" charset="0"/>
              </a:rPr>
              <a:t>Jc</a:t>
            </a:r>
            <a:r>
              <a:rPr lang="fr-FR" sz="4000" b="1" dirty="0" smtClean="0">
                <a:solidFill>
                  <a:srgbClr val="FF0000"/>
                </a:solidFill>
                <a:latin typeface="Arial Rounded MT Bold" pitchFamily="34" charset="0"/>
              </a:rPr>
              <a:t> 1.23-25;</a:t>
            </a:r>
            <a:endParaRPr lang="en-US" sz="4000" dirty="0" smtClean="0">
              <a:solidFill>
                <a:srgbClr val="FF0000"/>
              </a:solidFill>
              <a:latin typeface="Arial Rounded MT Bold" pitchFamily="34" charset="0"/>
            </a:endParaRPr>
          </a:p>
          <a:p>
            <a:pPr lvl="0" algn="just" fontAlgn="base"/>
            <a:r>
              <a:rPr lang="fr-FR" sz="4000" dirty="0" smtClean="0">
                <a:solidFill>
                  <a:srgbClr val="0033CC"/>
                </a:solidFill>
                <a:latin typeface="Arial Rounded MT Bold" pitchFamily="34" charset="0"/>
              </a:rPr>
              <a:t>23  Car, si quelqu’un écoute la parole et ne la met pas en pratique, il est semblable à un homme qui regarde dans un miroir son visage naturel,</a:t>
            </a:r>
            <a:endParaRPr lang="en-US" sz="4000" dirty="0" smtClean="0">
              <a:solidFill>
                <a:srgbClr val="0033CC"/>
              </a:solidFill>
              <a:latin typeface="Arial Rounded MT Bold" pitchFamily="34" charset="0"/>
            </a:endParaRPr>
          </a:p>
          <a:p>
            <a:pPr lvl="0" algn="just" fontAlgn="base"/>
            <a:r>
              <a:rPr lang="fr-FR" sz="4000" dirty="0" smtClean="0">
                <a:solidFill>
                  <a:srgbClr val="FF0000"/>
                </a:solidFill>
                <a:latin typeface="Arial Rounded MT Bold" pitchFamily="34" charset="0"/>
              </a:rPr>
              <a:t>24  et qui, après s’être regardé, s’en va, et oublie aussitôt quel il était</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fr-FR" sz="4800" dirty="0" smtClean="0">
                <a:solidFill>
                  <a:srgbClr val="FF0000"/>
                </a:solidFill>
                <a:latin typeface="Arial Rounded MT Bold" pitchFamily="34" charset="0"/>
              </a:rPr>
              <a:t>25</a:t>
            </a:r>
            <a:r>
              <a:rPr lang="fr-FR" sz="4800" dirty="0" smtClean="0">
                <a:solidFill>
                  <a:srgbClr val="0033CC"/>
                </a:solidFill>
                <a:latin typeface="Arial Rounded MT Bold" pitchFamily="34" charset="0"/>
              </a:rPr>
              <a:t>  Mais celui qui aura plongé les regards dans la loi parfaite, la loi de la liberté, et qui aura persévéré, n’étant pas un auditeur oublieux, mais se mettant à l’œuvre, celui-là sera heureux dans son activité</a:t>
            </a:r>
            <a:r>
              <a:rPr lang="fr-FR"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fontAlgn="base"/>
            <a:r>
              <a:rPr lang="fr-FR" sz="4000" b="1" dirty="0" smtClean="0">
                <a:solidFill>
                  <a:srgbClr val="FF0000"/>
                </a:solidFill>
                <a:latin typeface="Arial Rounded MT Bold" pitchFamily="34" charset="0"/>
              </a:rPr>
              <a:t>Jos </a:t>
            </a:r>
            <a:r>
              <a:rPr lang="fr-FR" sz="4000" b="1" dirty="0" smtClean="0">
                <a:solidFill>
                  <a:srgbClr val="FF0000"/>
                </a:solidFill>
                <a:latin typeface="Arial Rounded MT Bold" pitchFamily="34" charset="0"/>
              </a:rPr>
              <a:t>1.8</a:t>
            </a:r>
            <a:endParaRPr lang="en-US" sz="4000" dirty="0" smtClean="0">
              <a:solidFill>
                <a:srgbClr val="FF0000"/>
              </a:solidFill>
              <a:latin typeface="Arial Rounded MT Bold" pitchFamily="34" charset="0"/>
            </a:endParaRPr>
          </a:p>
          <a:p>
            <a:pPr lvl="0" algn="just" fontAlgn="base"/>
            <a:r>
              <a:rPr lang="fr-FR" sz="4000" dirty="0" smtClean="0">
                <a:solidFill>
                  <a:srgbClr val="0033CC"/>
                </a:solidFill>
                <a:latin typeface="Arial Rounded MT Bold" pitchFamily="34" charset="0"/>
              </a:rPr>
              <a:t>8  Que ce livre de la loi ne s’éloigne point de ta bouche ; médite-le jour et nuit, pour agir fidèlement selon tout ce qui y est écrit ; car c’est alors que tu auras du succès dans tes entreprises, c’est alors que tu réussiras.</a:t>
            </a:r>
            <a:endParaRPr lang="en-US" sz="4000" dirty="0" smtClean="0">
              <a:solidFill>
                <a:srgbClr val="0033CC"/>
              </a:solidFill>
              <a:latin typeface="Arial Rounded MT Bold" pitchFamily="34" charset="0"/>
            </a:endParaRPr>
          </a:p>
          <a:p>
            <a:pPr algn="just" fontAlgn="base"/>
            <a:r>
              <a:rPr lang="fr-FR" sz="4000" dirty="0" smtClean="0">
                <a:solidFill>
                  <a:schemeClr val="tx1"/>
                </a:solidFill>
                <a:latin typeface="Arial Rounded MT Bold" pitchFamily="34" charset="0"/>
              </a:rPr>
              <a:t>Comme notre corps physique a besoin de nourriture quotidiennement, notre âme a besoin de l'aliment spirituel de la Parole de Dieu.</a:t>
            </a:r>
            <a:endParaRPr lang="en-US" sz="4000" dirty="0">
              <a:solidFill>
                <a:schemeClr val="tx1"/>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dk1"/>
          </a:lnRef>
          <a:fillRef idx="2">
            <a:schemeClr val="dk1"/>
          </a:fillRef>
          <a:effectRef idx="1">
            <a:schemeClr val="dk1"/>
          </a:effectRef>
          <a:fontRef idx="minor">
            <a:schemeClr val="dk1"/>
          </a:fontRef>
        </p:style>
        <p:txBody>
          <a:bodyPr>
            <a:normAutofit/>
          </a:bodyPr>
          <a:lstStyle/>
          <a:p>
            <a:pPr algn="just" fontAlgn="base"/>
            <a:r>
              <a:rPr lang="fr-FR" sz="4400" b="1" dirty="0" smtClean="0">
                <a:solidFill>
                  <a:schemeClr val="tx1"/>
                </a:solidFill>
                <a:latin typeface="Copperplate Gothic Bold" pitchFamily="34" charset="0"/>
              </a:rPr>
              <a:t>2. La persévérance dans l'enseignement des </a:t>
            </a:r>
            <a:r>
              <a:rPr lang="fr-FR" sz="4400" b="1" dirty="0" smtClean="0">
                <a:solidFill>
                  <a:schemeClr val="tx1"/>
                </a:solidFill>
                <a:latin typeface="Copperplate Gothic Bold" pitchFamily="34" charset="0"/>
              </a:rPr>
              <a:t>apôtres</a:t>
            </a:r>
            <a:endParaRPr lang="en-US" sz="4400" dirty="0" smtClean="0">
              <a:solidFill>
                <a:schemeClr val="tx1"/>
              </a:solidFill>
              <a:latin typeface="Copperplate Gothic Bold" pitchFamily="34" charset="0"/>
            </a:endParaRPr>
          </a:p>
          <a:p>
            <a:pPr lvl="0" algn="just" fontAlgn="base"/>
            <a:r>
              <a:rPr lang="fr-FR" sz="4400" dirty="0" smtClean="0">
                <a:solidFill>
                  <a:schemeClr val="bg1"/>
                </a:solidFill>
                <a:latin typeface="Arial Rounded MT Bold" pitchFamily="34" charset="0"/>
              </a:rPr>
              <a:t>Après la conversion le croyant a besoin d'un enseignement basé sur l'Ecriture pour être instruit dans la vérité biblique et connaître les doctrines fondamentales </a:t>
            </a:r>
            <a:endParaRPr lang="en-US" sz="4400" dirty="0" smtClean="0">
              <a:solidFill>
                <a:schemeClr val="bg1"/>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fontAlgn="base"/>
            <a:r>
              <a:rPr lang="fr-FR" sz="4400" b="1" dirty="0" smtClean="0">
                <a:solidFill>
                  <a:schemeClr val="bg1"/>
                </a:solidFill>
                <a:latin typeface="Arial Rounded MT Bold" pitchFamily="34" charset="0"/>
              </a:rPr>
              <a:t>1Tm </a:t>
            </a:r>
            <a:r>
              <a:rPr lang="fr-FR" sz="4400" b="1" dirty="0" smtClean="0">
                <a:solidFill>
                  <a:schemeClr val="bg1"/>
                </a:solidFill>
                <a:latin typeface="Arial Rounded MT Bold" pitchFamily="34" charset="0"/>
              </a:rPr>
              <a:t>3.14-16</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a:p>
            <a:pPr lvl="0" algn="just" fontAlgn="base"/>
            <a:r>
              <a:rPr lang="fr-FR" sz="4400" dirty="0" smtClean="0">
                <a:latin typeface="Arial Rounded MT Bold" pitchFamily="34" charset="0"/>
              </a:rPr>
              <a:t>14   Je t’écris ces choses, avec l’espérance d’aller bientôt vers toi,</a:t>
            </a:r>
            <a:endParaRPr lang="en-US" sz="4400" dirty="0" smtClean="0">
              <a:latin typeface="Arial Rounded MT Bold" pitchFamily="34" charset="0"/>
            </a:endParaRPr>
          </a:p>
          <a:p>
            <a:pPr lvl="0" algn="just" fontAlgn="base"/>
            <a:r>
              <a:rPr lang="fr-FR" sz="4400" dirty="0" smtClean="0">
                <a:solidFill>
                  <a:schemeClr val="bg1"/>
                </a:solidFill>
                <a:latin typeface="Arial Rounded MT Bold" pitchFamily="34" charset="0"/>
              </a:rPr>
              <a:t>15  mais afin que tu saches, si je tarde, comment il faut se conduire dans la maison de Dieu, qui est l’Eglise du Dieu vivant, la colonne et l’appui de la vérité.</a:t>
            </a:r>
            <a:endParaRPr lang="en-US" sz="4400" dirty="0" smtClean="0">
              <a:solidFill>
                <a:schemeClr val="bg1"/>
              </a:solidFill>
              <a:latin typeface="Arial Rounded MT Bold" pitchFamily="34" charset="0"/>
            </a:endParaRPr>
          </a:p>
          <a:p>
            <a:pPr lvl="0" algn="just" fontAlgn="base"/>
            <a:r>
              <a:rPr lang="fr-FR" sz="4400" dirty="0" smtClean="0">
                <a:latin typeface="Arial Rounded MT Bold" pitchFamily="34" charset="0"/>
              </a:rPr>
              <a:t>16  Et, sans contredit, le mystère de la piété est grand : celui qui a été manifesté en chair, justifié par l’Esprit, vu des anges,</a:t>
            </a:r>
            <a:endParaRPr lang="en-US" sz="4400"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fontAlgn="base"/>
            <a:r>
              <a:rPr lang="fr-FR" sz="4800" dirty="0" smtClean="0">
                <a:solidFill>
                  <a:schemeClr val="bg1"/>
                </a:solidFill>
                <a:latin typeface="Arial Rounded MT Bold" pitchFamily="34" charset="0"/>
              </a:rPr>
              <a:t> </a:t>
            </a:r>
            <a:r>
              <a:rPr lang="fr-FR" sz="4800" b="1" dirty="0" smtClean="0">
                <a:solidFill>
                  <a:schemeClr val="bg1"/>
                </a:solidFill>
                <a:latin typeface="Arial Rounded MT Bold" pitchFamily="34" charset="0"/>
              </a:rPr>
              <a:t>Dieu a appelé des hommes pour transmettre cet </a:t>
            </a:r>
            <a:r>
              <a:rPr lang="fr-FR" sz="4800" b="1" dirty="0" smtClean="0">
                <a:solidFill>
                  <a:schemeClr val="bg1"/>
                </a:solidFill>
                <a:latin typeface="Arial Rounded MT Bold" pitchFamily="34" charset="0"/>
              </a:rPr>
              <a:t>enseignement</a:t>
            </a:r>
            <a:endParaRPr lang="en-US" sz="4800" dirty="0" smtClean="0">
              <a:solidFill>
                <a:schemeClr val="bg1"/>
              </a:solidFill>
              <a:latin typeface="Arial Rounded MT Bold" pitchFamily="34" charset="0"/>
            </a:endParaRPr>
          </a:p>
          <a:p>
            <a:pPr algn="just" fontAlgn="base"/>
            <a:r>
              <a:rPr lang="fr-FR" sz="4800" b="1" dirty="0" smtClean="0">
                <a:latin typeface="Arial Rounded MT Bold" pitchFamily="34" charset="0"/>
              </a:rPr>
              <a:t>2 Tm 2.2</a:t>
            </a:r>
            <a:endParaRPr lang="en-US" sz="4800" dirty="0" smtClean="0">
              <a:latin typeface="Arial Rounded MT Bold" pitchFamily="34" charset="0"/>
            </a:endParaRPr>
          </a:p>
          <a:p>
            <a:pPr lvl="0" algn="just" fontAlgn="base"/>
            <a:r>
              <a:rPr lang="fr-FR" sz="4800" dirty="0" smtClean="0">
                <a:solidFill>
                  <a:schemeClr val="bg1"/>
                </a:solidFill>
                <a:latin typeface="Arial Rounded MT Bold" pitchFamily="34" charset="0"/>
              </a:rPr>
              <a:t>2  Et ce que tu as entendu de moi en présence de beaucoup de témoins, confie-le à des hommes fidèles, qui soient capables de l’enseigner aussi à d’autres</a:t>
            </a:r>
            <a:r>
              <a:rPr lang="fr-FR"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fr-FR" sz="4800" dirty="0" smtClean="0">
                <a:latin typeface="Arial Rounded MT Bold" pitchFamily="34" charset="0"/>
              </a:rPr>
              <a:t>Celui-ci </a:t>
            </a:r>
            <a:r>
              <a:rPr lang="fr-FR" sz="4800" dirty="0" smtClean="0">
                <a:latin typeface="Arial Rounded MT Bold" pitchFamily="34" charset="0"/>
              </a:rPr>
              <a:t>est progressif et demande de la persévérance durant toute la vie du croyant, à la fois dans l'étude de la Bible, </a:t>
            </a:r>
            <a:endParaRPr lang="fr-FR" sz="4800" dirty="0" smtClean="0">
              <a:latin typeface="Arial Rounded MT Bold" pitchFamily="34" charset="0"/>
            </a:endParaRPr>
          </a:p>
          <a:p>
            <a:pPr lvl="0" algn="just" fontAlgn="base"/>
            <a:r>
              <a:rPr lang="fr-FR" sz="4800" dirty="0" smtClean="0">
                <a:solidFill>
                  <a:schemeClr val="bg1"/>
                </a:solidFill>
                <a:latin typeface="Arial Rounded MT Bold" pitchFamily="34" charset="0"/>
              </a:rPr>
              <a:t>dans </a:t>
            </a:r>
            <a:r>
              <a:rPr lang="fr-FR" sz="4800" dirty="0" smtClean="0">
                <a:solidFill>
                  <a:schemeClr val="bg1"/>
                </a:solidFill>
                <a:latin typeface="Arial Rounded MT Bold" pitchFamily="34" charset="0"/>
              </a:rPr>
              <a:t>l'acceptation des vérités révélées et dans la mise en pratique qui en </a:t>
            </a:r>
            <a:r>
              <a:rPr lang="fr-FR" sz="4800" dirty="0" smtClean="0">
                <a:solidFill>
                  <a:schemeClr val="bg1"/>
                </a:solidFill>
                <a:latin typeface="Arial Rounded MT Bold" pitchFamily="34" charset="0"/>
              </a:rPr>
              <a:t>découle</a:t>
            </a:r>
            <a:endParaRPr lang="en-US" sz="4800" dirty="0" smtClean="0">
              <a:solidFill>
                <a:schemeClr val="bg1"/>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a:bodyPr>
          <a:lstStyle/>
          <a:p>
            <a:pPr algn="just" fontAlgn="base">
              <a:buNone/>
            </a:pPr>
            <a:r>
              <a:rPr lang="fr-FR" sz="5400" b="1" dirty="0" smtClean="0">
                <a:latin typeface="Copperplate Gothic Bold" pitchFamily="34" charset="0"/>
              </a:rPr>
              <a:t>3. La persévérance dans la </a:t>
            </a:r>
            <a:r>
              <a:rPr lang="fr-FR" sz="5400" b="1" dirty="0" smtClean="0">
                <a:latin typeface="Copperplate Gothic Bold" pitchFamily="34" charset="0"/>
              </a:rPr>
              <a:t>prière</a:t>
            </a:r>
            <a:r>
              <a:rPr lang="fr-FR" sz="5400" b="1" dirty="0" smtClean="0">
                <a:latin typeface="Arial Rounded MT Bold" pitchFamily="34" charset="0"/>
              </a:rPr>
              <a:t> </a:t>
            </a:r>
            <a:endParaRPr lang="en-US" sz="5400" dirty="0" smtClean="0">
              <a:latin typeface="Arial Rounded MT Bold" pitchFamily="34" charset="0"/>
            </a:endParaRPr>
          </a:p>
          <a:p>
            <a:pPr algn="just" fontAlgn="base"/>
            <a:r>
              <a:rPr lang="fr-FR" sz="5400" b="1" dirty="0" smtClean="0">
                <a:solidFill>
                  <a:schemeClr val="bg1"/>
                </a:solidFill>
                <a:latin typeface="Arial Rounded MT Bold" pitchFamily="34" charset="0"/>
              </a:rPr>
              <a:t>Col </a:t>
            </a:r>
            <a:r>
              <a:rPr lang="fr-FR" sz="5400" b="1" dirty="0" smtClean="0">
                <a:solidFill>
                  <a:schemeClr val="bg1"/>
                </a:solidFill>
                <a:latin typeface="Arial Rounded MT Bold" pitchFamily="34" charset="0"/>
              </a:rPr>
              <a:t>4.2-4</a:t>
            </a:r>
            <a:endParaRPr lang="en-US" sz="5400" dirty="0" smtClean="0">
              <a:solidFill>
                <a:schemeClr val="bg1"/>
              </a:solidFill>
              <a:latin typeface="Arial Rounded MT Bold" pitchFamily="34" charset="0"/>
            </a:endParaRPr>
          </a:p>
          <a:p>
            <a:pPr lvl="0" algn="just" fontAlgn="base"/>
            <a:r>
              <a:rPr lang="fr-FR" sz="5400" dirty="0" smtClean="0">
                <a:latin typeface="Arial Rounded MT Bold" pitchFamily="34" charset="0"/>
              </a:rPr>
              <a:t>2   Persévérez dans la prière, veillez-y avec actions de grâces</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a:bodyPr>
          <a:lstStyle/>
          <a:p>
            <a:pPr lvl="0" algn="just" fontAlgn="base"/>
            <a:r>
              <a:rPr lang="fr-FR" sz="4800" dirty="0" smtClean="0">
                <a:latin typeface="Arial Rounded MT Bold" pitchFamily="34" charset="0"/>
              </a:rPr>
              <a:t>3</a:t>
            </a:r>
            <a:r>
              <a:rPr lang="fr-FR" sz="4800" dirty="0" smtClean="0">
                <a:latin typeface="Arial Rounded MT Bold" pitchFamily="34" charset="0"/>
              </a:rPr>
              <a:t>  Priez en même temps pour nous, afin que Dieu nous ouvre une porte pour la parole, en sorte que je puisse annoncer le mystère de Christ, pour lequel je suis dans les chaînes,</a:t>
            </a:r>
            <a:endParaRPr lang="en-US" sz="4800" dirty="0" smtClean="0">
              <a:latin typeface="Arial Rounded MT Bold" pitchFamily="34" charset="0"/>
            </a:endParaRPr>
          </a:p>
          <a:p>
            <a:pPr lvl="0" algn="just" fontAlgn="base"/>
            <a:r>
              <a:rPr lang="fr-FR" sz="4800" dirty="0" smtClean="0">
                <a:solidFill>
                  <a:schemeClr val="bg1"/>
                </a:solidFill>
                <a:latin typeface="Arial Rounded MT Bold" pitchFamily="34" charset="0"/>
              </a:rPr>
              <a:t>4  et le faire connaître comme je dois en parler</a:t>
            </a:r>
            <a:r>
              <a:rPr lang="fr-FR"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a:bodyPr>
          <a:lstStyle/>
          <a:p>
            <a:pPr algn="just" fontAlgn="base"/>
            <a:r>
              <a:rPr lang="fr-FR" sz="4400" b="1" dirty="0" smtClean="0">
                <a:latin typeface="Arial Rounded MT Bold" pitchFamily="34" charset="0"/>
              </a:rPr>
              <a:t>Une </a:t>
            </a:r>
            <a:r>
              <a:rPr lang="fr-FR" sz="4400" b="1" dirty="0" smtClean="0">
                <a:latin typeface="Arial Rounded MT Bold" pitchFamily="34" charset="0"/>
              </a:rPr>
              <a:t>caractéristique des premiers chrétiens était leur persévérance dans la prière</a:t>
            </a:r>
            <a:endParaRPr lang="en-US" sz="4400" dirty="0" smtClean="0">
              <a:latin typeface="Arial Rounded MT Bold" pitchFamily="34" charset="0"/>
            </a:endParaRPr>
          </a:p>
          <a:p>
            <a:pPr lvl="0" algn="just" fontAlgn="base"/>
            <a:r>
              <a:rPr lang="fr-FR" sz="4400" b="1" dirty="0" err="1" smtClean="0">
                <a:solidFill>
                  <a:schemeClr val="bg1"/>
                </a:solidFill>
                <a:latin typeface="Arial Rounded MT Bold" pitchFamily="34" charset="0"/>
              </a:rPr>
              <a:t>Ac</a:t>
            </a:r>
            <a:r>
              <a:rPr lang="fr-FR" sz="4400" b="1" dirty="0" smtClean="0">
                <a:solidFill>
                  <a:schemeClr val="bg1"/>
                </a:solidFill>
                <a:latin typeface="Arial Rounded MT Bold" pitchFamily="34" charset="0"/>
              </a:rPr>
              <a:t> 1.14;</a:t>
            </a:r>
            <a:endParaRPr lang="en-US" sz="4400" dirty="0" smtClean="0">
              <a:solidFill>
                <a:schemeClr val="bg1"/>
              </a:solidFill>
              <a:latin typeface="Arial Rounded MT Bold" pitchFamily="34" charset="0"/>
            </a:endParaRPr>
          </a:p>
          <a:p>
            <a:pPr lvl="0" algn="just" fontAlgn="base"/>
            <a:r>
              <a:rPr lang="fr-FR" sz="4400" dirty="0" smtClean="0">
                <a:latin typeface="Arial Rounded MT Bold" pitchFamily="34" charset="0"/>
              </a:rPr>
              <a:t>14  Tous d’un commun accord persévéraient dans la prière, avec les femmes, et Marie, mère de Jésus, et avec les frères de Jésus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fontAlgn="base"/>
            <a:r>
              <a:rPr lang="fr-FR" sz="4400" b="1" dirty="0" err="1" smtClean="0">
                <a:solidFill>
                  <a:schemeClr val="bg1"/>
                </a:solidFill>
                <a:latin typeface="Arial Rounded MT Bold" pitchFamily="34" charset="0"/>
              </a:rPr>
              <a:t>Ac</a:t>
            </a:r>
            <a:r>
              <a:rPr lang="fr-FR" sz="4400" b="1" dirty="0" smtClean="0">
                <a:solidFill>
                  <a:schemeClr val="bg1"/>
                </a:solidFill>
                <a:latin typeface="Arial Rounded MT Bold" pitchFamily="34" charset="0"/>
              </a:rPr>
              <a:t> </a:t>
            </a:r>
            <a:r>
              <a:rPr lang="fr-FR" sz="4400" b="1" dirty="0" smtClean="0">
                <a:solidFill>
                  <a:schemeClr val="bg1"/>
                </a:solidFill>
                <a:latin typeface="Arial Rounded MT Bold" pitchFamily="34" charset="0"/>
              </a:rPr>
              <a:t>2.42</a:t>
            </a:r>
            <a:endParaRPr lang="en-US" sz="4400" dirty="0" smtClean="0">
              <a:solidFill>
                <a:schemeClr val="bg1"/>
              </a:solidFill>
              <a:latin typeface="Arial Rounded MT Bold" pitchFamily="34" charset="0"/>
            </a:endParaRPr>
          </a:p>
          <a:p>
            <a:pPr lvl="0" algn="just" fontAlgn="base"/>
            <a:r>
              <a:rPr lang="fr-FR" sz="4400" dirty="0" smtClean="0">
                <a:latin typeface="Arial Rounded MT Bold" pitchFamily="34" charset="0"/>
              </a:rPr>
              <a:t>42   Ils persévéraient dans l’enseignement des apôtres, dans la communion fraternelle, dans la fraction du pain, et dans les prières.</a:t>
            </a:r>
            <a:endParaRPr lang="en-US" sz="4400" dirty="0" smtClean="0">
              <a:latin typeface="Arial Rounded MT Bold" pitchFamily="34" charset="0"/>
            </a:endParaRPr>
          </a:p>
          <a:p>
            <a:pPr lvl="0" algn="just" fontAlgn="base"/>
            <a:r>
              <a:rPr lang="fr-FR" sz="4400" b="1" dirty="0" smtClean="0">
                <a:solidFill>
                  <a:schemeClr val="bg1"/>
                </a:solidFill>
                <a:latin typeface="Arial Rounded MT Bold" pitchFamily="34" charset="0"/>
              </a:rPr>
              <a:t>Aujourd'hui encore, les croyants sont appelés à maintenir ce contact avec Dieu avec la même </a:t>
            </a:r>
            <a:r>
              <a:rPr lang="fr-FR" sz="4400" b="1" dirty="0" smtClean="0">
                <a:solidFill>
                  <a:schemeClr val="bg1"/>
                </a:solidFill>
                <a:latin typeface="Arial Rounded MT Bold" pitchFamily="34" charset="0"/>
              </a:rPr>
              <a:t>constance</a:t>
            </a:r>
            <a:endParaRPr lang="en-US" sz="4400" dirty="0" smtClean="0">
              <a:solidFill>
                <a:schemeClr val="bg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fontAlgn="base"/>
            <a:r>
              <a:rPr lang="fr-FR" sz="4400" b="1" dirty="0" err="1" smtClean="0">
                <a:solidFill>
                  <a:schemeClr val="bg1"/>
                </a:solidFill>
                <a:latin typeface="Arial Rounded MT Bold" pitchFamily="34" charset="0"/>
              </a:rPr>
              <a:t>Lc</a:t>
            </a:r>
            <a:r>
              <a:rPr lang="fr-FR" sz="4400" b="1" dirty="0" smtClean="0">
                <a:solidFill>
                  <a:schemeClr val="bg1"/>
                </a:solidFill>
                <a:latin typeface="Arial Rounded MT Bold" pitchFamily="34" charset="0"/>
              </a:rPr>
              <a:t> </a:t>
            </a:r>
            <a:r>
              <a:rPr lang="fr-FR" sz="4400" b="1" dirty="0" smtClean="0">
                <a:solidFill>
                  <a:schemeClr val="bg1"/>
                </a:solidFill>
                <a:latin typeface="Arial Rounded MT Bold" pitchFamily="34" charset="0"/>
              </a:rPr>
              <a:t>18.1</a:t>
            </a:r>
            <a:endParaRPr lang="en-US" sz="4400" dirty="0" smtClean="0">
              <a:solidFill>
                <a:schemeClr val="bg1"/>
              </a:solidFill>
              <a:latin typeface="Arial Rounded MT Bold" pitchFamily="34" charset="0"/>
            </a:endParaRPr>
          </a:p>
          <a:p>
            <a:pPr lvl="0" algn="just" fontAlgn="base"/>
            <a:r>
              <a:rPr lang="fr-FR" sz="4400" dirty="0" smtClean="0">
                <a:latin typeface="Arial Rounded MT Bold" pitchFamily="34" charset="0"/>
              </a:rPr>
              <a:t>Jésus leur adressa une parabole, pour montrer qu’il faut toujours prier, et ne point se relâcher.</a:t>
            </a:r>
            <a:endParaRPr lang="en-US" sz="4400" dirty="0" smtClean="0">
              <a:latin typeface="Arial Rounded MT Bold" pitchFamily="34" charset="0"/>
            </a:endParaRPr>
          </a:p>
          <a:p>
            <a:pPr lvl="0" algn="just" fontAlgn="base"/>
            <a:r>
              <a:rPr lang="fr-FR" sz="4400" b="1" dirty="0" err="1" smtClean="0">
                <a:solidFill>
                  <a:schemeClr val="bg1"/>
                </a:solidFill>
                <a:latin typeface="Arial Rounded MT Bold" pitchFamily="34" charset="0"/>
              </a:rPr>
              <a:t>Ep</a:t>
            </a:r>
            <a:r>
              <a:rPr lang="fr-FR" sz="4400" b="1" dirty="0" smtClean="0">
                <a:solidFill>
                  <a:schemeClr val="bg1"/>
                </a:solidFill>
                <a:latin typeface="Arial Rounded MT Bold" pitchFamily="34" charset="0"/>
              </a:rPr>
              <a:t> 6. 18</a:t>
            </a:r>
            <a:endParaRPr lang="en-US" sz="4400" dirty="0" smtClean="0">
              <a:solidFill>
                <a:schemeClr val="bg1"/>
              </a:solidFill>
              <a:latin typeface="Arial Rounded MT Bold" pitchFamily="34" charset="0"/>
            </a:endParaRPr>
          </a:p>
          <a:p>
            <a:pPr lvl="0" algn="just" fontAlgn="base"/>
            <a:r>
              <a:rPr lang="fr-FR" sz="4400" dirty="0" smtClean="0">
                <a:latin typeface="Arial Rounded MT Bold" pitchFamily="34" charset="0"/>
              </a:rPr>
              <a:t>18  Faites en tout temps par l’Esprit toutes sortes de prières et de supplications. </a:t>
            </a:r>
            <a:endParaRPr lang="fr-FR" sz="4400" dirty="0" smtClean="0">
              <a:latin typeface="Arial Rounded MT Bold" pitchFamily="34" charset="0"/>
            </a:endParaRPr>
          </a:p>
          <a:p>
            <a:pPr lvl="0" algn="just" fontAlgn="base"/>
            <a:r>
              <a:rPr lang="fr-FR" sz="4400" b="1" dirty="0" smtClean="0">
                <a:solidFill>
                  <a:schemeClr val="bg1"/>
                </a:solidFill>
                <a:latin typeface="Arial Rounded MT Bold" pitchFamily="34" charset="0"/>
              </a:rPr>
              <a:t>Veillez </a:t>
            </a:r>
            <a:r>
              <a:rPr lang="fr-FR" sz="4400" b="1" dirty="0" smtClean="0">
                <a:solidFill>
                  <a:schemeClr val="bg1"/>
                </a:solidFill>
                <a:latin typeface="Arial Rounded MT Bold" pitchFamily="34" charset="0"/>
              </a:rPr>
              <a:t>à cela avec une entière persévérance, et priez pour tous les saints.</a:t>
            </a:r>
            <a:endParaRPr lang="en-US" sz="4400" dirty="0">
              <a:solidFill>
                <a:schemeClr val="bg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just" fontAlgn="base"/>
            <a:r>
              <a:rPr lang="fr-FR" sz="4800" b="1" dirty="0" smtClean="0">
                <a:latin typeface="Copperplate Gothic Bold" pitchFamily="34" charset="0"/>
              </a:rPr>
              <a:t>4. La persévérance dans la communion </a:t>
            </a:r>
            <a:r>
              <a:rPr lang="fr-FR" sz="4800" b="1" dirty="0" smtClean="0">
                <a:latin typeface="Copperplate Gothic Bold" pitchFamily="34" charset="0"/>
              </a:rPr>
              <a:t>fraternelle</a:t>
            </a:r>
            <a:endParaRPr lang="en-US" sz="4800" dirty="0" smtClean="0">
              <a:latin typeface="Copperplate Gothic Bold" pitchFamily="34" charset="0"/>
            </a:endParaRPr>
          </a:p>
          <a:p>
            <a:pPr algn="just" fontAlgn="base"/>
            <a:r>
              <a:rPr lang="fr-FR" sz="4800" b="1" dirty="0" smtClean="0">
                <a:solidFill>
                  <a:srgbClr val="0033CC"/>
                </a:solidFill>
                <a:latin typeface="Arial Rounded MT Bold" pitchFamily="34" charset="0"/>
              </a:rPr>
              <a:t>Dieu a voulu que l'Eglise soit un corps dont les membres dépendent les uns des autres</a:t>
            </a:r>
            <a:endParaRPr lang="en-US" sz="4800" dirty="0" smtClean="0">
              <a:solidFill>
                <a:srgbClr val="0033CC"/>
              </a:solidFill>
              <a:latin typeface="Arial Rounded MT Bold" pitchFamily="34" charset="0"/>
            </a:endParaRPr>
          </a:p>
          <a:p>
            <a:pPr lvl="0" algn="just" fontAlgn="base"/>
            <a:r>
              <a:rPr lang="fr-FR" sz="4800" b="1" dirty="0" smtClean="0">
                <a:latin typeface="Arial Rounded MT Bold" pitchFamily="34" charset="0"/>
              </a:rPr>
              <a:t>1 Co 12.12-17</a:t>
            </a:r>
            <a:endParaRPr lang="en-US" sz="4800" dirty="0" smtClean="0">
              <a:latin typeface="Arial Rounded MT Bold" pitchFamily="34" charset="0"/>
            </a:endParaRPr>
          </a:p>
          <a:p>
            <a:pPr lvl="0" algn="just" fontAlgn="base"/>
            <a:r>
              <a:rPr lang="fr-FR" sz="4800" dirty="0" smtClean="0">
                <a:solidFill>
                  <a:srgbClr val="0033CC"/>
                </a:solidFill>
                <a:latin typeface="Arial Rounded MT Bold" pitchFamily="34" charset="0"/>
              </a:rPr>
              <a:t>12   Car, comme le corps est un et a plusieurs membres, et comme tous </a:t>
            </a:r>
            <a:r>
              <a:rPr lang="fr-FR" sz="4800" b="1" dirty="0" smtClean="0">
                <a:solidFill>
                  <a:srgbClr val="0033CC"/>
                </a:solidFill>
                <a:latin typeface="Arial Rounded MT Bold" pitchFamily="34" charset="0"/>
              </a:rPr>
              <a:t>les membres du corps, malgré leur nombre, ne forment qu’un seul corps, ainsi en est-il de Christ</a:t>
            </a:r>
            <a:r>
              <a:rPr lang="fr-FR"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fontAlgn="base"/>
            <a:r>
              <a:rPr lang="fr-FR" sz="4800" dirty="0" smtClean="0">
                <a:latin typeface="Arial Rounded MT Bold" pitchFamily="34" charset="0"/>
              </a:rPr>
              <a:t>13</a:t>
            </a:r>
            <a:r>
              <a:rPr lang="fr-FR" sz="4800" dirty="0" smtClean="0">
                <a:latin typeface="Arial Rounded MT Bold" pitchFamily="34" charset="0"/>
              </a:rPr>
              <a:t>  Nous avons tous, en effet, été baptisés dans un seul Esprit, pour former un seul corps, soit Juifs, soit Grecs, soit esclaves, soit libres, et nous avons tous été abreuvés d’un seul Esprit.</a:t>
            </a:r>
            <a:endParaRPr lang="en-US" sz="4800" dirty="0" smtClean="0">
              <a:latin typeface="Arial Rounded MT Bold" pitchFamily="34" charset="0"/>
            </a:endParaRPr>
          </a:p>
          <a:p>
            <a:pPr lvl="0" algn="just" fontAlgn="base"/>
            <a:r>
              <a:rPr lang="fr-FR" sz="4800" b="1" dirty="0" smtClean="0">
                <a:solidFill>
                  <a:srgbClr val="0033CC"/>
                </a:solidFill>
                <a:latin typeface="Arial Rounded MT Bold" pitchFamily="34" charset="0"/>
              </a:rPr>
              <a:t>14  Ainsi le corps n’est pas un seul membre, mais il est formé de plusieurs membres</a:t>
            </a:r>
            <a:r>
              <a:rPr lang="fr-FR"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fontAlgn="base"/>
            <a:r>
              <a:rPr lang="fr-FR" sz="4800" dirty="0" smtClean="0">
                <a:latin typeface="Arial Rounded MT Bold" pitchFamily="34" charset="0"/>
              </a:rPr>
              <a:t>15</a:t>
            </a:r>
            <a:r>
              <a:rPr lang="fr-FR" sz="4800" dirty="0" smtClean="0">
                <a:latin typeface="Arial Rounded MT Bold" pitchFamily="34" charset="0"/>
              </a:rPr>
              <a:t>  Si le pied disait : </a:t>
            </a:r>
            <a:r>
              <a:rPr lang="fr-FR" sz="4800" b="1" dirty="0" smtClean="0">
                <a:latin typeface="Arial Rounded MT Bold" pitchFamily="34" charset="0"/>
              </a:rPr>
              <a:t>Parce que je ne suis pas une main, je ne suis pas du corps, </a:t>
            </a:r>
            <a:r>
              <a:rPr lang="fr-FR" sz="4800" dirty="0" smtClean="0">
                <a:latin typeface="Arial Rounded MT Bold" pitchFamily="34" charset="0"/>
              </a:rPr>
              <a:t>ne serait-il pas du corps pour cela ?</a:t>
            </a:r>
            <a:endParaRPr lang="en-US" sz="4800" dirty="0" smtClean="0">
              <a:latin typeface="Arial Rounded MT Bold" pitchFamily="34" charset="0"/>
            </a:endParaRPr>
          </a:p>
          <a:p>
            <a:pPr lvl="0" algn="just" fontAlgn="base"/>
            <a:r>
              <a:rPr lang="fr-FR" sz="4800" dirty="0" smtClean="0">
                <a:solidFill>
                  <a:srgbClr val="0033CC"/>
                </a:solidFill>
                <a:latin typeface="Arial Rounded MT Bold" pitchFamily="34" charset="0"/>
              </a:rPr>
              <a:t>16  Et si l’oreille disait : </a:t>
            </a:r>
            <a:r>
              <a:rPr lang="fr-FR" sz="4800" b="1" dirty="0" smtClean="0">
                <a:solidFill>
                  <a:srgbClr val="0033CC"/>
                </a:solidFill>
                <a:latin typeface="Arial Rounded MT Bold" pitchFamily="34" charset="0"/>
              </a:rPr>
              <a:t>Parce que je ne suis pas un œil, je ne suis pas du corps, </a:t>
            </a:r>
            <a:r>
              <a:rPr lang="fr-FR" sz="4800" dirty="0" smtClean="0">
                <a:solidFill>
                  <a:srgbClr val="0033CC"/>
                </a:solidFill>
                <a:latin typeface="Arial Rounded MT Bold" pitchFamily="34" charset="0"/>
              </a:rPr>
              <a:t>ne serait-elle pas du corps pour cela ?</a:t>
            </a:r>
            <a:endParaRPr lang="en-US" sz="4800" dirty="0" smtClean="0">
              <a:solidFill>
                <a:srgbClr val="0033CC"/>
              </a:solidFill>
              <a:latin typeface="Arial Rounded MT Bold" pitchFamily="34" charset="0"/>
            </a:endParaRPr>
          </a:p>
          <a:p>
            <a:pPr lvl="0" algn="just" fontAlgn="base"/>
            <a:r>
              <a:rPr lang="fr-FR" sz="4800" dirty="0" smtClean="0">
                <a:latin typeface="Arial Rounded MT Bold" pitchFamily="34" charset="0"/>
              </a:rPr>
              <a:t>17  </a:t>
            </a:r>
            <a:r>
              <a:rPr lang="fr-FR" sz="4800" b="1" dirty="0" smtClean="0">
                <a:latin typeface="Arial Rounded MT Bold" pitchFamily="34" charset="0"/>
              </a:rPr>
              <a:t>Si tout le corps était œil, où serait l’ouïe ? S’il était tout ouïe, où serait l’odorat ?</a:t>
            </a:r>
            <a:endParaRPr lang="en-US" sz="4800" dirty="0" smtClean="0">
              <a:latin typeface="Arial Rounded MT Bold" pitchFamily="34" charset="0"/>
            </a:endParaRPr>
          </a:p>
          <a:p>
            <a:pPr algn="just" fontAlgn="base">
              <a:buNone/>
            </a:pPr>
            <a:endParaRPr lang="en-US" sz="48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fontAlgn="base"/>
            <a:r>
              <a:rPr lang="fr-FR" sz="4800" b="1" dirty="0" smtClean="0">
                <a:latin typeface="Arial Rounded MT Bold" pitchFamily="34" charset="0"/>
              </a:rPr>
              <a:t>Le </a:t>
            </a:r>
            <a:r>
              <a:rPr lang="fr-FR" sz="4800" b="1" dirty="0" smtClean="0">
                <a:latin typeface="Arial Rounded MT Bold" pitchFamily="34" charset="0"/>
              </a:rPr>
              <a:t>croyant a absolument besoin d'un lien avec une communauté et il est nécessaire qu'il persévère dans la communion </a:t>
            </a:r>
            <a:r>
              <a:rPr lang="fr-FR" sz="4800" b="1" dirty="0" smtClean="0">
                <a:latin typeface="Arial Rounded MT Bold" pitchFamily="34" charset="0"/>
              </a:rPr>
              <a:t>fraternelle</a:t>
            </a:r>
            <a:endParaRPr lang="en-US" sz="4800" dirty="0" smtClean="0">
              <a:latin typeface="Arial Rounded MT Bold" pitchFamily="34" charset="0"/>
            </a:endParaRPr>
          </a:p>
          <a:p>
            <a:pPr lvl="0" algn="just" fontAlgn="base"/>
            <a:r>
              <a:rPr lang="fr-FR" sz="4800" b="1" dirty="0" smtClean="0">
                <a:solidFill>
                  <a:srgbClr val="0033CC"/>
                </a:solidFill>
                <a:latin typeface="Arial Rounded MT Bold" pitchFamily="34" charset="0"/>
              </a:rPr>
              <a:t>Ps 133.1-3</a:t>
            </a:r>
            <a:endParaRPr lang="en-US" sz="4800" dirty="0" smtClean="0">
              <a:solidFill>
                <a:srgbClr val="0033CC"/>
              </a:solidFill>
              <a:latin typeface="Arial Rounded MT Bold" pitchFamily="34" charset="0"/>
            </a:endParaRPr>
          </a:p>
          <a:p>
            <a:pPr lvl="0" algn="just" fontAlgn="base"/>
            <a:r>
              <a:rPr lang="fr-FR" sz="4800" dirty="0" smtClean="0">
                <a:latin typeface="Arial Rounded MT Bold" pitchFamily="34" charset="0"/>
              </a:rPr>
              <a:t>Cantique des degrés. De David. Voici, oh ! qu’il est agréable, qu’il est doux </a:t>
            </a:r>
            <a:r>
              <a:rPr lang="fr-FR" sz="4800" b="1" dirty="0" smtClean="0">
                <a:latin typeface="Arial Rounded MT Bold" pitchFamily="34" charset="0"/>
              </a:rPr>
              <a:t>Pour des frères</a:t>
            </a:r>
            <a:r>
              <a:rPr lang="fr-FR" sz="4800" dirty="0" smtClean="0">
                <a:latin typeface="Arial Rounded MT Bold" pitchFamily="34" charset="0"/>
              </a:rPr>
              <a:t> </a:t>
            </a:r>
            <a:r>
              <a:rPr lang="fr-FR" sz="4800" b="1" dirty="0" smtClean="0">
                <a:latin typeface="Arial Rounded MT Bold" pitchFamily="34" charset="0"/>
              </a:rPr>
              <a:t>de demeurer ensemble</a:t>
            </a:r>
            <a:r>
              <a:rPr lang="fr-FR" sz="4800" dirty="0" smtClean="0">
                <a:latin typeface="Arial Rounded MT Bold" pitchFamily="34" charset="0"/>
              </a:rPr>
              <a:t> </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fontAlgn="base"/>
            <a:r>
              <a:rPr lang="fr-FR" sz="4800" b="1" dirty="0" smtClean="0">
                <a:latin typeface="Arial Rounded MT Bold" pitchFamily="34" charset="0"/>
              </a:rPr>
              <a:t>C’est </a:t>
            </a:r>
            <a:r>
              <a:rPr lang="fr-FR" sz="4800" b="1" dirty="0" smtClean="0">
                <a:latin typeface="Arial Rounded MT Bold" pitchFamily="34" charset="0"/>
              </a:rPr>
              <a:t>comme l’huile précieuse qui</a:t>
            </a:r>
            <a:r>
              <a:rPr lang="fr-FR" sz="4800" dirty="0" smtClean="0">
                <a:latin typeface="Arial Rounded MT Bold" pitchFamily="34" charset="0"/>
              </a:rPr>
              <a:t>, </a:t>
            </a:r>
            <a:r>
              <a:rPr lang="fr-FR" sz="4800" b="1" dirty="0" smtClean="0">
                <a:latin typeface="Arial Rounded MT Bold" pitchFamily="34" charset="0"/>
              </a:rPr>
              <a:t>répandue sur la tête</a:t>
            </a:r>
            <a:r>
              <a:rPr lang="fr-FR" sz="4800" dirty="0" smtClean="0">
                <a:latin typeface="Arial Rounded MT Bold" pitchFamily="34" charset="0"/>
              </a:rPr>
              <a:t>, Descend sur la barbe, sur la barbe d’Aaron, Qui descend sur le bord de ses vêtements.</a:t>
            </a:r>
            <a:endParaRPr lang="en-US" sz="4800" dirty="0" smtClean="0">
              <a:latin typeface="Arial Rounded MT Bold" pitchFamily="34" charset="0"/>
            </a:endParaRPr>
          </a:p>
          <a:p>
            <a:pPr lvl="0" algn="just" fontAlgn="base"/>
            <a:r>
              <a:rPr lang="fr-FR" sz="4800" b="1" dirty="0" smtClean="0">
                <a:solidFill>
                  <a:srgbClr val="0033CC"/>
                </a:solidFill>
                <a:latin typeface="Arial Rounded MT Bold" pitchFamily="34" charset="0"/>
              </a:rPr>
              <a:t>C’est comme la rosée de l’Hermon</a:t>
            </a:r>
            <a:r>
              <a:rPr lang="fr-FR" sz="4800" dirty="0" smtClean="0">
                <a:solidFill>
                  <a:srgbClr val="0033CC"/>
                </a:solidFill>
                <a:latin typeface="Arial Rounded MT Bold" pitchFamily="34" charset="0"/>
              </a:rPr>
              <a:t>, Qui descend sur les montagnes de Sion ; </a:t>
            </a:r>
            <a:r>
              <a:rPr lang="fr-FR" sz="4800" b="1" dirty="0" smtClean="0">
                <a:solidFill>
                  <a:srgbClr val="0033CC"/>
                </a:solidFill>
                <a:latin typeface="Arial Rounded MT Bold" pitchFamily="34" charset="0"/>
              </a:rPr>
              <a:t>Car c’est là que l’Eternel envoie la bénédiction, La vie, pour l’éternité</a:t>
            </a:r>
            <a:r>
              <a:rPr lang="fr-FR" sz="4800" b="1"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fontAlgn="base"/>
            <a:r>
              <a:rPr lang="fr-FR" sz="4800" b="1" dirty="0" smtClean="0">
                <a:latin typeface="Arial Rounded MT Bold" pitchFamily="34" charset="0"/>
              </a:rPr>
              <a:t>Cela </a:t>
            </a:r>
            <a:r>
              <a:rPr lang="fr-FR" sz="4800" b="1" dirty="0" smtClean="0">
                <a:latin typeface="Arial Rounded MT Bold" pitchFamily="34" charset="0"/>
              </a:rPr>
              <a:t>inclut la persévérance dans l'amour</a:t>
            </a:r>
            <a:endParaRPr lang="en-US" sz="4800" dirty="0" smtClean="0">
              <a:latin typeface="Arial Rounded MT Bold" pitchFamily="34" charset="0"/>
            </a:endParaRPr>
          </a:p>
          <a:p>
            <a:pPr lvl="0" algn="just" fontAlgn="base"/>
            <a:r>
              <a:rPr lang="fr-FR" sz="4800" b="1" dirty="0" smtClean="0">
                <a:solidFill>
                  <a:srgbClr val="0033CC"/>
                </a:solidFill>
                <a:latin typeface="Arial Rounded MT Bold" pitchFamily="34" charset="0"/>
              </a:rPr>
              <a:t>Pr 18.1.</a:t>
            </a:r>
            <a:endParaRPr lang="en-US" sz="4800" dirty="0" smtClean="0">
              <a:solidFill>
                <a:srgbClr val="0033CC"/>
              </a:solidFill>
              <a:latin typeface="Arial Rounded MT Bold" pitchFamily="34" charset="0"/>
            </a:endParaRPr>
          </a:p>
          <a:p>
            <a:pPr lvl="0" algn="just" fontAlgn="base"/>
            <a:r>
              <a:rPr lang="fr-FR" sz="4800" dirty="0" smtClean="0">
                <a:solidFill>
                  <a:srgbClr val="0033CC"/>
                </a:solidFill>
                <a:latin typeface="Arial Rounded MT Bold" pitchFamily="34" charset="0"/>
              </a:rPr>
              <a:t>Celui qui se tient à l’écart cherche ce qui lui plaît, Il s’irrite contre tout ce qui est sage.</a:t>
            </a:r>
            <a:endParaRPr lang="en-US" sz="4800" dirty="0" smtClean="0">
              <a:solidFill>
                <a:srgbClr val="0033CC"/>
              </a:solidFill>
              <a:latin typeface="Arial Rounded MT Bold" pitchFamily="34" charset="0"/>
            </a:endParaRPr>
          </a:p>
          <a:p>
            <a:pPr lvl="0" algn="just" fontAlgn="base"/>
            <a:r>
              <a:rPr lang="fr-FR" sz="4800" dirty="0" smtClean="0">
                <a:latin typeface="Arial Rounded MT Bold" pitchFamily="34" charset="0"/>
              </a:rPr>
              <a:t>Ce n’est pas à l’intelligence que l’insensé prend plaisir, C’est à la manifestation de ses pensées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fontAlgn="base"/>
            <a:r>
              <a:rPr lang="fr-FR" sz="4800" b="1" dirty="0" smtClean="0">
                <a:solidFill>
                  <a:srgbClr val="0033CC"/>
                </a:solidFill>
                <a:latin typeface="Arial Rounded MT Bold" pitchFamily="34" charset="0"/>
              </a:rPr>
              <a:t>Hé13.1</a:t>
            </a:r>
            <a:endParaRPr lang="en-US" sz="4800" dirty="0" smtClean="0">
              <a:solidFill>
                <a:srgbClr val="0033CC"/>
              </a:solidFill>
              <a:latin typeface="Arial Rounded MT Bold" pitchFamily="34" charset="0"/>
            </a:endParaRPr>
          </a:p>
          <a:p>
            <a:pPr lvl="0" algn="just" fontAlgn="base"/>
            <a:r>
              <a:rPr lang="fr-FR" sz="4800" dirty="0" smtClean="0">
                <a:latin typeface="Arial Rounded MT Bold" pitchFamily="34" charset="0"/>
              </a:rPr>
              <a:t>Persévérez dans l’amour fraternel.</a:t>
            </a:r>
            <a:endParaRPr lang="en-US" sz="4800" dirty="0" smtClean="0">
              <a:latin typeface="Arial Rounded MT Bold" pitchFamily="34" charset="0"/>
            </a:endParaRPr>
          </a:p>
          <a:p>
            <a:pPr lvl="0" algn="just" fontAlgn="base"/>
            <a:r>
              <a:rPr lang="fr-FR" sz="4800" dirty="0" smtClean="0">
                <a:solidFill>
                  <a:srgbClr val="0033CC"/>
                </a:solidFill>
                <a:latin typeface="Arial Rounded MT Bold" pitchFamily="34" charset="0"/>
              </a:rPr>
              <a:t>N’oubliez pas l’hospitalité ; car, en l’exerçant, quelques-uns ont logé des anges, sans le savoir.</a:t>
            </a:r>
            <a:endParaRPr lang="en-US" sz="4800" dirty="0" smtClean="0">
              <a:solidFill>
                <a:srgbClr val="0033CC"/>
              </a:solidFill>
              <a:latin typeface="Arial Rounded MT Bold" pitchFamily="34" charset="0"/>
            </a:endParaRPr>
          </a:p>
          <a:p>
            <a:pPr lvl="0" algn="just" fontAlgn="base"/>
            <a:r>
              <a:rPr lang="fr-FR" sz="4800" b="1" dirty="0" smtClean="0">
                <a:latin typeface="Arial Rounded MT Bold" pitchFamily="34" charset="0"/>
              </a:rPr>
              <a:t>Souvenez-vous des prisonniers, comme si vous étiez aussi prisonniers ; de ceux qui sont maltraités, comme étant aussi vous-mêmes dans un corps</a:t>
            </a:r>
            <a:r>
              <a:rPr lang="fr-FR" sz="4800" dirty="0" smtClean="0">
                <a:latin typeface="Arial Rounded MT Bold" pitchFamily="34" charset="0"/>
              </a:rPr>
              <a:t>.</a:t>
            </a:r>
            <a:endParaRPr lang="en-US" sz="48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ctr" fontAlgn="base">
              <a:buNone/>
            </a:pPr>
            <a:r>
              <a:rPr lang="fr-FR" sz="4800" b="1" dirty="0" smtClean="0">
                <a:solidFill>
                  <a:schemeClr val="tx1"/>
                </a:solidFill>
                <a:latin typeface="Copperplate Gothic Bold" pitchFamily="34" charset="0"/>
              </a:rPr>
              <a:t>5. La persévérance dans le combat </a:t>
            </a:r>
            <a:r>
              <a:rPr lang="fr-FR" sz="4800" b="1" dirty="0" smtClean="0">
                <a:solidFill>
                  <a:schemeClr val="tx1"/>
                </a:solidFill>
                <a:latin typeface="Copperplate Gothic Bold" pitchFamily="34" charset="0"/>
              </a:rPr>
              <a:t>spirituel</a:t>
            </a:r>
            <a:r>
              <a:rPr lang="fr-FR" sz="4800" dirty="0" smtClean="0">
                <a:solidFill>
                  <a:schemeClr val="tx1"/>
                </a:solidFill>
                <a:latin typeface="Copperplate Gothic Bold" pitchFamily="34" charset="0"/>
              </a:rPr>
              <a:t> </a:t>
            </a:r>
            <a:endParaRPr lang="en-US" sz="4800" dirty="0" smtClean="0">
              <a:solidFill>
                <a:schemeClr val="tx1"/>
              </a:solidFill>
              <a:latin typeface="Copperplate Gothic Bold" pitchFamily="34" charset="0"/>
            </a:endParaRPr>
          </a:p>
          <a:p>
            <a:pPr lvl="0" algn="just" fontAlgn="base"/>
            <a:r>
              <a:rPr lang="fr-FR" sz="4800" dirty="0" smtClean="0">
                <a:latin typeface="Arial Rounded MT Bold" pitchFamily="34" charset="0"/>
              </a:rPr>
              <a:t>Au cours de la vie chrétienne, le croyant rencontre des résistances aussi bien extérieures à lui-même qu'intérieures.</a:t>
            </a:r>
            <a:endParaRPr lang="en-US" sz="4800" dirty="0" smtClean="0">
              <a:latin typeface="Arial Rounded MT Bold" pitchFamily="34" charset="0"/>
            </a:endParaRPr>
          </a:p>
          <a:p>
            <a:pPr lvl="0" algn="just" fontAlgn="base"/>
            <a:r>
              <a:rPr lang="fr-FR" sz="4800" dirty="0" smtClean="0">
                <a:solidFill>
                  <a:schemeClr val="tx1"/>
                </a:solidFill>
                <a:latin typeface="Arial Rounded MT Bold" pitchFamily="34" charset="0"/>
              </a:rPr>
              <a:t>C'est un combat dans lequel il faut persévérer, sans se lasser, ni se </a:t>
            </a:r>
            <a:r>
              <a:rPr lang="fr-FR" sz="4800" dirty="0" smtClean="0">
                <a:solidFill>
                  <a:schemeClr val="tx1"/>
                </a:solidFill>
                <a:latin typeface="Arial Rounded MT Bold" pitchFamily="34" charset="0"/>
              </a:rPr>
              <a:t>décourager</a:t>
            </a:r>
            <a:endParaRPr lang="en-US" sz="4800" dirty="0" smtClean="0">
              <a:solidFill>
                <a:schemeClr val="tx1"/>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fontAlgn="base"/>
            <a:r>
              <a:rPr lang="fr-FR" sz="4800" b="1" dirty="0" err="1" smtClean="0">
                <a:solidFill>
                  <a:schemeClr val="tx1"/>
                </a:solidFill>
                <a:latin typeface="Arial Rounded MT Bold" pitchFamily="34" charset="0"/>
              </a:rPr>
              <a:t>Ep</a:t>
            </a:r>
            <a:r>
              <a:rPr lang="fr-FR" sz="4800" b="1" dirty="0" smtClean="0">
                <a:solidFill>
                  <a:schemeClr val="tx1"/>
                </a:solidFill>
                <a:latin typeface="Arial Rounded MT Bold" pitchFamily="34" charset="0"/>
              </a:rPr>
              <a:t> </a:t>
            </a:r>
            <a:r>
              <a:rPr lang="fr-FR" sz="4800" b="1" dirty="0" smtClean="0">
                <a:solidFill>
                  <a:schemeClr val="tx1"/>
                </a:solidFill>
                <a:latin typeface="Arial Rounded MT Bold" pitchFamily="34" charset="0"/>
              </a:rPr>
              <a:t>6.10-13</a:t>
            </a:r>
            <a:endParaRPr lang="en-US" sz="4800" dirty="0" smtClean="0">
              <a:solidFill>
                <a:schemeClr val="tx1"/>
              </a:solidFill>
              <a:latin typeface="Arial Rounded MT Bold" pitchFamily="34" charset="0"/>
            </a:endParaRPr>
          </a:p>
          <a:p>
            <a:pPr lvl="0" algn="just" fontAlgn="base"/>
            <a:r>
              <a:rPr lang="fr-FR" sz="4800" dirty="0" smtClean="0">
                <a:latin typeface="Arial Rounded MT Bold" pitchFamily="34" charset="0"/>
              </a:rPr>
              <a:t>10   </a:t>
            </a:r>
            <a:r>
              <a:rPr lang="fr-FR" sz="4800" b="1" dirty="0" smtClean="0">
                <a:latin typeface="Arial Rounded MT Bold" pitchFamily="34" charset="0"/>
              </a:rPr>
              <a:t>Au reste, fortifiez-vous dans le Seigneur, et par sa force toute-puissante.</a:t>
            </a:r>
            <a:endParaRPr lang="en-US" sz="4800" dirty="0" smtClean="0">
              <a:latin typeface="Arial Rounded MT Bold" pitchFamily="34" charset="0"/>
            </a:endParaRPr>
          </a:p>
          <a:p>
            <a:pPr lvl="0" algn="just" fontAlgn="base"/>
            <a:r>
              <a:rPr lang="fr-FR" sz="4800" b="1" dirty="0" smtClean="0">
                <a:solidFill>
                  <a:schemeClr val="tx1"/>
                </a:solidFill>
                <a:latin typeface="Arial Rounded MT Bold" pitchFamily="34" charset="0"/>
              </a:rPr>
              <a:t>11  Revêtez-vous de toutes les armes de Dieu</a:t>
            </a:r>
            <a:r>
              <a:rPr lang="fr-FR" sz="4800" dirty="0" smtClean="0">
                <a:solidFill>
                  <a:schemeClr val="tx1"/>
                </a:solidFill>
                <a:latin typeface="Arial Rounded MT Bold" pitchFamily="34" charset="0"/>
              </a:rPr>
              <a:t>, afin de pouvoir tenir ferme contre les ruses du diable</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fontAlgn="base"/>
            <a:r>
              <a:rPr lang="fr-FR" sz="4800" dirty="0" smtClean="0">
                <a:latin typeface="Arial Rounded MT Bold" pitchFamily="34" charset="0"/>
              </a:rPr>
              <a:t>12</a:t>
            </a:r>
            <a:r>
              <a:rPr lang="fr-FR" sz="4800" dirty="0" smtClean="0">
                <a:latin typeface="Arial Rounded MT Bold" pitchFamily="34" charset="0"/>
              </a:rPr>
              <a:t>  </a:t>
            </a:r>
            <a:r>
              <a:rPr lang="fr-FR" sz="4800" b="1" dirty="0" smtClean="0">
                <a:latin typeface="Arial Rounded MT Bold" pitchFamily="34" charset="0"/>
              </a:rPr>
              <a:t>Car nous n’avons pas à lutter contre la chair et le sang, mais contre les dominations, contre les autorités, contre les princes de ce monde de ténèbres, contre les esprits méchants dans les lieux célestes.</a:t>
            </a:r>
            <a:endParaRPr lang="en-US" sz="4800" dirty="0" smtClean="0">
              <a:latin typeface="Arial Rounded MT Bold" pitchFamily="34" charset="0"/>
            </a:endParaRPr>
          </a:p>
          <a:p>
            <a:pPr lvl="0" algn="just" fontAlgn="base"/>
            <a:r>
              <a:rPr lang="fr-FR" sz="4800" dirty="0" smtClean="0">
                <a:solidFill>
                  <a:schemeClr val="tx1"/>
                </a:solidFill>
                <a:latin typeface="Arial Rounded MT Bold" pitchFamily="34" charset="0"/>
              </a:rPr>
              <a:t>13  C’est pourquoi</a:t>
            </a:r>
            <a:r>
              <a:rPr lang="fr-FR" sz="4800" b="1" dirty="0" smtClean="0">
                <a:solidFill>
                  <a:schemeClr val="tx1"/>
                </a:solidFill>
                <a:latin typeface="Arial Rounded MT Bold" pitchFamily="34" charset="0"/>
              </a:rPr>
              <a:t>, prenez toutes les armes de Dieu,</a:t>
            </a:r>
            <a:r>
              <a:rPr lang="fr-FR" sz="4800" dirty="0" smtClean="0">
                <a:solidFill>
                  <a:schemeClr val="tx1"/>
                </a:solidFill>
                <a:latin typeface="Arial Rounded MT Bold" pitchFamily="34" charset="0"/>
              </a:rPr>
              <a:t> </a:t>
            </a:r>
            <a:r>
              <a:rPr lang="fr-FR" sz="4800" b="1" dirty="0" smtClean="0">
                <a:solidFill>
                  <a:schemeClr val="tx1"/>
                </a:solidFill>
                <a:latin typeface="Arial Rounded MT Bold" pitchFamily="34" charset="0"/>
              </a:rPr>
              <a:t>afin de pouvoir résister dans le mauvais jour, et tenir ferme après avoir tout surmonté</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fontAlgn="base"/>
            <a:r>
              <a:rPr lang="fr-FR" sz="5400" dirty="0" smtClean="0">
                <a:solidFill>
                  <a:schemeClr val="tx1"/>
                </a:solidFill>
                <a:latin typeface="Arial Rounded MT Bold" pitchFamily="34" charset="0"/>
              </a:rPr>
              <a:t> </a:t>
            </a:r>
            <a:r>
              <a:rPr lang="fr-FR" sz="5400" b="1" dirty="0" err="1" smtClean="0">
                <a:solidFill>
                  <a:schemeClr val="tx1"/>
                </a:solidFill>
                <a:latin typeface="Arial Rounded MT Bold" pitchFamily="34" charset="0"/>
              </a:rPr>
              <a:t>Hb</a:t>
            </a:r>
            <a:r>
              <a:rPr lang="fr-FR" sz="5400" b="1" dirty="0" smtClean="0">
                <a:solidFill>
                  <a:schemeClr val="tx1"/>
                </a:solidFill>
                <a:latin typeface="Arial Rounded MT Bold" pitchFamily="34" charset="0"/>
              </a:rPr>
              <a:t> </a:t>
            </a:r>
            <a:r>
              <a:rPr lang="fr-FR" sz="5400" b="1" dirty="0" smtClean="0">
                <a:solidFill>
                  <a:schemeClr val="tx1"/>
                </a:solidFill>
                <a:latin typeface="Arial Rounded MT Bold" pitchFamily="34" charset="0"/>
              </a:rPr>
              <a:t>10.36</a:t>
            </a:r>
            <a:endParaRPr lang="en-US" sz="5400" dirty="0" smtClean="0">
              <a:solidFill>
                <a:schemeClr val="tx1"/>
              </a:solidFill>
              <a:latin typeface="Arial Rounded MT Bold" pitchFamily="34" charset="0"/>
            </a:endParaRPr>
          </a:p>
          <a:p>
            <a:pPr lvl="0" algn="just" fontAlgn="base"/>
            <a:r>
              <a:rPr lang="fr-FR" sz="5400" dirty="0" smtClean="0">
                <a:latin typeface="Arial Rounded MT Bold" pitchFamily="34" charset="0"/>
              </a:rPr>
              <a:t>36  Car vous avez besoin de persévérance, afin qu’après avoir accompli la volonté de Dieu, vous obteniez ce qui vous est promis</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fontAlgn="base"/>
            <a:r>
              <a:rPr lang="fr-FR" sz="4800" b="1" dirty="0" err="1" smtClean="0">
                <a:solidFill>
                  <a:schemeClr val="tx1"/>
                </a:solidFill>
                <a:latin typeface="Arial Rounded MT Bold" pitchFamily="34" charset="0"/>
              </a:rPr>
              <a:t>Heb</a:t>
            </a:r>
            <a:r>
              <a:rPr lang="fr-FR" sz="4800" b="1" dirty="0" smtClean="0">
                <a:solidFill>
                  <a:schemeClr val="tx1"/>
                </a:solidFill>
                <a:latin typeface="Arial Rounded MT Bold" pitchFamily="34" charset="0"/>
              </a:rPr>
              <a:t> </a:t>
            </a:r>
            <a:r>
              <a:rPr lang="fr-FR" sz="4800" b="1" dirty="0" smtClean="0">
                <a:solidFill>
                  <a:schemeClr val="tx1"/>
                </a:solidFill>
                <a:latin typeface="Arial Rounded MT Bold" pitchFamily="34" charset="0"/>
              </a:rPr>
              <a:t>12.1-3</a:t>
            </a:r>
            <a:endParaRPr lang="en-US" sz="4800" dirty="0" smtClean="0">
              <a:solidFill>
                <a:schemeClr val="tx1"/>
              </a:solidFill>
              <a:latin typeface="Arial Rounded MT Bold" pitchFamily="34" charset="0"/>
            </a:endParaRPr>
          </a:p>
          <a:p>
            <a:pPr lvl="0" algn="just" fontAlgn="base"/>
            <a:r>
              <a:rPr lang="fr-FR" sz="4800" dirty="0" smtClean="0">
                <a:latin typeface="Arial Rounded MT Bold" pitchFamily="34" charset="0"/>
              </a:rPr>
              <a:t>1 ¶  Nous donc aussi, puisque nous sommes environnés d’une si grande nuée de témoins, rejetons tout fardeau, et le </a:t>
            </a:r>
            <a:r>
              <a:rPr lang="fr-FR" sz="4800" dirty="0" smtClean="0">
                <a:solidFill>
                  <a:schemeClr val="tx1"/>
                </a:solidFill>
                <a:latin typeface="Arial Rounded MT Bold" pitchFamily="34" charset="0"/>
              </a:rPr>
              <a:t>péché qui nous enveloppe si facilement</a:t>
            </a:r>
            <a:r>
              <a:rPr lang="fr-FR" sz="4800" b="1" dirty="0" smtClean="0">
                <a:solidFill>
                  <a:schemeClr val="tx1"/>
                </a:solidFill>
                <a:latin typeface="Arial Rounded MT Bold" pitchFamily="34" charset="0"/>
              </a:rPr>
              <a:t>, et courons avec persévérance dans la carrière qui nous est ouverte</a:t>
            </a:r>
            <a:r>
              <a:rPr lang="fr-FR" sz="4800" b="1"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4800" dirty="0" smtClean="0">
                <a:latin typeface="Arial Rounded MT Bold" pitchFamily="34" charset="0"/>
              </a:rPr>
              <a:t>2</a:t>
            </a:r>
            <a:r>
              <a:rPr lang="fr-FR" sz="4800" dirty="0" smtClean="0">
                <a:latin typeface="Arial Rounded MT Bold" pitchFamily="34" charset="0"/>
              </a:rPr>
              <a:t>  ayant les regards sur Jésus, le chef et le consommateur de la foi, qui, en vue de la joie qui lui était réservée, a souffert la croix, méprisé l’ignominie, et s’est assis à la droite du trône de Dieu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4800" dirty="0" smtClean="0">
                <a:solidFill>
                  <a:schemeClr val="tx1"/>
                </a:solidFill>
                <a:latin typeface="Arial Rounded MT Bold" pitchFamily="34" charset="0"/>
              </a:rPr>
              <a:t>3</a:t>
            </a:r>
            <a:r>
              <a:rPr lang="fr-FR" sz="4800" dirty="0" smtClean="0">
                <a:solidFill>
                  <a:schemeClr val="tx1"/>
                </a:solidFill>
                <a:latin typeface="Arial Rounded MT Bold" pitchFamily="34" charset="0"/>
              </a:rPr>
              <a:t>  </a:t>
            </a:r>
            <a:r>
              <a:rPr lang="fr-FR" sz="4800" dirty="0" smtClean="0">
                <a:solidFill>
                  <a:schemeClr val="bg1"/>
                </a:solidFill>
                <a:latin typeface="Arial Rounded MT Bold" pitchFamily="34" charset="0"/>
              </a:rPr>
              <a:t>Considérez, en effet, celui qui a supporté contre sa personne une telle opposition de la part des </a:t>
            </a:r>
            <a:r>
              <a:rPr lang="fr-FR" sz="4800" b="1" dirty="0" smtClean="0">
                <a:solidFill>
                  <a:schemeClr val="bg1"/>
                </a:solidFill>
                <a:latin typeface="Arial Rounded MT Bold" pitchFamily="34" charset="0"/>
              </a:rPr>
              <a:t>pécheurs</a:t>
            </a:r>
            <a:r>
              <a:rPr lang="fr-FR" sz="4800" dirty="0" smtClean="0">
                <a:solidFill>
                  <a:schemeClr val="bg1"/>
                </a:solidFill>
                <a:latin typeface="Arial Rounded MT Bold" pitchFamily="34" charset="0"/>
              </a:rPr>
              <a:t>, </a:t>
            </a:r>
            <a:r>
              <a:rPr lang="fr-FR" sz="4800" b="1" dirty="0" smtClean="0">
                <a:solidFill>
                  <a:schemeClr val="bg1"/>
                </a:solidFill>
                <a:latin typeface="Arial Rounded MT Bold" pitchFamily="34" charset="0"/>
              </a:rPr>
              <a:t>afin que vous ne vous lassiez point, l’âme découragée</a:t>
            </a:r>
            <a:r>
              <a:rPr lang="fr-FR" sz="4800" b="1"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fontAlgn="base"/>
            <a:r>
              <a:rPr lang="fr-FR" sz="4800" dirty="0" smtClean="0">
                <a:solidFill>
                  <a:schemeClr val="tx1"/>
                </a:solidFill>
                <a:latin typeface="Copperplate Gothic Bold" pitchFamily="34" charset="0"/>
              </a:rPr>
              <a:t> </a:t>
            </a:r>
            <a:r>
              <a:rPr lang="fr-FR" sz="4800" dirty="0" err="1" smtClean="0">
                <a:solidFill>
                  <a:schemeClr val="tx1"/>
                </a:solidFill>
                <a:latin typeface="Copperplate Gothic Bold" pitchFamily="34" charset="0"/>
              </a:rPr>
              <a:t>Perseverance</a:t>
            </a:r>
            <a:r>
              <a:rPr lang="fr-FR" sz="4800" dirty="0" smtClean="0">
                <a:solidFill>
                  <a:schemeClr val="tx1"/>
                </a:solidFill>
                <a:latin typeface="Copperplate Gothic Bold" pitchFamily="34" charset="0"/>
              </a:rPr>
              <a:t> </a:t>
            </a:r>
            <a:r>
              <a:rPr lang="fr-FR" sz="4800" dirty="0" smtClean="0">
                <a:solidFill>
                  <a:schemeClr val="tx1"/>
                </a:solidFill>
                <a:latin typeface="Copperplate Gothic Bold" pitchFamily="34" charset="0"/>
              </a:rPr>
              <a:t>En Gardant la Foi</a:t>
            </a:r>
            <a:endParaRPr lang="en-US" sz="4800" dirty="0" smtClean="0">
              <a:solidFill>
                <a:schemeClr val="tx1"/>
              </a:solidFill>
              <a:latin typeface="Copperplate Gothic Bold" pitchFamily="34" charset="0"/>
            </a:endParaRPr>
          </a:p>
          <a:p>
            <a:pPr lvl="0" algn="just" fontAlgn="base"/>
            <a:r>
              <a:rPr lang="fr-FR" sz="4800" b="1" dirty="0" smtClean="0">
                <a:latin typeface="Arial Rounded MT Bold" pitchFamily="34" charset="0"/>
              </a:rPr>
              <a:t>1 Tm 1.18-19</a:t>
            </a:r>
            <a:endParaRPr lang="en-US" sz="4800" dirty="0" smtClean="0">
              <a:latin typeface="Arial Rounded MT Bold" pitchFamily="34" charset="0"/>
            </a:endParaRPr>
          </a:p>
          <a:p>
            <a:pPr lvl="0" algn="just" fontAlgn="base"/>
            <a:r>
              <a:rPr lang="fr-FR" sz="4800" dirty="0" smtClean="0">
                <a:solidFill>
                  <a:schemeClr val="tx1"/>
                </a:solidFill>
                <a:latin typeface="Arial Rounded MT Bold" pitchFamily="34" charset="0"/>
              </a:rPr>
              <a:t>18   Le commandement que je t’adresse, Timothée, mon enfant, selon les prophéties faites précédemment à ton sujet, </a:t>
            </a:r>
            <a:r>
              <a:rPr lang="fr-FR" sz="4800" b="1" dirty="0" smtClean="0">
                <a:solidFill>
                  <a:schemeClr val="tx1"/>
                </a:solidFill>
                <a:latin typeface="Arial Rounded MT Bold" pitchFamily="34" charset="0"/>
              </a:rPr>
              <a:t>c’est que, d’après elles, tu combattes le bon combat</a:t>
            </a:r>
            <a:r>
              <a:rPr lang="fr-FR" sz="4800" b="1"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fontAlgn="base"/>
            <a:r>
              <a:rPr lang="fr-FR" sz="4800" b="1" dirty="0" smtClean="0">
                <a:latin typeface="Arial Rounded MT Bold" pitchFamily="34" charset="0"/>
              </a:rPr>
              <a:t>19</a:t>
            </a:r>
            <a:r>
              <a:rPr lang="fr-FR" sz="4800" b="1" dirty="0" smtClean="0">
                <a:latin typeface="Arial Rounded MT Bold" pitchFamily="34" charset="0"/>
              </a:rPr>
              <a:t>  en gardant la foi et une bonne conscience</a:t>
            </a:r>
            <a:r>
              <a:rPr lang="fr-FR" sz="4800" dirty="0" smtClean="0">
                <a:latin typeface="Arial Rounded MT Bold" pitchFamily="34" charset="0"/>
              </a:rPr>
              <a:t>. Cette conscience, quelques-uns l’ont perdue, et ils ont fait naufrage par rapport à la foi</a:t>
            </a:r>
            <a:r>
              <a:rPr lang="fr-FR" sz="4800" dirty="0" smtClean="0">
                <a:latin typeface="Arial Rounded MT Bold" pitchFamily="34" charset="0"/>
              </a:rPr>
              <a:t>.</a:t>
            </a:r>
            <a:endParaRPr lang="en-US" sz="4800" dirty="0" smtClean="0">
              <a:latin typeface="Arial Rounded MT Bold" pitchFamily="34" charset="0"/>
            </a:endParaRPr>
          </a:p>
          <a:p>
            <a:pPr lvl="0" algn="just" fontAlgn="base"/>
            <a:r>
              <a:rPr lang="fr-FR" sz="4800" b="1" dirty="0" smtClean="0">
                <a:solidFill>
                  <a:schemeClr val="tx1"/>
                </a:solidFill>
                <a:latin typeface="Arial Rounded MT Bold" pitchFamily="34" charset="0"/>
              </a:rPr>
              <a:t>Frères et sœurs gardons la foi par la persévérance et  nous aurons comme le Seigneur l’a promis la couronne donnée au vainqueur.</a:t>
            </a:r>
            <a:endParaRPr lang="en-US" sz="4800" dirty="0">
              <a:solidFill>
                <a:schemeClr val="tx1"/>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ctr" fontAlgn="base"/>
            <a:r>
              <a:rPr lang="fr-FR" sz="4800" b="1" dirty="0" smtClean="0">
                <a:solidFill>
                  <a:srgbClr val="FFFF00"/>
                </a:solidFill>
                <a:latin typeface="Copperplate Gothic Bold" pitchFamily="34" charset="0"/>
              </a:rPr>
              <a:t>6. La récompense de la persévérance</a:t>
            </a:r>
            <a:endParaRPr lang="en-US" sz="4800" dirty="0" smtClean="0">
              <a:solidFill>
                <a:srgbClr val="FFFF00"/>
              </a:solidFill>
              <a:latin typeface="Copperplate Gothic Bold" pitchFamily="34" charset="0"/>
            </a:endParaRPr>
          </a:p>
          <a:p>
            <a:pPr lvl="0" algn="just" fontAlgn="base"/>
            <a:r>
              <a:rPr lang="fr-FR" sz="4800" dirty="0" smtClean="0">
                <a:latin typeface="Arial Rounded MT Bold" pitchFamily="34" charset="0"/>
              </a:rPr>
              <a:t>A ceux qui persévèrent, Dieu accorde </a:t>
            </a:r>
            <a:r>
              <a:rPr lang="fr-FR" sz="4800" b="1" dirty="0" smtClean="0">
                <a:latin typeface="Arial Rounded MT Bold" pitchFamily="34" charset="0"/>
              </a:rPr>
              <a:t>la réalisation de ses promesses</a:t>
            </a:r>
            <a:endParaRPr lang="en-US" sz="4800" dirty="0" smtClean="0">
              <a:latin typeface="Arial Rounded MT Bold" pitchFamily="34" charset="0"/>
            </a:endParaRPr>
          </a:p>
          <a:p>
            <a:pPr algn="just" fontAlgn="base"/>
            <a:r>
              <a:rPr lang="en-US" sz="4800" b="1" dirty="0" err="1" smtClean="0">
                <a:solidFill>
                  <a:srgbClr val="FFFF00"/>
                </a:solidFill>
                <a:latin typeface="Arial Rounded MT Bold" pitchFamily="34" charset="0"/>
              </a:rPr>
              <a:t>Hb</a:t>
            </a:r>
            <a:r>
              <a:rPr lang="en-US" sz="4800" b="1" dirty="0" smtClean="0">
                <a:solidFill>
                  <a:srgbClr val="FFFF00"/>
                </a:solidFill>
                <a:latin typeface="Arial Rounded MT Bold" pitchFamily="34" charset="0"/>
              </a:rPr>
              <a:t> 6.10-15</a:t>
            </a:r>
            <a:endParaRPr lang="en-US" sz="4800" dirty="0" smtClean="0">
              <a:solidFill>
                <a:srgbClr val="FFFF00"/>
              </a:solidFill>
              <a:latin typeface="Arial Rounded MT Bold" pitchFamily="34" charset="0"/>
            </a:endParaRPr>
          </a:p>
          <a:p>
            <a:pPr lvl="0" algn="just" fontAlgn="base"/>
            <a:r>
              <a:rPr lang="fr-FR" sz="4800" dirty="0" smtClean="0">
                <a:latin typeface="Arial Rounded MT Bold" pitchFamily="34" charset="0"/>
              </a:rPr>
              <a:t>10  Car Dieu n’est pas injuste, pour oublier votre travail et l’amour que vous avez montré pour son nom, ayant rendu et rendant encore des services aux saints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fontAlgn="base"/>
            <a:r>
              <a:rPr lang="fr-FR" sz="4800" b="1" dirty="0" smtClean="0">
                <a:latin typeface="Arial Rounded MT Bold" pitchFamily="34" charset="0"/>
              </a:rPr>
              <a:t>11</a:t>
            </a:r>
            <a:r>
              <a:rPr lang="fr-FR" sz="4800" b="1" dirty="0" smtClean="0">
                <a:latin typeface="Arial Rounded MT Bold" pitchFamily="34" charset="0"/>
              </a:rPr>
              <a:t>  Nous désirons que chacun de vous montre le même zèle pour conserver jusqu’à la fin une pleine espérance,</a:t>
            </a:r>
            <a:endParaRPr lang="en-US" sz="4800" dirty="0" smtClean="0">
              <a:latin typeface="Arial Rounded MT Bold" pitchFamily="34" charset="0"/>
            </a:endParaRPr>
          </a:p>
          <a:p>
            <a:pPr lvl="0" algn="just" fontAlgn="base"/>
            <a:r>
              <a:rPr lang="fr-FR" sz="4800" dirty="0" smtClean="0">
                <a:solidFill>
                  <a:srgbClr val="FFFF00"/>
                </a:solidFill>
                <a:latin typeface="Arial Rounded MT Bold" pitchFamily="34" charset="0"/>
              </a:rPr>
              <a:t>12  en sorte que vous ne vous relâchiez point, et que vous imitiez ceux qui, par la foi et la persévérance, héritent des promesses</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fontAlgn="base"/>
            <a:r>
              <a:rPr lang="fr-FR" sz="4800" dirty="0" smtClean="0">
                <a:latin typeface="Arial Rounded MT Bold" pitchFamily="34" charset="0"/>
              </a:rPr>
              <a:t>13</a:t>
            </a:r>
            <a:r>
              <a:rPr lang="fr-FR" sz="4800" dirty="0" smtClean="0">
                <a:latin typeface="Arial Rounded MT Bold" pitchFamily="34" charset="0"/>
              </a:rPr>
              <a:t>  Lorsque Dieu fit la promesse à Abraham, ne pouvant jurer par un plus grand que lui, il jura par lui-même,</a:t>
            </a:r>
            <a:endParaRPr lang="en-US" sz="4800" dirty="0" smtClean="0">
              <a:latin typeface="Arial Rounded MT Bold" pitchFamily="34" charset="0"/>
            </a:endParaRPr>
          </a:p>
          <a:p>
            <a:pPr lvl="0" algn="just" fontAlgn="base"/>
            <a:r>
              <a:rPr lang="fr-FR" sz="4800" dirty="0" smtClean="0">
                <a:solidFill>
                  <a:srgbClr val="FFFF00"/>
                </a:solidFill>
                <a:latin typeface="Arial Rounded MT Bold" pitchFamily="34" charset="0"/>
              </a:rPr>
              <a:t>14  et dit : Certainement je te bénirai et je multiplierai ta postérité.</a:t>
            </a:r>
            <a:endParaRPr lang="en-US" sz="4800" dirty="0" smtClean="0">
              <a:solidFill>
                <a:srgbClr val="FFFF00"/>
              </a:solidFill>
              <a:latin typeface="Arial Rounded MT Bold" pitchFamily="34" charset="0"/>
            </a:endParaRPr>
          </a:p>
          <a:p>
            <a:pPr lvl="0" algn="just" fontAlgn="base"/>
            <a:r>
              <a:rPr lang="fr-FR" sz="4800" b="1" dirty="0" smtClean="0">
                <a:latin typeface="Arial Rounded MT Bold" pitchFamily="34" charset="0"/>
              </a:rPr>
              <a:t>15  Et c’est ainsi qu’Abraham, ayant persévéré, obtint l’effet de la promesse</a:t>
            </a:r>
            <a:r>
              <a:rPr lang="fr-FR" sz="4800" b="1"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fontAlgn="base"/>
            <a:r>
              <a:rPr lang="fr-FR" sz="4800" dirty="0" smtClean="0">
                <a:latin typeface="Copperplate Gothic Bold" pitchFamily="34" charset="0"/>
              </a:rPr>
              <a:t> </a:t>
            </a:r>
            <a:r>
              <a:rPr lang="fr-FR" sz="4800" b="1" dirty="0" smtClean="0">
                <a:solidFill>
                  <a:srgbClr val="FFFF00"/>
                </a:solidFill>
                <a:latin typeface="Copperplate Gothic Bold" pitchFamily="34" charset="0"/>
              </a:rPr>
              <a:t>Persévérer </a:t>
            </a:r>
            <a:r>
              <a:rPr lang="fr-FR" sz="4800" b="1" dirty="0" smtClean="0">
                <a:solidFill>
                  <a:srgbClr val="FFFF00"/>
                </a:solidFill>
                <a:latin typeface="Copperplate Gothic Bold" pitchFamily="34" charset="0"/>
              </a:rPr>
              <a:t>pour gagner la couronne</a:t>
            </a:r>
            <a:endParaRPr lang="en-US" sz="4800" dirty="0" smtClean="0">
              <a:solidFill>
                <a:srgbClr val="FFFF00"/>
              </a:solidFill>
              <a:latin typeface="Copperplate Gothic Bold" pitchFamily="34" charset="0"/>
            </a:endParaRPr>
          </a:p>
          <a:p>
            <a:pPr lvl="0" algn="just" fontAlgn="base"/>
            <a:r>
              <a:rPr lang="fr-FR" sz="4800" b="1" dirty="0" smtClean="0">
                <a:latin typeface="Arial Rounded MT Bold" pitchFamily="34" charset="0"/>
              </a:rPr>
              <a:t>2 Tm 4.7-8</a:t>
            </a:r>
            <a:endParaRPr lang="en-US" sz="4800" dirty="0" smtClean="0">
              <a:latin typeface="Arial Rounded MT Bold" pitchFamily="34" charset="0"/>
            </a:endParaRPr>
          </a:p>
          <a:p>
            <a:pPr lvl="0" algn="just" fontAlgn="base"/>
            <a:r>
              <a:rPr lang="fr-FR" sz="4800" dirty="0" smtClean="0">
                <a:solidFill>
                  <a:srgbClr val="FFFF00"/>
                </a:solidFill>
                <a:latin typeface="Arial Rounded MT Bold" pitchFamily="34" charset="0"/>
              </a:rPr>
              <a:t>7  J’ai combattu le bon combat, j’ai achevé la course, j’ai gardé la foi.</a:t>
            </a:r>
            <a:endParaRPr lang="en-US" sz="4800" dirty="0" smtClean="0">
              <a:solidFill>
                <a:srgbClr val="FFFF00"/>
              </a:solidFill>
              <a:latin typeface="Arial Rounded MT Bold" pitchFamily="34" charset="0"/>
            </a:endParaRPr>
          </a:p>
          <a:p>
            <a:pPr lvl="0" algn="just" fontAlgn="base"/>
            <a:r>
              <a:rPr lang="fr-FR" sz="5200" dirty="0" smtClean="0">
                <a:latin typeface="Arial Rounded MT Bold" pitchFamily="34" charset="0"/>
              </a:rPr>
              <a:t>8  Désormais la </a:t>
            </a:r>
            <a:r>
              <a:rPr lang="fr-FR" sz="5200" b="1" u="sng" dirty="0" smtClean="0">
                <a:latin typeface="Arial Rounded MT Bold" pitchFamily="34" charset="0"/>
              </a:rPr>
              <a:t>couronne de justice</a:t>
            </a:r>
            <a:r>
              <a:rPr lang="fr-FR" sz="5200" dirty="0" smtClean="0">
                <a:latin typeface="Arial Rounded MT Bold" pitchFamily="34" charset="0"/>
              </a:rPr>
              <a:t> m’est réservée ; le Seigneur, le juste juge, me la donnera dans ce jour-là, et non seulement à moi, mais encore à tous ceux qui auront aimé son avènement</a:t>
            </a:r>
            <a:r>
              <a:rPr lang="fr-FR" sz="5200" dirty="0" smtClean="0">
                <a:latin typeface="Arial Rounded MT Bold" pitchFamily="34" charset="0"/>
              </a:rPr>
              <a:t>.</a:t>
            </a:r>
            <a:endParaRPr lang="en-US" sz="5200" dirty="0" smtClean="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fontAlgn="base"/>
            <a:r>
              <a:rPr lang="fr-FR" sz="4800" dirty="0" smtClean="0">
                <a:solidFill>
                  <a:srgbClr val="FFFF00"/>
                </a:solidFill>
                <a:latin typeface="Arial Rounded MT Bold" pitchFamily="34" charset="0"/>
              </a:rPr>
              <a:t> </a:t>
            </a:r>
            <a:r>
              <a:rPr lang="fr-FR" sz="4800" dirty="0" err="1" smtClean="0">
                <a:solidFill>
                  <a:srgbClr val="FFFF00"/>
                </a:solidFill>
                <a:latin typeface="Arial Rounded MT Bold" pitchFamily="34" charset="0"/>
              </a:rPr>
              <a:t>Ap</a:t>
            </a:r>
            <a:r>
              <a:rPr lang="fr-FR" sz="4800" dirty="0" smtClean="0">
                <a:solidFill>
                  <a:srgbClr val="FFFF00"/>
                </a:solidFill>
                <a:latin typeface="Arial Rounded MT Bold" pitchFamily="34" charset="0"/>
              </a:rPr>
              <a:t> </a:t>
            </a:r>
            <a:r>
              <a:rPr lang="fr-FR" sz="4800" dirty="0" smtClean="0">
                <a:solidFill>
                  <a:srgbClr val="FFFF00"/>
                </a:solidFill>
                <a:latin typeface="Arial Rounded MT Bold" pitchFamily="34" charset="0"/>
              </a:rPr>
              <a:t>2.10</a:t>
            </a:r>
            <a:endParaRPr lang="en-US" sz="4800" dirty="0" smtClean="0">
              <a:solidFill>
                <a:srgbClr val="FFFF00"/>
              </a:solidFill>
              <a:latin typeface="Arial Rounded MT Bold" pitchFamily="34" charset="0"/>
            </a:endParaRPr>
          </a:p>
          <a:p>
            <a:pPr lvl="0" algn="just" fontAlgn="base"/>
            <a:r>
              <a:rPr lang="fr-FR" sz="4800" dirty="0" smtClean="0">
                <a:latin typeface="Arial Rounded MT Bold" pitchFamily="34" charset="0"/>
              </a:rPr>
              <a:t>10  Ne crains pas ce que tu vas souffrir. Voici, le diable jettera quelques-uns de vous en prison, afin que vous </a:t>
            </a:r>
            <a:r>
              <a:rPr lang="fr-FR" sz="4800" dirty="0" smtClean="0">
                <a:solidFill>
                  <a:srgbClr val="FFFF00"/>
                </a:solidFill>
                <a:latin typeface="Arial Rounded MT Bold" pitchFamily="34" charset="0"/>
              </a:rPr>
              <a:t>soyez éprouvés, et vous aurez une tribulation de dix jours. Sois fidèle jusqu’à la mort, et je te donnerai </a:t>
            </a:r>
            <a:r>
              <a:rPr lang="fr-FR" sz="4800" b="1" u="sng" dirty="0" smtClean="0">
                <a:solidFill>
                  <a:srgbClr val="FFFF00"/>
                </a:solidFill>
                <a:latin typeface="Arial Rounded MT Bold" pitchFamily="34" charset="0"/>
              </a:rPr>
              <a:t>la </a:t>
            </a:r>
            <a:r>
              <a:rPr lang="fr-FR" sz="4800" b="1" u="sng" dirty="0" smtClean="0">
                <a:solidFill>
                  <a:schemeClr val="bg1"/>
                </a:solidFill>
                <a:latin typeface="Arial Rounded MT Bold" pitchFamily="34" charset="0"/>
              </a:rPr>
              <a:t>couronne de vie</a:t>
            </a:r>
            <a:r>
              <a:rPr lang="fr-FR" sz="4800" b="1" u="sng"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4800" b="1" dirty="0" err="1" smtClean="0">
                <a:solidFill>
                  <a:srgbClr val="FFFF00"/>
                </a:solidFill>
                <a:latin typeface="Arial Rounded MT Bold" pitchFamily="34" charset="0"/>
              </a:rPr>
              <a:t>Jc</a:t>
            </a:r>
            <a:r>
              <a:rPr lang="fr-FR" sz="4800" b="1" dirty="0" smtClean="0">
                <a:solidFill>
                  <a:srgbClr val="FFFF00"/>
                </a:solidFill>
                <a:latin typeface="Arial Rounded MT Bold" pitchFamily="34" charset="0"/>
              </a:rPr>
              <a:t> </a:t>
            </a:r>
            <a:r>
              <a:rPr lang="fr-FR" sz="4800" b="1" dirty="0" smtClean="0">
                <a:solidFill>
                  <a:srgbClr val="FFFF00"/>
                </a:solidFill>
                <a:latin typeface="Arial Rounded MT Bold" pitchFamily="34" charset="0"/>
              </a:rPr>
              <a:t>1.12</a:t>
            </a:r>
            <a:endParaRPr lang="en-US" sz="4800" dirty="0" smtClean="0">
              <a:solidFill>
                <a:srgbClr val="FFFF00"/>
              </a:solidFill>
              <a:latin typeface="Arial Rounded MT Bold" pitchFamily="34" charset="0"/>
            </a:endParaRPr>
          </a:p>
          <a:p>
            <a:pPr lvl="0" algn="just" fontAlgn="base"/>
            <a:r>
              <a:rPr lang="fr-FR" sz="4800" dirty="0" smtClean="0">
                <a:latin typeface="Arial Rounded MT Bold" pitchFamily="34" charset="0"/>
              </a:rPr>
              <a:t>12  Heureux l’homme qui supporte patiemment la tentation ; car, après avoir été éprouvé</a:t>
            </a:r>
            <a:r>
              <a:rPr lang="fr-FR" sz="4800" b="1" dirty="0" smtClean="0">
                <a:latin typeface="Arial Rounded MT Bold" pitchFamily="34" charset="0"/>
              </a:rPr>
              <a:t>, il recevra </a:t>
            </a:r>
            <a:r>
              <a:rPr lang="fr-FR" sz="4800" b="1" u="sng" dirty="0" smtClean="0">
                <a:latin typeface="Arial Rounded MT Bold" pitchFamily="34" charset="0"/>
              </a:rPr>
              <a:t>la couronne de vie</a:t>
            </a:r>
            <a:r>
              <a:rPr lang="fr-FR" sz="4800" b="1" dirty="0" smtClean="0">
                <a:latin typeface="Arial Rounded MT Bold" pitchFamily="34" charset="0"/>
              </a:rPr>
              <a:t>, que le Seigneur a promise à ceux qui l’aiment</a:t>
            </a:r>
            <a:r>
              <a:rPr lang="fr-FR" sz="4800" b="1"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5400" dirty="0" smtClean="0">
                <a:solidFill>
                  <a:srgbClr val="FFFF00"/>
                </a:solidFill>
                <a:latin typeface="Arial Rounded MT Bold" pitchFamily="34" charset="0"/>
              </a:rPr>
              <a:t>Les </a:t>
            </a:r>
            <a:r>
              <a:rPr lang="fr-FR" sz="5400" dirty="0" smtClean="0">
                <a:solidFill>
                  <a:srgbClr val="FFFF00"/>
                </a:solidFill>
                <a:latin typeface="Arial Rounded MT Bold" pitchFamily="34" charset="0"/>
              </a:rPr>
              <a:t>croyants qui ont persévéré sont honorés par Dieu, comme les sportifs vainqueurs sont honorés et réjouis lorsqu'on leur remet leur récompense.</a:t>
            </a:r>
            <a:endParaRPr lang="en-US" sz="5400" dirty="0" smtClean="0">
              <a:solidFill>
                <a:srgbClr val="FFFF00"/>
              </a:solidFill>
              <a:latin typeface="Arial Rounded MT Bold" pitchFamily="34" charset="0"/>
            </a:endParaRPr>
          </a:p>
          <a:p>
            <a:pPr fontAlgn="base">
              <a:buNone/>
            </a:pPr>
            <a:endParaRPr lang="en-US" sz="4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5400" dirty="0" smtClean="0">
                <a:latin typeface="Arial Rounded MT Bold" pitchFamily="34" charset="0"/>
              </a:rPr>
              <a:t>Alors chers frères ,chères sœurs  </a:t>
            </a:r>
            <a:endParaRPr lang="en-US" sz="5400" dirty="0" smtClean="0">
              <a:latin typeface="Arial Rounded MT Bold" pitchFamily="34" charset="0"/>
            </a:endParaRPr>
          </a:p>
          <a:p>
            <a:pPr lvl="0" algn="just" fontAlgn="base"/>
            <a:endParaRPr lang="fr-FR" sz="5400" dirty="0" smtClean="0">
              <a:latin typeface="Arial Rounded MT Bold" pitchFamily="34" charset="0"/>
            </a:endParaRPr>
          </a:p>
          <a:p>
            <a:pPr lvl="0" algn="just" fontAlgn="base"/>
            <a:r>
              <a:rPr lang="fr-FR" sz="5400" dirty="0" smtClean="0">
                <a:latin typeface="Arial Rounded MT Bold" pitchFamily="34" charset="0"/>
              </a:rPr>
              <a:t>PERSEVERONS </a:t>
            </a:r>
            <a:r>
              <a:rPr lang="fr-FR" sz="5400" dirty="0" smtClean="0">
                <a:latin typeface="Arial Rounded MT Bold" pitchFamily="34" charset="0"/>
              </a:rPr>
              <a:t>DANS CES CHOSES - comme Paul le conseille a </a:t>
            </a:r>
            <a:r>
              <a:rPr lang="fr-FR" sz="5400" dirty="0" smtClean="0">
                <a:latin typeface="Arial Rounded MT Bold" pitchFamily="34" charset="0"/>
              </a:rPr>
              <a:t>Timothée</a:t>
            </a:r>
            <a:endParaRPr lang="en-US" sz="5400" dirty="0" smtClean="0">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fontAlgn="base"/>
            <a:r>
              <a:rPr lang="fr-FR" sz="4800" b="1" dirty="0" smtClean="0">
                <a:solidFill>
                  <a:srgbClr val="FFFF00"/>
                </a:solidFill>
                <a:latin typeface="Arial Rounded MT Bold" pitchFamily="34" charset="0"/>
              </a:rPr>
              <a:t>1 </a:t>
            </a:r>
            <a:r>
              <a:rPr lang="fr-FR" sz="4800" b="1" dirty="0" smtClean="0">
                <a:solidFill>
                  <a:srgbClr val="FFFF00"/>
                </a:solidFill>
                <a:latin typeface="Arial Rounded MT Bold" pitchFamily="34" charset="0"/>
              </a:rPr>
              <a:t>Timothée 4.16</a:t>
            </a:r>
            <a:endParaRPr lang="en-US" sz="4800" dirty="0" smtClean="0">
              <a:solidFill>
                <a:srgbClr val="FFFF00"/>
              </a:solidFill>
              <a:latin typeface="Arial Rounded MT Bold" pitchFamily="34" charset="0"/>
            </a:endParaRPr>
          </a:p>
          <a:p>
            <a:pPr lvl="0" algn="just" fontAlgn="base"/>
            <a:r>
              <a:rPr lang="fr-FR" sz="4800" b="1" dirty="0" smtClean="0">
                <a:latin typeface="Arial Rounded MT Bold" pitchFamily="34" charset="0"/>
              </a:rPr>
              <a:t>16  Veille sur toi-même et sur ton enseignement ; persévère dans ces choses,</a:t>
            </a:r>
            <a:r>
              <a:rPr lang="fr-FR" sz="4800" dirty="0" smtClean="0">
                <a:latin typeface="Arial Rounded MT Bold" pitchFamily="34" charset="0"/>
              </a:rPr>
              <a:t> car, en agissant ainsi</a:t>
            </a:r>
            <a:r>
              <a:rPr lang="fr-FR" sz="4800" b="1" dirty="0" smtClean="0">
                <a:latin typeface="Arial Rounded MT Bold" pitchFamily="34" charset="0"/>
              </a:rPr>
              <a:t>, tu te sauveras toi-même, et tu sauveras ceux qui t’écoutent</a:t>
            </a:r>
            <a:r>
              <a:rPr lang="fr-FR" sz="4800" b="1" dirty="0" smtClean="0">
                <a:latin typeface="Arial Rounded MT Bold" pitchFamily="34" charset="0"/>
              </a:rPr>
              <a:t>.</a:t>
            </a:r>
            <a:endParaRPr lang="en-US" sz="4800" dirty="0" smtClean="0">
              <a:latin typeface="Arial Rounded MT Bold" pitchFamily="34" charset="0"/>
            </a:endParaRPr>
          </a:p>
          <a:p>
            <a:pPr lvl="0" algn="r" fontAlgn="base"/>
            <a:r>
              <a:rPr lang="en-US" sz="4800" b="1" dirty="0" smtClean="0">
                <a:solidFill>
                  <a:srgbClr val="FFFF00"/>
                </a:solidFill>
                <a:latin typeface="Arial Rounded MT Bold" pitchFamily="34" charset="0"/>
              </a:rPr>
              <a:t>AMEN </a:t>
            </a:r>
            <a:r>
              <a:rPr lang="en-US" sz="4800" b="1" dirty="0" err="1" smtClean="0">
                <a:solidFill>
                  <a:srgbClr val="FFFF00"/>
                </a:solidFill>
                <a:latin typeface="Arial Rounded MT Bold" pitchFamily="34" charset="0"/>
              </a:rPr>
              <a:t>soyez</a:t>
            </a:r>
            <a:r>
              <a:rPr lang="en-US" sz="4800" b="1" dirty="0" smtClean="0">
                <a:solidFill>
                  <a:srgbClr val="FFFF00"/>
                </a:solidFill>
                <a:latin typeface="Arial Rounded MT Bold" pitchFamily="34" charset="0"/>
              </a:rPr>
              <a:t> </a:t>
            </a:r>
            <a:r>
              <a:rPr lang="en-US" sz="4800" b="1" dirty="0" err="1" smtClean="0">
                <a:solidFill>
                  <a:srgbClr val="FFFF00"/>
                </a:solidFill>
                <a:latin typeface="Arial Rounded MT Bold" pitchFamily="34" charset="0"/>
              </a:rPr>
              <a:t>bénis</a:t>
            </a:r>
            <a:r>
              <a:rPr lang="en-US" sz="4800" b="1" dirty="0" smtClean="0">
                <a:solidFill>
                  <a:srgbClr val="FFFF00"/>
                </a:solidFill>
                <a:latin typeface="Arial Rounded MT Bold" pitchFamily="34" charset="0"/>
              </a:rPr>
              <a:t> </a:t>
            </a:r>
            <a:r>
              <a:rPr lang="en-US" sz="4800" b="1"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endParaRPr lang="en-US" sz="2800" dirty="0" smtClean="0">
              <a:solidFill>
                <a:srgbClr val="0033CC"/>
              </a:solidFill>
              <a:latin typeface="Arial Rounded MT Bold" pitchFamily="34" charset="0"/>
            </a:endParaRPr>
          </a:p>
          <a:p>
            <a:pPr lvl="0" algn="just" fontAlgn="base"/>
            <a:endParaRPr lang="en-US" sz="2800" dirty="0" smtClean="0">
              <a:solidFill>
                <a:srgbClr val="0033CC"/>
              </a:solidFill>
              <a:latin typeface="Arial Rounded MT Bold" pitchFamily="34" charset="0"/>
            </a:endParaRPr>
          </a:p>
          <a:p>
            <a:pPr lvl="0" algn="just" fontAlgn="base">
              <a:buNone/>
            </a:pPr>
            <a:r>
              <a:rPr lang="en-US" sz="2800" dirty="0" smtClean="0">
                <a:solidFill>
                  <a:srgbClr val="0033CC"/>
                </a:solidFill>
                <a:latin typeface="Arial Rounded MT Bold" pitchFamily="34" charset="0"/>
              </a:rPr>
              <a:t>CREDIT:</a:t>
            </a:r>
          </a:p>
          <a:p>
            <a:pPr lvl="0" algn="just" fontAlgn="base"/>
            <a:r>
              <a:rPr lang="en-US" sz="2800" dirty="0" smtClean="0">
                <a:solidFill>
                  <a:srgbClr val="0033CC"/>
                </a:solidFill>
                <a:latin typeface="Arial Rounded MT Bold" pitchFamily="34" charset="0"/>
              </a:rPr>
              <a:t>https</a:t>
            </a:r>
            <a:r>
              <a:rPr lang="en-US" sz="2800" dirty="0" smtClean="0">
                <a:solidFill>
                  <a:srgbClr val="0033CC"/>
                </a:solidFill>
                <a:latin typeface="Arial Rounded MT Bold" pitchFamily="34" charset="0"/>
              </a:rPr>
              <a:t>://enseignements-etudes-bibliques-01.over-blog.com/2021/03/3-la-perseverance-dans-la-priere-col-4-2-2-perseverez-dans-la-priere-veillez-y-avec-actions-de-graces-3-priez-en-meme-temps-pour-n.h</a:t>
            </a:r>
            <a:endParaRPr lang="en-US" sz="2800" dirty="0">
              <a:solidFill>
                <a:srgbClr val="0033CC"/>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10000"/>
          </a:bodyPr>
          <a:lstStyle/>
          <a:p>
            <a:pPr algn="ctr">
              <a:buNone/>
            </a:pPr>
            <a:r>
              <a:rPr lang="en-US" sz="2400" b="1" dirty="0" smtClean="0">
                <a:solidFill>
                  <a:srgbClr val="C00000"/>
                </a:solidFill>
              </a:rPr>
              <a:t>ANNOUNCEMENTS FOR </a:t>
            </a:r>
            <a:r>
              <a:rPr lang="en-US" sz="2400" b="1" dirty="0" smtClean="0">
                <a:solidFill>
                  <a:srgbClr val="C00000"/>
                </a:solidFill>
              </a:rPr>
              <a:t>JUIN</a:t>
            </a:r>
            <a:r>
              <a:rPr lang="en-US" sz="2400" b="1" dirty="0" smtClean="0">
                <a:solidFill>
                  <a:srgbClr val="C00000"/>
                </a:solidFill>
              </a:rPr>
              <a:t> </a:t>
            </a:r>
            <a:r>
              <a:rPr lang="en-US" sz="2400" b="1" dirty="0" smtClean="0">
                <a:solidFill>
                  <a:srgbClr val="C00000"/>
                </a:solidFill>
              </a:rPr>
              <a:t>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r>
              <a:rPr lang="en-US" sz="2400" b="1" dirty="0" smtClean="0"/>
              <a:t>10:00—11:00 PREACHING CLASS</a:t>
            </a:r>
          </a:p>
          <a:p>
            <a:r>
              <a:rPr lang="en-US" sz="2400" b="1" dirty="0" smtClean="0">
                <a:solidFill>
                  <a:srgbClr val="FF0000"/>
                </a:solidFill>
              </a:rPr>
              <a:t>11:00AM—1:00PM  . . COMPUTER CLASS</a:t>
            </a:r>
          </a:p>
          <a:p>
            <a:r>
              <a:rPr lang="en-US" sz="2400" b="1" dirty="0" smtClean="0"/>
              <a:t>11:00—12:30 PM CTRC ENGLISH (REHEARSAL)</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12:00PM </a:t>
            </a:r>
            <a:r>
              <a:rPr lang="en-US" b="1" dirty="0" smtClean="0">
                <a:solidFill>
                  <a:srgbClr val="0000CC"/>
                </a:solidFill>
              </a:rPr>
              <a:t>-2:00PM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24056</TotalTime>
  <Words>701</Words>
  <Application>Microsoft Office PowerPoint</Application>
  <PresentationFormat>On-screen Show (4:3)</PresentationFormat>
  <Paragraphs>184</Paragraphs>
  <Slides>55</Slides>
  <Notes>2</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VISITORS WELCOME</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304</cp:revision>
  <dcterms:created xsi:type="dcterms:W3CDTF">2022-04-13T13:36:19Z</dcterms:created>
  <dcterms:modified xsi:type="dcterms:W3CDTF">2023-06-06T14:43:27Z</dcterms:modified>
</cp:coreProperties>
</file>