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1783" r:id="rId2"/>
    <p:sldId id="1784" r:id="rId3"/>
    <p:sldId id="1785" r:id="rId4"/>
    <p:sldId id="1787" r:id="rId5"/>
    <p:sldId id="1810" r:id="rId6"/>
    <p:sldId id="1788" r:id="rId7"/>
    <p:sldId id="1789" r:id="rId8"/>
    <p:sldId id="1790" r:id="rId9"/>
    <p:sldId id="1791" r:id="rId10"/>
    <p:sldId id="1792" r:id="rId11"/>
    <p:sldId id="1793" r:id="rId12"/>
    <p:sldId id="1794" r:id="rId13"/>
    <p:sldId id="1795" r:id="rId14"/>
    <p:sldId id="1796" r:id="rId15"/>
    <p:sldId id="1811" r:id="rId16"/>
    <p:sldId id="1812" r:id="rId17"/>
    <p:sldId id="1797" r:id="rId18"/>
    <p:sldId id="1798" r:id="rId19"/>
    <p:sldId id="1799" r:id="rId20"/>
    <p:sldId id="1813" r:id="rId21"/>
    <p:sldId id="1800" r:id="rId22"/>
    <p:sldId id="1801" r:id="rId23"/>
    <p:sldId id="1802" r:id="rId24"/>
    <p:sldId id="1803" r:id="rId25"/>
    <p:sldId id="1804" r:id="rId26"/>
    <p:sldId id="1805" r:id="rId27"/>
    <p:sldId id="1806" r:id="rId28"/>
    <p:sldId id="1815" r:id="rId29"/>
    <p:sldId id="1807" r:id="rId30"/>
    <p:sldId id="1808" r:id="rId31"/>
    <p:sldId id="1816" r:id="rId32"/>
    <p:sldId id="1817" r:id="rId33"/>
    <p:sldId id="1818" r:id="rId34"/>
    <p:sldId id="1820" r:id="rId35"/>
    <p:sldId id="1821" r:id="rId36"/>
    <p:sldId id="1822" r:id="rId37"/>
    <p:sldId id="182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33"/>
    <a:srgbClr val="0DE522"/>
    <a:srgbClr val="00FF00"/>
    <a:srgbClr val="FF3300"/>
    <a:srgbClr val="4600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77"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5/31/2023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139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2D4D3C6-62D6-4F67-A412-1366A38B834D}" type="slidenum">
              <a:rPr lang="en-US" smtClean="0"/>
              <a:pPr/>
              <a:t>10</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0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0B72AE-B2DC-459C-BFE5-968BA2651449}" type="slidenum">
              <a:rPr lang="en-US" smtClean="0"/>
              <a:pPr/>
              <a:t>21</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LYNDEL WAS HERE </a:t>
            </a:r>
            <a:r>
              <a:rPr lang="en-US" smtClean="0">
                <a:sym typeface="Wingdings" pitchFamily="2" charset="2"/>
              </a:rPr>
              <a:t> HA HA HA </a:t>
            </a: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4EF2E5-67AC-48D0-ADDC-6AD9EEA529B9}" type="slidenum">
              <a:rPr lang="en-US" smtClean="0"/>
              <a:pPr/>
              <a:t>30</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LYNDEL WAS HERE </a:t>
            </a:r>
            <a:r>
              <a:rPr lang="en-US" smtClean="0">
                <a:sym typeface="Wingdings" pitchFamily="2" charset="2"/>
              </a:rPr>
              <a:t> HA HA HA </a:t>
            </a: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4EF2E5-67AC-48D0-ADDC-6AD9EEA529B9}" type="slidenum">
              <a:rPr lang="en-US" smtClean="0"/>
              <a:pPr/>
              <a:t>31</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LYNDEL WAS HERE </a:t>
            </a:r>
            <a:r>
              <a:rPr lang="en-US" smtClean="0">
                <a:sym typeface="Wingdings" pitchFamily="2" charset="2"/>
              </a:rPr>
              <a:t> HA HA HA </a:t>
            </a: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4EF2E5-67AC-48D0-ADDC-6AD9EEA529B9}" type="slidenum">
              <a:rPr lang="en-US" smtClean="0"/>
              <a:pPr/>
              <a:t>32</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LYNDEL WAS HERE </a:t>
            </a:r>
            <a:r>
              <a:rPr lang="en-US" smtClean="0">
                <a:sym typeface="Wingdings" pitchFamily="2" charset="2"/>
              </a:rPr>
              <a:t> HA HA HA </a:t>
            </a: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4EF2E5-67AC-48D0-ADDC-6AD9EEA529B9}" type="slidenum">
              <a:rPr lang="en-US" smtClean="0"/>
              <a:pPr/>
              <a:t>33</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LYNDEL WAS HERE </a:t>
            </a:r>
            <a:r>
              <a:rPr lang="en-US" smtClean="0">
                <a:sym typeface="Wingdings" pitchFamily="2" charset="2"/>
              </a:rPr>
              <a:t> HA HA HA </a:t>
            </a:r>
            <a:endParaRPr lang="en-US"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4EF2E5-67AC-48D0-ADDC-6AD9EEA529B9}" type="slidenum">
              <a:rPr lang="en-US" smtClean="0"/>
              <a:pPr/>
              <a:t>34</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5/31/2023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0" y="2286000"/>
            <a:ext cx="9144000" cy="4572000"/>
          </a:xfrm>
          <a:solidFill>
            <a:srgbClr val="00B0F0"/>
          </a:solidFill>
        </p:spPr>
        <p:txBody>
          <a:bodyPr>
            <a:normAutofit/>
          </a:bodyPr>
          <a:lstStyle/>
          <a:p>
            <a:pPr algn="ctr" eaLnBrk="1" fontAlgn="auto" hangingPunct="1">
              <a:spcAft>
                <a:spcPts val="0"/>
              </a:spcAft>
              <a:defRPr/>
            </a:pPr>
            <a:r>
              <a:rPr lang="en-US" sz="3200" b="1" dirty="0" smtClean="0"/>
              <a:t>CAMPAGNE SUR LES GRANDES DOCTRINES DE LA BIBLE</a:t>
            </a:r>
            <a:r>
              <a:rPr lang="en-US" sz="3200" dirty="0" smtClean="0"/>
              <a:t/>
            </a:r>
            <a:br>
              <a:rPr lang="en-US" sz="3200" dirty="0" smtClean="0"/>
            </a:br>
            <a:r>
              <a:rPr lang="en-US" sz="3200" dirty="0" smtClean="0"/>
              <a:t/>
            </a:r>
            <a:br>
              <a:rPr lang="en-US" sz="3200" dirty="0" smtClean="0"/>
            </a:br>
            <a:r>
              <a:rPr lang="en-US" sz="3200" dirty="0" smtClean="0"/>
              <a:t>L’ESCHATOLOGIE BIBLIQUE</a:t>
            </a:r>
            <a:br>
              <a:rPr lang="en-US" sz="3200" dirty="0" smtClean="0"/>
            </a:br>
            <a:r>
              <a:rPr lang="en-US" sz="3200" dirty="0" smtClean="0"/>
              <a:t/>
            </a:r>
            <a:br>
              <a:rPr lang="en-US" sz="3200" dirty="0" smtClean="0"/>
            </a:br>
            <a:r>
              <a:rPr lang="en-US" sz="3200" b="1" dirty="0" smtClean="0"/>
              <a:t>PRESENTEE PAR </a:t>
            </a:r>
            <a:br>
              <a:rPr lang="en-US" sz="3200" b="1" dirty="0" smtClean="0"/>
            </a:br>
            <a:r>
              <a:rPr lang="en-US" sz="3200" b="1" dirty="0" smtClean="0"/>
              <a:t>LE PAST. / PROF. SERGE BRITOU</a:t>
            </a:r>
            <a:r>
              <a:rPr lang="en-US" sz="3200" dirty="0" smtClean="0"/>
              <a:t/>
            </a:r>
            <a:br>
              <a:rPr lang="en-US" sz="3200" dirty="0" smtClean="0"/>
            </a:br>
            <a:endParaRPr lang="en-US" sz="3200" dirty="0"/>
          </a:p>
        </p:txBody>
      </p:sp>
      <p:sp>
        <p:nvSpPr>
          <p:cNvPr id="4" name="Rectangle 3"/>
          <p:cNvSpPr/>
          <p:nvPr/>
        </p:nvSpPr>
        <p:spPr>
          <a:xfrm>
            <a:off x="0" y="0"/>
            <a:ext cx="9144000" cy="2062103"/>
          </a:xfrm>
          <a:prstGeom prst="rect">
            <a:avLst/>
          </a:prstGeom>
          <a:solidFill>
            <a:srgbClr val="99FF33"/>
          </a:solidFill>
        </p:spPr>
        <p:txBody>
          <a:bodyPr wrap="square">
            <a:spAutoFit/>
          </a:bodyPr>
          <a:lstStyle/>
          <a:p>
            <a:pPr algn="ctr"/>
            <a:r>
              <a:rPr lang="en-US" sz="3200" b="1" dirty="0" smtClean="0"/>
              <a:t>CHRIST THE ROCK CONGREGATION</a:t>
            </a:r>
            <a:br>
              <a:rPr lang="en-US" sz="3200" b="1" dirty="0" smtClean="0"/>
            </a:br>
            <a:r>
              <a:rPr lang="en-US" sz="3200" b="1" dirty="0" smtClean="0">
                <a:solidFill>
                  <a:srgbClr val="0033CC"/>
                </a:solidFill>
              </a:rPr>
              <a:t>PRÉSENTE</a:t>
            </a:r>
            <a:br>
              <a:rPr lang="en-US" sz="3200" b="1" dirty="0" smtClean="0">
                <a:solidFill>
                  <a:srgbClr val="0033CC"/>
                </a:solidFill>
              </a:rPr>
            </a:br>
            <a:r>
              <a:rPr lang="en-US" sz="3200" b="1" dirty="0" smtClean="0">
                <a:solidFill>
                  <a:srgbClr val="0033CC"/>
                </a:solidFill>
              </a:rPr>
              <a:t>ÉTUDIONS LA BIBLE </a:t>
            </a:r>
            <a:r>
              <a:rPr lang="en-US" sz="3200" b="1" dirty="0" smtClean="0"/>
              <a:t/>
            </a:r>
            <a:br>
              <a:rPr lang="en-US" sz="3200" b="1" dirty="0" smtClean="0"/>
            </a:br>
            <a:r>
              <a:rPr lang="en-US" sz="3200" b="1" dirty="0" smtClean="0"/>
              <a:t>ORATEUR: PASTEUR MARC E SIMEON</a:t>
            </a:r>
            <a:endParaRPr lang="en-US" sz="3200" dirty="0"/>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heckerboard(across)">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n-US" dirty="0" smtClean="0"/>
              <a:t>L’ESCHATOLOGIE BIBLIQUE</a:t>
            </a:r>
            <a:br>
              <a:rPr lang="en-US" dirty="0" smtClean="0"/>
            </a:br>
            <a:r>
              <a:rPr lang="en-US" dirty="0" smtClean="0"/>
              <a:t> BIBLICAL ESCHATOLOGY</a:t>
            </a:r>
            <a:endParaRPr lang="en-US" dirty="0"/>
          </a:p>
        </p:txBody>
      </p:sp>
      <p:sp>
        <p:nvSpPr>
          <p:cNvPr id="3" name="Content Placeholder 2"/>
          <p:cNvSpPr>
            <a:spLocks noGrp="1"/>
          </p:cNvSpPr>
          <p:nvPr>
            <p:ph idx="1"/>
          </p:nvPr>
        </p:nvSpPr>
        <p:spPr>
          <a:solidFill>
            <a:srgbClr val="99FF33"/>
          </a:solidFill>
        </p:spPr>
        <p:txBody>
          <a:bodyPr/>
          <a:lstStyle/>
          <a:p>
            <a:pPr eaLnBrk="1" hangingPunct="1"/>
            <a:r>
              <a:rPr lang="en-US" dirty="0" err="1" smtClean="0"/>
              <a:t>Sujet</a:t>
            </a:r>
            <a:r>
              <a:rPr lang="en-US" dirty="0" smtClean="0"/>
              <a:t>: </a:t>
            </a:r>
          </a:p>
          <a:p>
            <a:pPr eaLnBrk="1" hangingPunct="1">
              <a:buFont typeface="Wingdings 2" pitchFamily="18" charset="2"/>
              <a:buNone/>
            </a:pPr>
            <a:r>
              <a:rPr lang="en-US" b="1" dirty="0" err="1" smtClean="0"/>
              <a:t>L’Eschatologie</a:t>
            </a:r>
            <a:r>
              <a:rPr lang="en-US" b="1" dirty="0" smtClean="0"/>
              <a:t> </a:t>
            </a:r>
            <a:r>
              <a:rPr lang="en-US" b="1" dirty="0" err="1" smtClean="0"/>
              <a:t>Biblique</a:t>
            </a:r>
            <a:r>
              <a:rPr lang="en-US" b="1" dirty="0" smtClean="0"/>
              <a:t>,</a:t>
            </a:r>
            <a:r>
              <a:rPr lang="en-US" dirty="0" smtClean="0"/>
              <a:t/>
            </a:r>
            <a:br>
              <a:rPr lang="en-US" dirty="0" smtClean="0"/>
            </a:br>
            <a:r>
              <a:rPr lang="en-US" dirty="0" err="1" smtClean="0"/>
              <a:t>Pourquoi</a:t>
            </a:r>
            <a:r>
              <a:rPr lang="en-US" dirty="0" smtClean="0"/>
              <a:t> un </a:t>
            </a:r>
            <a:r>
              <a:rPr lang="en-US" dirty="0" err="1" smtClean="0"/>
              <a:t>tel</a:t>
            </a:r>
            <a:r>
              <a:rPr lang="en-US" dirty="0" smtClean="0"/>
              <a:t> </a:t>
            </a:r>
            <a:r>
              <a:rPr lang="en-US" dirty="0" err="1" smtClean="0"/>
              <a:t>Mepris</a:t>
            </a:r>
            <a:r>
              <a:rPr lang="en-US" dirty="0" smtClean="0"/>
              <a:t> </a:t>
            </a:r>
            <a:r>
              <a:rPr lang="en-US" dirty="0" err="1" smtClean="0"/>
              <a:t>Aujourd’hui</a:t>
            </a:r>
            <a:r>
              <a:rPr lang="en-US" dirty="0" smtClean="0"/>
              <a:t>?</a:t>
            </a:r>
          </a:p>
          <a:p>
            <a:pPr eaLnBrk="1" hangingPunct="1"/>
            <a:r>
              <a:rPr lang="en-US" dirty="0" smtClean="0"/>
              <a:t>Subject:</a:t>
            </a:r>
            <a:br>
              <a:rPr lang="en-US" dirty="0" smtClean="0"/>
            </a:br>
            <a:r>
              <a:rPr lang="en-US" b="1" dirty="0" smtClean="0"/>
              <a:t>Biblical Eschatology, </a:t>
            </a:r>
          </a:p>
          <a:p>
            <a:pPr eaLnBrk="1" hangingPunct="1"/>
            <a:r>
              <a:rPr lang="en-US" dirty="0" smtClean="0"/>
              <a:t>Why Such a lack of interest in it Today</a:t>
            </a:r>
            <a:r>
              <a:rPr lang="en-US" sz="4000" dirty="0" smtClean="0"/>
              <a:t>?</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to="" calcmode="lin" valueType="num">
                                      <p:cBhvr>
                                        <p:cTn id="12" dur="1" fill="hold"/>
                                        <p:tgtEl>
                                          <p:spTgt spid="3">
                                            <p:bg/>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to="" calcmode="lin" valueType="num">
                                      <p:cBhvr>
                                        <p:cTn id="17" dur="1" fill="hold"/>
                                        <p:tgtEl>
                                          <p:spTgt spid="3">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to="" calcmode="lin" valueType="num">
                                      <p:cBhvr>
                                        <p:cTn id="22" dur="1" fill="hold"/>
                                        <p:tgtEl>
                                          <p:spTgt spid="3">
                                            <p:txEl>
                                              <p:pRg st="1" end="1"/>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to="" calcmode="lin" valueType="num">
                                      <p:cBhvr>
                                        <p:cTn id="27" dur="1" fill="hold"/>
                                        <p:tgtEl>
                                          <p:spTgt spid="3">
                                            <p:txEl>
                                              <p:pRg st="2" end="2"/>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to="" calcmode="lin" valueType="num">
                                      <p:cBhvr>
                                        <p:cTn id="32"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p:txBody>
          <a:bodyPr/>
          <a:lstStyle/>
          <a:p>
            <a:pPr eaLnBrk="1" hangingPunct="1"/>
            <a:r>
              <a:rPr lang="en-US" sz="3200" b="1" dirty="0" err="1" smtClean="0">
                <a:solidFill>
                  <a:srgbClr val="0033CC"/>
                </a:solidFill>
              </a:rPr>
              <a:t>Objectif</a:t>
            </a:r>
            <a:r>
              <a:rPr lang="en-US" sz="3200" b="1" dirty="0" smtClean="0">
                <a:solidFill>
                  <a:srgbClr val="0033CC"/>
                </a:solidFill>
              </a:rPr>
              <a:t>:  </a:t>
            </a:r>
            <a:r>
              <a:rPr lang="en-US" sz="3200" b="1" dirty="0" err="1" smtClean="0">
                <a:solidFill>
                  <a:srgbClr val="0033CC"/>
                </a:solidFill>
              </a:rPr>
              <a:t>Susciter</a:t>
            </a:r>
            <a:r>
              <a:rPr lang="en-US" sz="3200" b="1" dirty="0" smtClean="0">
                <a:solidFill>
                  <a:srgbClr val="0033CC"/>
                </a:solidFill>
              </a:rPr>
              <a:t> chez les </a:t>
            </a:r>
            <a:r>
              <a:rPr lang="en-US" sz="3200" b="1" dirty="0" err="1" smtClean="0">
                <a:solidFill>
                  <a:srgbClr val="0033CC"/>
                </a:solidFill>
              </a:rPr>
              <a:t>enfants</a:t>
            </a:r>
            <a:r>
              <a:rPr lang="en-US" sz="3200" b="1" dirty="0" smtClean="0">
                <a:solidFill>
                  <a:srgbClr val="0033CC"/>
                </a:solidFill>
              </a:rPr>
              <a:t> de </a:t>
            </a:r>
            <a:r>
              <a:rPr lang="en-US" sz="3200" b="1" dirty="0" err="1" smtClean="0">
                <a:solidFill>
                  <a:srgbClr val="0033CC"/>
                </a:solidFill>
              </a:rPr>
              <a:t>Dieu</a:t>
            </a:r>
            <a:r>
              <a:rPr lang="en-US" sz="3200" b="1" dirty="0" smtClean="0">
                <a:solidFill>
                  <a:srgbClr val="0033CC"/>
                </a:solidFill>
              </a:rPr>
              <a:t> de </a:t>
            </a:r>
            <a:r>
              <a:rPr lang="en-US" sz="3200" b="1" dirty="0" err="1" smtClean="0">
                <a:solidFill>
                  <a:srgbClr val="0033CC"/>
                </a:solidFill>
              </a:rPr>
              <a:t>l’interet</a:t>
            </a:r>
            <a:r>
              <a:rPr lang="en-US" sz="3200" b="1" dirty="0" smtClean="0">
                <a:solidFill>
                  <a:srgbClr val="0033CC"/>
                </a:solidFill>
              </a:rPr>
              <a:t> pour </a:t>
            </a:r>
            <a:r>
              <a:rPr lang="en-US" sz="3200" b="1" dirty="0" err="1" smtClean="0">
                <a:solidFill>
                  <a:srgbClr val="0033CC"/>
                </a:solidFill>
              </a:rPr>
              <a:t>l’eschatologie</a:t>
            </a:r>
            <a:r>
              <a:rPr lang="en-US" sz="3200" b="1" dirty="0" smtClean="0">
                <a:solidFill>
                  <a:srgbClr val="0033CC"/>
                </a:solidFill>
              </a:rPr>
              <a:t> </a:t>
            </a:r>
            <a:r>
              <a:rPr lang="en-US" sz="3200" b="1" dirty="0" err="1" smtClean="0">
                <a:solidFill>
                  <a:srgbClr val="0033CC"/>
                </a:solidFill>
              </a:rPr>
              <a:t>biblique</a:t>
            </a:r>
            <a:r>
              <a:rPr lang="en-US" sz="2400" b="1" dirty="0" smtClean="0">
                <a:solidFill>
                  <a:srgbClr val="0033CC"/>
                </a:solidFill>
              </a:rPr>
              <a:t>.</a:t>
            </a:r>
          </a:p>
        </p:txBody>
      </p:sp>
      <p:sp>
        <p:nvSpPr>
          <p:cNvPr id="3075" name="Rectangle 3"/>
          <p:cNvSpPr>
            <a:spLocks noGrp="1" noChangeArrowheads="1"/>
          </p:cNvSpPr>
          <p:nvPr>
            <p:ph idx="1"/>
          </p:nvPr>
        </p:nvSpPr>
        <p:spPr>
          <a:xfrm>
            <a:off x="0" y="1600200"/>
            <a:ext cx="9144000" cy="5257801"/>
          </a:xfrm>
          <a:solidFill>
            <a:schemeClr val="accent2">
              <a:lumMod val="40000"/>
              <a:lumOff val="60000"/>
            </a:schemeClr>
          </a:solidFill>
        </p:spPr>
        <p:txBody>
          <a:bodyPr>
            <a:normAutofit/>
          </a:bodyPr>
          <a:lstStyle/>
          <a:p>
            <a:pPr algn="just" eaLnBrk="1" hangingPunct="1"/>
            <a:r>
              <a:rPr lang="en-US" sz="3600" dirty="0" smtClean="0">
                <a:latin typeface="Arial Rounded MT Bold" pitchFamily="34" charset="0"/>
              </a:rPr>
              <a:t>Proposition</a:t>
            </a:r>
            <a:r>
              <a:rPr lang="en-US" sz="3600" dirty="0" smtClean="0">
                <a:latin typeface="Arial Rounded MT Bold" pitchFamily="34" charset="0"/>
              </a:rPr>
              <a:t>: La vie </a:t>
            </a:r>
            <a:r>
              <a:rPr lang="en-US" sz="3600" dirty="0" err="1" smtClean="0">
                <a:latin typeface="Arial Rounded MT Bold" pitchFamily="34" charset="0"/>
              </a:rPr>
              <a:t>chretienne</a:t>
            </a:r>
            <a:r>
              <a:rPr lang="en-US" sz="3600" dirty="0" smtClean="0">
                <a:latin typeface="Arial Rounded MT Bold" pitchFamily="34" charset="0"/>
              </a:rPr>
              <a:t> </a:t>
            </a:r>
            <a:r>
              <a:rPr lang="en-US" sz="3600" dirty="0" err="1" smtClean="0">
                <a:latin typeface="Arial Rounded MT Bold" pitchFamily="34" charset="0"/>
              </a:rPr>
              <a:t>n’aurait</a:t>
            </a:r>
            <a:r>
              <a:rPr lang="en-US" sz="3600" dirty="0" smtClean="0">
                <a:latin typeface="Arial Rounded MT Bold" pitchFamily="34" charset="0"/>
              </a:rPr>
              <a:t> </a:t>
            </a:r>
            <a:r>
              <a:rPr lang="en-US" sz="3600" dirty="0" err="1" smtClean="0">
                <a:latin typeface="Arial Rounded MT Bold" pitchFamily="34" charset="0"/>
              </a:rPr>
              <a:t>absolument</a:t>
            </a:r>
            <a:r>
              <a:rPr lang="en-US" sz="3600" dirty="0" smtClean="0">
                <a:latin typeface="Arial Rounded MT Bold" pitchFamily="34" charset="0"/>
              </a:rPr>
              <a:t> pas de </a:t>
            </a:r>
            <a:r>
              <a:rPr lang="en-US" sz="3600" dirty="0" err="1" smtClean="0">
                <a:latin typeface="Arial Rounded MT Bold" pitchFamily="34" charset="0"/>
              </a:rPr>
              <a:t>sens</a:t>
            </a:r>
            <a:r>
              <a:rPr lang="en-US" sz="3600" dirty="0" smtClean="0">
                <a:latin typeface="Arial Rounded MT Bold" pitchFamily="34" charset="0"/>
              </a:rPr>
              <a:t> </a:t>
            </a:r>
            <a:r>
              <a:rPr lang="en-US" sz="3600" dirty="0" err="1" smtClean="0">
                <a:latin typeface="Arial Rounded MT Bold" pitchFamily="34" charset="0"/>
              </a:rPr>
              <a:t>si</a:t>
            </a:r>
            <a:r>
              <a:rPr lang="en-US" sz="3600" dirty="0" smtClean="0">
                <a:latin typeface="Arial Rounded MT Bold" pitchFamily="34" charset="0"/>
              </a:rPr>
              <a:t> son </a:t>
            </a:r>
            <a:r>
              <a:rPr lang="en-US" sz="3600" dirty="0" err="1" smtClean="0">
                <a:latin typeface="Arial Rounded MT Bold" pitchFamily="34" charset="0"/>
              </a:rPr>
              <a:t>objectif</a:t>
            </a:r>
            <a:r>
              <a:rPr lang="en-US" sz="3600" dirty="0" smtClean="0">
                <a:latin typeface="Arial Rounded MT Bold" pitchFamily="34" charset="0"/>
              </a:rPr>
              <a:t> final </a:t>
            </a:r>
            <a:r>
              <a:rPr lang="en-US" sz="3600" dirty="0" err="1" smtClean="0">
                <a:latin typeface="Arial Rounded MT Bold" pitchFamily="34" charset="0"/>
              </a:rPr>
              <a:t>devrait</a:t>
            </a:r>
            <a:r>
              <a:rPr lang="en-US" sz="3600" dirty="0" smtClean="0">
                <a:latin typeface="Arial Rounded MT Bold" pitchFamily="34" charset="0"/>
              </a:rPr>
              <a:t> </a:t>
            </a:r>
            <a:r>
              <a:rPr lang="en-US" sz="3600" dirty="0" err="1" smtClean="0">
                <a:latin typeface="Arial Rounded MT Bold" pitchFamily="34" charset="0"/>
              </a:rPr>
              <a:t>s’arreter</a:t>
            </a:r>
            <a:r>
              <a:rPr lang="en-US" sz="3600" dirty="0" smtClean="0">
                <a:latin typeface="Arial Rounded MT Bold" pitchFamily="34" charset="0"/>
              </a:rPr>
              <a:t> </a:t>
            </a:r>
            <a:r>
              <a:rPr lang="en-US" sz="3600" dirty="0" err="1" smtClean="0">
                <a:latin typeface="Arial Rounded MT Bold" pitchFamily="34" charset="0"/>
              </a:rPr>
              <a:t>dans</a:t>
            </a:r>
            <a:r>
              <a:rPr lang="en-US" sz="3600" dirty="0" smtClean="0">
                <a:latin typeface="Arial Rounded MT Bold" pitchFamily="34" charset="0"/>
              </a:rPr>
              <a:t> les </a:t>
            </a:r>
            <a:r>
              <a:rPr lang="en-US" sz="3600" dirty="0" err="1" smtClean="0">
                <a:latin typeface="Arial Rounded MT Bold" pitchFamily="34" charset="0"/>
              </a:rPr>
              <a:t>limites</a:t>
            </a:r>
            <a:r>
              <a:rPr lang="en-US" sz="3600" dirty="0" smtClean="0">
                <a:latin typeface="Arial Rounded MT Bold" pitchFamily="34" charset="0"/>
              </a:rPr>
              <a:t> de </a:t>
            </a:r>
            <a:r>
              <a:rPr lang="en-US" sz="3600" dirty="0" err="1" smtClean="0">
                <a:latin typeface="Arial Rounded MT Bold" pitchFamily="34" charset="0"/>
              </a:rPr>
              <a:t>cette</a:t>
            </a:r>
            <a:r>
              <a:rPr lang="en-US" sz="3600" dirty="0" smtClean="0">
                <a:latin typeface="Arial Rounded MT Bold" pitchFamily="34" charset="0"/>
              </a:rPr>
              <a:t> vie </a:t>
            </a:r>
            <a:r>
              <a:rPr lang="en-US" sz="3600" dirty="0" err="1" smtClean="0">
                <a:latin typeface="Arial Rounded MT Bold" pitchFamily="34" charset="0"/>
              </a:rPr>
              <a:t>presente</a:t>
            </a:r>
            <a:r>
              <a:rPr lang="en-US" sz="3600" dirty="0" smtClean="0">
                <a:latin typeface="Arial Rounded MT Bold" pitchFamily="34" charset="0"/>
              </a:rPr>
              <a:t>. </a:t>
            </a:r>
          </a:p>
          <a:p>
            <a:pPr algn="just" eaLnBrk="1" hangingPunct="1"/>
            <a:r>
              <a:rPr lang="en-US" sz="3600" dirty="0" smtClean="0">
                <a:latin typeface="Arial Rounded MT Bold" pitchFamily="34" charset="0"/>
              </a:rPr>
              <a:t>The </a:t>
            </a:r>
            <a:r>
              <a:rPr lang="en-US" sz="3600" dirty="0" err="1" smtClean="0">
                <a:latin typeface="Arial Rounded MT Bold" pitchFamily="34" charset="0"/>
              </a:rPr>
              <a:t>christian</a:t>
            </a:r>
            <a:r>
              <a:rPr lang="en-US" sz="3600" dirty="0" smtClean="0">
                <a:latin typeface="Arial Rounded MT Bold" pitchFamily="34" charset="0"/>
              </a:rPr>
              <a:t> life wouldn’t have any real sense if its ultimate purpose should end up within the limits of this present life.</a:t>
            </a: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5">
                                            <p:bg/>
                                          </p:spTgt>
                                        </p:tgtEl>
                                        <p:attrNameLst>
                                          <p:attrName>style.visibility</p:attrName>
                                        </p:attrNameLst>
                                      </p:cBhvr>
                                      <p:to>
                                        <p:strVal val="visible"/>
                                      </p:to>
                                    </p:set>
                                    <p:animEffect transition="in" filter="checkerboard(across)">
                                      <p:cBhvr>
                                        <p:cTn id="12" dur="500"/>
                                        <p:tgtEl>
                                          <p:spTgt spid="3075">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5">
                                            <p:txEl>
                                              <p:pRg st="0" end="0"/>
                                            </p:txEl>
                                          </p:spTgt>
                                        </p:tgtEl>
                                        <p:attrNameLst>
                                          <p:attrName>style.visibility</p:attrName>
                                        </p:attrNameLst>
                                      </p:cBhvr>
                                      <p:to>
                                        <p:strVal val="visible"/>
                                      </p:to>
                                    </p:set>
                                    <p:animEffect transition="in" filter="checkerboard(across)">
                                      <p:cBhvr>
                                        <p:cTn id="17" dur="500"/>
                                        <p:tgtEl>
                                          <p:spTgt spid="307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5">
                                            <p:txEl>
                                              <p:pRg st="1" end="1"/>
                                            </p:txEl>
                                          </p:spTgt>
                                        </p:tgtEl>
                                        <p:attrNameLst>
                                          <p:attrName>style.visibility</p:attrName>
                                        </p:attrNameLst>
                                      </p:cBhvr>
                                      <p:to>
                                        <p:strVal val="visible"/>
                                      </p:to>
                                    </p:set>
                                    <p:animEffect transition="in" filter="checkerboard(across)">
                                      <p:cBhvr>
                                        <p:cTn id="22"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a:xfrm>
            <a:off x="457200" y="274638"/>
            <a:ext cx="8229600" cy="639762"/>
          </a:xfrm>
        </p:spPr>
        <p:txBody>
          <a:bodyPr>
            <a:normAutofit fontScale="90000"/>
          </a:bodyPr>
          <a:lstStyle/>
          <a:p>
            <a:pPr eaLnBrk="1" hangingPunct="1"/>
            <a:r>
              <a:rPr lang="en-US" b="1" dirty="0" smtClean="0">
                <a:solidFill>
                  <a:srgbClr val="FF0000"/>
                </a:solidFill>
              </a:rPr>
              <a:t>Introduction</a:t>
            </a:r>
          </a:p>
        </p:txBody>
      </p:sp>
      <p:sp>
        <p:nvSpPr>
          <p:cNvPr id="6147" name="Rectangle 3"/>
          <p:cNvSpPr>
            <a:spLocks noGrp="1" noChangeArrowheads="1"/>
          </p:cNvSpPr>
          <p:nvPr>
            <p:ph sz="quarter" idx="1"/>
          </p:nvPr>
        </p:nvSpPr>
        <p:spPr>
          <a:xfrm>
            <a:off x="228600" y="990600"/>
            <a:ext cx="8610600" cy="5715000"/>
          </a:xfrm>
        </p:spPr>
        <p:txBody>
          <a:bodyPr>
            <a:normAutofit/>
          </a:bodyPr>
          <a:lstStyle/>
          <a:p>
            <a:pPr marL="274320" indent="-274320" algn="just" eaLnBrk="1" fontAlgn="auto" hangingPunct="1">
              <a:spcAft>
                <a:spcPts val="0"/>
              </a:spcAft>
              <a:buFont typeface="Wingdings 2"/>
              <a:buChar char=""/>
              <a:defRPr/>
            </a:pPr>
            <a:r>
              <a:rPr lang="fr-FR" sz="4400" b="1" dirty="0" smtClean="0"/>
              <a:t>Le sérieux de la question de l’avenir n’est pas seulement un sujet d’ intérêt humain, mais aussi l’affaire de Dieu qui ne laisse pas son peuple dans l’ignorance. </a:t>
            </a:r>
            <a:endParaRPr lang="fr-FR" sz="4400" b="1" dirty="0" smtClean="0"/>
          </a:p>
          <a:p>
            <a:pPr marL="274320" indent="-274320" algn="just" eaLnBrk="1" fontAlgn="auto" hangingPunct="1">
              <a:spcAft>
                <a:spcPts val="0"/>
              </a:spcAft>
              <a:buFont typeface="Wingdings 2"/>
              <a:buChar char=""/>
              <a:defRPr/>
            </a:pPr>
            <a:r>
              <a:rPr lang="fr-FR" sz="4400" b="1" dirty="0" smtClean="0"/>
              <a:t>Très </a:t>
            </a:r>
            <a:r>
              <a:rPr lang="fr-FR" sz="4400" b="1" dirty="0" smtClean="0"/>
              <a:t>tôt les apôtres désiraient de la lumière sur la question.</a:t>
            </a:r>
            <a:endParaRPr lang="en-US" sz="4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slide(fromBottom)">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slide(fromBottom)">
                                      <p:cBhvr>
                                        <p:cTn id="12" dur="5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slide(fromBottom)">
                                      <p:cBhvr>
                                        <p:cTn id="17"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sz="quarter" idx="1"/>
          </p:nvPr>
        </p:nvSpPr>
        <p:spPr>
          <a:xfrm>
            <a:off x="228600" y="304800"/>
            <a:ext cx="8610600" cy="6400800"/>
          </a:xfrm>
        </p:spPr>
        <p:txBody>
          <a:bodyPr>
            <a:normAutofit lnSpcReduction="10000"/>
          </a:bodyPr>
          <a:lstStyle/>
          <a:p>
            <a:pPr marL="274320" indent="-274320" algn="just" eaLnBrk="1" fontAlgn="auto" hangingPunct="1">
              <a:spcAft>
                <a:spcPts val="0"/>
              </a:spcAft>
              <a:buFont typeface="Wingdings 2"/>
              <a:buChar char=""/>
              <a:defRPr/>
            </a:pPr>
            <a:r>
              <a:rPr lang="en-US" sz="3600" b="1" dirty="0" smtClean="0">
                <a:latin typeface="Arial Rounded MT Bold" pitchFamily="34" charset="0"/>
              </a:rPr>
              <a:t>*</a:t>
            </a:r>
            <a:r>
              <a:rPr lang="en-US" sz="3600" b="1" dirty="0">
                <a:latin typeface="Arial Rounded MT Bold" pitchFamily="34" charset="0"/>
              </a:rPr>
              <a:t>Mat 24:3 </a:t>
            </a:r>
            <a:r>
              <a:rPr lang="fr-FR" sz="3600" dirty="0" smtClean="0">
                <a:latin typeface="Arial Rounded MT Bold" pitchFamily="34" charset="0"/>
              </a:rPr>
              <a:t>Il s'assit sur la montagne des oliviers. Et les disciples vinrent en particulier lui faire cette question: Dis-nous, quand cela arrivera-t-il, et quel sera le signe de ton avènement et de la fin du monde? </a:t>
            </a:r>
            <a:endParaRPr lang="en-US" sz="3600" b="1" dirty="0" smtClean="0">
              <a:latin typeface="Arial Rounded MT Bold" pitchFamily="34" charset="0"/>
            </a:endParaRPr>
          </a:p>
          <a:p>
            <a:pPr marL="274320" indent="-274320" algn="just" eaLnBrk="1" fontAlgn="auto" hangingPunct="1">
              <a:spcAft>
                <a:spcPts val="0"/>
              </a:spcAft>
              <a:buFont typeface="Wingdings 2"/>
              <a:buChar char=""/>
              <a:defRPr/>
            </a:pPr>
            <a:r>
              <a:rPr lang="en-US" sz="3600" b="1" dirty="0" smtClean="0">
                <a:solidFill>
                  <a:srgbClr val="FF0000"/>
                </a:solidFill>
                <a:latin typeface="Arial Rounded MT Bold" pitchFamily="34" charset="0"/>
              </a:rPr>
              <a:t> </a:t>
            </a:r>
            <a:r>
              <a:rPr lang="en-US" sz="3600" b="1" dirty="0">
                <a:solidFill>
                  <a:srgbClr val="FF0000"/>
                </a:solidFill>
                <a:latin typeface="Arial Rounded MT Bold" pitchFamily="34" charset="0"/>
              </a:rPr>
              <a:t>*Jer.29;11 </a:t>
            </a:r>
            <a:r>
              <a:rPr lang="fr-FR" sz="3600" dirty="0" smtClean="0">
                <a:solidFill>
                  <a:srgbClr val="FF0000"/>
                </a:solidFill>
                <a:latin typeface="Arial Rounded MT Bold" pitchFamily="34" charset="0"/>
              </a:rPr>
              <a:t>Car je connais les projets que j'ai formés sur vous, dit l'Éternel, projets de paix et non de malheur, afin de vous donner un avenir et de l'espérance </a:t>
            </a:r>
          </a:p>
          <a:p>
            <a:pPr marL="274320" indent="-274320" eaLnBrk="1" fontAlgn="auto" hangingPunct="1">
              <a:spcAft>
                <a:spcPts val="0"/>
              </a:spcAft>
              <a:buFont typeface="Wingdings 2"/>
              <a:buChar char=""/>
              <a:defRPr/>
            </a:pPr>
            <a:endParaRPr lang="en-US" sz="1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slide(fromBottom)">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slide(fromBottom)">
                                      <p:cBhvr>
                                        <p:cTn id="12"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lstStyle/>
          <a:p>
            <a:endParaRPr lang="en-US" b="1" dirty="0" smtClean="0"/>
          </a:p>
          <a:p>
            <a:pPr algn="just">
              <a:buNone/>
            </a:pPr>
            <a:r>
              <a:rPr lang="en-US" sz="4000" b="1" dirty="0" smtClean="0">
                <a:latin typeface="Arial Rounded MT Bold" pitchFamily="34" charset="0"/>
              </a:rPr>
              <a:t>1cor.15:19) </a:t>
            </a:r>
            <a:r>
              <a:rPr lang="fr-FR" sz="4000" dirty="0" smtClean="0">
                <a:latin typeface="Arial Rounded MT Bold" pitchFamily="34" charset="0"/>
              </a:rPr>
              <a:t>Si </a:t>
            </a:r>
            <a:r>
              <a:rPr lang="fr-FR" sz="4000" dirty="0" smtClean="0">
                <a:latin typeface="Arial Rounded MT Bold" pitchFamily="34" charset="0"/>
              </a:rPr>
              <a:t>c'est dans cette vie seulement que nous espérons en Christ, nous sommes les plus malheureux de tous les hommes.</a:t>
            </a:r>
          </a:p>
          <a:p>
            <a:pPr algn="just"/>
            <a:endParaRPr lang="en-US" sz="4000" baseline="30000" dirty="0" smtClean="0">
              <a:latin typeface="Arial Rounded MT Bold" pitchFamily="34" charset="0"/>
            </a:endParaRPr>
          </a:p>
          <a:p>
            <a:pPr algn="just"/>
            <a:r>
              <a:rPr lang="en-US" sz="4000" baseline="30000" dirty="0" smtClean="0">
                <a:solidFill>
                  <a:srgbClr val="FF0000"/>
                </a:solidFill>
                <a:latin typeface="Arial Rounded MT Bold" pitchFamily="34" charset="0"/>
              </a:rPr>
              <a:t>19</a:t>
            </a:r>
            <a:r>
              <a:rPr lang="en-US" sz="4000" dirty="0" smtClean="0">
                <a:solidFill>
                  <a:srgbClr val="FF0000"/>
                </a:solidFill>
                <a:latin typeface="Arial Rounded MT Bold" pitchFamily="34" charset="0"/>
              </a:rPr>
              <a:t>If only for this life we have hope in Christ, we are to be pitied more than all men.</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ircle(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a:xfrm>
            <a:off x="152400" y="320040"/>
            <a:ext cx="8686800" cy="1584960"/>
          </a:xfrm>
        </p:spPr>
        <p:txBody>
          <a:bodyPr>
            <a:noAutofit/>
          </a:bodyPr>
          <a:lstStyle/>
          <a:p>
            <a:pPr eaLnBrk="1" fontAlgn="auto" hangingPunct="1">
              <a:spcAft>
                <a:spcPts val="0"/>
              </a:spcAft>
              <a:defRPr/>
            </a:pPr>
            <a:r>
              <a:rPr lang="en-US" sz="3200" dirty="0">
                <a:latin typeface="Copperplate Gothic Bold" pitchFamily="34" charset="0"/>
              </a:rPr>
              <a:t>I</a:t>
            </a:r>
            <a:r>
              <a:rPr lang="en-US" sz="3200" dirty="0" smtClean="0">
                <a:latin typeface="Copperplate Gothic Bold" pitchFamily="34" charset="0"/>
              </a:rPr>
              <a:t>. Tentative </a:t>
            </a:r>
            <a:r>
              <a:rPr lang="en-US" sz="3200" dirty="0">
                <a:latin typeface="Copperplate Gothic Bold" pitchFamily="34" charset="0"/>
              </a:rPr>
              <a:t>de definition du </a:t>
            </a:r>
            <a:r>
              <a:rPr lang="en-US" sz="3200" dirty="0" err="1" smtClean="0">
                <a:latin typeface="Copperplate Gothic Bold" pitchFamily="34" charset="0"/>
              </a:rPr>
              <a:t>terme</a:t>
            </a:r>
            <a:r>
              <a:rPr lang="en-US" sz="3200" dirty="0" smtClean="0">
                <a:latin typeface="Copperplate Gothic Bold" pitchFamily="34" charset="0"/>
              </a:rPr>
              <a:t> </a:t>
            </a:r>
            <a:r>
              <a:rPr lang="en-US" sz="3200" dirty="0" err="1" smtClean="0">
                <a:latin typeface="Copperplate Gothic Bold" pitchFamily="34" charset="0"/>
              </a:rPr>
              <a:t>eschatologie</a:t>
            </a:r>
            <a:r>
              <a:rPr lang="en-US" sz="3200" dirty="0">
                <a:latin typeface="Arial Rounded MT Bold" pitchFamily="34" charset="0"/>
              </a:rPr>
              <a:t/>
            </a:r>
            <a:br>
              <a:rPr lang="en-US" sz="3200" dirty="0">
                <a:latin typeface="Arial Rounded MT Bold" pitchFamily="34" charset="0"/>
              </a:rPr>
            </a:br>
            <a:endParaRPr lang="en-US" sz="3200" dirty="0">
              <a:latin typeface="Arial Rounded MT Bold" pitchFamily="34" charset="0"/>
            </a:endParaRPr>
          </a:p>
        </p:txBody>
      </p:sp>
      <p:sp>
        <p:nvSpPr>
          <p:cNvPr id="7171" name="Rectangle 3"/>
          <p:cNvSpPr>
            <a:spLocks noGrp="1" noChangeArrowheads="1"/>
          </p:cNvSpPr>
          <p:nvPr>
            <p:ph idx="1"/>
          </p:nvPr>
        </p:nvSpPr>
        <p:spPr>
          <a:xfrm>
            <a:off x="457200" y="1981200"/>
            <a:ext cx="8458200" cy="4475163"/>
          </a:xfrm>
        </p:spPr>
        <p:txBody>
          <a:bodyPr>
            <a:normAutofit lnSpcReduction="10000"/>
          </a:bodyPr>
          <a:lstStyle/>
          <a:p>
            <a:pPr algn="just" eaLnBrk="1" hangingPunct="1">
              <a:lnSpc>
                <a:spcPct val="80000"/>
              </a:lnSpc>
            </a:pPr>
            <a:r>
              <a:rPr lang="fr-FR" sz="4400" b="1" dirty="0" smtClean="0">
                <a:latin typeface="Arial Rounded MT Bold" pitchFamily="34" charset="0"/>
              </a:rPr>
              <a:t>A. Définition étymologique.</a:t>
            </a:r>
          </a:p>
          <a:p>
            <a:pPr algn="just" eaLnBrk="1" hangingPunct="1">
              <a:lnSpc>
                <a:spcPct val="80000"/>
              </a:lnSpc>
            </a:pPr>
            <a:r>
              <a:rPr lang="fr-FR" sz="4400" b="1" dirty="0" err="1" smtClean="0">
                <a:solidFill>
                  <a:srgbClr val="0033CC"/>
                </a:solidFill>
                <a:latin typeface="Arial Rounded MT Bold" pitchFamily="34" charset="0"/>
              </a:rPr>
              <a:t>Eschatos</a:t>
            </a:r>
            <a:r>
              <a:rPr lang="fr-FR" sz="4400" b="1" dirty="0" smtClean="0">
                <a:solidFill>
                  <a:srgbClr val="0033CC"/>
                </a:solidFill>
                <a:latin typeface="Arial Rounded MT Bold" pitchFamily="34" charset="0"/>
              </a:rPr>
              <a:t>: </a:t>
            </a:r>
            <a:r>
              <a:rPr lang="fr-FR" sz="4400" dirty="0" smtClean="0">
                <a:latin typeface="Arial Rounded MT Bold" pitchFamily="34" charset="0"/>
              </a:rPr>
              <a:t>dernier, et logos: Parole, discours, étude. Donc, étymologiquement  </a:t>
            </a:r>
          </a:p>
          <a:p>
            <a:pPr algn="just" eaLnBrk="1" hangingPunct="1">
              <a:lnSpc>
                <a:spcPct val="80000"/>
              </a:lnSpc>
            </a:pPr>
            <a:r>
              <a:rPr lang="fr-FR" sz="4400" dirty="0" smtClean="0">
                <a:solidFill>
                  <a:srgbClr val="FF0000"/>
                </a:solidFill>
                <a:latin typeface="Arial Rounded MT Bold" pitchFamily="34" charset="0"/>
              </a:rPr>
              <a:t>l’eschatologie est un discours ou une étude sur les choses dernières ou a venir.</a:t>
            </a:r>
          </a:p>
          <a:p>
            <a:pPr eaLnBrk="1" hangingPunct="1">
              <a:lnSpc>
                <a:spcPct val="80000"/>
              </a:lnSpc>
              <a:buFont typeface="Wingdings 2" pitchFamily="18" charset="2"/>
              <a:buNone/>
            </a:pPr>
            <a:endParaRPr lang="en-US" sz="3600" b="1"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amond(in)">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diamond(in)">
                                      <p:cBhvr>
                                        <p:cTn id="12" dur="20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diamond(in)">
                                      <p:cBhvr>
                                        <p:cTn id="17" dur="20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diamond(in)">
                                      <p:cBhvr>
                                        <p:cTn id="2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533400" y="0"/>
            <a:ext cx="8229600" cy="1143000"/>
          </a:xfrm>
        </p:spPr>
        <p:txBody>
          <a:bodyPr/>
          <a:lstStyle/>
          <a:p>
            <a:pPr algn="ctr" eaLnBrk="1" hangingPunct="1"/>
            <a:r>
              <a:rPr lang="en-US" sz="4000" b="1" dirty="0" smtClean="0">
                <a:solidFill>
                  <a:srgbClr val="FF0000"/>
                </a:solidFill>
              </a:rPr>
              <a:t>B. Definition explicative</a:t>
            </a:r>
          </a:p>
        </p:txBody>
      </p:sp>
      <p:sp>
        <p:nvSpPr>
          <p:cNvPr id="8195" name="Rectangle 3"/>
          <p:cNvSpPr>
            <a:spLocks noGrp="1" noChangeArrowheads="1"/>
          </p:cNvSpPr>
          <p:nvPr>
            <p:ph idx="1"/>
          </p:nvPr>
        </p:nvSpPr>
        <p:spPr>
          <a:xfrm>
            <a:off x="457200" y="1295400"/>
            <a:ext cx="8229600" cy="5029200"/>
          </a:xfrm>
        </p:spPr>
        <p:txBody>
          <a:bodyPr>
            <a:normAutofit fontScale="92500"/>
          </a:bodyPr>
          <a:lstStyle/>
          <a:p>
            <a:pPr algn="just" eaLnBrk="1" hangingPunct="1"/>
            <a:r>
              <a:rPr lang="fr-FR" sz="4000" dirty="0" smtClean="0">
                <a:latin typeface="Arial Rounded MT Bold" pitchFamily="34" charset="0"/>
              </a:rPr>
              <a:t>Branche de la théologie systématique qui traite de la doctrine des événements futurs. </a:t>
            </a:r>
          </a:p>
          <a:p>
            <a:pPr algn="just" eaLnBrk="1" hangingPunct="1"/>
            <a:r>
              <a:rPr lang="fr-FR" sz="4000" dirty="0" smtClean="0">
                <a:solidFill>
                  <a:srgbClr val="FF0000"/>
                </a:solidFill>
                <a:latin typeface="Arial Rounded MT Bold" pitchFamily="34" charset="0"/>
              </a:rPr>
              <a:t>L’eschatologie nous présente le plan ou programme prophétique de Dieu pour l’avenir d’Israël, de l’église et du monde.</a:t>
            </a:r>
          </a:p>
          <a:p>
            <a:pPr eaLnBrk="1" hangingPunct="1">
              <a:buFont typeface="Wingdings 2" pitchFamily="18" charset="2"/>
              <a:buNone/>
            </a:pPr>
            <a:endParaRPr lang="en-US" sz="2800" dirty="0" smtClean="0"/>
          </a:p>
          <a:p>
            <a:pPr eaLnBrk="1" hangingPunct="1"/>
            <a:endParaRPr lang="en-US" sz="2000" dirty="0" smtClean="0"/>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linds(horizont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blinds(horizontal)">
                                      <p:cBhvr>
                                        <p:cTn id="12" dur="500"/>
                                        <p:tgtEl>
                                          <p:spTgt spid="8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7"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a:xfrm>
            <a:off x="0" y="274638"/>
            <a:ext cx="9144000" cy="868362"/>
          </a:xfrm>
        </p:spPr>
        <p:txBody>
          <a:bodyPr>
            <a:noAutofit/>
          </a:bodyPr>
          <a:lstStyle/>
          <a:p>
            <a:pPr eaLnBrk="1" fontAlgn="auto" hangingPunct="1">
              <a:spcAft>
                <a:spcPts val="0"/>
              </a:spcAft>
              <a:defRPr/>
            </a:pPr>
            <a:r>
              <a:rPr lang="en-US" sz="3600" dirty="0">
                <a:latin typeface="Copperplate Gothic Bold" pitchFamily="34" charset="0"/>
              </a:rPr>
              <a:t>II. Precondition a </a:t>
            </a:r>
            <a:r>
              <a:rPr lang="en-US" sz="3600" dirty="0" err="1" smtClean="0">
                <a:latin typeface="Copperplate Gothic Bold" pitchFamily="34" charset="0"/>
              </a:rPr>
              <a:t>l’eschatologie</a:t>
            </a:r>
            <a:r>
              <a:rPr lang="en-US" sz="3600" dirty="0" smtClean="0">
                <a:latin typeface="Copperplate Gothic Bold" pitchFamily="34" charset="0"/>
              </a:rPr>
              <a:t>. </a:t>
            </a:r>
            <a:r>
              <a:rPr lang="en-US" sz="3600" dirty="0" smtClean="0"/>
              <a:t/>
            </a:r>
            <a:br>
              <a:rPr lang="en-US" sz="3600" dirty="0" smtClean="0"/>
            </a:br>
            <a:endParaRPr lang="en-US" sz="3600" dirty="0"/>
          </a:p>
        </p:txBody>
      </p:sp>
      <p:sp>
        <p:nvSpPr>
          <p:cNvPr id="9219" name="Rectangle 3"/>
          <p:cNvSpPr>
            <a:spLocks noGrp="1" noChangeArrowheads="1"/>
          </p:cNvSpPr>
          <p:nvPr>
            <p:ph idx="1"/>
          </p:nvPr>
        </p:nvSpPr>
        <p:spPr>
          <a:xfrm>
            <a:off x="304800" y="1219200"/>
            <a:ext cx="8534400" cy="5638800"/>
          </a:xfrm>
        </p:spPr>
        <p:txBody>
          <a:bodyPr>
            <a:normAutofit/>
          </a:bodyPr>
          <a:lstStyle/>
          <a:p>
            <a:pPr marL="548640" indent="-411480" algn="just" eaLnBrk="1" fontAlgn="auto" hangingPunct="1">
              <a:lnSpc>
                <a:spcPct val="80000"/>
              </a:lnSpc>
              <a:spcAft>
                <a:spcPts val="0"/>
              </a:spcAft>
              <a:buClr>
                <a:schemeClr val="tx1">
                  <a:shade val="95000"/>
                </a:schemeClr>
              </a:buClr>
              <a:buFont typeface="Wingdings 2"/>
              <a:buChar char=""/>
              <a:defRPr/>
            </a:pPr>
            <a:r>
              <a:rPr lang="fr-FR" sz="3600" b="1" dirty="0" smtClean="0">
                <a:solidFill>
                  <a:srgbClr val="FF0000"/>
                </a:solidFill>
                <a:latin typeface="Arial Rounded MT Bold" pitchFamily="34" charset="0"/>
              </a:rPr>
              <a:t>A.  Le théisme</a:t>
            </a:r>
            <a:r>
              <a:rPr lang="fr-FR" sz="3600" dirty="0" smtClean="0">
                <a:solidFill>
                  <a:srgbClr val="FF0000"/>
                </a:solidFill>
                <a:latin typeface="Arial Rounded MT Bold" pitchFamily="34" charset="0"/>
              </a:rPr>
              <a:t>. </a:t>
            </a:r>
          </a:p>
          <a:p>
            <a:pPr marL="548640" indent="-411480" algn="just" eaLnBrk="1" fontAlgn="auto" hangingPunct="1">
              <a:lnSpc>
                <a:spcPct val="80000"/>
              </a:lnSpc>
              <a:spcAft>
                <a:spcPts val="0"/>
              </a:spcAft>
              <a:buClr>
                <a:schemeClr val="tx1">
                  <a:shade val="95000"/>
                </a:schemeClr>
              </a:buClr>
              <a:buFont typeface="Wingdings 2"/>
              <a:buChar char=""/>
              <a:defRPr/>
            </a:pPr>
            <a:r>
              <a:rPr lang="fr-FR" sz="3600" dirty="0" smtClean="0">
                <a:latin typeface="Arial Rounded MT Bold" pitchFamily="34" charset="0"/>
              </a:rPr>
              <a:t>Un Dieu infini et personnel existe au dessus et dans l’univers. Ce Dieu possède une intelligence illimitée, et par conséquent il est le seul être capable à prédire l’avenir et exécuter dans le temps toute sa volonté. </a:t>
            </a:r>
            <a:endParaRPr lang="en-US" sz="3600" dirty="0" smtClean="0">
              <a:latin typeface="Arial Rounded MT Bold" pitchFamily="34" charset="0"/>
            </a:endParaRPr>
          </a:p>
          <a:p>
            <a:pPr marL="548640" indent="-411480" algn="just">
              <a:lnSpc>
                <a:spcPct val="80000"/>
              </a:lnSpc>
              <a:buClr>
                <a:schemeClr val="tx1">
                  <a:shade val="95000"/>
                </a:schemeClr>
              </a:buClr>
              <a:buFont typeface="Wingdings 2"/>
              <a:buChar char=""/>
              <a:defRPr/>
            </a:pPr>
            <a:r>
              <a:rPr lang="en-US" sz="3600" dirty="0" smtClean="0">
                <a:solidFill>
                  <a:srgbClr val="FF0000"/>
                </a:solidFill>
                <a:latin typeface="Arial Rounded MT Bold" pitchFamily="34" charset="0"/>
              </a:rPr>
              <a:t>Ps 147:5 </a:t>
            </a:r>
            <a:r>
              <a:rPr lang="fr-FR" sz="3600" dirty="0" smtClean="0">
                <a:solidFill>
                  <a:srgbClr val="FF0000"/>
                </a:solidFill>
                <a:latin typeface="Arial Rounded MT Bold" pitchFamily="34" charset="0"/>
              </a:rPr>
              <a:t>Notre Seigneur est grand, puissant par sa force, Son intelligence n'a point de limite.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 calcmode="lin" valueType="num">
                                      <p:cBhvr>
                                        <p:cTn id="14" dur="1000" fill="hold"/>
                                        <p:tgtEl>
                                          <p:spTgt spid="9219">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921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21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219">
                                            <p:txEl>
                                              <p:pRg st="1" end="1"/>
                                            </p:txEl>
                                          </p:spTgt>
                                        </p:tgtEl>
                                        <p:attrNameLst>
                                          <p:attrName>style.visibility</p:attrName>
                                        </p:attrNameLst>
                                      </p:cBhvr>
                                      <p:to>
                                        <p:strVal val="visible"/>
                                      </p:to>
                                    </p:set>
                                    <p:anim calcmode="lin" valueType="num">
                                      <p:cBhvr>
                                        <p:cTn id="21" dur="1000" fill="hold"/>
                                        <p:tgtEl>
                                          <p:spTgt spid="9219">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921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921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219">
                                            <p:txEl>
                                              <p:pRg st="2" end="2"/>
                                            </p:txEl>
                                          </p:spTgt>
                                        </p:tgtEl>
                                        <p:attrNameLst>
                                          <p:attrName>style.visibility</p:attrName>
                                        </p:attrNameLst>
                                      </p:cBhvr>
                                      <p:to>
                                        <p:strVal val="visible"/>
                                      </p:to>
                                    </p:set>
                                    <p:anim calcmode="lin" valueType="num">
                                      <p:cBhvr>
                                        <p:cTn id="28" dur="1000" fill="hold"/>
                                        <p:tgtEl>
                                          <p:spTgt spid="9219">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921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rtlCol="0">
            <a:normAutofit/>
          </a:bodyPr>
          <a:lstStyle/>
          <a:p>
            <a:pPr algn="just" eaLnBrk="1" fontAlgn="auto" hangingPunct="1">
              <a:spcAft>
                <a:spcPts val="0"/>
              </a:spcAft>
              <a:buNone/>
              <a:defRPr/>
            </a:pPr>
            <a:r>
              <a:rPr lang="en-US" dirty="0" smtClean="0">
                <a:solidFill>
                  <a:srgbClr val="FF0000"/>
                </a:solidFill>
                <a:latin typeface="Arial Rounded MT Bold" pitchFamily="34" charset="0"/>
              </a:rPr>
              <a:t>Isa.46:9-10. </a:t>
            </a:r>
          </a:p>
          <a:p>
            <a:pPr algn="just" eaLnBrk="1" fontAlgn="auto" hangingPunct="1">
              <a:spcAft>
                <a:spcPts val="0"/>
              </a:spcAft>
              <a:buNone/>
              <a:defRPr/>
            </a:pPr>
            <a:r>
              <a:rPr lang="fr-FR" sz="3600" baseline="30000" dirty="0" smtClean="0">
                <a:latin typeface="Arial Rounded MT Bold" pitchFamily="34" charset="0"/>
              </a:rPr>
              <a:t>9</a:t>
            </a:r>
            <a:r>
              <a:rPr lang="fr-FR" sz="3600" dirty="0" smtClean="0">
                <a:latin typeface="Arial Rounded MT Bold" pitchFamily="34" charset="0"/>
              </a:rPr>
              <a:t>Souvenez-vous de ce qui s'est passé dès les temps anciens; Car je suis Dieu, et il n'y en a point d'autre, Je suis Dieu, et nul n'est semblable à moi.</a:t>
            </a:r>
          </a:p>
          <a:p>
            <a:pPr algn="just" eaLnBrk="1" fontAlgn="auto" hangingPunct="1">
              <a:spcAft>
                <a:spcPts val="0"/>
              </a:spcAft>
              <a:buNone/>
              <a:defRPr/>
            </a:pPr>
            <a:r>
              <a:rPr lang="fr-FR" sz="3600" baseline="30000" dirty="0" smtClean="0">
                <a:solidFill>
                  <a:srgbClr val="FF0000"/>
                </a:solidFill>
                <a:latin typeface="Arial Rounded MT Bold" pitchFamily="34" charset="0"/>
              </a:rPr>
              <a:t>10</a:t>
            </a:r>
            <a:r>
              <a:rPr lang="fr-FR" sz="3600" dirty="0" smtClean="0">
                <a:solidFill>
                  <a:srgbClr val="FF0000"/>
                </a:solidFill>
                <a:latin typeface="Arial Rounded MT Bold" pitchFamily="34" charset="0"/>
              </a:rPr>
              <a:t>J'annonce dès le commencement ce qui doit arriver, Et longtemps d'avance ce qui n'est pas encore accompli; Je dis: Mes arrêts subsisteront, Et j'exécuterai toute ma volonté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AutoShape 2"/>
          <p:cNvSpPr>
            <a:spLocks noGrp="1" noChangeArrowheads="1"/>
          </p:cNvSpPr>
          <p:nvPr>
            <p:ph type="title"/>
          </p:nvPr>
        </p:nvSpPr>
        <p:spPr/>
        <p:txBody>
          <a:bodyPr>
            <a:noAutofit/>
          </a:bodyPr>
          <a:lstStyle/>
          <a:p>
            <a:pPr eaLnBrk="1" fontAlgn="auto" hangingPunct="1">
              <a:spcAft>
                <a:spcPts val="0"/>
              </a:spcAft>
              <a:defRPr/>
            </a:pPr>
            <a:r>
              <a:rPr lang="en-US" sz="3600" b="1" dirty="0">
                <a:solidFill>
                  <a:schemeClr val="tx2">
                    <a:satMod val="130000"/>
                  </a:schemeClr>
                </a:solidFill>
                <a:latin typeface="Copperplate Gothic Bold" pitchFamily="34" charset="0"/>
              </a:rPr>
              <a:t>III. Importance de </a:t>
            </a:r>
            <a:r>
              <a:rPr lang="en-US" sz="3600" b="1" dirty="0" err="1">
                <a:solidFill>
                  <a:schemeClr val="tx2">
                    <a:satMod val="130000"/>
                  </a:schemeClr>
                </a:solidFill>
                <a:latin typeface="Copperplate Gothic Bold" pitchFamily="34" charset="0"/>
              </a:rPr>
              <a:t>l’eschatologie</a:t>
            </a:r>
            <a:r>
              <a:rPr lang="en-US" sz="3600" b="1" dirty="0" smtClean="0">
                <a:solidFill>
                  <a:schemeClr val="tx2">
                    <a:satMod val="130000"/>
                  </a:schemeClr>
                </a:solidFill>
                <a:latin typeface="Copperplate Gothic Bold" pitchFamily="34" charset="0"/>
              </a:rPr>
              <a:t>.</a:t>
            </a:r>
            <a:endParaRPr lang="en-US" sz="3600" b="1" dirty="0">
              <a:solidFill>
                <a:schemeClr val="tx2">
                  <a:satMod val="130000"/>
                </a:schemeClr>
              </a:solidFill>
              <a:latin typeface="Copperplate Gothic Bold" pitchFamily="34" charset="0"/>
            </a:endParaRPr>
          </a:p>
        </p:txBody>
      </p:sp>
      <p:sp>
        <p:nvSpPr>
          <p:cNvPr id="36867" name="Rectangle 3"/>
          <p:cNvSpPr>
            <a:spLocks noGrp="1" noChangeArrowheads="1"/>
          </p:cNvSpPr>
          <p:nvPr>
            <p:ph idx="1"/>
          </p:nvPr>
        </p:nvSpPr>
        <p:spPr>
          <a:xfrm>
            <a:off x="304800" y="1752600"/>
            <a:ext cx="8534400" cy="4876800"/>
          </a:xfrm>
        </p:spPr>
        <p:txBody>
          <a:bodyPr>
            <a:normAutofit fontScale="85000" lnSpcReduction="10000"/>
          </a:bodyPr>
          <a:lstStyle/>
          <a:p>
            <a:pPr marL="533400" indent="-533400" eaLnBrk="1" fontAlgn="auto" hangingPunct="1">
              <a:lnSpc>
                <a:spcPct val="80000"/>
              </a:lnSpc>
              <a:spcAft>
                <a:spcPts val="0"/>
              </a:spcAft>
              <a:buFont typeface="Wingdings" pitchFamily="2" charset="2"/>
              <a:buAutoNum type="alphaUcPeriod"/>
              <a:defRPr/>
            </a:pPr>
            <a:r>
              <a:rPr lang="fr-FR" sz="4600" b="1" dirty="0" smtClean="0">
                <a:solidFill>
                  <a:srgbClr val="FF0000"/>
                </a:solidFill>
              </a:rPr>
              <a:t>Eléments d’explication.</a:t>
            </a:r>
          </a:p>
          <a:p>
            <a:pPr marL="533400" indent="-533400" eaLnBrk="1" fontAlgn="auto" hangingPunct="1">
              <a:lnSpc>
                <a:spcPct val="80000"/>
              </a:lnSpc>
              <a:spcAft>
                <a:spcPts val="0"/>
              </a:spcAft>
              <a:buFont typeface="Wingdings" pitchFamily="2" charset="2"/>
              <a:buAutoNum type="alphaUcPeriod"/>
              <a:defRPr/>
            </a:pPr>
            <a:endParaRPr lang="fr-FR" sz="2900" dirty="0" smtClean="0"/>
          </a:p>
          <a:p>
            <a:pPr marL="533400" indent="-533400" eaLnBrk="1" fontAlgn="auto" hangingPunct="1">
              <a:lnSpc>
                <a:spcPct val="80000"/>
              </a:lnSpc>
              <a:spcAft>
                <a:spcPts val="0"/>
              </a:spcAft>
              <a:buFont typeface="Wingdings" pitchFamily="2" charset="2"/>
              <a:buNone/>
              <a:defRPr/>
            </a:pPr>
            <a:r>
              <a:rPr lang="fr-FR" sz="3500" b="1" dirty="0" smtClean="0"/>
              <a:t>1o).Plus de 1/4 de la Bible est prophétique. Selon les statistiques:</a:t>
            </a:r>
          </a:p>
          <a:p>
            <a:pPr marL="533400" indent="-533400" eaLnBrk="1" fontAlgn="auto" hangingPunct="1">
              <a:lnSpc>
                <a:spcPct val="80000"/>
              </a:lnSpc>
              <a:spcAft>
                <a:spcPts val="0"/>
              </a:spcAft>
              <a:buFont typeface="Wingdings" pitchFamily="2" charset="2"/>
              <a:buNone/>
              <a:defRPr/>
            </a:pPr>
            <a:r>
              <a:rPr lang="fr-FR" sz="3500" b="1" dirty="0" smtClean="0"/>
              <a:t>       </a:t>
            </a:r>
            <a:r>
              <a:rPr lang="fr-FR" sz="3500" b="1" i="1" dirty="0" smtClean="0"/>
              <a:t>a. Les versets:</a:t>
            </a:r>
          </a:p>
          <a:p>
            <a:pPr marL="533400" indent="-533400" eaLnBrk="1" fontAlgn="auto" hangingPunct="1">
              <a:lnSpc>
                <a:spcPct val="80000"/>
              </a:lnSpc>
              <a:spcAft>
                <a:spcPts val="0"/>
              </a:spcAft>
              <a:buFont typeface="Wingdings" pitchFamily="2" charset="2"/>
              <a:buNone/>
              <a:tabLst>
                <a:tab pos="55563" algn="l"/>
              </a:tabLst>
              <a:defRPr/>
            </a:pPr>
            <a:r>
              <a:rPr lang="fr-FR" sz="3500" b="1" dirty="0" smtClean="0"/>
              <a:t> L’Ancien-</a:t>
            </a:r>
            <a:r>
              <a:rPr lang="fr-FR" sz="3500" b="1" dirty="0" err="1" smtClean="0"/>
              <a:t>Teatament</a:t>
            </a:r>
            <a:r>
              <a:rPr lang="fr-FR" sz="3500" b="1" dirty="0" smtClean="0"/>
              <a:t> contient      </a:t>
            </a:r>
            <a:r>
              <a:rPr lang="fr-FR" sz="3500" b="1" dirty="0" smtClean="0">
                <a:solidFill>
                  <a:srgbClr val="FF0000"/>
                </a:solidFill>
              </a:rPr>
              <a:t>6,641</a:t>
            </a:r>
            <a:r>
              <a:rPr lang="fr-FR" sz="3500" b="1" dirty="0" smtClean="0"/>
              <a:t> versets </a:t>
            </a:r>
            <a:r>
              <a:rPr lang="fr-FR" sz="3500" b="1" dirty="0" err="1" smtClean="0"/>
              <a:t>prophetiques</a:t>
            </a:r>
            <a:r>
              <a:rPr lang="fr-FR" sz="3500" b="1" dirty="0" smtClean="0"/>
              <a:t> sur </a:t>
            </a:r>
            <a:r>
              <a:rPr lang="fr-FR" sz="3500" b="1" dirty="0" smtClean="0">
                <a:solidFill>
                  <a:srgbClr val="FF0000"/>
                </a:solidFill>
              </a:rPr>
              <a:t>23,210</a:t>
            </a:r>
            <a:r>
              <a:rPr lang="fr-FR" sz="3500" b="1" dirty="0" smtClean="0"/>
              <a:t>.</a:t>
            </a:r>
          </a:p>
          <a:p>
            <a:pPr marL="533400" indent="-533400" eaLnBrk="1" fontAlgn="auto" hangingPunct="1">
              <a:lnSpc>
                <a:spcPct val="80000"/>
              </a:lnSpc>
              <a:spcAft>
                <a:spcPts val="0"/>
              </a:spcAft>
              <a:buFont typeface="Wingdings" pitchFamily="2" charset="2"/>
              <a:buNone/>
              <a:defRPr/>
            </a:pPr>
            <a:r>
              <a:rPr lang="fr-FR" sz="3500" b="1" dirty="0" smtClean="0"/>
              <a:t>           </a:t>
            </a:r>
          </a:p>
          <a:p>
            <a:pPr marL="533400" indent="-533400" eaLnBrk="1" fontAlgn="auto" hangingPunct="1">
              <a:lnSpc>
                <a:spcPct val="80000"/>
              </a:lnSpc>
              <a:spcAft>
                <a:spcPts val="0"/>
              </a:spcAft>
              <a:buFont typeface="Wingdings" pitchFamily="2" charset="2"/>
              <a:buNone/>
              <a:defRPr/>
            </a:pPr>
            <a:r>
              <a:rPr lang="fr-FR" sz="3500" b="1" dirty="0" smtClean="0"/>
              <a:t>Le Nouveau-Testament contient </a:t>
            </a:r>
            <a:r>
              <a:rPr lang="fr-FR" sz="3500" b="1" dirty="0" smtClean="0">
                <a:solidFill>
                  <a:srgbClr val="FF0000"/>
                </a:solidFill>
              </a:rPr>
              <a:t>1,711</a:t>
            </a:r>
            <a:r>
              <a:rPr lang="fr-FR" sz="3500" b="1" dirty="0" smtClean="0"/>
              <a:t>      sur   </a:t>
            </a:r>
            <a:r>
              <a:rPr lang="fr-FR" sz="3500" b="1" dirty="0" smtClean="0">
                <a:solidFill>
                  <a:srgbClr val="FF0000"/>
                </a:solidFill>
              </a:rPr>
              <a:t>7,914.</a:t>
            </a:r>
          </a:p>
          <a:p>
            <a:pPr marL="533400" indent="-533400" eaLnBrk="1" fontAlgn="auto" hangingPunct="1">
              <a:lnSpc>
                <a:spcPct val="80000"/>
              </a:lnSpc>
              <a:spcAft>
                <a:spcPts val="0"/>
              </a:spcAft>
              <a:buFont typeface="Wingdings" pitchFamily="2" charset="2"/>
              <a:buNone/>
              <a:defRPr/>
            </a:pPr>
            <a:r>
              <a:rPr lang="fr-FR" sz="3500" b="1" dirty="0" smtClean="0"/>
              <a:t>           </a:t>
            </a:r>
          </a:p>
          <a:p>
            <a:pPr marL="533400" indent="-533400" eaLnBrk="1" fontAlgn="auto" hangingPunct="1">
              <a:lnSpc>
                <a:spcPct val="80000"/>
              </a:lnSpc>
              <a:spcAft>
                <a:spcPts val="0"/>
              </a:spcAft>
              <a:buFont typeface="Wingdings" pitchFamily="2" charset="2"/>
              <a:buNone/>
              <a:defRPr/>
            </a:pPr>
            <a:r>
              <a:rPr lang="fr-FR" sz="3500" b="1" dirty="0" smtClean="0"/>
              <a:t>La Bible entière                           </a:t>
            </a:r>
            <a:r>
              <a:rPr lang="fr-FR" sz="3500" b="1" dirty="0" smtClean="0">
                <a:solidFill>
                  <a:srgbClr val="FF0000"/>
                </a:solidFill>
              </a:rPr>
              <a:t>8,352</a:t>
            </a:r>
            <a:r>
              <a:rPr lang="fr-FR" sz="3500" b="1" dirty="0" smtClean="0"/>
              <a:t>          sur 31,124</a:t>
            </a:r>
            <a:r>
              <a:rPr lang="fr-FR" sz="3500" dirty="0" smtClean="0"/>
              <a:t>.</a:t>
            </a:r>
          </a:p>
          <a:p>
            <a:pPr marL="533400" indent="-533400" eaLnBrk="1" fontAlgn="auto" hangingPunct="1">
              <a:lnSpc>
                <a:spcPct val="80000"/>
              </a:lnSpc>
              <a:spcAft>
                <a:spcPts val="0"/>
              </a:spcAft>
              <a:buFont typeface="Wingdings" pitchFamily="2" charset="2"/>
              <a:buNone/>
              <a:defRPr/>
            </a:pPr>
            <a:endParaRPr lang="en-US" sz="1600" dirty="0"/>
          </a:p>
          <a:p>
            <a:pPr marL="533400" indent="-533400" eaLnBrk="1" fontAlgn="auto" hangingPunct="1">
              <a:lnSpc>
                <a:spcPct val="80000"/>
              </a:lnSpc>
              <a:spcAft>
                <a:spcPts val="0"/>
              </a:spcAft>
              <a:buFont typeface="Wingdings" pitchFamily="2" charset="2"/>
              <a:buNone/>
              <a:defRPr/>
            </a:pPr>
            <a:endParaRPr lang="en-US" sz="500" dirty="0"/>
          </a:p>
          <a:p>
            <a:pPr marL="533400" indent="-533400" eaLnBrk="1" fontAlgn="auto" hangingPunct="1">
              <a:lnSpc>
                <a:spcPct val="80000"/>
              </a:lnSpc>
              <a:spcAft>
                <a:spcPts val="0"/>
              </a:spcAft>
              <a:buFont typeface="Wingdings" pitchFamily="2" charset="2"/>
              <a:buNone/>
              <a:defRPr/>
            </a:pPr>
            <a:endParaRPr lang="en-US" sz="500" dirty="0"/>
          </a:p>
          <a:p>
            <a:pPr marL="533400" indent="-533400" eaLnBrk="1" fontAlgn="auto" hangingPunct="1">
              <a:lnSpc>
                <a:spcPct val="80000"/>
              </a:lnSpc>
              <a:spcAft>
                <a:spcPts val="0"/>
              </a:spcAft>
              <a:buFont typeface="Wingdings" pitchFamily="2" charset="2"/>
              <a:buNone/>
              <a:defRPr/>
            </a:pPr>
            <a:endParaRPr lang="en-US" sz="500" dirty="0"/>
          </a:p>
          <a:p>
            <a:pPr marL="533400" indent="-533400" eaLnBrk="1" fontAlgn="auto" hangingPunct="1">
              <a:lnSpc>
                <a:spcPct val="80000"/>
              </a:lnSpc>
              <a:spcAft>
                <a:spcPts val="0"/>
              </a:spcAft>
              <a:buFont typeface="Wingdings" pitchFamily="2" charset="2"/>
              <a:buNone/>
              <a:defRPr/>
            </a:pPr>
            <a:r>
              <a:rPr lang="en-US" sz="700" dirty="0"/>
              <a:t> </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circle(in)">
                                      <p:cBhvr>
                                        <p:cTn id="7" dur="20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circle(in)">
                                      <p:cBhvr>
                                        <p:cTn id="12" dur="2000"/>
                                        <p:tgtEl>
                                          <p:spTgt spid="368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circle(in)">
                                      <p:cBhvr>
                                        <p:cTn id="17" dur="2000"/>
                                        <p:tgtEl>
                                          <p:spTgt spid="368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6867">
                                            <p:txEl>
                                              <p:pRg st="4" end="4"/>
                                            </p:txEl>
                                          </p:spTgt>
                                        </p:tgtEl>
                                        <p:attrNameLst>
                                          <p:attrName>style.visibility</p:attrName>
                                        </p:attrNameLst>
                                      </p:cBhvr>
                                      <p:to>
                                        <p:strVal val="visible"/>
                                      </p:to>
                                    </p:set>
                                    <p:animEffect transition="in" filter="circle(in)">
                                      <p:cBhvr>
                                        <p:cTn id="22" dur="2000"/>
                                        <p:tgtEl>
                                          <p:spTgt spid="368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6867">
                                            <p:txEl>
                                              <p:pRg st="5" end="5"/>
                                            </p:txEl>
                                          </p:spTgt>
                                        </p:tgtEl>
                                        <p:attrNameLst>
                                          <p:attrName>style.visibility</p:attrName>
                                        </p:attrNameLst>
                                      </p:cBhvr>
                                      <p:to>
                                        <p:strVal val="visible"/>
                                      </p:to>
                                    </p:set>
                                    <p:animEffect transition="in" filter="circle(in)">
                                      <p:cBhvr>
                                        <p:cTn id="27" dur="2000"/>
                                        <p:tgtEl>
                                          <p:spTgt spid="3686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6867">
                                            <p:txEl>
                                              <p:pRg st="6" end="6"/>
                                            </p:txEl>
                                          </p:spTgt>
                                        </p:tgtEl>
                                        <p:attrNameLst>
                                          <p:attrName>style.visibility</p:attrName>
                                        </p:attrNameLst>
                                      </p:cBhvr>
                                      <p:to>
                                        <p:strVal val="visible"/>
                                      </p:to>
                                    </p:set>
                                    <p:animEffect transition="in" filter="circle(in)">
                                      <p:cBhvr>
                                        <p:cTn id="32" dur="2000"/>
                                        <p:tgtEl>
                                          <p:spTgt spid="3686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6867">
                                            <p:txEl>
                                              <p:pRg st="7" end="7"/>
                                            </p:txEl>
                                          </p:spTgt>
                                        </p:tgtEl>
                                        <p:attrNameLst>
                                          <p:attrName>style.visibility</p:attrName>
                                        </p:attrNameLst>
                                      </p:cBhvr>
                                      <p:to>
                                        <p:strVal val="visible"/>
                                      </p:to>
                                    </p:set>
                                    <p:animEffect transition="in" filter="circle(in)">
                                      <p:cBhvr>
                                        <p:cTn id="37" dur="2000"/>
                                        <p:tgtEl>
                                          <p:spTgt spid="3686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6867">
                                            <p:txEl>
                                              <p:pRg st="8" end="8"/>
                                            </p:txEl>
                                          </p:spTgt>
                                        </p:tgtEl>
                                        <p:attrNameLst>
                                          <p:attrName>style.visibility</p:attrName>
                                        </p:attrNameLst>
                                      </p:cBhvr>
                                      <p:to>
                                        <p:strVal val="visible"/>
                                      </p:to>
                                    </p:set>
                                    <p:animEffect transition="in" filter="circle(in)">
                                      <p:cBhvr>
                                        <p:cTn id="42" dur="2000"/>
                                        <p:tgtEl>
                                          <p:spTgt spid="3686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6867">
                                            <p:txEl>
                                              <p:pRg st="13" end="13"/>
                                            </p:txEl>
                                          </p:spTgt>
                                        </p:tgtEl>
                                        <p:attrNameLst>
                                          <p:attrName>style.visibility</p:attrName>
                                        </p:attrNameLst>
                                      </p:cBhvr>
                                      <p:to>
                                        <p:strVal val="visible"/>
                                      </p:to>
                                    </p:set>
                                    <p:animEffect transition="in" filter="circle(in)">
                                      <p:cBhvr>
                                        <p:cTn id="47" dur="2000"/>
                                        <p:tgtEl>
                                          <p:spTgt spid="3686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AutoShape 2"/>
          <p:cNvSpPr>
            <a:spLocks noGrp="1" noChangeArrowheads="1"/>
          </p:cNvSpPr>
          <p:nvPr>
            <p:ph type="title"/>
          </p:nvPr>
        </p:nvSpPr>
        <p:spPr/>
        <p:txBody>
          <a:bodyPr/>
          <a:lstStyle/>
          <a:p>
            <a:pPr eaLnBrk="1" hangingPunct="1"/>
            <a:r>
              <a:rPr lang="en-US" dirty="0" smtClean="0">
                <a:solidFill>
                  <a:srgbClr val="08B7BF"/>
                </a:solidFill>
              </a:rPr>
              <a:t>.</a:t>
            </a:r>
          </a:p>
        </p:txBody>
      </p:sp>
      <p:sp>
        <p:nvSpPr>
          <p:cNvPr id="37891" name="Rectangle 3"/>
          <p:cNvSpPr>
            <a:spLocks noGrp="1" noChangeArrowheads="1"/>
          </p:cNvSpPr>
          <p:nvPr>
            <p:ph sz="quarter" idx="1"/>
          </p:nvPr>
        </p:nvSpPr>
        <p:spPr>
          <a:xfrm>
            <a:off x="457200" y="457200"/>
            <a:ext cx="8229600" cy="5668963"/>
          </a:xfrm>
        </p:spPr>
        <p:txBody>
          <a:bodyPr>
            <a:normAutofit/>
          </a:bodyPr>
          <a:lstStyle/>
          <a:p>
            <a:pPr marL="274320" indent="-274320" eaLnBrk="1" fontAlgn="auto" hangingPunct="1">
              <a:spcAft>
                <a:spcPts val="0"/>
              </a:spcAft>
              <a:buFont typeface="Wingdings 2"/>
              <a:buChar char=""/>
              <a:defRPr/>
            </a:pPr>
            <a:r>
              <a:rPr lang="fr-FR" sz="1600" dirty="0" smtClean="0"/>
              <a:t>  </a:t>
            </a:r>
            <a:r>
              <a:rPr lang="fr-FR" sz="4400" b="1" dirty="0" smtClean="0"/>
              <a:t>b. Sur la prophétie proprement dite:</a:t>
            </a:r>
          </a:p>
          <a:p>
            <a:pPr marL="274320" indent="-274320" algn="just" eaLnBrk="1" fontAlgn="auto" hangingPunct="1">
              <a:spcAft>
                <a:spcPts val="0"/>
              </a:spcAft>
              <a:buFont typeface="Wingdings" pitchFamily="2" charset="2"/>
              <a:buNone/>
              <a:defRPr/>
            </a:pPr>
            <a:r>
              <a:rPr lang="fr-FR" sz="4400" b="1" dirty="0" smtClean="0">
                <a:solidFill>
                  <a:srgbClr val="FF0000"/>
                </a:solidFill>
              </a:rPr>
              <a:t>L’Ancien-Testament</a:t>
            </a:r>
            <a:r>
              <a:rPr lang="fr-FR" sz="4400" b="1" dirty="0" smtClean="0"/>
              <a:t> contient: 1,239 prophéties</a:t>
            </a:r>
          </a:p>
          <a:p>
            <a:pPr marL="274320" indent="-274320" algn="just" eaLnBrk="1" fontAlgn="auto" hangingPunct="1">
              <a:spcAft>
                <a:spcPts val="0"/>
              </a:spcAft>
              <a:buFont typeface="Wingdings" pitchFamily="2" charset="2"/>
              <a:buNone/>
              <a:defRPr/>
            </a:pPr>
            <a:r>
              <a:rPr lang="fr-FR" sz="4400" b="1" dirty="0" smtClean="0">
                <a:solidFill>
                  <a:srgbClr val="FF0000"/>
                </a:solidFill>
              </a:rPr>
              <a:t>Le Nouveau-Testament</a:t>
            </a:r>
            <a:r>
              <a:rPr lang="fr-FR" sz="4400" b="1" dirty="0" smtClean="0"/>
              <a:t>:   578.</a:t>
            </a:r>
          </a:p>
          <a:p>
            <a:pPr marL="274320" indent="-274320" algn="just" eaLnBrk="1" fontAlgn="auto" hangingPunct="1">
              <a:spcAft>
                <a:spcPts val="0"/>
              </a:spcAft>
              <a:buFont typeface="Wingdings" pitchFamily="2" charset="2"/>
              <a:buNone/>
              <a:defRPr/>
            </a:pPr>
            <a:r>
              <a:rPr lang="fr-FR" sz="4400" b="1" dirty="0" smtClean="0"/>
              <a:t>La Bible entière:  1817 prophéties.</a:t>
            </a:r>
          </a:p>
          <a:p>
            <a:pPr marL="274320" indent="-274320" eaLnBrk="1" fontAlgn="auto" hangingPunct="1">
              <a:spcAft>
                <a:spcPts val="0"/>
              </a:spcAft>
              <a:buFont typeface="Wingdings" pitchFamily="2" charset="2"/>
              <a:buNone/>
              <a:defRPr/>
            </a:pPr>
            <a:endParaRPr lang="en-US" sz="2800"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diamond(in)">
                                      <p:cBhvr>
                                        <p:cTn id="7" dur="2000"/>
                                        <p:tgtEl>
                                          <p:spTgt spid="3789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diamond(in)">
                                      <p:cBhvr>
                                        <p:cTn id="12" dur="2000"/>
                                        <p:tgtEl>
                                          <p:spTgt spid="378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7891">
                                            <p:txEl>
                                              <p:pRg st="1" end="1"/>
                                            </p:txEl>
                                          </p:spTgt>
                                        </p:tgtEl>
                                        <p:attrNameLst>
                                          <p:attrName>style.visibility</p:attrName>
                                        </p:attrNameLst>
                                      </p:cBhvr>
                                      <p:to>
                                        <p:strVal val="visible"/>
                                      </p:to>
                                    </p:set>
                                    <p:animEffect transition="in" filter="diamond(in)">
                                      <p:cBhvr>
                                        <p:cTn id="17" dur="2000"/>
                                        <p:tgtEl>
                                          <p:spTgt spid="378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7891">
                                            <p:txEl>
                                              <p:pRg st="2" end="2"/>
                                            </p:txEl>
                                          </p:spTgt>
                                        </p:tgtEl>
                                        <p:attrNameLst>
                                          <p:attrName>style.visibility</p:attrName>
                                        </p:attrNameLst>
                                      </p:cBhvr>
                                      <p:to>
                                        <p:strVal val="visible"/>
                                      </p:to>
                                    </p:set>
                                    <p:animEffect transition="in" filter="diamond(in)">
                                      <p:cBhvr>
                                        <p:cTn id="22" dur="2000"/>
                                        <p:tgtEl>
                                          <p:spTgt spid="378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7891">
                                            <p:txEl>
                                              <p:pRg st="3" end="3"/>
                                            </p:txEl>
                                          </p:spTgt>
                                        </p:tgtEl>
                                        <p:attrNameLst>
                                          <p:attrName>style.visibility</p:attrName>
                                        </p:attrNameLst>
                                      </p:cBhvr>
                                      <p:to>
                                        <p:strVal val="visible"/>
                                      </p:to>
                                    </p:set>
                                    <p:animEffect transition="in" filter="diamond(in)">
                                      <p:cBhvr>
                                        <p:cTn id="27" dur="20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0" y="1600200"/>
            <a:ext cx="8686800" cy="4525963"/>
          </a:xfrm>
        </p:spPr>
        <p:txBody>
          <a:bodyPr>
            <a:noAutofit/>
          </a:bodyPr>
          <a:lstStyle/>
          <a:p>
            <a:pPr marL="914400" lvl="1" indent="-457200" algn="just" eaLnBrk="1" fontAlgn="auto" hangingPunct="1">
              <a:spcAft>
                <a:spcPts val="0"/>
              </a:spcAft>
              <a:buClr>
                <a:schemeClr val="accent2">
                  <a:shade val="75000"/>
                </a:schemeClr>
              </a:buClr>
              <a:buFontTx/>
              <a:buAutoNum type="alphaUcPeriod"/>
              <a:defRPr/>
            </a:pPr>
            <a:r>
              <a:rPr lang="fr-FR" sz="3600" b="1" dirty="0" smtClean="0">
                <a:latin typeface="Arial Rounded MT Bold" pitchFamily="34" charset="0"/>
              </a:rPr>
              <a:t>Temps de la fin / fin des temps: Période de temps d’une durée de 3ans et 1/2 qui commencera au milieu de la dernière semaine prophétique de Daniel et se terminera par le châtiment de l’homme du </a:t>
            </a:r>
            <a:r>
              <a:rPr lang="fr-FR" sz="3600" b="1" dirty="0" smtClean="0">
                <a:latin typeface="Arial Rounded MT Bold" pitchFamily="34" charset="0"/>
              </a:rPr>
              <a:t>péché </a:t>
            </a:r>
            <a:r>
              <a:rPr lang="fr-FR" sz="3600" b="1" dirty="0" smtClean="0">
                <a:latin typeface="Arial Rounded MT Bold" pitchFamily="34" charset="0"/>
              </a:rPr>
              <a:t>à l’apparition du Seigneur en gloire.</a:t>
            </a:r>
          </a:p>
          <a:p>
            <a:pPr marL="914400" lvl="1" indent="-457200" eaLnBrk="1" fontAlgn="auto" hangingPunct="1">
              <a:spcAft>
                <a:spcPts val="0"/>
              </a:spcAft>
              <a:buClr>
                <a:schemeClr val="accent2">
                  <a:shade val="75000"/>
                </a:schemeClr>
              </a:buClr>
              <a:buFontTx/>
              <a:buAutoNum type="alphaUcPeriod"/>
              <a:defRPr/>
            </a:pPr>
            <a:endParaRPr lang="en-US" sz="3600" b="1" dirty="0"/>
          </a:p>
        </p:txBody>
      </p:sp>
      <p:sp>
        <p:nvSpPr>
          <p:cNvPr id="38914" name="AutoShape 2"/>
          <p:cNvSpPr>
            <a:spLocks noGrp="1" noChangeArrowheads="1"/>
          </p:cNvSpPr>
          <p:nvPr>
            <p:ph type="title"/>
          </p:nvPr>
        </p:nvSpPr>
        <p:spPr/>
        <p:txBody>
          <a:bodyPr>
            <a:normAutofit fontScale="90000"/>
          </a:bodyPr>
          <a:lstStyle/>
          <a:p>
            <a:pPr eaLnBrk="1" fontAlgn="auto" hangingPunct="1">
              <a:spcAft>
                <a:spcPts val="0"/>
              </a:spcAft>
              <a:defRPr/>
            </a:pPr>
            <a:r>
              <a:rPr sz="3200" b="1">
                <a:solidFill>
                  <a:srgbClr val="FF0000"/>
                </a:solidFill>
                <a:latin typeface="Copperplate Gothic Bold" pitchFamily="34" charset="0"/>
              </a:rPr>
              <a:t>IV. </a:t>
            </a:r>
            <a:r>
              <a:rPr sz="3200" b="1" err="1">
                <a:solidFill>
                  <a:srgbClr val="FF0000"/>
                </a:solidFill>
                <a:latin typeface="Copperplate Gothic Bold" pitchFamily="34" charset="0"/>
              </a:rPr>
              <a:t>Parlons</a:t>
            </a:r>
            <a:r>
              <a:rPr sz="3200" b="1">
                <a:solidFill>
                  <a:srgbClr val="FF0000"/>
                </a:solidFill>
                <a:latin typeface="Copperplate Gothic Bold" pitchFamily="34" charset="0"/>
              </a:rPr>
              <a:t> le </a:t>
            </a:r>
            <a:r>
              <a:rPr sz="3200" b="1" err="1">
                <a:solidFill>
                  <a:srgbClr val="FF0000"/>
                </a:solidFill>
                <a:latin typeface="Copperplate Gothic Bold" pitchFamily="34" charset="0"/>
              </a:rPr>
              <a:t>langage</a:t>
            </a:r>
            <a:r>
              <a:rPr sz="3200" b="1">
                <a:solidFill>
                  <a:srgbClr val="FF0000"/>
                </a:solidFill>
                <a:latin typeface="Copperplate Gothic Bold" pitchFamily="34" charset="0"/>
              </a:rPr>
              <a:t> de </a:t>
            </a:r>
            <a:r>
              <a:rPr sz="3200" b="1" err="1">
                <a:solidFill>
                  <a:srgbClr val="FF0000"/>
                </a:solidFill>
                <a:latin typeface="Copperplate Gothic Bold" pitchFamily="34" charset="0"/>
              </a:rPr>
              <a:t>l’eschatologie</a:t>
            </a:r>
            <a:r>
              <a:rPr sz="3200" b="1">
                <a:solidFill>
                  <a:srgbClr val="FF0000"/>
                </a:solidFill>
                <a:latin typeface="Copperplate Gothic Bold" pitchFamily="34" charset="0"/>
              </a:rPr>
              <a:t>.</a:t>
            </a:r>
            <a:r>
              <a:rPr sz="3200" b="1"/>
              <a:t/>
            </a:r>
            <a:br>
              <a:rPr sz="3200" b="1"/>
            </a:br>
            <a:endParaRPr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8914"/>
                                        </p:tgtEl>
                                        <p:attrNameLst>
                                          <p:attrName>style.visibility</p:attrName>
                                        </p:attrNameLst>
                                      </p:cBhvr>
                                      <p:to>
                                        <p:strVal val="visible"/>
                                      </p:to>
                                    </p:set>
                                    <p:anim to="" calcmode="lin" valueType="num">
                                      <p:cBhvr>
                                        <p:cTn id="7" dur="1" fill="hold"/>
                                        <p:tgtEl>
                                          <p:spTgt spid="3891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 to="" calcmode="lin" valueType="num">
                                      <p:cBhvr>
                                        <p:cTn id="12" dur="1" fill="hold"/>
                                        <p:tgtEl>
                                          <p:spTgt spid="38915">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6324600"/>
          </a:xfrm>
        </p:spPr>
        <p:txBody>
          <a:bodyPr>
            <a:normAutofit/>
          </a:bodyPr>
          <a:lstStyle/>
          <a:p>
            <a:pPr marL="342900" lvl="1" indent="-342900" algn="just">
              <a:buNone/>
            </a:pPr>
            <a:r>
              <a:rPr lang="fr-FR" sz="3600" b="1" dirty="0" smtClean="0">
                <a:latin typeface="Arial Rounded MT Bold" pitchFamily="34" charset="0"/>
              </a:rPr>
              <a:t>Dan:12 : 4</a:t>
            </a:r>
            <a:endParaRPr lang="fr-FR" baseline="30000" dirty="0" smtClean="0">
              <a:latin typeface="Arial Rounded MT Bold" pitchFamily="34" charset="0"/>
            </a:endParaRPr>
          </a:p>
          <a:p>
            <a:pPr algn="just" eaLnBrk="1" hangingPunct="1"/>
            <a:r>
              <a:rPr lang="fr-FR" dirty="0" smtClean="0">
                <a:latin typeface="Arial Rounded MT Bold" pitchFamily="34" charset="0"/>
              </a:rPr>
              <a:t>Toi, Daniel, tiens secrètes ces paroles, et scelle le livre jusqu'au temps de la fin. Plusieurs alors le liront, et la connaissance augmentera.</a:t>
            </a:r>
          </a:p>
          <a:p>
            <a:pPr algn="just"/>
            <a:r>
              <a:rPr lang="fr-FR" b="1" dirty="0" smtClean="0">
                <a:latin typeface="Arial Rounded MT Bold" pitchFamily="34" charset="0"/>
              </a:rPr>
              <a:t>**</a:t>
            </a:r>
            <a:r>
              <a:rPr lang="fr-FR" b="1" dirty="0" err="1" smtClean="0">
                <a:latin typeface="Arial Rounded MT Bold" pitchFamily="34" charset="0"/>
              </a:rPr>
              <a:t>Apoc</a:t>
            </a:r>
            <a:r>
              <a:rPr lang="fr-FR" b="1" dirty="0" smtClean="0">
                <a:latin typeface="Arial Rounded MT Bold" pitchFamily="34" charset="0"/>
              </a:rPr>
              <a:t>.12:11-16.</a:t>
            </a:r>
          </a:p>
          <a:p>
            <a:pPr algn="just"/>
            <a:r>
              <a:rPr lang="fr-FR" dirty="0" err="1" smtClean="0">
                <a:latin typeface="Arial Rounded MT Bold" pitchFamily="34" charset="0"/>
              </a:rPr>
              <a:t>Re</a:t>
            </a:r>
            <a:r>
              <a:rPr lang="fr-FR" dirty="0" smtClean="0">
                <a:latin typeface="Arial Rounded MT Bold" pitchFamily="34" charset="0"/>
              </a:rPr>
              <a:t> 12:11 Ils l'ont vaincu à cause du sang de l'agneau et à cause de la parole de leur témoignage, et ils n'ont pas aimé leur vie jusqu'à craindre la mort.</a:t>
            </a:r>
          </a:p>
          <a:p>
            <a:pPr algn="just">
              <a:buNone/>
            </a:pPr>
            <a:endParaRPr lang="en-US" dirty="0" smtClean="0"/>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6324600"/>
          </a:xfrm>
        </p:spPr>
        <p:txBody>
          <a:bodyPr>
            <a:normAutofit/>
          </a:bodyPr>
          <a:lstStyle/>
          <a:p>
            <a:pPr algn="just" eaLnBrk="1" hangingPunct="1"/>
            <a:r>
              <a:rPr lang="fr-FR" sz="3600" dirty="0" smtClean="0">
                <a:latin typeface="Arial Rounded MT Bold" pitchFamily="34" charset="0"/>
              </a:rPr>
              <a:t>13 Quand le dragon vit qu'il avait été précipité sur la terre, il poursuivit la femme qui avait enfanté l'enfant mâle.</a:t>
            </a:r>
          </a:p>
          <a:p>
            <a:pPr algn="just"/>
            <a:r>
              <a:rPr lang="fr-FR" sz="3600" dirty="0" smtClean="0">
                <a:latin typeface="Arial Rounded MT Bold" pitchFamily="34" charset="0"/>
              </a:rPr>
              <a:t> 14 Et les deux ailes du grand aigle furent données à la femme, afin qu'elle s'envolât au désert, vers son lieu, où elle est nourrie un temps, des temps, et la moitié d'un temps, loin de la face du serpent.</a:t>
            </a:r>
          </a:p>
          <a:p>
            <a:pPr algn="just">
              <a:buNone/>
            </a:pPr>
            <a:endParaRPr lang="en-US" dirty="0" smtClean="0"/>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6324600"/>
          </a:xfrm>
        </p:spPr>
        <p:txBody>
          <a:bodyPr>
            <a:normAutofit/>
          </a:bodyPr>
          <a:lstStyle/>
          <a:p>
            <a:pPr algn="just" eaLnBrk="1" hangingPunct="1"/>
            <a:r>
              <a:rPr lang="fr-FR" sz="4000" dirty="0" smtClean="0">
                <a:latin typeface="Arial Rounded MT Bold" pitchFamily="34" charset="0"/>
              </a:rPr>
              <a:t>15 Et, de sa bouche, le serpent lança de l'eau comme un fleuve derrière la femme, afin de l'entraîner par le fleuve.</a:t>
            </a:r>
          </a:p>
          <a:p>
            <a:pPr algn="just"/>
            <a:r>
              <a:rPr lang="fr-FR" sz="4000" dirty="0" smtClean="0">
                <a:latin typeface="Arial Rounded MT Bold" pitchFamily="34" charset="0"/>
              </a:rPr>
              <a:t> 16 Et la terre secourut la femme, et la terre ouvrit sa bouche et engloutit le fleuve que le dragon avait lancé de sa bouche</a:t>
            </a:r>
            <a:r>
              <a:rPr lang="fr-FR" dirty="0" smtClean="0">
                <a:latin typeface="Arial Rounded MT Bold" pitchFamily="34" charset="0"/>
              </a:rPr>
              <a:t>.</a:t>
            </a:r>
            <a:endParaRPr lang="en-US" dirty="0" smtClean="0">
              <a:latin typeface="Arial Rounded MT Bold" pitchFamily="34" charset="0"/>
            </a:endParaRPr>
          </a:p>
          <a:p>
            <a:pPr eaLnBrk="1" hangingPunct="1"/>
            <a:endParaRPr lang="en-US" dirty="0" smtClean="0"/>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AutoShape 2"/>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dirty="0"/>
              <a:t>.</a:t>
            </a:r>
          </a:p>
        </p:txBody>
      </p:sp>
      <p:sp>
        <p:nvSpPr>
          <p:cNvPr id="39939" name="Rectangle 3"/>
          <p:cNvSpPr>
            <a:spLocks noGrp="1" noChangeArrowheads="1"/>
          </p:cNvSpPr>
          <p:nvPr>
            <p:ph idx="1"/>
          </p:nvPr>
        </p:nvSpPr>
        <p:spPr>
          <a:xfrm>
            <a:off x="457200" y="304800"/>
            <a:ext cx="8229600" cy="6019800"/>
          </a:xfrm>
        </p:spPr>
        <p:txBody>
          <a:bodyPr>
            <a:normAutofit fontScale="92500" lnSpcReduction="10000"/>
          </a:bodyPr>
          <a:lstStyle/>
          <a:p>
            <a:pPr algn="ctr"/>
            <a:r>
              <a:rPr lang="fr-FR" sz="4000" b="1" dirty="0" smtClean="0">
                <a:solidFill>
                  <a:srgbClr val="FF0000"/>
                </a:solidFill>
                <a:latin typeface="Copperplate Gothic Bold" pitchFamily="34" charset="0"/>
              </a:rPr>
              <a:t>IV. Parlons le langage de l’eschatologie.</a:t>
            </a:r>
            <a:endParaRPr lang="fr-FR" sz="4000" b="1" dirty="0" smtClean="0"/>
          </a:p>
          <a:p>
            <a:pPr algn="just" eaLnBrk="1" hangingPunct="1"/>
            <a:r>
              <a:rPr lang="fr-FR" sz="4000" b="1" dirty="0" smtClean="0"/>
              <a:t>2).Son domaine qui est celui des prophéties non accomplies.</a:t>
            </a:r>
          </a:p>
          <a:p>
            <a:pPr algn="just" eaLnBrk="1" hangingPunct="1"/>
            <a:r>
              <a:rPr lang="fr-FR" sz="4000" b="1" dirty="0" smtClean="0">
                <a:solidFill>
                  <a:srgbClr val="FF0000"/>
                </a:solidFill>
              </a:rPr>
              <a:t>3) Son programme qui révèle les grandes lignes du programme de Dieu pour les enfants d’Israël, l’église et le monde. </a:t>
            </a:r>
          </a:p>
          <a:p>
            <a:pPr algn="just" eaLnBrk="1" hangingPunct="1"/>
            <a:r>
              <a:rPr lang="fr-FR" sz="4000" b="1" dirty="0" smtClean="0"/>
              <a:t>4) Ses plans de jugements contre les incrédules vivants a la fin des temps et le jugement dernier. </a:t>
            </a: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checkerboard(across)">
                                      <p:cBhvr>
                                        <p:cTn id="7" dur="500"/>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checkerboard(across)">
                                      <p:cBhvr>
                                        <p:cTn id="12" dur="500"/>
                                        <p:tgtEl>
                                          <p:spTgt spid="399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17" dur="500"/>
                                        <p:tgtEl>
                                          <p:spTgt spid="39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22" dur="500"/>
                                        <p:tgtEl>
                                          <p:spTgt spid="399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9939">
                                            <p:txEl>
                                              <p:pRg st="3" end="3"/>
                                            </p:txEl>
                                          </p:spTgt>
                                        </p:tgtEl>
                                        <p:attrNameLst>
                                          <p:attrName>style.visibility</p:attrName>
                                        </p:attrNameLst>
                                      </p:cBhvr>
                                      <p:to>
                                        <p:strVal val="visible"/>
                                      </p:to>
                                    </p:set>
                                    <p:animEffect transition="in" filter="checkerboard(across)">
                                      <p:cBhvr>
                                        <p:cTn id="27"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AutoShape 2"/>
          <p:cNvSpPr>
            <a:spLocks noGrp="1" noChangeArrowheads="1"/>
          </p:cNvSpPr>
          <p:nvPr>
            <p:ph type="title"/>
          </p:nvPr>
        </p:nvSpPr>
        <p:spPr>
          <a:xfrm>
            <a:off x="457200" y="274638"/>
            <a:ext cx="8229600" cy="563562"/>
          </a:xfrm>
        </p:spPr>
        <p:txBody>
          <a:bodyPr>
            <a:normAutofit fontScale="90000"/>
          </a:bodyPr>
          <a:lstStyle/>
          <a:p>
            <a:pPr marL="685800" indent="-685800" eaLnBrk="1" hangingPunct="1">
              <a:buFontTx/>
              <a:buAutoNum type="alphaUcPeriod" startAt="2"/>
            </a:pPr>
            <a:r>
              <a:rPr lang="en-US" sz="4000" b="1" dirty="0" smtClean="0">
                <a:solidFill>
                  <a:srgbClr val="FF0000"/>
                </a:solidFill>
                <a:latin typeface="Copperplate Gothic Bold" pitchFamily="34" charset="0"/>
              </a:rPr>
              <a:t>Fin du monde.</a:t>
            </a:r>
          </a:p>
        </p:txBody>
      </p:sp>
      <p:sp>
        <p:nvSpPr>
          <p:cNvPr id="40963" name="Rectangle 3"/>
          <p:cNvSpPr>
            <a:spLocks noGrp="1" noChangeArrowheads="1"/>
          </p:cNvSpPr>
          <p:nvPr>
            <p:ph idx="1"/>
          </p:nvPr>
        </p:nvSpPr>
        <p:spPr>
          <a:xfrm>
            <a:off x="228600" y="990600"/>
            <a:ext cx="8686800" cy="5562600"/>
          </a:xfrm>
        </p:spPr>
        <p:txBody>
          <a:bodyPr>
            <a:noAutofit/>
          </a:bodyPr>
          <a:lstStyle/>
          <a:p>
            <a:pPr algn="just" eaLnBrk="1" hangingPunct="1"/>
            <a:r>
              <a:rPr lang="fr-FR" sz="2800" dirty="0" smtClean="0">
                <a:latin typeface="Arial Rounded MT Bold" pitchFamily="34" charset="0"/>
                <a:cs typeface="Aharoni" pitchFamily="2" charset="-79"/>
              </a:rPr>
              <a:t>Evénement prophétique qui arrivera a la fin du millenium.**</a:t>
            </a:r>
            <a:r>
              <a:rPr lang="fr-FR" sz="2800" dirty="0" err="1" smtClean="0">
                <a:latin typeface="Arial Rounded MT Bold" pitchFamily="34" charset="0"/>
                <a:cs typeface="Aharoni" pitchFamily="2" charset="-79"/>
              </a:rPr>
              <a:t>Apoc</a:t>
            </a:r>
            <a:r>
              <a:rPr lang="fr-FR" sz="2800" dirty="0" smtClean="0">
                <a:latin typeface="Arial Rounded MT Bold" pitchFamily="34" charset="0"/>
                <a:cs typeface="Aharoni" pitchFamily="2" charset="-79"/>
              </a:rPr>
              <a:t>.</a:t>
            </a:r>
          </a:p>
          <a:p>
            <a:pPr algn="just" eaLnBrk="1" hangingPunct="1"/>
            <a:r>
              <a:rPr lang="fr-FR" sz="2800" dirty="0" smtClean="0">
                <a:solidFill>
                  <a:srgbClr val="FF0000"/>
                </a:solidFill>
                <a:latin typeface="Arial Rounded MT Bold" pitchFamily="34" charset="0"/>
                <a:cs typeface="Aharoni" pitchFamily="2" charset="-79"/>
              </a:rPr>
              <a:t>Quel monde</a:t>
            </a:r>
            <a:r>
              <a:rPr lang="fr-FR" sz="2800" dirty="0" smtClean="0">
                <a:latin typeface="Arial Rounded MT Bold" pitchFamily="34" charset="0"/>
                <a:cs typeface="Aharoni" pitchFamily="2" charset="-79"/>
              </a:rPr>
              <a:t>? Le monde comme système ou l’univers?</a:t>
            </a:r>
          </a:p>
          <a:p>
            <a:pPr algn="just" eaLnBrk="1" hangingPunct="1"/>
            <a:r>
              <a:rPr lang="fr-FR" sz="2800" dirty="0" smtClean="0">
                <a:latin typeface="Arial Rounded MT Bold" pitchFamily="34" charset="0"/>
                <a:cs typeface="Aharoni" pitchFamily="2" charset="-79"/>
              </a:rPr>
              <a:t>a. </a:t>
            </a:r>
            <a:r>
              <a:rPr lang="fr-FR" sz="2800" dirty="0" smtClean="0">
                <a:solidFill>
                  <a:srgbClr val="0033CC"/>
                </a:solidFill>
                <a:latin typeface="Arial Rounded MT Bold" pitchFamily="34" charset="0"/>
                <a:cs typeface="Aharoni" pitchFamily="2" charset="-79"/>
              </a:rPr>
              <a:t>Du système des choses actuelles à celui de l’Anti-Christ.</a:t>
            </a:r>
          </a:p>
          <a:p>
            <a:pPr algn="just" eaLnBrk="1" hangingPunct="1"/>
            <a:r>
              <a:rPr lang="fr-FR" sz="2800" dirty="0" smtClean="0">
                <a:latin typeface="Arial Rounded MT Bold" pitchFamily="34" charset="0"/>
                <a:cs typeface="Aharoni" pitchFamily="2" charset="-79"/>
              </a:rPr>
              <a:t>b. Le monde de l’Anti-Christ sera objet de la colère de Dieu.</a:t>
            </a:r>
          </a:p>
          <a:p>
            <a:pPr algn="just" eaLnBrk="1" hangingPunct="1"/>
            <a:r>
              <a:rPr lang="fr-FR" sz="2800" dirty="0" smtClean="0">
                <a:solidFill>
                  <a:srgbClr val="0033CC"/>
                </a:solidFill>
                <a:latin typeface="Arial Rounded MT Bold" pitchFamily="34" charset="0"/>
                <a:cs typeface="Aharoni" pitchFamily="2" charset="-79"/>
              </a:rPr>
              <a:t>c. Du système des choses de l’Anti-Christ à celui de Christ.</a:t>
            </a:r>
          </a:p>
          <a:p>
            <a:pPr algn="just" eaLnBrk="1" hangingPunct="1"/>
            <a:r>
              <a:rPr lang="fr-FR" sz="2800" dirty="0" smtClean="0">
                <a:latin typeface="Arial Rounded MT Bold" pitchFamily="34" charset="0"/>
                <a:cs typeface="Aharoni" pitchFamily="2" charset="-79"/>
              </a:rPr>
              <a:t>d. Du millenium à la fin du monde physique</a:t>
            </a:r>
            <a:r>
              <a:rPr lang="en-US" sz="2800" dirty="0" smtClean="0">
                <a:latin typeface="Arial Rounded MT Bold" pitchFamily="34" charset="0"/>
                <a:cs typeface="Aharoni" pitchFamily="2" charset="-79"/>
              </a:rPr>
              <a:t>.</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checkerboard(across)">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checkerboard(across)">
                                      <p:cBhvr>
                                        <p:cTn id="12" dur="500"/>
                                        <p:tgtEl>
                                          <p:spTgt spid="40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checkerboard(across)">
                                      <p:cBhvr>
                                        <p:cTn id="17" dur="500"/>
                                        <p:tgtEl>
                                          <p:spTgt spid="40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checkerboard(across)">
                                      <p:cBhvr>
                                        <p:cTn id="22" dur="500"/>
                                        <p:tgtEl>
                                          <p:spTgt spid="409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0963">
                                            <p:txEl>
                                              <p:pRg st="4" end="4"/>
                                            </p:txEl>
                                          </p:spTgt>
                                        </p:tgtEl>
                                        <p:attrNameLst>
                                          <p:attrName>style.visibility</p:attrName>
                                        </p:attrNameLst>
                                      </p:cBhvr>
                                      <p:to>
                                        <p:strVal val="visible"/>
                                      </p:to>
                                    </p:set>
                                    <p:animEffect transition="in" filter="checkerboard(across)">
                                      <p:cBhvr>
                                        <p:cTn id="27" dur="500"/>
                                        <p:tgtEl>
                                          <p:spTgt spid="409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0963">
                                            <p:txEl>
                                              <p:pRg st="5" end="5"/>
                                            </p:txEl>
                                          </p:spTgt>
                                        </p:tgtEl>
                                        <p:attrNameLst>
                                          <p:attrName>style.visibility</p:attrName>
                                        </p:attrNameLst>
                                      </p:cBhvr>
                                      <p:to>
                                        <p:strVal val="visible"/>
                                      </p:to>
                                    </p:set>
                                    <p:animEffect transition="in" filter="checkerboard(across)">
                                      <p:cBhvr>
                                        <p:cTn id="32" dur="500"/>
                                        <p:tgtEl>
                                          <p:spTgt spid="40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AutoShape 2"/>
          <p:cNvSpPr>
            <a:spLocks noGrp="1" noChangeArrowheads="1"/>
          </p:cNvSpPr>
          <p:nvPr>
            <p:ph type="title"/>
          </p:nvPr>
        </p:nvSpPr>
        <p:spPr>
          <a:xfrm>
            <a:off x="457200" y="228600"/>
            <a:ext cx="8229600" cy="762000"/>
          </a:xfrm>
        </p:spPr>
        <p:txBody>
          <a:bodyPr>
            <a:normAutofit fontScale="90000"/>
          </a:bodyPr>
          <a:lstStyle/>
          <a:p>
            <a:pPr algn="ctr" eaLnBrk="1" hangingPunct="1"/>
            <a:r>
              <a:rPr lang="en-US" sz="4400" dirty="0" smtClean="0">
                <a:latin typeface="Copperplate Gothic Bold" pitchFamily="34" charset="0"/>
              </a:rPr>
              <a:t>C. </a:t>
            </a:r>
            <a:r>
              <a:rPr lang="en-US" sz="4400" dirty="0" smtClean="0">
                <a:solidFill>
                  <a:srgbClr val="FF0000"/>
                </a:solidFill>
                <a:latin typeface="Copperplate Gothic Bold" pitchFamily="34" charset="0"/>
              </a:rPr>
              <a:t>Temps des nations.</a:t>
            </a:r>
            <a:r>
              <a:rPr lang="en-US" sz="4400" dirty="0" smtClean="0"/>
              <a:t/>
            </a:r>
            <a:br>
              <a:rPr lang="en-US" sz="4400" dirty="0" smtClean="0"/>
            </a:br>
            <a:endParaRPr lang="en-US" sz="4400" dirty="0" smtClean="0"/>
          </a:p>
        </p:txBody>
      </p:sp>
      <p:sp>
        <p:nvSpPr>
          <p:cNvPr id="41987" name="Rectangle 3"/>
          <p:cNvSpPr>
            <a:spLocks noGrp="1" noChangeArrowheads="1"/>
          </p:cNvSpPr>
          <p:nvPr>
            <p:ph idx="1"/>
          </p:nvPr>
        </p:nvSpPr>
        <p:spPr>
          <a:xfrm>
            <a:off x="228600" y="990600"/>
            <a:ext cx="8686800" cy="5562600"/>
          </a:xfrm>
        </p:spPr>
        <p:txBody>
          <a:bodyPr>
            <a:noAutofit/>
          </a:bodyPr>
          <a:lstStyle/>
          <a:p>
            <a:pPr marL="274320" indent="-274320" algn="just" eaLnBrk="1" fontAlgn="auto" hangingPunct="1">
              <a:spcAft>
                <a:spcPts val="0"/>
              </a:spcAft>
              <a:buClr>
                <a:schemeClr val="accent3"/>
              </a:buClr>
              <a:buFont typeface="Wingdings 2"/>
              <a:buChar char=""/>
              <a:defRPr/>
            </a:pPr>
            <a:r>
              <a:rPr lang="fr-FR" sz="3600" dirty="0" smtClean="0">
                <a:latin typeface="Arial Rounded MT Bold" pitchFamily="34" charset="0"/>
              </a:rPr>
              <a:t>Période de temps de domination exercée sur Jérusalem par les nations païennes </a:t>
            </a:r>
            <a:r>
              <a:rPr lang="fr-FR" sz="3600" dirty="0" smtClean="0">
                <a:latin typeface="Arial Rounded MT Bold" pitchFamily="34" charset="0"/>
              </a:rPr>
              <a:t>commencé </a:t>
            </a:r>
            <a:r>
              <a:rPr lang="fr-FR" sz="3600" dirty="0" smtClean="0">
                <a:latin typeface="Arial Rounded MT Bold" pitchFamily="34" charset="0"/>
              </a:rPr>
              <a:t>en 586 </a:t>
            </a:r>
            <a:r>
              <a:rPr lang="fr-FR" sz="3600" dirty="0" err="1" smtClean="0">
                <a:latin typeface="Arial Rounded MT Bold" pitchFamily="34" charset="0"/>
              </a:rPr>
              <a:t>b.c</a:t>
            </a:r>
            <a:r>
              <a:rPr lang="fr-FR" sz="3600" dirty="0" smtClean="0">
                <a:latin typeface="Arial Rounded MT Bold" pitchFamily="34" charset="0"/>
              </a:rPr>
              <a:t> avec la captivité babylonienne (II Rois 25) qui continueront au cours de la période de tribulation sous le gouvernement de l’Anti-Christ et prendront fin avec le retour de Jésus en gloire pour restaurer des  Juifs. </a:t>
            </a:r>
            <a:r>
              <a:rPr lang="fr-FR" sz="3600" dirty="0" smtClean="0">
                <a:solidFill>
                  <a:srgbClr val="FF0000"/>
                </a:solidFill>
                <a:latin typeface="Arial Rounded MT Bold" pitchFamily="34" charset="0"/>
              </a:rPr>
              <a:t>**Luc. 21:24   **Apoc11:1-2.</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slide(fromBottom)">
                                      <p:cBhvr>
                                        <p:cTn id="7" dur="5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AutoShape 2"/>
          <p:cNvSpPr>
            <a:spLocks noGrp="1" noChangeArrowheads="1"/>
          </p:cNvSpPr>
          <p:nvPr>
            <p:ph type="title"/>
          </p:nvPr>
        </p:nvSpPr>
        <p:spPr>
          <a:xfrm>
            <a:off x="457200" y="228600"/>
            <a:ext cx="8229600" cy="762000"/>
          </a:xfrm>
        </p:spPr>
        <p:txBody>
          <a:bodyPr>
            <a:normAutofit fontScale="90000"/>
          </a:bodyPr>
          <a:lstStyle/>
          <a:p>
            <a:pPr algn="ctr" eaLnBrk="1" hangingPunct="1"/>
            <a:r>
              <a:rPr lang="en-US" sz="4400" dirty="0" smtClean="0">
                <a:solidFill>
                  <a:srgbClr val="FF0000"/>
                </a:solidFill>
                <a:latin typeface="Copperplate Gothic Bold" pitchFamily="34" charset="0"/>
              </a:rPr>
              <a:t>C. Temps des nations.</a:t>
            </a:r>
            <a:r>
              <a:rPr lang="en-US" sz="4400" dirty="0" smtClean="0"/>
              <a:t/>
            </a:r>
            <a:br>
              <a:rPr lang="en-US" sz="4400" dirty="0" smtClean="0"/>
            </a:br>
            <a:endParaRPr lang="en-US" sz="4400" dirty="0" smtClean="0"/>
          </a:p>
        </p:txBody>
      </p:sp>
      <p:sp>
        <p:nvSpPr>
          <p:cNvPr id="41987" name="Rectangle 3"/>
          <p:cNvSpPr>
            <a:spLocks noGrp="1" noChangeArrowheads="1"/>
          </p:cNvSpPr>
          <p:nvPr>
            <p:ph idx="1"/>
          </p:nvPr>
        </p:nvSpPr>
        <p:spPr>
          <a:xfrm>
            <a:off x="228600" y="685800"/>
            <a:ext cx="8686800" cy="5867400"/>
          </a:xfrm>
        </p:spPr>
        <p:txBody>
          <a:bodyPr>
            <a:noAutofit/>
          </a:bodyPr>
          <a:lstStyle/>
          <a:p>
            <a:pPr marL="274320" indent="-274320" algn="just" eaLnBrk="1" fontAlgn="auto" hangingPunct="1">
              <a:spcAft>
                <a:spcPts val="0"/>
              </a:spcAft>
              <a:buClr>
                <a:schemeClr val="accent3"/>
              </a:buClr>
              <a:buFont typeface="Wingdings 2"/>
              <a:buChar char=""/>
              <a:defRPr/>
            </a:pPr>
            <a:r>
              <a:rPr lang="en-US" sz="4400" dirty="0" smtClean="0">
                <a:latin typeface="Arial Rounded MT Bold" pitchFamily="34" charset="0"/>
              </a:rPr>
              <a:t>Luc</a:t>
            </a:r>
            <a:r>
              <a:rPr lang="en-US" sz="4400" dirty="0">
                <a:latin typeface="Arial Rounded MT Bold" pitchFamily="34" charset="0"/>
              </a:rPr>
              <a:t>. 21:24 </a:t>
            </a:r>
            <a:r>
              <a:rPr lang="fr-FR" sz="4400" baseline="30000" dirty="0" smtClean="0">
                <a:latin typeface="Arial Rounded MT Bold" pitchFamily="34" charset="0"/>
              </a:rPr>
              <a:t>24</a:t>
            </a:r>
            <a:r>
              <a:rPr lang="fr-FR" sz="4400" dirty="0" smtClean="0">
                <a:latin typeface="Arial Rounded MT Bold" pitchFamily="34" charset="0"/>
              </a:rPr>
              <a:t>Ils tomberont sous le tranchant de l'épée, ils seront emmenés captifs parmi toutes les nations, et Jérusalem sera foulée aux pieds par les nations, jusqu'à ce que les temps des nations soient accomplies.</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slide(fromBottom)">
                                      <p:cBhvr>
                                        <p:cTn id="7" dur="5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227763"/>
          </a:xfrm>
        </p:spPr>
        <p:txBody>
          <a:bodyPr>
            <a:normAutofit/>
          </a:bodyPr>
          <a:lstStyle/>
          <a:p>
            <a:pPr marL="274320" indent="-274320" algn="just" eaLnBrk="1" fontAlgn="auto" hangingPunct="1">
              <a:spcAft>
                <a:spcPts val="0"/>
              </a:spcAft>
              <a:buFont typeface="Wingdings 2"/>
              <a:buChar char=""/>
              <a:defRPr/>
            </a:pPr>
            <a:r>
              <a:rPr lang="en-US" sz="3600" dirty="0" smtClean="0">
                <a:solidFill>
                  <a:srgbClr val="FF0000"/>
                </a:solidFill>
                <a:latin typeface="Arial Rounded MT Bold" pitchFamily="34" charset="0"/>
              </a:rPr>
              <a:t>Apoc11:1-2. </a:t>
            </a:r>
            <a:r>
              <a:rPr lang="fr-FR" sz="3600" dirty="0" smtClean="0">
                <a:latin typeface="Arial Rounded MT Bold" pitchFamily="34" charset="0"/>
              </a:rPr>
              <a:t> </a:t>
            </a:r>
            <a:r>
              <a:rPr lang="fr-FR" sz="3600" baseline="30000" dirty="0" smtClean="0">
                <a:latin typeface="Arial Rounded MT Bold" pitchFamily="34" charset="0"/>
              </a:rPr>
              <a:t>1</a:t>
            </a:r>
            <a:r>
              <a:rPr lang="fr-FR" sz="3600" dirty="0" smtClean="0">
                <a:latin typeface="Arial Rounded MT Bold" pitchFamily="34" charset="0"/>
              </a:rPr>
              <a:t>On me donna un roseau semblable à une verge, en disant: Lève-toi, et mesure le temple de Dieu, l'autel, et ceux qui y adorent.    </a:t>
            </a:r>
            <a:endParaRPr lang="fr-FR" sz="3600" baseline="30000" dirty="0" smtClean="0">
              <a:latin typeface="Arial Rounded MT Bold" pitchFamily="34" charset="0"/>
            </a:endParaRPr>
          </a:p>
          <a:p>
            <a:pPr marL="274320" indent="-274320" algn="just" eaLnBrk="1" fontAlgn="auto" hangingPunct="1">
              <a:spcAft>
                <a:spcPts val="0"/>
              </a:spcAft>
              <a:buFont typeface="Wingdings 2"/>
              <a:buChar char=""/>
              <a:defRPr/>
            </a:pPr>
            <a:r>
              <a:rPr lang="fr-FR" sz="3600" baseline="30000" dirty="0" smtClean="0">
                <a:solidFill>
                  <a:srgbClr val="FF0000"/>
                </a:solidFill>
                <a:latin typeface="Arial Rounded MT Bold" pitchFamily="34" charset="0"/>
              </a:rPr>
              <a:t>2</a:t>
            </a:r>
            <a:r>
              <a:rPr lang="fr-FR" sz="3600" dirty="0" smtClean="0">
                <a:solidFill>
                  <a:srgbClr val="FF0000"/>
                </a:solidFill>
                <a:latin typeface="Arial Rounded MT Bold" pitchFamily="34" charset="0"/>
              </a:rPr>
              <a:t>Mais le parvis extérieur du temple, laisse-le en dehors, et ne le mesure pas; car il a été donné aux nations, et elles fouleront aux pieds la ville sainte pendant quarante-deux mois.</a:t>
            </a:r>
          </a:p>
          <a:p>
            <a:pPr marL="274320" indent="-274320" eaLnBrk="1" fontAlgn="auto" hangingPunct="1">
              <a:spcAft>
                <a:spcPts val="0"/>
              </a:spcAft>
              <a:buFont typeface="Wingdings 2"/>
              <a:buChar char=""/>
              <a:defRPr/>
            </a:pPr>
            <a:endParaRPr lang="en-US" dirty="0" smtClean="0"/>
          </a:p>
          <a:p>
            <a:pPr marL="274320" indent="-274320" eaLnBrk="1" fontAlgn="auto" hangingPunct="1">
              <a:spcAft>
                <a:spcPts val="0"/>
              </a:spcAft>
              <a:buNone/>
              <a:defRPr/>
            </a:pPr>
            <a:endParaRPr lang="en-US"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AutoShape 2"/>
          <p:cNvSpPr>
            <a:spLocks noGrp="1" noChangeArrowheads="1"/>
          </p:cNvSpPr>
          <p:nvPr>
            <p:ph type="title"/>
          </p:nvPr>
        </p:nvSpPr>
        <p:spPr>
          <a:xfrm>
            <a:off x="2209800" y="304800"/>
            <a:ext cx="4648200" cy="1143000"/>
          </a:xfrm>
        </p:spPr>
        <p:txBody>
          <a:bodyPr>
            <a:normAutofit fontScale="90000"/>
          </a:bodyPr>
          <a:lstStyle/>
          <a:p>
            <a:pPr marL="54864" indent="0" algn="ctr" eaLnBrk="1" fontAlgn="auto" hangingPunct="1">
              <a:spcAft>
                <a:spcPts val="0"/>
              </a:spcAft>
              <a:defRPr/>
            </a:pPr>
            <a:r>
              <a:rPr lang="en-US" sz="4400" dirty="0">
                <a:solidFill>
                  <a:schemeClr val="tx2">
                    <a:tint val="100000"/>
                    <a:shade val="90000"/>
                    <a:satMod val="250000"/>
                    <a:alpha val="100000"/>
                  </a:schemeClr>
                </a:solidFill>
              </a:rPr>
              <a:t>D. La </a:t>
            </a:r>
            <a:r>
              <a:rPr lang="en-US" sz="4400" dirty="0" err="1">
                <a:solidFill>
                  <a:schemeClr val="tx2">
                    <a:tint val="100000"/>
                    <a:shade val="90000"/>
                    <a:satMod val="250000"/>
                    <a:alpha val="100000"/>
                  </a:schemeClr>
                </a:solidFill>
              </a:rPr>
              <a:t>bete</a:t>
            </a:r>
            <a:r>
              <a:rPr lang="en-US" sz="4400" dirty="0">
                <a:solidFill>
                  <a:schemeClr val="tx2">
                    <a:tint val="100000"/>
                    <a:shade val="90000"/>
                    <a:satMod val="250000"/>
                    <a:alpha val="100000"/>
                  </a:schemeClr>
                </a:solidFill>
              </a:rPr>
              <a:t>.</a:t>
            </a:r>
            <a:br>
              <a:rPr lang="en-US" sz="4400" dirty="0">
                <a:solidFill>
                  <a:schemeClr val="tx2">
                    <a:tint val="100000"/>
                    <a:shade val="90000"/>
                    <a:satMod val="250000"/>
                    <a:alpha val="100000"/>
                  </a:schemeClr>
                </a:solidFill>
              </a:rPr>
            </a:br>
            <a:endParaRPr lang="en-US" sz="3200" dirty="0">
              <a:solidFill>
                <a:schemeClr val="tx2">
                  <a:tint val="100000"/>
                  <a:shade val="90000"/>
                  <a:satMod val="250000"/>
                  <a:alpha val="100000"/>
                </a:schemeClr>
              </a:solidFill>
            </a:endParaRPr>
          </a:p>
        </p:txBody>
      </p:sp>
      <p:sp>
        <p:nvSpPr>
          <p:cNvPr id="124931" name="Rectangle 3"/>
          <p:cNvSpPr>
            <a:spLocks noGrp="1" noChangeArrowheads="1"/>
          </p:cNvSpPr>
          <p:nvPr>
            <p:ph idx="1"/>
          </p:nvPr>
        </p:nvSpPr>
        <p:spPr>
          <a:xfrm>
            <a:off x="457200" y="1219200"/>
            <a:ext cx="8229600" cy="5257800"/>
          </a:xfrm>
        </p:spPr>
        <p:txBody>
          <a:bodyPr>
            <a:normAutofit lnSpcReduction="10000"/>
          </a:bodyPr>
          <a:lstStyle/>
          <a:p>
            <a:pPr algn="just" eaLnBrk="1" hangingPunct="1"/>
            <a:r>
              <a:rPr lang="fr-FR" sz="3600" dirty="0" smtClean="0">
                <a:latin typeface="Arial Rounded MT Bold" pitchFamily="34" charset="0"/>
              </a:rPr>
              <a:t>. Une métaphore prise dans le monde des animaux pour représenter le plus puissant et cruel dirigeant politique de tous les temps et qui sera roi sur </a:t>
            </a:r>
            <a:r>
              <a:rPr lang="fr-FR" sz="3600" dirty="0" smtClean="0">
                <a:latin typeface="Arial Rounded MT Bold" pitchFamily="34" charset="0"/>
              </a:rPr>
              <a:t>l’humanité </a:t>
            </a:r>
            <a:r>
              <a:rPr lang="fr-FR" sz="3600" dirty="0" smtClean="0">
                <a:latin typeface="Arial Rounded MT Bold" pitchFamily="34" charset="0"/>
              </a:rPr>
              <a:t>entière. </a:t>
            </a:r>
          </a:p>
          <a:p>
            <a:pPr algn="just" eaLnBrk="1" hangingPunct="1"/>
            <a:r>
              <a:rPr lang="fr-FR" sz="3600" dirty="0" smtClean="0">
                <a:solidFill>
                  <a:srgbClr val="FF0000"/>
                </a:solidFill>
                <a:latin typeface="Arial Rounded MT Bold" pitchFamily="34" charset="0"/>
              </a:rPr>
              <a:t>Dan.11:36-37.</a:t>
            </a:r>
          </a:p>
          <a:p>
            <a:pPr algn="just" eaLnBrk="1" hangingPunct="1"/>
            <a:r>
              <a:rPr lang="fr-FR" sz="3600" dirty="0" smtClean="0">
                <a:latin typeface="Arial Rounded MT Bold" pitchFamily="34" charset="0"/>
              </a:rPr>
              <a:t>N.B. la bête ne sera pas une personnalité religieuse, mais politique.</a:t>
            </a:r>
          </a:p>
          <a:p>
            <a:pPr eaLnBrk="1" hangingPunct="1"/>
            <a:endParaRPr lang="en-US" sz="2000" dirty="0" smtClean="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iterate type="lt">
                                    <p:tmPct val="10000"/>
                                  </p:iterate>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800" fill="hold">
                                          <p:stCondLst>
                                            <p:cond delay="0"/>
                                          </p:stCondLst>
                                        </p:cTn>
                                        <p:tgtEl>
                                          <p:spTgt spid="43010"/>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430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24931">
                                            <p:txEl>
                                              <p:pRg st="0" end="0"/>
                                            </p:txEl>
                                          </p:spTgt>
                                        </p:tgtEl>
                                        <p:attrNameLst>
                                          <p:attrName>style.visibility</p:attrName>
                                        </p:attrNameLst>
                                      </p:cBhvr>
                                      <p:to>
                                        <p:strVal val="visible"/>
                                      </p:to>
                                    </p:set>
                                    <p:animEffect transition="in" filter="diamond(in)">
                                      <p:cBhvr>
                                        <p:cTn id="13" dur="2000"/>
                                        <p:tgtEl>
                                          <p:spTgt spid="12493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24931">
                                            <p:txEl>
                                              <p:pRg st="1" end="1"/>
                                            </p:txEl>
                                          </p:spTgt>
                                        </p:tgtEl>
                                        <p:attrNameLst>
                                          <p:attrName>style.visibility</p:attrName>
                                        </p:attrNameLst>
                                      </p:cBhvr>
                                      <p:to>
                                        <p:strVal val="visible"/>
                                      </p:to>
                                    </p:set>
                                    <p:animEffect transition="in" filter="diamond(in)">
                                      <p:cBhvr>
                                        <p:cTn id="18" dur="2000"/>
                                        <p:tgtEl>
                                          <p:spTgt spid="12493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24931">
                                            <p:txEl>
                                              <p:pRg st="2" end="2"/>
                                            </p:txEl>
                                          </p:spTgt>
                                        </p:tgtEl>
                                        <p:attrNameLst>
                                          <p:attrName>style.visibility</p:attrName>
                                        </p:attrNameLst>
                                      </p:cBhvr>
                                      <p:to>
                                        <p:strVal val="visible"/>
                                      </p:to>
                                    </p:set>
                                    <p:animEffect transition="in" filter="diamond(in)">
                                      <p:cBhvr>
                                        <p:cTn id="23" dur="2000"/>
                                        <p:tgtEl>
                                          <p:spTgt spid="1249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763000" cy="6629400"/>
          </a:xfrm>
        </p:spPr>
        <p:txBody>
          <a:bodyPr rtlCol="0">
            <a:normAutofit lnSpcReduction="10000"/>
          </a:bodyPr>
          <a:lstStyle/>
          <a:p>
            <a:pPr marL="438912" indent="-320040" algn="just" eaLnBrk="1" fontAlgn="auto" hangingPunct="1">
              <a:spcBef>
                <a:spcPts val="0"/>
              </a:spcBef>
              <a:spcAft>
                <a:spcPts val="0"/>
              </a:spcAft>
              <a:buFont typeface="Wingdings 2"/>
              <a:buChar char=""/>
              <a:defRPr/>
            </a:pPr>
            <a:r>
              <a:rPr lang="en-US" sz="3600" dirty="0" smtClean="0">
                <a:solidFill>
                  <a:srgbClr val="FF0000"/>
                </a:solidFill>
                <a:latin typeface="Arial Rounded MT Bold" pitchFamily="34" charset="0"/>
              </a:rPr>
              <a:t>Daniel 11:36-37 </a:t>
            </a:r>
          </a:p>
          <a:p>
            <a:pPr marL="438912" indent="-320040" algn="just" eaLnBrk="1" fontAlgn="auto" hangingPunct="1">
              <a:spcBef>
                <a:spcPts val="0"/>
              </a:spcBef>
              <a:spcAft>
                <a:spcPts val="0"/>
              </a:spcAft>
              <a:buNone/>
              <a:defRPr/>
            </a:pPr>
            <a:r>
              <a:rPr lang="en-US" sz="3600" baseline="30000" dirty="0" smtClean="0">
                <a:latin typeface="Arial Rounded MT Bold" pitchFamily="34" charset="0"/>
              </a:rPr>
              <a:t>36</a:t>
            </a:r>
            <a:r>
              <a:rPr lang="fr-FR" sz="3600" dirty="0" smtClean="0">
                <a:latin typeface="Arial Rounded MT Bold" pitchFamily="34" charset="0"/>
              </a:rPr>
              <a:t>Le roi fera ce qu'il voudra; il s'élèvera, il se glorifiera au-dessus de tous les dieux, et il dira des choses incroyables contre le Dieu des dieux; il prospérera jusqu'à ce que la colère soit consommée, car ce qui est arrêté s'accomplira.</a:t>
            </a:r>
          </a:p>
          <a:p>
            <a:pPr marL="438912" indent="-320040" algn="just" eaLnBrk="1" fontAlgn="auto" hangingPunct="1">
              <a:spcBef>
                <a:spcPts val="0"/>
              </a:spcBef>
              <a:spcAft>
                <a:spcPts val="0"/>
              </a:spcAft>
              <a:buNone/>
              <a:defRPr/>
            </a:pPr>
            <a:r>
              <a:rPr lang="fr-FR" sz="3600" dirty="0" smtClean="0">
                <a:latin typeface="Arial Rounded MT Bold" pitchFamily="34" charset="0"/>
              </a:rPr>
              <a:t> </a:t>
            </a:r>
            <a:r>
              <a:rPr lang="fr-FR" sz="3600" baseline="30000" dirty="0" smtClean="0">
                <a:solidFill>
                  <a:srgbClr val="FF0000"/>
                </a:solidFill>
                <a:latin typeface="Arial Rounded MT Bold" pitchFamily="34" charset="0"/>
              </a:rPr>
              <a:t>37</a:t>
            </a:r>
            <a:r>
              <a:rPr lang="fr-FR" sz="3600" dirty="0" smtClean="0">
                <a:solidFill>
                  <a:srgbClr val="FF0000"/>
                </a:solidFill>
                <a:latin typeface="Arial Rounded MT Bold" pitchFamily="34" charset="0"/>
              </a:rPr>
              <a:t>Il n'aura égard ni aux dieux de ses pères, ni à la divinité qui fait les délices des femmes; il n'aura égard à aucun dieu, car il se glorifiera au-dessus de tous.</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4)">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4)">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1219200"/>
          </a:xfrm>
        </p:spPr>
        <p:txBody>
          <a:bodyPr>
            <a:normAutofit fontScale="90000"/>
          </a:bodyPr>
          <a:lstStyle/>
          <a:p>
            <a:pPr eaLnBrk="1" fontAlgn="auto" hangingPunct="1">
              <a:spcAft>
                <a:spcPts val="0"/>
              </a:spcAft>
              <a:defRPr/>
            </a:pPr>
            <a:r>
              <a:rPr lang="fr-FR" dirty="0" smtClean="0">
                <a:solidFill>
                  <a:srgbClr val="FF0000"/>
                </a:solidFill>
                <a:latin typeface="Copperplate Gothic Bold" pitchFamily="34" charset="0"/>
              </a:rPr>
              <a:t>E. Le faux prophète ou 2eme bête</a:t>
            </a:r>
            <a:r>
              <a:rPr lang="en-US" dirty="0" smtClean="0"/>
              <a:t/>
            </a:r>
            <a:br>
              <a:rPr lang="en-US" dirty="0" smtClean="0"/>
            </a:br>
            <a:r>
              <a:rPr lang="en-US" dirty="0" smtClean="0"/>
              <a:t>.</a:t>
            </a:r>
            <a:endParaRPr lang="en-US" dirty="0"/>
          </a:p>
        </p:txBody>
      </p:sp>
      <p:sp>
        <p:nvSpPr>
          <p:cNvPr id="3" name="Content Placeholder 2"/>
          <p:cNvSpPr>
            <a:spLocks noGrp="1"/>
          </p:cNvSpPr>
          <p:nvPr>
            <p:ph sz="quarter" idx="1"/>
          </p:nvPr>
        </p:nvSpPr>
        <p:spPr>
          <a:xfrm>
            <a:off x="0" y="1219200"/>
            <a:ext cx="8991600" cy="4953000"/>
          </a:xfrm>
        </p:spPr>
        <p:txBody>
          <a:bodyPr>
            <a:noAutofit/>
          </a:bodyPr>
          <a:lstStyle/>
          <a:p>
            <a:pPr algn="just" eaLnBrk="1" hangingPunct="1"/>
            <a:r>
              <a:rPr lang="fr-FR" sz="3600" dirty="0" smtClean="0">
                <a:latin typeface="Arial Rounded MT Bold" pitchFamily="34" charset="0"/>
              </a:rPr>
              <a:t>Le leader du système religieux mondial qui émergera après l’enlèvement de l’église. </a:t>
            </a:r>
          </a:p>
          <a:p>
            <a:pPr algn="just" eaLnBrk="1" hangingPunct="1"/>
            <a:r>
              <a:rPr lang="fr-FR" sz="3600" dirty="0" smtClean="0">
                <a:latin typeface="Arial Rounded MT Bold" pitchFamily="34" charset="0"/>
              </a:rPr>
              <a:t>Son temps de règne est fixé par la prophétie. </a:t>
            </a:r>
          </a:p>
          <a:p>
            <a:pPr algn="just" eaLnBrk="1" hangingPunct="1"/>
            <a:r>
              <a:rPr lang="fr-FR" sz="3600" dirty="0" smtClean="0">
                <a:solidFill>
                  <a:srgbClr val="FF0000"/>
                </a:solidFill>
                <a:latin typeface="Arial Rounded MT Bold" pitchFamily="34" charset="0"/>
              </a:rPr>
              <a:t>Le faux prophète et son système religieux mondial seront détruits un peu vers le milieu de la 70eme  semaine prophétique de Daniel</a:t>
            </a:r>
            <a:endParaRPr lang="fr-FR" sz="3600" dirty="0" smtClean="0">
              <a:latin typeface="Arial Rounded MT Bold"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61438" cy="6705600"/>
          </a:xfrm>
        </p:spPr>
        <p:txBody>
          <a:bodyPr>
            <a:normAutofit lnSpcReduction="10000"/>
          </a:bodyPr>
          <a:lstStyle/>
          <a:p>
            <a:pPr marL="274320" indent="-274320" algn="just" eaLnBrk="1" fontAlgn="auto" hangingPunct="1">
              <a:spcAft>
                <a:spcPts val="0"/>
              </a:spcAft>
              <a:buNone/>
              <a:defRPr/>
            </a:pPr>
            <a:r>
              <a:rPr lang="en-US" dirty="0" smtClean="0">
                <a:solidFill>
                  <a:srgbClr val="FF0000"/>
                </a:solidFill>
                <a:latin typeface="Arial Rounded MT Bold" pitchFamily="34" charset="0"/>
              </a:rPr>
              <a:t>(Apoc.17:16-18 )</a:t>
            </a:r>
            <a:endParaRPr lang="fr-FR" dirty="0" smtClean="0">
              <a:solidFill>
                <a:srgbClr val="FF0000"/>
              </a:solidFill>
              <a:latin typeface="Arial Rounded MT Bold" pitchFamily="34" charset="0"/>
            </a:endParaRPr>
          </a:p>
          <a:p>
            <a:pPr marL="274320" indent="-274320" algn="just" eaLnBrk="1" fontAlgn="auto" hangingPunct="1">
              <a:spcAft>
                <a:spcPts val="0"/>
              </a:spcAft>
              <a:buFont typeface="Wingdings 2"/>
              <a:buChar char=""/>
              <a:defRPr/>
            </a:pPr>
            <a:r>
              <a:rPr lang="fr-FR" baseline="30000" dirty="0" smtClean="0">
                <a:latin typeface="Arial Rounded MT Bold" pitchFamily="34" charset="0"/>
              </a:rPr>
              <a:t>16</a:t>
            </a:r>
            <a:r>
              <a:rPr lang="fr-FR" dirty="0" smtClean="0">
                <a:latin typeface="Arial Rounded MT Bold" pitchFamily="34" charset="0"/>
              </a:rPr>
              <a:t>Les dix cornes que tu as vues et la bête haïront la prostituée, la dépouilleront et la mettront à nu, mangeront ses chairs, et la consumeront par le feu.</a:t>
            </a:r>
          </a:p>
          <a:p>
            <a:pPr marL="274320" indent="-274320" algn="just" eaLnBrk="1" fontAlgn="auto" hangingPunct="1">
              <a:spcAft>
                <a:spcPts val="0"/>
              </a:spcAft>
              <a:buFont typeface="Wingdings 2"/>
              <a:buChar char=""/>
              <a:defRPr/>
            </a:pPr>
            <a:r>
              <a:rPr lang="fr-FR" dirty="0" smtClean="0">
                <a:latin typeface="Arial Rounded MT Bold" pitchFamily="34" charset="0"/>
              </a:rPr>
              <a:t> </a:t>
            </a:r>
            <a:r>
              <a:rPr lang="fr-FR" baseline="30000" dirty="0" smtClean="0">
                <a:solidFill>
                  <a:srgbClr val="FF0000"/>
                </a:solidFill>
                <a:latin typeface="Arial Rounded MT Bold" pitchFamily="34" charset="0"/>
              </a:rPr>
              <a:t>17</a:t>
            </a:r>
            <a:r>
              <a:rPr lang="fr-FR" dirty="0" smtClean="0">
                <a:solidFill>
                  <a:srgbClr val="FF0000"/>
                </a:solidFill>
                <a:latin typeface="Arial Rounded MT Bold" pitchFamily="34" charset="0"/>
              </a:rPr>
              <a:t>Car Dieu a mis dans leurs cœurs d'exécuter son dessein et d'exécuter un même dessein, et de donner leur royauté à la bête, jusqu'à ce que les paroles de Dieu soient accomplies.</a:t>
            </a:r>
          </a:p>
          <a:p>
            <a:pPr marL="274320" indent="-274320" algn="just" eaLnBrk="1" fontAlgn="auto" hangingPunct="1">
              <a:spcAft>
                <a:spcPts val="0"/>
              </a:spcAft>
              <a:buFont typeface="Wingdings 2"/>
              <a:buChar char=""/>
              <a:defRPr/>
            </a:pPr>
            <a:r>
              <a:rPr lang="fr-FR" dirty="0" smtClean="0">
                <a:latin typeface="Arial Rounded MT Bold" pitchFamily="34" charset="0"/>
              </a:rPr>
              <a:t> </a:t>
            </a:r>
            <a:r>
              <a:rPr lang="fr-FR" baseline="30000" dirty="0" smtClean="0">
                <a:latin typeface="Arial Rounded MT Bold" pitchFamily="34" charset="0"/>
              </a:rPr>
              <a:t>18</a:t>
            </a:r>
            <a:r>
              <a:rPr lang="fr-FR" dirty="0" smtClean="0">
                <a:latin typeface="Arial Rounded MT Bold" pitchFamily="34" charset="0"/>
              </a:rPr>
              <a:t>Et la femme que tu as vue, c'est la grande ville qui a la royauté sur les rois de la terre.</a:t>
            </a:r>
          </a:p>
          <a:p>
            <a:pPr marL="274320" indent="-274320" eaLnBrk="1" fontAlgn="auto" hangingPunct="1">
              <a:spcAft>
                <a:spcPts val="0"/>
              </a:spcAft>
              <a:buFont typeface="Wingdings 2"/>
              <a:buChar char=""/>
              <a:defRPr/>
            </a:pPr>
            <a:endParaRPr lang="en-US" dirty="0" smtClean="0"/>
          </a:p>
          <a:p>
            <a:pPr marL="274320" indent="-274320" eaLnBrk="1" fontAlgn="auto" hangingPunct="1">
              <a:spcAft>
                <a:spcPts val="0"/>
              </a:spcAft>
              <a:buFont typeface="Wingdings 2"/>
              <a:buChar char=""/>
              <a:defRPr/>
            </a:pPr>
            <a:endParaRPr lang="en-US"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609600"/>
          </a:xfrm>
        </p:spPr>
        <p:txBody>
          <a:bodyPr>
            <a:normAutofit fontScale="90000"/>
          </a:bodyPr>
          <a:lstStyle/>
          <a:p>
            <a:pPr eaLnBrk="1" fontAlgn="auto" hangingPunct="1">
              <a:spcAft>
                <a:spcPts val="0"/>
              </a:spcAft>
              <a:defRPr/>
            </a:pPr>
            <a:r>
              <a:rPr lang="fr-FR" b="1" dirty="0" smtClean="0">
                <a:solidFill>
                  <a:srgbClr val="FF0000"/>
                </a:solidFill>
              </a:rPr>
              <a:t/>
            </a:r>
            <a:br>
              <a:rPr lang="fr-FR" b="1" dirty="0" smtClean="0">
                <a:solidFill>
                  <a:srgbClr val="FF0000"/>
                </a:solidFill>
              </a:rPr>
            </a:br>
            <a:r>
              <a:rPr lang="fr-FR" b="1" dirty="0" smtClean="0">
                <a:solidFill>
                  <a:srgbClr val="FF0000"/>
                </a:solidFill>
              </a:rPr>
              <a:t>G. Confusion a éviter entre: LE JOUR DU SEIGNEUR ET LA FIN DU MONDE</a:t>
            </a:r>
            <a:br>
              <a:rPr lang="fr-FR" b="1" dirty="0" smtClean="0">
                <a:solidFill>
                  <a:srgbClr val="FF0000"/>
                </a:solidFill>
              </a:rPr>
            </a:br>
            <a:endParaRPr lang="fr-FR" b="1" dirty="0">
              <a:solidFill>
                <a:srgbClr val="FF0000"/>
              </a:solidFill>
            </a:endParaRPr>
          </a:p>
        </p:txBody>
      </p:sp>
      <p:sp>
        <p:nvSpPr>
          <p:cNvPr id="129027" name="Content Placeholder 2"/>
          <p:cNvSpPr>
            <a:spLocks noGrp="1"/>
          </p:cNvSpPr>
          <p:nvPr>
            <p:ph idx="1"/>
          </p:nvPr>
        </p:nvSpPr>
        <p:spPr>
          <a:xfrm>
            <a:off x="152400" y="1143000"/>
            <a:ext cx="8991600" cy="4983163"/>
          </a:xfrm>
        </p:spPr>
        <p:txBody>
          <a:bodyPr>
            <a:normAutofit fontScale="92500" lnSpcReduction="10000"/>
          </a:bodyPr>
          <a:lstStyle/>
          <a:p>
            <a:pPr algn="just" eaLnBrk="1" hangingPunct="1"/>
            <a:r>
              <a:rPr lang="fr-FR" sz="4000" b="1" dirty="0" smtClean="0">
                <a:latin typeface="Arial Rounded MT Bold" pitchFamily="34" charset="0"/>
              </a:rPr>
              <a:t>1o).  Le jour du Seigneur ou de l’Eternel, </a:t>
            </a:r>
          </a:p>
          <a:p>
            <a:pPr algn="just" eaLnBrk="1" hangingPunct="1"/>
            <a:r>
              <a:rPr lang="fr-FR" sz="4000" dirty="0" smtClean="0">
                <a:latin typeface="Arial Rounded MT Bold" pitchFamily="34" charset="0"/>
              </a:rPr>
              <a:t>désigne les jugements qui frapperont les juifs et les païens incrédules vivants après l’enlèvement de l’église, et aussi les bénédictions réservées aux </a:t>
            </a:r>
            <a:r>
              <a:rPr lang="fr-FR" sz="4000" b="1" dirty="0" smtClean="0">
                <a:latin typeface="Arial Rounded MT Bold" pitchFamily="34" charset="0"/>
              </a:rPr>
              <a:t>saints</a:t>
            </a:r>
            <a:r>
              <a:rPr lang="fr-FR" sz="4000" dirty="0" smtClean="0">
                <a:latin typeface="Arial Rounded MT Bold" pitchFamily="34" charset="0"/>
              </a:rPr>
              <a:t> pendant le règne de 1,000 ans. </a:t>
            </a:r>
          </a:p>
          <a:p>
            <a:pPr algn="just" eaLnBrk="1" hangingPunct="1"/>
            <a:r>
              <a:rPr lang="fr-FR" sz="4000" dirty="0" smtClean="0">
                <a:latin typeface="Arial Rounded MT Bold" pitchFamily="34" charset="0"/>
              </a:rPr>
              <a:t>Es.2:12; </a:t>
            </a:r>
            <a:r>
              <a:rPr lang="fr-FR" sz="4000" dirty="0" err="1" smtClean="0">
                <a:latin typeface="Arial Rounded MT Bold" pitchFamily="34" charset="0"/>
              </a:rPr>
              <a:t>Apoc</a:t>
            </a:r>
            <a:r>
              <a:rPr lang="fr-FR" sz="4000" dirty="0" smtClean="0">
                <a:latin typeface="Arial Rounded MT Bold" pitchFamily="34" charset="0"/>
              </a:rPr>
              <a:t>.19:11-21; </a:t>
            </a:r>
            <a:r>
              <a:rPr lang="fr-FR" sz="4000" dirty="0" err="1" smtClean="0">
                <a:latin typeface="Arial Rounded MT Bold" pitchFamily="34" charset="0"/>
              </a:rPr>
              <a:t>Soph</a:t>
            </a:r>
            <a:r>
              <a:rPr lang="fr-FR" sz="4000" dirty="0" smtClean="0">
                <a:latin typeface="Arial Rounded MT Bold" pitchFamily="34" charset="0"/>
              </a:rPr>
              <a:t>.3:8-20.</a:t>
            </a:r>
          </a:p>
          <a:p>
            <a:pPr eaLnBrk="1" hangingPunct="1">
              <a:buNone/>
            </a:pPr>
            <a:endParaRPr lang="en-US" b="1" dirty="0" smtClean="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29027">
                                            <p:txEl>
                                              <p:pRg st="0" end="0"/>
                                            </p:txEl>
                                          </p:spTgt>
                                        </p:tgtEl>
                                        <p:attrNameLst>
                                          <p:attrName>style.visibility</p:attrName>
                                        </p:attrNameLst>
                                      </p:cBhvr>
                                      <p:to>
                                        <p:strVal val="visible"/>
                                      </p:to>
                                    </p:set>
                                    <p:animEffect transition="in" filter="barn(inHorizontal)">
                                      <p:cBhvr>
                                        <p:cTn id="12" dur="500"/>
                                        <p:tgtEl>
                                          <p:spTgt spid="1290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29027">
                                            <p:txEl>
                                              <p:pRg st="1" end="1"/>
                                            </p:txEl>
                                          </p:spTgt>
                                        </p:tgtEl>
                                        <p:attrNameLst>
                                          <p:attrName>style.visibility</p:attrName>
                                        </p:attrNameLst>
                                      </p:cBhvr>
                                      <p:to>
                                        <p:strVal val="visible"/>
                                      </p:to>
                                    </p:set>
                                    <p:animEffect transition="in" filter="barn(inHorizontal)">
                                      <p:cBhvr>
                                        <p:cTn id="17" dur="500"/>
                                        <p:tgtEl>
                                          <p:spTgt spid="1290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129027">
                                            <p:txEl>
                                              <p:pRg st="2" end="2"/>
                                            </p:txEl>
                                          </p:spTgt>
                                        </p:tgtEl>
                                        <p:attrNameLst>
                                          <p:attrName>style.visibility</p:attrName>
                                        </p:attrNameLst>
                                      </p:cBhvr>
                                      <p:to>
                                        <p:strVal val="visible"/>
                                      </p:to>
                                    </p:set>
                                    <p:animEffect transition="in" filter="barn(inHorizontal)">
                                      <p:cBhvr>
                                        <p:cTn id="22" dur="500"/>
                                        <p:tgtEl>
                                          <p:spTgt spid="1290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915400" cy="6629400"/>
          </a:xfrm>
        </p:spPr>
        <p:txBody>
          <a:bodyPr>
            <a:normAutofit fontScale="92500" lnSpcReduction="20000"/>
          </a:bodyPr>
          <a:lstStyle/>
          <a:p>
            <a:pPr algn="ctr">
              <a:defRPr/>
            </a:pPr>
            <a:r>
              <a:rPr lang="fr-FR" sz="4000" b="1" dirty="0" smtClean="0">
                <a:solidFill>
                  <a:schemeClr val="tx1"/>
                </a:solidFill>
                <a:latin typeface="Arial Rounded MT Bold" pitchFamily="34" charset="0"/>
              </a:rPr>
              <a:t>LA FIN DU MONDE</a:t>
            </a:r>
          </a:p>
          <a:p>
            <a:pPr algn="just">
              <a:defRPr/>
            </a:pPr>
            <a:r>
              <a:rPr lang="fr-FR" sz="4000" b="1" dirty="0" smtClean="0">
                <a:solidFill>
                  <a:srgbClr val="FF0000"/>
                </a:solidFill>
                <a:latin typeface="Arial Rounded MT Bold" pitchFamily="34" charset="0"/>
              </a:rPr>
              <a:t>Cette période de temps qui commencera après l’enlèvement de l’église s’étend jusqu’a la création des nouveaux cieux et de la nouvelle terre. </a:t>
            </a:r>
          </a:p>
          <a:p>
            <a:pPr algn="just">
              <a:defRPr/>
            </a:pPr>
            <a:r>
              <a:rPr lang="en-US" sz="4000" b="1" dirty="0" smtClean="0">
                <a:solidFill>
                  <a:schemeClr val="tx1"/>
                </a:solidFill>
                <a:latin typeface="Arial Rounded MT Bold" pitchFamily="34" charset="0"/>
              </a:rPr>
              <a:t>(</a:t>
            </a:r>
            <a:r>
              <a:rPr lang="en-US" sz="4000" b="1" dirty="0">
                <a:solidFill>
                  <a:schemeClr val="tx1"/>
                </a:solidFill>
                <a:latin typeface="Arial Rounded MT Bold" pitchFamily="34" charset="0"/>
              </a:rPr>
              <a:t>I Thes.5:1-2). </a:t>
            </a:r>
            <a:endParaRPr lang="en-US" sz="4000" b="1" dirty="0" smtClean="0">
              <a:solidFill>
                <a:schemeClr val="tx1"/>
              </a:solidFill>
              <a:latin typeface="Arial Rounded MT Bold" pitchFamily="34" charset="0"/>
            </a:endParaRPr>
          </a:p>
          <a:p>
            <a:pPr algn="just">
              <a:defRPr/>
            </a:pPr>
            <a:r>
              <a:rPr lang="fr-FR" sz="4000" baseline="30000" dirty="0" smtClean="0">
                <a:latin typeface="Arial Rounded MT Bold" pitchFamily="34" charset="0"/>
              </a:rPr>
              <a:t>1</a:t>
            </a:r>
            <a:r>
              <a:rPr lang="fr-FR" sz="4000" dirty="0" smtClean="0">
                <a:latin typeface="Arial Rounded MT Bold" pitchFamily="34" charset="0"/>
              </a:rPr>
              <a:t>Pour ce qui est des temps et des moments, vous n'avez pas besoin, frères, qu'on vous en écrive.   </a:t>
            </a:r>
          </a:p>
          <a:p>
            <a:pPr algn="just">
              <a:defRPr/>
            </a:pPr>
            <a:r>
              <a:rPr lang="fr-FR" sz="4000" dirty="0" smtClean="0">
                <a:latin typeface="Arial Rounded MT Bold" pitchFamily="34" charset="0"/>
              </a:rPr>
              <a:t> </a:t>
            </a:r>
            <a:r>
              <a:rPr lang="fr-FR" sz="4000" baseline="30000" dirty="0" smtClean="0">
                <a:latin typeface="Arial Rounded MT Bold" pitchFamily="34" charset="0"/>
              </a:rPr>
              <a:t>2</a:t>
            </a:r>
            <a:r>
              <a:rPr lang="fr-FR" sz="4000" dirty="0" smtClean="0">
                <a:latin typeface="Arial Rounded MT Bold" pitchFamily="34" charset="0"/>
              </a:rPr>
              <a:t>Car vous savez bien vous-mêmes que le jour du Seigneur viendra comme un voleur dans la nuit.</a:t>
            </a:r>
            <a:endParaRPr lang="en-US" sz="4000" b="1" dirty="0">
              <a:latin typeface="Arial Rounded MT Bold" pitchFamily="34" charset="0"/>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915400" cy="6629400"/>
          </a:xfrm>
        </p:spPr>
        <p:txBody>
          <a:bodyPr>
            <a:normAutofit fontScale="92500" lnSpcReduction="10000"/>
          </a:bodyPr>
          <a:lstStyle/>
          <a:p>
            <a:pPr algn="just">
              <a:defRPr/>
            </a:pPr>
            <a:r>
              <a:rPr lang="fr-FR" sz="4000" b="1" dirty="0" smtClean="0">
                <a:solidFill>
                  <a:schemeClr val="tx1"/>
                </a:solidFill>
                <a:latin typeface="Arial Rounded MT Bold" pitchFamily="34" charset="0"/>
              </a:rPr>
              <a:t>Ainsi donc, </a:t>
            </a:r>
            <a:r>
              <a:rPr lang="fr-FR" sz="4000" b="1" dirty="0" smtClean="0">
                <a:solidFill>
                  <a:srgbClr val="0070C0"/>
                </a:solidFill>
                <a:latin typeface="Copperplate Gothic Bold" pitchFamily="34" charset="0"/>
              </a:rPr>
              <a:t>le jour du Seigneur </a:t>
            </a:r>
            <a:r>
              <a:rPr lang="fr-FR" sz="4000" b="1" dirty="0" smtClean="0">
                <a:solidFill>
                  <a:schemeClr val="tx1"/>
                </a:solidFill>
                <a:latin typeface="Arial Rounded MT Bold" pitchFamily="34" charset="0"/>
              </a:rPr>
              <a:t>comprendra:</a:t>
            </a:r>
            <a:endParaRPr lang="fr-FR" sz="4000" dirty="0" smtClean="0">
              <a:solidFill>
                <a:schemeClr val="tx1"/>
              </a:solidFill>
              <a:latin typeface="Arial Rounded MT Bold" pitchFamily="34" charset="0"/>
            </a:endParaRPr>
          </a:p>
          <a:p>
            <a:pPr algn="just">
              <a:buNone/>
              <a:defRPr/>
            </a:pPr>
            <a:r>
              <a:rPr lang="fr-FR" sz="4000" dirty="0" smtClean="0">
                <a:solidFill>
                  <a:srgbClr val="FF0000"/>
                </a:solidFill>
                <a:latin typeface="Arial Rounded MT Bold" pitchFamily="34" charset="0"/>
              </a:rPr>
              <a:t>a. </a:t>
            </a:r>
            <a:r>
              <a:rPr lang="fr-FR" sz="4000" b="1" dirty="0" smtClean="0">
                <a:solidFill>
                  <a:srgbClr val="FF0000"/>
                </a:solidFill>
                <a:latin typeface="Arial Rounded MT Bold" pitchFamily="34" charset="0"/>
                <a:cs typeface="Aharoni" pitchFamily="2" charset="-79"/>
              </a:rPr>
              <a:t>La période de la Tribulation qui suivra l’enlèvement de l’église. </a:t>
            </a:r>
            <a:r>
              <a:rPr lang="fr-FR" sz="4000" b="1" dirty="0" err="1" smtClean="0">
                <a:solidFill>
                  <a:srgbClr val="FF0000"/>
                </a:solidFill>
                <a:latin typeface="Arial Rounded MT Bold" pitchFamily="34" charset="0"/>
                <a:cs typeface="Aharoni" pitchFamily="2" charset="-79"/>
              </a:rPr>
              <a:t>Soph</a:t>
            </a:r>
            <a:r>
              <a:rPr lang="fr-FR" sz="4000" b="1" dirty="0" smtClean="0">
                <a:solidFill>
                  <a:srgbClr val="FF0000"/>
                </a:solidFill>
                <a:latin typeface="Arial Rounded MT Bold" pitchFamily="34" charset="0"/>
                <a:cs typeface="Aharoni" pitchFamily="2" charset="-79"/>
              </a:rPr>
              <a:t>.1:1-14-</a:t>
            </a:r>
          </a:p>
          <a:p>
            <a:pPr algn="just">
              <a:buNone/>
              <a:defRPr/>
            </a:pPr>
            <a:r>
              <a:rPr lang="fr-FR" sz="4000" b="1" dirty="0" smtClean="0">
                <a:solidFill>
                  <a:schemeClr val="tx1"/>
                </a:solidFill>
                <a:latin typeface="Arial Rounded MT Bold" pitchFamily="34" charset="0"/>
                <a:cs typeface="Aharoni" pitchFamily="2" charset="-79"/>
              </a:rPr>
              <a:t>b. Le retour de Christ en gloire à la fin de la période de la Tribulation. </a:t>
            </a:r>
            <a:r>
              <a:rPr lang="fr-FR" sz="4000" b="1" dirty="0" err="1" smtClean="0">
                <a:solidFill>
                  <a:schemeClr val="tx1"/>
                </a:solidFill>
                <a:latin typeface="Arial Rounded MT Bold" pitchFamily="34" charset="0"/>
                <a:cs typeface="Aharoni" pitchFamily="2" charset="-79"/>
              </a:rPr>
              <a:t>Zac</a:t>
            </a:r>
            <a:r>
              <a:rPr lang="fr-FR" sz="4000" b="1" dirty="0" smtClean="0">
                <a:solidFill>
                  <a:schemeClr val="tx1"/>
                </a:solidFill>
                <a:latin typeface="Arial Rounded MT Bold" pitchFamily="34" charset="0"/>
                <a:cs typeface="Aharoni" pitchFamily="2" charset="-79"/>
              </a:rPr>
              <a:t>. 14:1-7.</a:t>
            </a:r>
          </a:p>
          <a:p>
            <a:pPr algn="just">
              <a:buNone/>
              <a:defRPr/>
            </a:pPr>
            <a:r>
              <a:rPr lang="fr-FR" sz="4000" b="1" dirty="0" smtClean="0">
                <a:solidFill>
                  <a:srgbClr val="FF0000"/>
                </a:solidFill>
                <a:latin typeface="Arial Rounded MT Bold" pitchFamily="34" charset="0"/>
                <a:cs typeface="Aharoni" pitchFamily="2" charset="-79"/>
              </a:rPr>
              <a:t>c. La période des 1,000 ans jusqu’au renouvellement de toutes choses. II Pie.3:10-13.</a:t>
            </a:r>
          </a:p>
          <a:p>
            <a:pPr>
              <a:defRPr/>
            </a:pPr>
            <a:endParaRPr lang="en-US" sz="1600" dirty="0"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Content Placeholder 2"/>
          <p:cNvSpPr>
            <a:spLocks noGrp="1"/>
          </p:cNvSpPr>
          <p:nvPr>
            <p:ph idx="1"/>
          </p:nvPr>
        </p:nvSpPr>
        <p:spPr>
          <a:xfrm>
            <a:off x="457200" y="0"/>
            <a:ext cx="8229600" cy="6629400"/>
          </a:xfrm>
        </p:spPr>
        <p:txBody>
          <a:bodyPr>
            <a:normAutofit/>
          </a:bodyPr>
          <a:lstStyle/>
          <a:p>
            <a:pPr algn="just" eaLnBrk="1" hangingPunct="1">
              <a:buNone/>
            </a:pPr>
            <a:r>
              <a:rPr lang="fr-FR" b="1" dirty="0" smtClean="0"/>
              <a:t>2o</a:t>
            </a:r>
            <a:r>
              <a:rPr lang="fr-FR" sz="4400" b="1" dirty="0" smtClean="0">
                <a:latin typeface="Arial Rounded MT Bold" pitchFamily="34" charset="0"/>
              </a:rPr>
              <a:t>). </a:t>
            </a:r>
            <a:r>
              <a:rPr lang="fr-FR" sz="4400" dirty="0" smtClean="0">
                <a:latin typeface="Arial Rounded MT Bold" pitchFamily="34" charset="0"/>
              </a:rPr>
              <a:t>Le jour de Christ. (6 fois mentionné) désigne les bénédictions et les récompenses des croyants à l’enlèvement de l’église. </a:t>
            </a:r>
          </a:p>
          <a:p>
            <a:pPr algn="just" eaLnBrk="1" hangingPunct="1">
              <a:buNone/>
            </a:pPr>
            <a:r>
              <a:rPr lang="fr-FR" sz="4400" dirty="0" err="1" smtClean="0">
                <a:solidFill>
                  <a:srgbClr val="FF0000"/>
                </a:solidFill>
                <a:latin typeface="Arial Rounded MT Bold" pitchFamily="34" charset="0"/>
              </a:rPr>
              <a:t>ICor</a:t>
            </a:r>
            <a:r>
              <a:rPr lang="fr-FR" sz="4400" dirty="0" smtClean="0">
                <a:solidFill>
                  <a:srgbClr val="FF0000"/>
                </a:solidFill>
                <a:latin typeface="Arial Rounded MT Bold" pitchFamily="34" charset="0"/>
              </a:rPr>
              <a:t>.1:8; I Cor.5:5; </a:t>
            </a:r>
            <a:r>
              <a:rPr lang="fr-FR" sz="4400" dirty="0" err="1" smtClean="0">
                <a:solidFill>
                  <a:srgbClr val="FF0000"/>
                </a:solidFill>
                <a:latin typeface="Arial Rounded MT Bold" pitchFamily="34" charset="0"/>
              </a:rPr>
              <a:t>II.Cor</a:t>
            </a:r>
            <a:r>
              <a:rPr lang="fr-FR" sz="4400" dirty="0" smtClean="0">
                <a:solidFill>
                  <a:srgbClr val="FF0000"/>
                </a:solidFill>
                <a:latin typeface="Arial Rounded MT Bold" pitchFamily="34" charset="0"/>
              </a:rPr>
              <a:t>.1:14; Phil.1:6,10  Phi2:10</a:t>
            </a:r>
          </a:p>
          <a:p>
            <a:pPr eaLnBrk="1" hangingPunct="1"/>
            <a:endParaRPr lang="en-US" dirty="0" smtClean="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31074">
                                            <p:txEl>
                                              <p:pRg st="0" end="0"/>
                                            </p:txEl>
                                          </p:spTgt>
                                        </p:tgtEl>
                                        <p:attrNameLst>
                                          <p:attrName>style.visibility</p:attrName>
                                        </p:attrNameLst>
                                      </p:cBhvr>
                                      <p:to>
                                        <p:strVal val="visible"/>
                                      </p:to>
                                    </p:set>
                                    <p:animEffect transition="in" filter="barn(inHorizontal)">
                                      <p:cBhvr>
                                        <p:cTn id="7" dur="500"/>
                                        <p:tgtEl>
                                          <p:spTgt spid="1310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31074">
                                            <p:txEl>
                                              <p:pRg st="1" end="1"/>
                                            </p:txEl>
                                          </p:spTgt>
                                        </p:tgtEl>
                                        <p:attrNameLst>
                                          <p:attrName>style.visibility</p:attrName>
                                        </p:attrNameLst>
                                      </p:cBhvr>
                                      <p:to>
                                        <p:strVal val="visible"/>
                                      </p:to>
                                    </p:set>
                                    <p:animEffect transition="in" filter="barn(inHorizontal)">
                                      <p:cBhvr>
                                        <p:cTn id="12" dur="500"/>
                                        <p:tgtEl>
                                          <p:spTgt spid="1310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Title 1"/>
          <p:cNvSpPr>
            <a:spLocks noGrp="1"/>
          </p:cNvSpPr>
          <p:nvPr>
            <p:ph type="title"/>
          </p:nvPr>
        </p:nvSpPr>
        <p:spPr>
          <a:xfrm>
            <a:off x="457200" y="274638"/>
            <a:ext cx="8229600" cy="639762"/>
          </a:xfrm>
        </p:spPr>
        <p:txBody>
          <a:bodyPr>
            <a:normAutofit fontScale="90000"/>
          </a:bodyPr>
          <a:lstStyle/>
          <a:p>
            <a:pPr eaLnBrk="1" hangingPunct="1"/>
            <a:r>
              <a:rPr lang="en-US" dirty="0" smtClean="0">
                <a:solidFill>
                  <a:srgbClr val="FF0000"/>
                </a:solidFill>
                <a:latin typeface="Copperplate Gothic Bold" pitchFamily="34" charset="0"/>
              </a:rPr>
              <a:t>C. Conclusion. </a:t>
            </a:r>
          </a:p>
        </p:txBody>
      </p:sp>
      <p:sp>
        <p:nvSpPr>
          <p:cNvPr id="132099" name="Content Placeholder 2"/>
          <p:cNvSpPr>
            <a:spLocks noGrp="1"/>
          </p:cNvSpPr>
          <p:nvPr>
            <p:ph idx="1"/>
          </p:nvPr>
        </p:nvSpPr>
        <p:spPr>
          <a:xfrm>
            <a:off x="0" y="990600"/>
            <a:ext cx="8991600" cy="5135563"/>
          </a:xfrm>
        </p:spPr>
        <p:txBody>
          <a:bodyPr>
            <a:noAutofit/>
          </a:bodyPr>
          <a:lstStyle/>
          <a:p>
            <a:pPr algn="just" eaLnBrk="1" hangingPunct="1"/>
            <a:r>
              <a:rPr lang="fr-FR" sz="4000" dirty="0" smtClean="0">
                <a:latin typeface="Arial Rounded MT Bold" pitchFamily="34" charset="0"/>
              </a:rPr>
              <a:t>Dans la campagne de confusion orchestrée par le diable, </a:t>
            </a:r>
          </a:p>
          <a:p>
            <a:pPr algn="just" eaLnBrk="1" hangingPunct="1"/>
            <a:r>
              <a:rPr lang="fr-FR" sz="4000" dirty="0" smtClean="0">
                <a:solidFill>
                  <a:srgbClr val="FF0000"/>
                </a:solidFill>
                <a:latin typeface="Arial Rounded MT Bold" pitchFamily="34" charset="0"/>
              </a:rPr>
              <a:t>c’est le moment plus que jamais d’aiguiser notre conviction sur ce que dit la Bible concernant l’avenir. </a:t>
            </a:r>
          </a:p>
          <a:p>
            <a:pPr algn="just" eaLnBrk="1" hangingPunct="1"/>
            <a:r>
              <a:rPr lang="fr-FR" sz="4000" dirty="0" smtClean="0">
                <a:latin typeface="Arial Rounded MT Bold" pitchFamily="34" charset="0"/>
              </a:rPr>
              <a:t>Et non sur ce que dissent les medias, Hollywood e certaines sectes. </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2098"/>
                                        </p:tgtEl>
                                        <p:attrNameLst>
                                          <p:attrName>style.visibility</p:attrName>
                                        </p:attrNameLst>
                                      </p:cBhvr>
                                      <p:to>
                                        <p:strVal val="visible"/>
                                      </p:to>
                                    </p:set>
                                    <p:anim calcmode="lin" valueType="num">
                                      <p:cBhvr>
                                        <p:cTn id="7" dur="1000" fill="hold"/>
                                        <p:tgtEl>
                                          <p:spTgt spid="132098"/>
                                        </p:tgtEl>
                                        <p:attrNameLst>
                                          <p:attrName>ppt_w</p:attrName>
                                        </p:attrNameLst>
                                      </p:cBhvr>
                                      <p:tavLst>
                                        <p:tav tm="0">
                                          <p:val>
                                            <p:strVal val="#ppt_w*0.70"/>
                                          </p:val>
                                        </p:tav>
                                        <p:tav tm="100000">
                                          <p:val>
                                            <p:strVal val="#ppt_w"/>
                                          </p:val>
                                        </p:tav>
                                      </p:tavLst>
                                    </p:anim>
                                    <p:anim calcmode="lin" valueType="num">
                                      <p:cBhvr>
                                        <p:cTn id="8" dur="1000" fill="hold"/>
                                        <p:tgtEl>
                                          <p:spTgt spid="132098"/>
                                        </p:tgtEl>
                                        <p:attrNameLst>
                                          <p:attrName>ppt_h</p:attrName>
                                        </p:attrNameLst>
                                      </p:cBhvr>
                                      <p:tavLst>
                                        <p:tav tm="0">
                                          <p:val>
                                            <p:strVal val="#ppt_h"/>
                                          </p:val>
                                        </p:tav>
                                        <p:tav tm="100000">
                                          <p:val>
                                            <p:strVal val="#ppt_h"/>
                                          </p:val>
                                        </p:tav>
                                      </p:tavLst>
                                    </p:anim>
                                    <p:animEffect transition="in" filter="fade">
                                      <p:cBhvr>
                                        <p:cTn id="9" dur="1000"/>
                                        <p:tgtEl>
                                          <p:spTgt spid="13209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2099">
                                            <p:txEl>
                                              <p:pRg st="0" end="0"/>
                                            </p:txEl>
                                          </p:spTgt>
                                        </p:tgtEl>
                                        <p:attrNameLst>
                                          <p:attrName>style.visibility</p:attrName>
                                        </p:attrNameLst>
                                      </p:cBhvr>
                                      <p:to>
                                        <p:strVal val="visible"/>
                                      </p:to>
                                    </p:set>
                                    <p:anim calcmode="lin" valueType="num">
                                      <p:cBhvr>
                                        <p:cTn id="14" dur="1000" fill="hold"/>
                                        <p:tgtEl>
                                          <p:spTgt spid="132099">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3209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3209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2099">
                                            <p:txEl>
                                              <p:pRg st="1" end="1"/>
                                            </p:txEl>
                                          </p:spTgt>
                                        </p:tgtEl>
                                        <p:attrNameLst>
                                          <p:attrName>style.visibility</p:attrName>
                                        </p:attrNameLst>
                                      </p:cBhvr>
                                      <p:to>
                                        <p:strVal val="visible"/>
                                      </p:to>
                                    </p:set>
                                    <p:anim calcmode="lin" valueType="num">
                                      <p:cBhvr>
                                        <p:cTn id="21" dur="1000" fill="hold"/>
                                        <p:tgtEl>
                                          <p:spTgt spid="132099">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3209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3209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32099">
                                            <p:txEl>
                                              <p:pRg st="2" end="2"/>
                                            </p:txEl>
                                          </p:spTgt>
                                        </p:tgtEl>
                                        <p:attrNameLst>
                                          <p:attrName>style.visibility</p:attrName>
                                        </p:attrNameLst>
                                      </p:cBhvr>
                                      <p:to>
                                        <p:strVal val="visible"/>
                                      </p:to>
                                    </p:set>
                                    <p:anim calcmode="lin" valueType="num">
                                      <p:cBhvr>
                                        <p:cTn id="28" dur="1000" fill="hold"/>
                                        <p:tgtEl>
                                          <p:spTgt spid="132099">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3209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32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p:bldP spid="132099"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9" name="Content Placeholder 2"/>
          <p:cNvSpPr>
            <a:spLocks noGrp="1"/>
          </p:cNvSpPr>
          <p:nvPr>
            <p:ph idx="1"/>
          </p:nvPr>
        </p:nvSpPr>
        <p:spPr>
          <a:xfrm>
            <a:off x="0" y="0"/>
            <a:ext cx="8991600" cy="6858000"/>
          </a:xfrm>
        </p:spPr>
        <p:txBody>
          <a:bodyPr>
            <a:noAutofit/>
          </a:bodyPr>
          <a:lstStyle/>
          <a:p>
            <a:pPr algn="ctr" eaLnBrk="1" hangingPunct="1"/>
            <a:r>
              <a:rPr lang="fr-FR" sz="3600" b="1" dirty="0" smtClean="0">
                <a:solidFill>
                  <a:srgbClr val="FF0000"/>
                </a:solidFill>
                <a:latin typeface="Arial Rounded MT Bold" pitchFamily="34" charset="0"/>
              </a:rPr>
              <a:t>(II Pie. 2:17-19.) </a:t>
            </a:r>
          </a:p>
          <a:p>
            <a:pPr algn="just"/>
            <a:r>
              <a:rPr lang="fr-FR" sz="3600" dirty="0" smtClean="0">
                <a:latin typeface="Arial Rounded MT Bold" pitchFamily="34" charset="0"/>
              </a:rPr>
              <a:t>17 Ces gens-là sont des fontaines sans eau, des nuées que chasse un tourbillon: l'obscurité des ténèbres leur est réservée.</a:t>
            </a:r>
          </a:p>
          <a:p>
            <a:pPr algn="just"/>
            <a:r>
              <a:rPr lang="fr-FR" sz="3600" dirty="0" smtClean="0">
                <a:latin typeface="Arial Rounded MT Bold" pitchFamily="34" charset="0"/>
              </a:rPr>
              <a:t> </a:t>
            </a:r>
            <a:r>
              <a:rPr lang="fr-FR" sz="3600" dirty="0" smtClean="0">
                <a:solidFill>
                  <a:srgbClr val="FF0000"/>
                </a:solidFill>
                <a:latin typeface="Arial Rounded MT Bold" pitchFamily="34" charset="0"/>
              </a:rPr>
              <a:t>18 Avec des discours enflés de vanité, ils amorcent par les convoitises de la chair, par les dissolutions, ceux qui viennent à peine d'échapper aux hommes qui vivent dans l'égarement;</a:t>
            </a:r>
          </a:p>
          <a:p>
            <a:pPr algn="just">
              <a:buNone/>
            </a:pPr>
            <a:endParaRPr lang="fr-FR" sz="3600" dirty="0" smtClean="0">
              <a:latin typeface="Arial Rounded MT Bold" pitchFamily="34"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1000" fill="hold"/>
                                        <p:tgtEl>
                                          <p:spTgt spid="1320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20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2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2099">
                                            <p:txEl>
                                              <p:pRg st="1" end="1"/>
                                            </p:txEl>
                                          </p:spTgt>
                                        </p:tgtEl>
                                        <p:attrNameLst>
                                          <p:attrName>style.visibility</p:attrName>
                                        </p:attrNameLst>
                                      </p:cBhvr>
                                      <p:to>
                                        <p:strVal val="visible"/>
                                      </p:to>
                                    </p:set>
                                    <p:anim calcmode="lin" valueType="num">
                                      <p:cBhvr>
                                        <p:cTn id="14" dur="1000" fill="hold"/>
                                        <p:tgtEl>
                                          <p:spTgt spid="1320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320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32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2099">
                                            <p:txEl>
                                              <p:pRg st="2" end="2"/>
                                            </p:txEl>
                                          </p:spTgt>
                                        </p:tgtEl>
                                        <p:attrNameLst>
                                          <p:attrName>style.visibility</p:attrName>
                                        </p:attrNameLst>
                                      </p:cBhvr>
                                      <p:to>
                                        <p:strVal val="visible"/>
                                      </p:to>
                                    </p:set>
                                    <p:anim calcmode="lin" valueType="num">
                                      <p:cBhvr>
                                        <p:cTn id="21" dur="1000" fill="hold"/>
                                        <p:tgtEl>
                                          <p:spTgt spid="13209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3209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32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9" name="Content Placeholder 2"/>
          <p:cNvSpPr>
            <a:spLocks noGrp="1"/>
          </p:cNvSpPr>
          <p:nvPr>
            <p:ph idx="1"/>
          </p:nvPr>
        </p:nvSpPr>
        <p:spPr>
          <a:xfrm>
            <a:off x="0" y="0"/>
            <a:ext cx="8991600" cy="6858000"/>
          </a:xfrm>
        </p:spPr>
        <p:txBody>
          <a:bodyPr>
            <a:noAutofit/>
          </a:bodyPr>
          <a:lstStyle/>
          <a:p>
            <a:pPr algn="just"/>
            <a:r>
              <a:rPr lang="fr-FR" sz="4800" dirty="0" smtClean="0">
                <a:latin typeface="Arial Rounded MT Bold" pitchFamily="34" charset="0"/>
              </a:rPr>
              <a:t>19 ils leur promettent la liberté, quand ils sont eux-mêmes esclaves de la corruption, car chacun est esclave de ce qui a triomphé de lui. </a:t>
            </a:r>
            <a:endParaRPr lang="fr-FR" sz="4800" dirty="0" smtClean="0">
              <a:latin typeface="Arial Rounded MT Bold" pitchFamily="34"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1000" fill="hold"/>
                                        <p:tgtEl>
                                          <p:spTgt spid="1320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20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2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9" name="Content Placeholder 2"/>
          <p:cNvSpPr>
            <a:spLocks noGrp="1"/>
          </p:cNvSpPr>
          <p:nvPr>
            <p:ph idx="1"/>
          </p:nvPr>
        </p:nvSpPr>
        <p:spPr>
          <a:xfrm>
            <a:off x="0" y="0"/>
            <a:ext cx="8991600" cy="6858000"/>
          </a:xfrm>
        </p:spPr>
        <p:txBody>
          <a:bodyPr>
            <a:noAutofit/>
          </a:bodyPr>
          <a:lstStyle/>
          <a:p>
            <a:pPr algn="ctr" eaLnBrk="1" hangingPunct="1"/>
            <a:r>
              <a:rPr lang="fr-FR" sz="4800" dirty="0" smtClean="0">
                <a:solidFill>
                  <a:srgbClr val="FF0000"/>
                </a:solidFill>
                <a:latin typeface="Copperplate Gothic Bold" pitchFamily="34" charset="0"/>
              </a:rPr>
              <a:t>La destine de l’ église est entre les mains de Dieu. </a:t>
            </a:r>
          </a:p>
          <a:p>
            <a:pPr algn="just" eaLnBrk="1" hangingPunct="1"/>
            <a:r>
              <a:rPr lang="fr-FR" sz="4400" dirty="0" smtClean="0">
                <a:latin typeface="Arial Rounded MT Bold" pitchFamily="34" charset="0"/>
              </a:rPr>
              <a:t>I </a:t>
            </a:r>
            <a:r>
              <a:rPr lang="fr-FR" sz="4400" dirty="0" err="1" smtClean="0">
                <a:latin typeface="Arial Rounded MT Bold" pitchFamily="34" charset="0"/>
              </a:rPr>
              <a:t>Thes</a:t>
            </a:r>
            <a:r>
              <a:rPr lang="fr-FR" sz="4400" dirty="0" smtClean="0">
                <a:latin typeface="Arial Rounded MT Bold" pitchFamily="34" charset="0"/>
              </a:rPr>
              <a:t>.5:9.</a:t>
            </a:r>
          </a:p>
          <a:p>
            <a:pPr algn="just">
              <a:buNone/>
            </a:pPr>
            <a:r>
              <a:rPr lang="fr-FR" sz="4400" dirty="0" smtClean="0">
                <a:latin typeface="Arial Rounded MT Bold" pitchFamily="34" charset="0"/>
              </a:rPr>
              <a:t>1Th 5:9 Car Dieu ne nous a pas destinés à la colère, mais à l'acquisition du salut par notre Seigneur Jésus-Christ,</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1000" fill="hold"/>
                                        <p:tgtEl>
                                          <p:spTgt spid="1320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20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2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2099">
                                            <p:txEl>
                                              <p:pRg st="1" end="1"/>
                                            </p:txEl>
                                          </p:spTgt>
                                        </p:tgtEl>
                                        <p:attrNameLst>
                                          <p:attrName>style.visibility</p:attrName>
                                        </p:attrNameLst>
                                      </p:cBhvr>
                                      <p:to>
                                        <p:strVal val="visible"/>
                                      </p:to>
                                    </p:set>
                                    <p:anim calcmode="lin" valueType="num">
                                      <p:cBhvr>
                                        <p:cTn id="14" dur="1000" fill="hold"/>
                                        <p:tgtEl>
                                          <p:spTgt spid="1320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320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32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2099">
                                            <p:txEl>
                                              <p:pRg st="2" end="2"/>
                                            </p:txEl>
                                          </p:spTgt>
                                        </p:tgtEl>
                                        <p:attrNameLst>
                                          <p:attrName>style.visibility</p:attrName>
                                        </p:attrNameLst>
                                      </p:cBhvr>
                                      <p:to>
                                        <p:strVal val="visible"/>
                                      </p:to>
                                    </p:set>
                                    <p:anim calcmode="lin" valueType="num">
                                      <p:cBhvr>
                                        <p:cTn id="21" dur="1000" fill="hold"/>
                                        <p:tgtEl>
                                          <p:spTgt spid="13209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3209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32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9" name="Content Placeholder 2"/>
          <p:cNvSpPr>
            <a:spLocks noGrp="1"/>
          </p:cNvSpPr>
          <p:nvPr>
            <p:ph idx="1"/>
          </p:nvPr>
        </p:nvSpPr>
        <p:spPr>
          <a:xfrm>
            <a:off x="0" y="0"/>
            <a:ext cx="8991600" cy="6858000"/>
          </a:xfrm>
        </p:spPr>
        <p:txBody>
          <a:bodyPr>
            <a:noAutofit/>
          </a:bodyPr>
          <a:lstStyle/>
          <a:p>
            <a:pPr algn="ctr" eaLnBrk="1" hangingPunct="1">
              <a:buNone/>
            </a:pPr>
            <a:r>
              <a:rPr lang="fr-FR" sz="3600" dirty="0" smtClean="0">
                <a:solidFill>
                  <a:srgbClr val="FF0000"/>
                </a:solidFill>
                <a:latin typeface="Copperplate Gothic Bold" pitchFamily="34" charset="0"/>
              </a:rPr>
              <a:t>Notre attitude . Se purifier. </a:t>
            </a:r>
          </a:p>
          <a:p>
            <a:pPr algn="just" eaLnBrk="1" hangingPunct="1">
              <a:buNone/>
            </a:pPr>
            <a:r>
              <a:rPr lang="fr-FR" sz="3600" dirty="0" smtClean="0">
                <a:latin typeface="Arial Rounded MT Bold" pitchFamily="34" charset="0"/>
              </a:rPr>
              <a:t>I </a:t>
            </a:r>
            <a:r>
              <a:rPr lang="fr-FR" sz="3600" dirty="0" err="1" smtClean="0">
                <a:latin typeface="Arial Rounded MT Bold" pitchFamily="34" charset="0"/>
              </a:rPr>
              <a:t>Jn</a:t>
            </a:r>
            <a:r>
              <a:rPr lang="fr-FR" sz="3600" dirty="0" smtClean="0">
                <a:latin typeface="Arial Rounded MT Bold" pitchFamily="34" charset="0"/>
              </a:rPr>
              <a:t>.3:2-3.</a:t>
            </a:r>
          </a:p>
          <a:p>
            <a:pPr algn="just">
              <a:buNone/>
            </a:pPr>
            <a:r>
              <a:rPr lang="fr-FR" sz="3600" dirty="0" smtClean="0">
                <a:solidFill>
                  <a:srgbClr val="0033CC"/>
                </a:solidFill>
                <a:latin typeface="Arial Rounded MT Bold" pitchFamily="34" charset="0"/>
              </a:rPr>
              <a:t>2 Bien-aimés, nous sommes maintenant enfants de Dieu, et ce que nous serons n'a pas encore été manifesté; mais nous savons que, lorsque cela sera manifesté, nous serons semblables à lui, parce que nous le verrons tel qu'il est.</a:t>
            </a:r>
          </a:p>
          <a:p>
            <a:pPr algn="just">
              <a:buNone/>
            </a:pPr>
            <a:r>
              <a:rPr lang="fr-FR" sz="3600" dirty="0" smtClean="0">
                <a:latin typeface="Arial Rounded MT Bold" pitchFamily="34" charset="0"/>
              </a:rPr>
              <a:t> 3 Quiconque a cette espérance en lui se purifie, comme lui-même est pur.</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1000" fill="hold"/>
                                        <p:tgtEl>
                                          <p:spTgt spid="1320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20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2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2099">
                                            <p:txEl>
                                              <p:pRg st="1" end="1"/>
                                            </p:txEl>
                                          </p:spTgt>
                                        </p:tgtEl>
                                        <p:attrNameLst>
                                          <p:attrName>style.visibility</p:attrName>
                                        </p:attrNameLst>
                                      </p:cBhvr>
                                      <p:to>
                                        <p:strVal val="visible"/>
                                      </p:to>
                                    </p:set>
                                    <p:anim calcmode="lin" valueType="num">
                                      <p:cBhvr>
                                        <p:cTn id="14" dur="1000" fill="hold"/>
                                        <p:tgtEl>
                                          <p:spTgt spid="1320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320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32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2099">
                                            <p:txEl>
                                              <p:pRg st="2" end="2"/>
                                            </p:txEl>
                                          </p:spTgt>
                                        </p:tgtEl>
                                        <p:attrNameLst>
                                          <p:attrName>style.visibility</p:attrName>
                                        </p:attrNameLst>
                                      </p:cBhvr>
                                      <p:to>
                                        <p:strVal val="visible"/>
                                      </p:to>
                                    </p:set>
                                    <p:anim calcmode="lin" valueType="num">
                                      <p:cBhvr>
                                        <p:cTn id="21" dur="1000" fill="hold"/>
                                        <p:tgtEl>
                                          <p:spTgt spid="13209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3209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32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32099">
                                            <p:txEl>
                                              <p:pRg st="3" end="3"/>
                                            </p:txEl>
                                          </p:spTgt>
                                        </p:tgtEl>
                                        <p:attrNameLst>
                                          <p:attrName>style.visibility</p:attrName>
                                        </p:attrNameLst>
                                      </p:cBhvr>
                                      <p:to>
                                        <p:strVal val="visible"/>
                                      </p:to>
                                    </p:set>
                                    <p:anim calcmode="lin" valueType="num">
                                      <p:cBhvr>
                                        <p:cTn id="28" dur="1000" fill="hold"/>
                                        <p:tgtEl>
                                          <p:spTgt spid="132099">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32099">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32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2400" b="1" dirty="0" smtClean="0">
                <a:solidFill>
                  <a:srgbClr val="C00000"/>
                </a:solidFill>
              </a:rPr>
              <a:t>ANNOUNCEMENTS FOR MAI 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25122</TotalTime>
  <Words>1952</Words>
  <Application>Microsoft Office PowerPoint</Application>
  <PresentationFormat>On-screen Show (4:3)</PresentationFormat>
  <Paragraphs>169</Paragraphs>
  <Slides>37</Slides>
  <Notes>8</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CAMPAGNE SUR LES GRANDES DOCTRINES DE LA BIBLE  L’ESCHATOLOGIE BIBLIQUE  PRESENTEE PAR  LE PAST. / PROF. SERGE BRITOU </vt:lpstr>
      <vt:lpstr>L’ESCHATOLOGIE BIBLIQUE  BIBLICAL ESCHATOLOGY</vt:lpstr>
      <vt:lpstr>Objectif:  Susciter chez les enfants de Dieu de l’interet pour l’eschatologie biblique.</vt:lpstr>
      <vt:lpstr>Introduction</vt:lpstr>
      <vt:lpstr>Slide 5</vt:lpstr>
      <vt:lpstr>Slide 6</vt:lpstr>
      <vt:lpstr>I. Tentative de definition du terme eschatologie </vt:lpstr>
      <vt:lpstr>B. Definition explicative</vt:lpstr>
      <vt:lpstr>II. Precondition a l’eschatologie.  </vt:lpstr>
      <vt:lpstr>Slide 10</vt:lpstr>
      <vt:lpstr>III. Importance de l’eschatologie.</vt:lpstr>
      <vt:lpstr>.</vt:lpstr>
      <vt:lpstr>IV. Parlons le langage de l’eschatologie. </vt:lpstr>
      <vt:lpstr>Slide 14</vt:lpstr>
      <vt:lpstr>Slide 15</vt:lpstr>
      <vt:lpstr>Slide 16</vt:lpstr>
      <vt:lpstr>.</vt:lpstr>
      <vt:lpstr>Fin du monde.</vt:lpstr>
      <vt:lpstr>C. Temps des nations. </vt:lpstr>
      <vt:lpstr>C. Temps des nations. </vt:lpstr>
      <vt:lpstr>Slide 21</vt:lpstr>
      <vt:lpstr>D. La bete. </vt:lpstr>
      <vt:lpstr>Slide 23</vt:lpstr>
      <vt:lpstr>E. Le faux prophète ou 2eme bête .</vt:lpstr>
      <vt:lpstr>Slide 25</vt:lpstr>
      <vt:lpstr> G. Confusion a éviter entre: LE JOUR DU SEIGNEUR ET LA FIN DU MONDE </vt:lpstr>
      <vt:lpstr>Slide 27</vt:lpstr>
      <vt:lpstr>Slide 28</vt:lpstr>
      <vt:lpstr>Slide 29</vt:lpstr>
      <vt:lpstr>C. Conclusion. </vt:lpstr>
      <vt:lpstr>Slide 31</vt:lpstr>
      <vt:lpstr>Slide 32</vt:lpstr>
      <vt:lpstr>Slide 33</vt:lpstr>
      <vt:lpstr>Slide 34</vt:lpstr>
      <vt:lpstr>Slide 35</vt:lpstr>
      <vt:lpstr>VISITORS WELCOME</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307</cp:revision>
  <dcterms:created xsi:type="dcterms:W3CDTF">2022-04-13T13:36:19Z</dcterms:created>
  <dcterms:modified xsi:type="dcterms:W3CDTF">2023-05-31T23:41:12Z</dcterms:modified>
</cp:coreProperties>
</file>