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6" r:id="rId2"/>
    <p:sldId id="510" r:id="rId3"/>
    <p:sldId id="556" r:id="rId4"/>
    <p:sldId id="557" r:id="rId5"/>
    <p:sldId id="558" r:id="rId6"/>
    <p:sldId id="530" r:id="rId7"/>
    <p:sldId id="559" r:id="rId8"/>
    <p:sldId id="560" r:id="rId9"/>
    <p:sldId id="561" r:id="rId10"/>
    <p:sldId id="562" r:id="rId11"/>
    <p:sldId id="531" r:id="rId12"/>
    <p:sldId id="563" r:id="rId13"/>
    <p:sldId id="564" r:id="rId14"/>
    <p:sldId id="565" r:id="rId15"/>
    <p:sldId id="513" r:id="rId16"/>
    <p:sldId id="532" r:id="rId17"/>
    <p:sldId id="533" r:id="rId18"/>
    <p:sldId id="534" r:id="rId19"/>
    <p:sldId id="566" r:id="rId20"/>
    <p:sldId id="569" r:id="rId21"/>
    <p:sldId id="257" r:id="rId22"/>
    <p:sldId id="567" r:id="rId23"/>
    <p:sldId id="555" r:id="rId24"/>
    <p:sldId id="570" r:id="rId25"/>
    <p:sldId id="57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00FF00"/>
    <a:srgbClr val="FF99CC"/>
    <a:srgbClr val="CCCC00"/>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10" y="-192"/>
      </p:cViewPr>
      <p:guideLst>
        <p:guide orient="horz" pos="2160"/>
        <p:guide pos="2880"/>
      </p:guideLst>
    </p:cSldViewPr>
  </p:slideViewPr>
  <p:outlineViewPr>
    <p:cViewPr>
      <p:scale>
        <a:sx n="33" d="100"/>
        <a:sy n="33" d="100"/>
      </p:scale>
      <p:origin x="48" y="2542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5/14/2023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5/14/2023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5/14/2023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5/14/2023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5/14/2023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5/14/2023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5/14/2023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5/14/2023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5/14/2023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5/14/2023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590799"/>
          </a:xfrm>
          <a:solidFill>
            <a:schemeClr val="accent5">
              <a:lumMod val="20000"/>
              <a:lumOff val="80000"/>
            </a:schemeClr>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MAY 14</a:t>
            </a:r>
            <a:r>
              <a:rPr lang="en-US" b="1" baseline="30000" dirty="0" smtClean="0">
                <a:solidFill>
                  <a:schemeClr val="tx1"/>
                </a:solidFill>
              </a:rPr>
              <a:t>TH</a:t>
            </a:r>
            <a:r>
              <a:rPr lang="en-US" b="1" dirty="0" smtClean="0">
                <a:solidFill>
                  <a:schemeClr val="tx1"/>
                </a:solidFill>
              </a:rPr>
              <a:t> 2023 </a:t>
            </a:r>
            <a:br>
              <a:rPr lang="en-US" b="1" dirty="0" smtClean="0">
                <a:solidFill>
                  <a:schemeClr val="tx1"/>
                </a:solidFill>
              </a:rPr>
            </a:br>
            <a:r>
              <a:rPr lang="en-US" b="1" dirty="0" smtClean="0">
                <a:solidFill>
                  <a:srgbClr val="C00000"/>
                </a:solidFill>
              </a:rPr>
              <a:t>Sermon by Pastor Marc Simeon</a:t>
            </a:r>
            <a:endParaRPr lang="en-US" dirty="0">
              <a:solidFill>
                <a:srgbClr val="C00000"/>
              </a:solidFill>
            </a:endParaRPr>
          </a:p>
        </p:txBody>
      </p:sp>
      <p:sp>
        <p:nvSpPr>
          <p:cNvPr id="3" name="Subtitle 2"/>
          <p:cNvSpPr>
            <a:spLocks noGrp="1"/>
          </p:cNvSpPr>
          <p:nvPr>
            <p:ph type="subTitle" idx="1"/>
          </p:nvPr>
        </p:nvSpPr>
        <p:spPr>
          <a:xfrm>
            <a:off x="5257800" y="2743200"/>
            <a:ext cx="3886200" cy="4114800"/>
          </a:xfrm>
          <a:solidFill>
            <a:srgbClr val="FF99CC">
              <a:alpha val="39000"/>
            </a:srgbClr>
          </a:solidFill>
          <a:ln>
            <a:solidFill>
              <a:schemeClr val="accent1"/>
            </a:solidFill>
          </a:ln>
        </p:spPr>
        <p:style>
          <a:lnRef idx="3">
            <a:schemeClr val="lt1"/>
          </a:lnRef>
          <a:fillRef idx="1">
            <a:schemeClr val="dk1"/>
          </a:fillRef>
          <a:effectRef idx="1">
            <a:schemeClr val="dk1"/>
          </a:effectRef>
          <a:fontRef idx="minor">
            <a:schemeClr val="lt1"/>
          </a:fontRef>
        </p:style>
        <p:txBody>
          <a:bodyPr>
            <a:normAutofit lnSpcReduction="10000"/>
          </a:bodyPr>
          <a:lstStyle/>
          <a:p>
            <a:r>
              <a:rPr lang="fr-FR" sz="5400" dirty="0" err="1" smtClean="0">
                <a:solidFill>
                  <a:schemeClr val="tx1"/>
                </a:solidFill>
                <a:latin typeface="Arial Rounded MT Bold" pitchFamily="34" charset="0"/>
              </a:rPr>
              <a:t>What</a:t>
            </a:r>
            <a:r>
              <a:rPr lang="fr-FR" sz="5400" dirty="0" smtClean="0">
                <a:solidFill>
                  <a:schemeClr val="tx1"/>
                </a:solidFill>
                <a:latin typeface="Arial Rounded MT Bold" pitchFamily="34" charset="0"/>
              </a:rPr>
              <a:t> </a:t>
            </a:r>
            <a:r>
              <a:rPr lang="fr-FR" sz="5400" dirty="0" err="1" smtClean="0">
                <a:solidFill>
                  <a:schemeClr val="tx1"/>
                </a:solidFill>
                <a:latin typeface="Arial Rounded MT Bold" pitchFamily="34" charset="0"/>
              </a:rPr>
              <a:t>is</a:t>
            </a:r>
            <a:r>
              <a:rPr lang="fr-FR" sz="5400" dirty="0" smtClean="0">
                <a:solidFill>
                  <a:schemeClr val="tx1"/>
                </a:solidFill>
                <a:latin typeface="Arial Rounded MT Bold" pitchFamily="34" charset="0"/>
              </a:rPr>
              <a:t> the </a:t>
            </a:r>
            <a:r>
              <a:rPr lang="fr-FR" sz="5400" dirty="0" err="1" smtClean="0">
                <a:solidFill>
                  <a:schemeClr val="tx1"/>
                </a:solidFill>
                <a:latin typeface="Arial Rounded MT Bold" pitchFamily="34" charset="0"/>
              </a:rPr>
              <a:t>price</a:t>
            </a:r>
            <a:r>
              <a:rPr lang="fr-FR" sz="5400" dirty="0" smtClean="0">
                <a:solidFill>
                  <a:schemeClr val="tx1"/>
                </a:solidFill>
                <a:latin typeface="Arial Rounded MT Bold" pitchFamily="34" charset="0"/>
              </a:rPr>
              <a:t> of </a:t>
            </a:r>
            <a:r>
              <a:rPr lang="fr-FR" sz="5400" dirty="0" err="1" smtClean="0">
                <a:solidFill>
                  <a:schemeClr val="tx1"/>
                </a:solidFill>
                <a:latin typeface="Arial Rounded MT Bold" pitchFamily="34" charset="0"/>
              </a:rPr>
              <a:t>your</a:t>
            </a:r>
            <a:r>
              <a:rPr lang="fr-FR" sz="5400" dirty="0" smtClean="0">
                <a:solidFill>
                  <a:schemeClr val="tx1"/>
                </a:solidFill>
                <a:latin typeface="Arial Rounded MT Bold" pitchFamily="34" charset="0"/>
              </a:rPr>
              <a:t> sacrifice to </a:t>
            </a:r>
            <a:r>
              <a:rPr lang="fr-FR" sz="5400" dirty="0" err="1" smtClean="0">
                <a:solidFill>
                  <a:schemeClr val="tx1"/>
                </a:solidFill>
                <a:latin typeface="Arial Rounded MT Bold" pitchFamily="34" charset="0"/>
              </a:rPr>
              <a:t>G</a:t>
            </a:r>
            <a:r>
              <a:rPr lang="fr-FR" sz="5400" dirty="0" err="1" smtClean="0">
                <a:solidFill>
                  <a:schemeClr val="tx1"/>
                </a:solidFill>
                <a:latin typeface="Arial Rounded MT Bold" pitchFamily="34" charset="0"/>
              </a:rPr>
              <a:t>od</a:t>
            </a:r>
            <a:r>
              <a:rPr lang="fr-FR" sz="5400" dirty="0" smtClean="0">
                <a:solidFill>
                  <a:schemeClr val="tx1"/>
                </a:solidFill>
                <a:latin typeface="Arial Rounded MT Bold" pitchFamily="34" charset="0"/>
              </a:rPr>
              <a:t>?</a:t>
            </a:r>
            <a:endParaRPr lang="fr-FR" sz="5400" dirty="0" smtClean="0">
              <a:solidFill>
                <a:schemeClr val="tx1"/>
              </a:solidFill>
              <a:latin typeface="Arial Rounded MT Bold" pitchFamily="34" charset="0"/>
            </a:endParaRPr>
          </a:p>
        </p:txBody>
      </p:sp>
      <p:pic>
        <p:nvPicPr>
          <p:cNvPr id="5" name="Picture 4" descr="POJ_TheAlabasterJar.jpg"/>
          <p:cNvPicPr/>
          <p:nvPr/>
        </p:nvPicPr>
        <p:blipFill>
          <a:blip r:embed="rId2"/>
          <a:srcRect/>
          <a:stretch>
            <a:fillRect/>
          </a:stretch>
        </p:blipFill>
        <p:spPr bwMode="auto">
          <a:xfrm>
            <a:off x="0" y="2743200"/>
            <a:ext cx="5257800"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en-US" sz="4400" dirty="0" err="1" smtClean="0">
                <a:solidFill>
                  <a:schemeClr val="tx1"/>
                </a:solidFill>
                <a:latin typeface="Arial Rounded MT Bold" pitchFamily="34" charset="0"/>
              </a:rPr>
              <a:t>Reflexion</a:t>
            </a:r>
            <a:r>
              <a:rPr lang="en-US" sz="4400" smtClean="0">
                <a:solidFill>
                  <a:schemeClr val="tx1"/>
                </a:solidFill>
                <a:latin typeface="Arial Rounded MT Bold" pitchFamily="34" charset="0"/>
              </a:rPr>
              <a:t> of a sermon preached by Dr Adrian </a:t>
            </a:r>
            <a:r>
              <a:rPr lang="en-US" sz="4400" smtClean="0">
                <a:solidFill>
                  <a:schemeClr val="tx1"/>
                </a:solidFill>
                <a:latin typeface="Arial Rounded MT Bold" pitchFamily="34" charset="0"/>
              </a:rPr>
              <a:t>Roger</a:t>
            </a:r>
            <a:endParaRPr lang="en-US" sz="4400" smtClean="0">
              <a:solidFill>
                <a:schemeClr val="tx1"/>
              </a:solidFill>
              <a:latin typeface="Arial Rounded MT Bold" pitchFamily="34" charset="0"/>
            </a:endParaRPr>
          </a:p>
          <a:p>
            <a:pPr algn="ctr"/>
            <a:r>
              <a:rPr lang="fr-FR" sz="4400" dirty="0" smtClean="0">
                <a:solidFill>
                  <a:srgbClr val="FF0000"/>
                </a:solidFill>
                <a:latin typeface="Arial Rounded MT Bold" pitchFamily="34" charset="0"/>
              </a:rPr>
              <a:t>MARK </a:t>
            </a:r>
            <a:r>
              <a:rPr lang="fr-FR" sz="4400" dirty="0" smtClean="0">
                <a:solidFill>
                  <a:srgbClr val="FF0000"/>
                </a:solidFill>
                <a:latin typeface="Arial Rounded MT Bold" pitchFamily="34" charset="0"/>
              </a:rPr>
              <a:t>14 : </a:t>
            </a:r>
            <a:r>
              <a:rPr lang="fr-FR" sz="4400" dirty="0" smtClean="0">
                <a:solidFill>
                  <a:srgbClr val="FF0000"/>
                </a:solidFill>
                <a:latin typeface="Arial Rounded MT Bold" pitchFamily="34" charset="0"/>
              </a:rPr>
              <a:t>1-9</a:t>
            </a:r>
            <a:endParaRPr lang="en-US" sz="4400" dirty="0" smtClean="0">
              <a:solidFill>
                <a:srgbClr val="FF0000"/>
              </a:solidFill>
              <a:latin typeface="Arial Rounded MT Bold" pitchFamily="34" charset="0"/>
            </a:endParaRPr>
          </a:p>
          <a:p>
            <a:pPr algn="just"/>
            <a:r>
              <a:rPr lang="en-US" sz="4400" dirty="0" err="1" smtClean="0">
                <a:solidFill>
                  <a:srgbClr val="0D069A"/>
                </a:solidFill>
                <a:latin typeface="Arial Rounded MT Bold" pitchFamily="34" charset="0"/>
              </a:rPr>
              <a:t>Mr</a:t>
            </a:r>
            <a:r>
              <a:rPr lang="en-US" sz="4400" dirty="0" smtClean="0">
                <a:solidFill>
                  <a:srgbClr val="0D069A"/>
                </a:solidFill>
                <a:latin typeface="Arial Rounded MT Bold" pitchFamily="34" charset="0"/>
              </a:rPr>
              <a:t> 14:1 ¶ After two days it was the Passover and the Feast of Unleavened Bread. And the chief priests and the scribes sought how they might take Him by trickery and put Him to death.</a:t>
            </a:r>
          </a:p>
          <a:p>
            <a:pPr algn="just"/>
            <a:r>
              <a:rPr lang="en-US" sz="4400" dirty="0" smtClean="0">
                <a:solidFill>
                  <a:srgbClr val="FF0000"/>
                </a:solidFill>
                <a:latin typeface="Arial Rounded MT Bold" pitchFamily="34" charset="0"/>
              </a:rPr>
              <a:t> 2 But they said, "Not during the feast, lest there be an uproar of the people</a:t>
            </a:r>
            <a:r>
              <a:rPr lang="en-US"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en-US" sz="4400" dirty="0" smtClean="0">
                <a:solidFill>
                  <a:srgbClr val="0D069A"/>
                </a:solidFill>
                <a:latin typeface="Arial Rounded MT Bold" pitchFamily="34" charset="0"/>
              </a:rPr>
              <a:t>3 </a:t>
            </a:r>
            <a:r>
              <a:rPr lang="en-US" sz="4400" dirty="0" smtClean="0">
                <a:solidFill>
                  <a:srgbClr val="0D069A"/>
                </a:solidFill>
                <a:latin typeface="Arial Rounded MT Bold" pitchFamily="34" charset="0"/>
              </a:rPr>
              <a:t>And being in Bethany at the house of Simon the leper, as He sat at the table, a woman came having an alabaster flask of very costly oil of spikenard. Then she broke the flask and poured it on His head.</a:t>
            </a:r>
          </a:p>
          <a:p>
            <a:pPr algn="just"/>
            <a:r>
              <a:rPr lang="en-US" sz="4400" dirty="0" smtClean="0">
                <a:solidFill>
                  <a:srgbClr val="FF0000"/>
                </a:solidFill>
                <a:latin typeface="Arial Rounded MT Bold" pitchFamily="34" charset="0"/>
              </a:rPr>
              <a:t> 4 But there were some who were indignant among themselves, and said, "Why was this fragrant oil wasted?</a:t>
            </a:r>
          </a:p>
          <a:p>
            <a:pPr algn="just"/>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just"/>
            <a:r>
              <a:rPr lang="en-US" sz="4400" dirty="0" smtClean="0">
                <a:solidFill>
                  <a:srgbClr val="0D069A"/>
                </a:solidFill>
                <a:latin typeface="Arial Rounded MT Bold" pitchFamily="34" charset="0"/>
              </a:rPr>
              <a:t>5 </a:t>
            </a:r>
            <a:r>
              <a:rPr lang="en-US" sz="4400" dirty="0" smtClean="0">
                <a:solidFill>
                  <a:srgbClr val="0D069A"/>
                </a:solidFill>
                <a:latin typeface="Arial Rounded MT Bold" pitchFamily="34" charset="0"/>
              </a:rPr>
              <a:t>"For it might have been sold for more than three hundred </a:t>
            </a:r>
            <a:r>
              <a:rPr lang="en-US" sz="4400" dirty="0" err="1" smtClean="0">
                <a:solidFill>
                  <a:srgbClr val="0D069A"/>
                </a:solidFill>
                <a:latin typeface="Arial Rounded MT Bold" pitchFamily="34" charset="0"/>
              </a:rPr>
              <a:t>denarii</a:t>
            </a:r>
            <a:r>
              <a:rPr lang="en-US" sz="4400" dirty="0" smtClean="0">
                <a:solidFill>
                  <a:srgbClr val="0D069A"/>
                </a:solidFill>
                <a:latin typeface="Arial Rounded MT Bold" pitchFamily="34" charset="0"/>
              </a:rPr>
              <a:t> and given to the poor." And they criticized her sharply.</a:t>
            </a:r>
          </a:p>
          <a:p>
            <a:pPr algn="just"/>
            <a:r>
              <a:rPr lang="en-US" sz="4400" dirty="0" smtClean="0">
                <a:solidFill>
                  <a:srgbClr val="FF0000"/>
                </a:solidFill>
                <a:latin typeface="Arial Rounded MT Bold" pitchFamily="34" charset="0"/>
              </a:rPr>
              <a:t> 6 But Jesus said, "Let her alone. Why do you trouble her? She has done a good work for Me.</a:t>
            </a:r>
          </a:p>
          <a:p>
            <a:pPr algn="just"/>
            <a:r>
              <a:rPr lang="en-US" sz="4400" dirty="0" smtClean="0">
                <a:solidFill>
                  <a:srgbClr val="0D069A"/>
                </a:solidFill>
                <a:latin typeface="Arial Rounded MT Bold" pitchFamily="34" charset="0"/>
              </a:rPr>
              <a:t> 7 "For you have the poor with you always, and whenever you wish you may do them good; but Me you do not have always.</a:t>
            </a:r>
          </a:p>
          <a:p>
            <a:pPr algn="just"/>
            <a:endParaRPr lang="en-US" sz="44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400" dirty="0" smtClean="0">
                <a:solidFill>
                  <a:srgbClr val="0D069A"/>
                </a:solidFill>
                <a:latin typeface="Arial Rounded MT Bold" pitchFamily="34" charset="0"/>
              </a:rPr>
              <a:t>8 </a:t>
            </a:r>
            <a:r>
              <a:rPr lang="en-US" sz="4400" dirty="0" smtClean="0">
                <a:solidFill>
                  <a:srgbClr val="0D069A"/>
                </a:solidFill>
                <a:latin typeface="Arial Rounded MT Bold" pitchFamily="34" charset="0"/>
              </a:rPr>
              <a:t>"She has done what she could. She has come beforehand to anoint My body for burial.</a:t>
            </a:r>
          </a:p>
          <a:p>
            <a:pPr algn="just"/>
            <a:r>
              <a:rPr lang="en-US" sz="4400" dirty="0" smtClean="0">
                <a:solidFill>
                  <a:srgbClr val="0D069A"/>
                </a:solidFill>
                <a:latin typeface="Arial Rounded MT Bold" pitchFamily="34" charset="0"/>
              </a:rPr>
              <a:t> </a:t>
            </a:r>
            <a:r>
              <a:rPr lang="en-US" sz="4400" dirty="0" smtClean="0">
                <a:solidFill>
                  <a:srgbClr val="FF0000"/>
                </a:solidFill>
                <a:latin typeface="Arial Rounded MT Bold" pitchFamily="34" charset="0"/>
              </a:rPr>
              <a:t>9 "Assuredly, I say to you, wherever this gospel is preached in the whole world, what this woman has done will also be told as a memorial to her."</a:t>
            </a:r>
            <a:endParaRPr lang="en-US" sz="4400"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ctr">
              <a:buNone/>
            </a:pPr>
            <a:r>
              <a:rPr lang="en-US" sz="4400" b="1" u="sng" dirty="0" smtClean="0">
                <a:solidFill>
                  <a:srgbClr val="0D069A"/>
                </a:solidFill>
                <a:latin typeface="Arial Rounded MT Bold" pitchFamily="34" charset="0"/>
              </a:rPr>
              <a:t>Introduction</a:t>
            </a:r>
            <a:r>
              <a:rPr lang="en-US" sz="4400" b="1" u="sng" dirty="0" smtClean="0">
                <a:latin typeface="Arial Rounded MT Bold" pitchFamily="34" charset="0"/>
              </a:rPr>
              <a:t> </a:t>
            </a:r>
            <a:endParaRPr lang="en-US" sz="4400" dirty="0" smtClean="0">
              <a:latin typeface="Arial Rounded MT Bold" pitchFamily="34" charset="0"/>
            </a:endParaRPr>
          </a:p>
          <a:p>
            <a:pPr lvl="0" algn="just"/>
            <a:r>
              <a:rPr lang="en-US" sz="4400" dirty="0" smtClean="0">
                <a:latin typeface="Arial Rounded MT Bold" pitchFamily="34" charset="0"/>
              </a:rPr>
              <a:t>This remarkable story is recorded in all four gospels. Matthew, </a:t>
            </a:r>
            <a:r>
              <a:rPr lang="en-US" sz="4400" dirty="0" err="1" smtClean="0">
                <a:latin typeface="Arial Rounded MT Bold" pitchFamily="34" charset="0"/>
              </a:rPr>
              <a:t>MarK</a:t>
            </a:r>
            <a:r>
              <a:rPr lang="en-US" sz="4400" dirty="0" smtClean="0">
                <a:latin typeface="Arial Rounded MT Bold" pitchFamily="34" charset="0"/>
              </a:rPr>
              <a:t>, Luke and John.</a:t>
            </a:r>
          </a:p>
          <a:p>
            <a:pPr lvl="0" algn="just"/>
            <a:r>
              <a:rPr lang="en-US" sz="4400" dirty="0" smtClean="0">
                <a:solidFill>
                  <a:srgbClr val="0D069A"/>
                </a:solidFill>
                <a:latin typeface="Arial Rounded MT Bold" pitchFamily="34" charset="0"/>
              </a:rPr>
              <a:t>It is a memorial to the action or gesture of a certain woman.</a:t>
            </a:r>
          </a:p>
          <a:p>
            <a:pPr lvl="0" algn="just"/>
            <a:r>
              <a:rPr lang="en-US" sz="4400" dirty="0" smtClean="0">
                <a:latin typeface="Arial Rounded MT Bold" pitchFamily="34" charset="0"/>
              </a:rPr>
              <a:t>Jesus predicted that we would be preaching about it today.</a:t>
            </a:r>
          </a:p>
          <a:p>
            <a:pPr lvl="0" algn="just"/>
            <a:r>
              <a:rPr lang="en-US" sz="4400" dirty="0" smtClean="0">
                <a:solidFill>
                  <a:srgbClr val="0D069A"/>
                </a:solidFill>
                <a:latin typeface="Arial Rounded MT Bold" pitchFamily="34" charset="0"/>
              </a:rPr>
              <a:t>Wherever the Gospel is preached, so will the account be remembered</a:t>
            </a:r>
            <a:r>
              <a:rPr lang="en-US"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en-US" sz="4400" dirty="0" smtClean="0">
                <a:solidFill>
                  <a:srgbClr val="0D069A"/>
                </a:solidFill>
                <a:latin typeface="Copperplate Gothic Bold" pitchFamily="34" charset="0"/>
              </a:rPr>
              <a:t>The </a:t>
            </a:r>
            <a:r>
              <a:rPr lang="en-US" sz="4400" dirty="0" smtClean="0">
                <a:solidFill>
                  <a:srgbClr val="0D069A"/>
                </a:solidFill>
                <a:latin typeface="Copperplate Gothic Bold" pitchFamily="34" charset="0"/>
              </a:rPr>
              <a:t>stage:</a:t>
            </a:r>
          </a:p>
          <a:p>
            <a:pPr lvl="0" algn="just"/>
            <a:r>
              <a:rPr lang="en-US" sz="4400" dirty="0" smtClean="0">
                <a:latin typeface="Arial Rounded MT Bold" pitchFamily="34" charset="0"/>
              </a:rPr>
              <a:t>In the aftermath of the resurrection of Lazarus.</a:t>
            </a:r>
          </a:p>
          <a:p>
            <a:pPr lvl="0" algn="just"/>
            <a:r>
              <a:rPr lang="en-US" sz="4400" dirty="0" smtClean="0">
                <a:solidFill>
                  <a:srgbClr val="0D069A"/>
                </a:solidFill>
                <a:latin typeface="Arial Rounded MT Bold" pitchFamily="34" charset="0"/>
              </a:rPr>
              <a:t>Marie, Martha and Lazarus were friends of Jesus.</a:t>
            </a:r>
          </a:p>
          <a:p>
            <a:pPr lvl="0" algn="just"/>
            <a:r>
              <a:rPr lang="en-US" sz="4400" dirty="0" smtClean="0">
                <a:latin typeface="Arial Rounded MT Bold" pitchFamily="34" charset="0"/>
              </a:rPr>
              <a:t>Jesus had many sleepovers in their house when he was in town.</a:t>
            </a:r>
          </a:p>
          <a:p>
            <a:pPr lvl="0" algn="just"/>
            <a:r>
              <a:rPr lang="en-US" sz="4400" dirty="0" smtClean="0">
                <a:solidFill>
                  <a:srgbClr val="0D069A"/>
                </a:solidFill>
                <a:latin typeface="Arial Rounded MT Bold" pitchFamily="34" charset="0"/>
              </a:rPr>
              <a:t>Jesus was the guest of honor in the celebration that was going on.</a:t>
            </a: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en-US" sz="4400" dirty="0" smtClean="0">
                <a:latin typeface="Arial Rounded MT Bold" pitchFamily="34" charset="0"/>
              </a:rPr>
              <a:t>We </a:t>
            </a:r>
            <a:r>
              <a:rPr lang="en-US" sz="4400" dirty="0" smtClean="0">
                <a:latin typeface="Arial Rounded MT Bold" pitchFamily="34" charset="0"/>
              </a:rPr>
              <a:t>know that the event occurred in Bethany, but not in the house of Marie and Martha, but over Simon the Leper.</a:t>
            </a:r>
          </a:p>
          <a:p>
            <a:pPr lvl="0" algn="just"/>
            <a:r>
              <a:rPr lang="en-US" sz="4400" dirty="0" smtClean="0">
                <a:solidFill>
                  <a:srgbClr val="0D069A"/>
                </a:solidFill>
                <a:latin typeface="Arial Rounded MT Bold" pitchFamily="34" charset="0"/>
              </a:rPr>
              <a:t>We know at least that Simon had been a leper at some point.</a:t>
            </a:r>
          </a:p>
          <a:p>
            <a:pPr lvl="0" algn="just"/>
            <a:r>
              <a:rPr lang="en-US" sz="4400" dirty="0" smtClean="0">
                <a:latin typeface="Arial Rounded MT Bold" pitchFamily="34" charset="0"/>
              </a:rPr>
              <a:t>In Luke chapter 7: we know that He was a Pharisee.</a:t>
            </a:r>
          </a:p>
          <a:p>
            <a:pPr lvl="0" algn="just"/>
            <a:r>
              <a:rPr lang="en-US" sz="4400" dirty="0" smtClean="0">
                <a:solidFill>
                  <a:srgbClr val="0D069A"/>
                </a:solidFill>
                <a:latin typeface="Arial Rounded MT Bold" pitchFamily="34" charset="0"/>
              </a:rPr>
              <a:t>In a sense it fits to say that two major miracles might have happened in this little town</a:t>
            </a:r>
            <a:r>
              <a:rPr lang="en-US"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en-US" sz="4400" dirty="0" smtClean="0">
                <a:latin typeface="Arial Rounded MT Bold" pitchFamily="34" charset="0"/>
              </a:rPr>
              <a:t>Jesus </a:t>
            </a:r>
            <a:r>
              <a:rPr lang="en-US" sz="4400" dirty="0" smtClean="0">
                <a:latin typeface="Arial Rounded MT Bold" pitchFamily="34" charset="0"/>
              </a:rPr>
              <a:t>might have healed a Pharisee who had leprosy called Simon, who was throwing a thanksgiving party. </a:t>
            </a:r>
          </a:p>
          <a:p>
            <a:pPr lvl="0" algn="just"/>
            <a:r>
              <a:rPr lang="en-US" sz="4400" dirty="0" smtClean="0">
                <a:solidFill>
                  <a:srgbClr val="0D069A"/>
                </a:solidFill>
                <a:latin typeface="Arial Rounded MT Bold" pitchFamily="34" charset="0"/>
              </a:rPr>
              <a:t>Mary and Martha who lived in the same proximity decided to make a joint party to celebrate the resurrection of Lazarus.</a:t>
            </a:r>
          </a:p>
          <a:p>
            <a:pPr lvl="0" algn="just"/>
            <a:r>
              <a:rPr lang="en-US" sz="4400" dirty="0" smtClean="0">
                <a:latin typeface="Arial Rounded MT Bold" pitchFamily="34" charset="0"/>
              </a:rPr>
              <a:t>The Bible tells us that many distinguished people were present.</a:t>
            </a:r>
          </a:p>
          <a:p>
            <a:pPr lvl="0" algn="just"/>
            <a:endParaRPr lang="en-US" sz="4400" dirty="0" smtClean="0">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en-US" sz="4400" dirty="0" smtClean="0">
                <a:latin typeface="Arial Rounded MT Bold" pitchFamily="34" charset="0"/>
              </a:rPr>
              <a:t>Many </a:t>
            </a:r>
            <a:r>
              <a:rPr lang="en-US" sz="4400" dirty="0" smtClean="0">
                <a:latin typeface="Arial Rounded MT Bold" pitchFamily="34" charset="0"/>
              </a:rPr>
              <a:t>people who had come early in the Passover celebration from all parts of the world would have been there.</a:t>
            </a:r>
          </a:p>
          <a:p>
            <a:pPr lvl="0" algn="just"/>
            <a:r>
              <a:rPr lang="en-US" sz="4400" dirty="0" smtClean="0">
                <a:solidFill>
                  <a:srgbClr val="0D069A"/>
                </a:solidFill>
                <a:latin typeface="Arial Rounded MT Bold" pitchFamily="34" charset="0"/>
              </a:rPr>
              <a:t>We know that many people wanted to see Lazarus who had been raise from the dead.</a:t>
            </a:r>
          </a:p>
          <a:p>
            <a:pPr lvl="0" algn="just"/>
            <a:r>
              <a:rPr lang="en-US" sz="4400" dirty="0" smtClean="0">
                <a:latin typeface="Arial Rounded MT Bold" pitchFamily="34" charset="0"/>
              </a:rPr>
              <a:t>Martha is probably busy cooking.</a:t>
            </a:r>
          </a:p>
          <a:p>
            <a:pPr lvl="0" algn="just"/>
            <a:r>
              <a:rPr lang="en-US" sz="4400" dirty="0" smtClean="0">
                <a:solidFill>
                  <a:srgbClr val="0D069A"/>
                </a:solidFill>
                <a:latin typeface="Arial Rounded MT Bold" pitchFamily="34" charset="0"/>
              </a:rPr>
              <a:t>Jesus is teaching.</a:t>
            </a:r>
          </a:p>
          <a:p>
            <a:pPr lvl="0" algn="just"/>
            <a:r>
              <a:rPr lang="en-US" sz="4400" dirty="0" smtClean="0">
                <a:latin typeface="Arial Rounded MT Bold" pitchFamily="34" charset="0"/>
              </a:rPr>
              <a:t>Simon is entertaining the guests.</a:t>
            </a:r>
          </a:p>
          <a:p>
            <a:pPr lvl="0" algn="just"/>
            <a:r>
              <a:rPr lang="en-US" sz="4400" dirty="0" smtClean="0">
                <a:solidFill>
                  <a:srgbClr val="0D069A"/>
                </a:solidFill>
                <a:latin typeface="Arial Rounded MT Bold" pitchFamily="34" charset="0"/>
              </a:rPr>
              <a:t>Marie as usual was at the feet of Jesus.</a:t>
            </a: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en-US" sz="4000" b="1" dirty="0" smtClean="0">
                <a:solidFill>
                  <a:srgbClr val="FF99CC"/>
                </a:solidFill>
                <a:latin typeface="Copperplate Gothic Bold" pitchFamily="34" charset="0"/>
              </a:rPr>
              <a:t>The surprising action of Mary</a:t>
            </a:r>
            <a:endParaRPr lang="en-US" sz="4000" dirty="0" smtClean="0">
              <a:solidFill>
                <a:srgbClr val="FF99CC"/>
              </a:solidFill>
              <a:latin typeface="Copperplate Gothic Bold" pitchFamily="34" charset="0"/>
            </a:endParaRPr>
          </a:p>
          <a:p>
            <a:pPr lvl="0" algn="just"/>
            <a:r>
              <a:rPr lang="en-US" sz="4400" dirty="0" smtClean="0">
                <a:solidFill>
                  <a:srgbClr val="00FF00"/>
                </a:solidFill>
                <a:latin typeface="Arial Rounded MT Bold" pitchFamily="34" charset="0"/>
              </a:rPr>
              <a:t>Marie was filled with love and admiration for Jesus.</a:t>
            </a:r>
          </a:p>
          <a:p>
            <a:pPr lvl="0" algn="just"/>
            <a:r>
              <a:rPr lang="en-US" sz="4400" dirty="0" smtClean="0">
                <a:solidFill>
                  <a:srgbClr val="FF99CC"/>
                </a:solidFill>
                <a:latin typeface="Arial Rounded MT Bold" pitchFamily="34" charset="0"/>
              </a:rPr>
              <a:t>Marie was once a prostitute before she met Jesus.</a:t>
            </a:r>
          </a:p>
          <a:p>
            <a:pPr lvl="0" algn="just"/>
            <a:r>
              <a:rPr lang="en-US" sz="4400" dirty="0" smtClean="0">
                <a:solidFill>
                  <a:srgbClr val="FF99CC"/>
                </a:solidFill>
                <a:latin typeface="Arial Rounded MT Bold" pitchFamily="34" charset="0"/>
              </a:rPr>
              <a:t> </a:t>
            </a:r>
            <a:r>
              <a:rPr lang="en-US" sz="4400" dirty="0" smtClean="0">
                <a:solidFill>
                  <a:srgbClr val="00FF00"/>
                </a:solidFill>
                <a:latin typeface="Arial Rounded MT Bold" pitchFamily="34" charset="0"/>
              </a:rPr>
              <a:t>Jesus had restored her.</a:t>
            </a:r>
          </a:p>
          <a:p>
            <a:pPr lvl="0" algn="just"/>
            <a:r>
              <a:rPr lang="en-US" sz="4400" dirty="0" smtClean="0">
                <a:solidFill>
                  <a:srgbClr val="FF99CC"/>
                </a:solidFill>
                <a:latin typeface="Arial Rounded MT Bold" pitchFamily="34" charset="0"/>
              </a:rPr>
              <a:t>Jesus had raised her Brother from the </a:t>
            </a:r>
            <a:r>
              <a:rPr lang="en-US" sz="4400" dirty="0" smtClean="0">
                <a:solidFill>
                  <a:srgbClr val="FF99CC"/>
                </a:solidFill>
                <a:latin typeface="Arial Rounded MT Bold" pitchFamily="34" charset="0"/>
              </a:rPr>
              <a:t>dead</a:t>
            </a:r>
            <a:endParaRPr lang="en-US" sz="4400" dirty="0" smtClean="0">
              <a:solidFill>
                <a:srgbClr val="FF99CC"/>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400" dirty="0" smtClean="0">
                <a:solidFill>
                  <a:srgbClr val="FF99CC"/>
                </a:solidFill>
                <a:latin typeface="Arial Rounded MT Bold" pitchFamily="34" charset="0"/>
              </a:rPr>
              <a:t>Marie </a:t>
            </a:r>
            <a:r>
              <a:rPr lang="en-US" sz="4400" dirty="0" smtClean="0">
                <a:solidFill>
                  <a:srgbClr val="FF99CC"/>
                </a:solidFill>
                <a:latin typeface="Arial Rounded MT Bold" pitchFamily="34" charset="0"/>
              </a:rPr>
              <a:t>found her own way to express her love and devotion to Jesus.</a:t>
            </a:r>
          </a:p>
          <a:p>
            <a:pPr lvl="0" algn="just"/>
            <a:r>
              <a:rPr lang="en-US" sz="4400" dirty="0" smtClean="0">
                <a:solidFill>
                  <a:srgbClr val="00FF00"/>
                </a:solidFill>
                <a:latin typeface="Arial Rounded MT Bold" pitchFamily="34" charset="0"/>
              </a:rPr>
              <a:t>She only had one thing of value, and that wasn’t her skill or talents.</a:t>
            </a:r>
          </a:p>
          <a:p>
            <a:pPr lvl="0" algn="just"/>
            <a:r>
              <a:rPr lang="en-US" sz="4400" dirty="0" smtClean="0">
                <a:solidFill>
                  <a:srgbClr val="FF99CC"/>
                </a:solidFill>
                <a:latin typeface="Arial Rounded MT Bold" pitchFamily="34" charset="0"/>
              </a:rPr>
              <a:t>She was not special at anything.</a:t>
            </a:r>
          </a:p>
          <a:p>
            <a:pPr lvl="0" algn="just"/>
            <a:r>
              <a:rPr lang="en-US" sz="4400" dirty="0" smtClean="0">
                <a:solidFill>
                  <a:srgbClr val="00FF00"/>
                </a:solidFill>
                <a:latin typeface="Arial Rounded MT Bold" pitchFamily="34" charset="0"/>
              </a:rPr>
              <a:t>She had something that meant a lot to her</a:t>
            </a:r>
            <a:r>
              <a:rPr lang="en-US" sz="4400" dirty="0" smtClean="0">
                <a:solidFill>
                  <a:srgbClr val="00FF00"/>
                </a:solidFill>
                <a:latin typeface="Arial Rounded MT Bold" pitchFamily="34" charset="0"/>
              </a:rPr>
              <a:t>.</a:t>
            </a:r>
            <a:endParaRPr lang="en-US" sz="4400" dirty="0" smtClean="0">
              <a:solidFill>
                <a:srgbClr val="00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solidFill>
                  <a:srgbClr val="FF99CC"/>
                </a:solidFill>
                <a:latin typeface="Arial Rounded MT Bold" pitchFamily="34" charset="0"/>
              </a:rPr>
              <a:t>It </a:t>
            </a:r>
            <a:r>
              <a:rPr lang="en-US" sz="4400" dirty="0" smtClean="0">
                <a:solidFill>
                  <a:srgbClr val="FF99CC"/>
                </a:solidFill>
                <a:latin typeface="Arial Rounded MT Bold" pitchFamily="34" charset="0"/>
              </a:rPr>
              <a:t>takes a full year’s wage to pay for one.</a:t>
            </a:r>
          </a:p>
          <a:p>
            <a:pPr lvl="0" algn="just"/>
            <a:r>
              <a:rPr lang="en-US" sz="4400" dirty="0" smtClean="0">
                <a:solidFill>
                  <a:srgbClr val="00FF00"/>
                </a:solidFill>
                <a:latin typeface="Arial Rounded MT Bold" pitchFamily="34" charset="0"/>
              </a:rPr>
              <a:t>She had a very expensive perfume—pure nard</a:t>
            </a:r>
            <a:r>
              <a:rPr lang="en-US" sz="4400" dirty="0" smtClean="0">
                <a:solidFill>
                  <a:srgbClr val="00FF00"/>
                </a:solidFill>
                <a:latin typeface="Arial Rounded MT Bold" pitchFamily="34" charset="0"/>
              </a:rPr>
              <a:t>.</a:t>
            </a:r>
            <a:r>
              <a:rPr lang="en-US" sz="4400" dirty="0" smtClean="0">
                <a:solidFill>
                  <a:srgbClr val="00FF00"/>
                </a:solidFill>
                <a:latin typeface="Arial Rounded MT Bold" pitchFamily="34" charset="0"/>
              </a:rPr>
              <a:t> </a:t>
            </a:r>
          </a:p>
          <a:p>
            <a:pPr lvl="0" algn="just"/>
            <a:r>
              <a:rPr lang="en-US" sz="4400" dirty="0" smtClean="0">
                <a:solidFill>
                  <a:srgbClr val="FF99CC"/>
                </a:solidFill>
                <a:latin typeface="Arial Rounded MT Bold" pitchFamily="34" charset="0"/>
              </a:rPr>
              <a:t>Imported probably from India.</a:t>
            </a:r>
          </a:p>
          <a:p>
            <a:pPr lvl="0" algn="just"/>
            <a:r>
              <a:rPr lang="en-US" sz="4400" dirty="0" smtClean="0">
                <a:solidFill>
                  <a:srgbClr val="00FF00"/>
                </a:solidFill>
                <a:latin typeface="Arial Rounded MT Bold" pitchFamily="34" charset="0"/>
              </a:rPr>
              <a:t>She broke the seal that might have been made of glass or ceramic.</a:t>
            </a:r>
          </a:p>
          <a:p>
            <a:pPr algn="just">
              <a:buNone/>
            </a:pP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lvl="0" algn="just"/>
            <a:r>
              <a:rPr lang="en-US" sz="4400" dirty="0" smtClean="0">
                <a:solidFill>
                  <a:srgbClr val="FF99CC"/>
                </a:solidFill>
                <a:latin typeface="Arial Rounded MT Bold" pitchFamily="34" charset="0"/>
              </a:rPr>
              <a:t>She </a:t>
            </a:r>
            <a:r>
              <a:rPr lang="en-US" sz="4400" dirty="0" smtClean="0">
                <a:solidFill>
                  <a:srgbClr val="FF99CC"/>
                </a:solidFill>
                <a:latin typeface="Arial Rounded MT Bold" pitchFamily="34" charset="0"/>
              </a:rPr>
              <a:t>poured the entire container on the head of Jesus.</a:t>
            </a:r>
          </a:p>
          <a:p>
            <a:pPr lvl="0" algn="just"/>
            <a:r>
              <a:rPr lang="en-US" sz="4400" dirty="0" smtClean="0">
                <a:solidFill>
                  <a:srgbClr val="00FF00"/>
                </a:solidFill>
                <a:latin typeface="Arial Rounded MT Bold" pitchFamily="34" charset="0"/>
              </a:rPr>
              <a:t>Luke says she was crying—probably out of contentment.</a:t>
            </a:r>
          </a:p>
          <a:p>
            <a:pPr lvl="0" algn="just"/>
            <a:r>
              <a:rPr lang="en-US" sz="4400" dirty="0" smtClean="0">
                <a:solidFill>
                  <a:srgbClr val="FF99CC"/>
                </a:solidFill>
                <a:latin typeface="Arial Rounded MT Bold" pitchFamily="34" charset="0"/>
              </a:rPr>
              <a:t>The Bible also says that the aroma of the perfume filled the room.</a:t>
            </a:r>
          </a:p>
          <a:p>
            <a:pPr lvl="0" algn="just"/>
            <a:r>
              <a:rPr lang="en-US" sz="4400" dirty="0" smtClean="0">
                <a:solidFill>
                  <a:srgbClr val="00FF00"/>
                </a:solidFill>
                <a:latin typeface="Arial Rounded MT Bold" pitchFamily="34" charset="0"/>
              </a:rPr>
              <a:t>While everybody liked the smell, </a:t>
            </a:r>
          </a:p>
          <a:p>
            <a:pPr lvl="0" algn="just"/>
            <a:r>
              <a:rPr lang="en-US" sz="4400" dirty="0" smtClean="0">
                <a:solidFill>
                  <a:srgbClr val="FF99CC"/>
                </a:solidFill>
                <a:latin typeface="Arial Rounded MT Bold" pitchFamily="34" charset="0"/>
              </a:rPr>
              <a:t>Not everyone was on board with the action of Marie.</a:t>
            </a:r>
          </a:p>
          <a:p>
            <a:pPr algn="just">
              <a:buNone/>
            </a:pP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Autofit/>
          </a:bodyPr>
          <a:lstStyle/>
          <a:p>
            <a:pPr algn="ctr">
              <a:buNone/>
            </a:pPr>
            <a:r>
              <a:rPr lang="en-US" sz="3600" dirty="0" smtClean="0">
                <a:solidFill>
                  <a:srgbClr val="C00000"/>
                </a:solidFill>
                <a:latin typeface="Arial Rounded MT Bold" pitchFamily="34" charset="0"/>
              </a:rPr>
              <a:t>THE ATTITUDE OF MARY</a:t>
            </a:r>
          </a:p>
          <a:p>
            <a:pPr lvl="0" algn="just"/>
            <a:r>
              <a:rPr lang="en-US" sz="3600" u="sng" dirty="0" smtClean="0">
                <a:latin typeface="Arial Rounded MT Bold" pitchFamily="34" charset="0"/>
              </a:rPr>
              <a:t>Marie did not care about criticism</a:t>
            </a:r>
            <a:endParaRPr lang="en-US" sz="3600" dirty="0" smtClean="0">
              <a:latin typeface="Arial Rounded MT Bold" pitchFamily="34" charset="0"/>
            </a:endParaRPr>
          </a:p>
          <a:p>
            <a:pPr lvl="0" algn="just"/>
            <a:r>
              <a:rPr lang="en-US" sz="3600" u="sng" dirty="0" smtClean="0">
                <a:solidFill>
                  <a:srgbClr val="C00000"/>
                </a:solidFill>
                <a:latin typeface="Arial Rounded MT Bold" pitchFamily="34" charset="0"/>
              </a:rPr>
              <a:t>She didn’t care about custom</a:t>
            </a:r>
            <a:endParaRPr lang="en-US" sz="3600" dirty="0" smtClean="0">
              <a:solidFill>
                <a:srgbClr val="C00000"/>
              </a:solidFill>
              <a:latin typeface="Arial Rounded MT Bold" pitchFamily="34" charset="0"/>
            </a:endParaRPr>
          </a:p>
          <a:p>
            <a:pPr lvl="0" algn="just"/>
            <a:r>
              <a:rPr lang="en-US" sz="3600" u="sng" dirty="0" smtClean="0">
                <a:latin typeface="Arial Rounded MT Bold" pitchFamily="34" charset="0"/>
              </a:rPr>
              <a:t>She didn’t care about the cost</a:t>
            </a:r>
            <a:endParaRPr lang="en-US" sz="3600" dirty="0" smtClean="0">
              <a:latin typeface="Arial Rounded MT Bold" pitchFamily="34" charset="0"/>
            </a:endParaRPr>
          </a:p>
          <a:p>
            <a:pPr lvl="0" algn="just"/>
            <a:r>
              <a:rPr lang="en-US" sz="3600" dirty="0" smtClean="0">
                <a:solidFill>
                  <a:srgbClr val="C00000"/>
                </a:solidFill>
                <a:latin typeface="Arial Rounded MT Bold" pitchFamily="34" charset="0"/>
              </a:rPr>
              <a:t>all she could see was her love for Jesus</a:t>
            </a:r>
          </a:p>
          <a:p>
            <a:pPr lvl="0" algn="just"/>
            <a:r>
              <a:rPr lang="en-US" sz="3600" dirty="0" smtClean="0">
                <a:latin typeface="Arial Rounded MT Bold" pitchFamily="34" charset="0"/>
              </a:rPr>
              <a:t>she went further by getting down on her knees</a:t>
            </a:r>
          </a:p>
          <a:p>
            <a:pPr lvl="1" algn="just"/>
            <a:r>
              <a:rPr lang="en-US" sz="3600" dirty="0" smtClean="0">
                <a:latin typeface="Arial Rounded MT Bold" pitchFamily="34" charset="0"/>
              </a:rPr>
              <a:t>—</a:t>
            </a:r>
            <a:r>
              <a:rPr lang="en-US" sz="3600" dirty="0" smtClean="0">
                <a:solidFill>
                  <a:srgbClr val="C00000"/>
                </a:solidFill>
                <a:latin typeface="Arial Rounded MT Bold" pitchFamily="34" charset="0"/>
              </a:rPr>
              <a:t>let go her hair and </a:t>
            </a:r>
          </a:p>
          <a:p>
            <a:pPr lvl="1" algn="just"/>
            <a:r>
              <a:rPr lang="en-US" sz="3600" dirty="0" smtClean="0">
                <a:latin typeface="Arial Rounded MT Bold" pitchFamily="34" charset="0"/>
              </a:rPr>
              <a:t>began to wipe the feet of Jesus.</a:t>
            </a:r>
            <a:endParaRPr lang="en-US" sz="3600" dirty="0">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en-US" sz="4400" dirty="0" smtClean="0">
                <a:solidFill>
                  <a:schemeClr val="bg1"/>
                </a:solidFill>
                <a:latin typeface="Arial Rounded MT Bold" pitchFamily="34" charset="0"/>
              </a:rPr>
              <a:t>THE INDIGNATION OF THE SPECTATORS</a:t>
            </a:r>
          </a:p>
          <a:p>
            <a:pPr lvl="0" algn="just"/>
            <a:r>
              <a:rPr lang="en-US" sz="4400" b="1" dirty="0" smtClean="0">
                <a:latin typeface="Arial Rounded MT Bold" pitchFamily="34" charset="0"/>
              </a:rPr>
              <a:t>The whole thing infuriated the spectators.</a:t>
            </a:r>
            <a:endParaRPr lang="en-US" sz="4400" dirty="0" smtClean="0">
              <a:latin typeface="Arial Rounded MT Bold" pitchFamily="34" charset="0"/>
            </a:endParaRPr>
          </a:p>
          <a:p>
            <a:pPr lvl="0" algn="just"/>
            <a:r>
              <a:rPr lang="en-US" sz="4400" dirty="0" smtClean="0">
                <a:solidFill>
                  <a:schemeClr val="bg1"/>
                </a:solidFill>
                <a:latin typeface="Arial Rounded MT Bold" pitchFamily="34" charset="0"/>
              </a:rPr>
              <a:t>Simon was vexed of that act of worship, for he did not see Jesus as God.</a:t>
            </a:r>
          </a:p>
          <a:p>
            <a:pPr lvl="0" algn="just"/>
            <a:r>
              <a:rPr lang="en-US" sz="4400" dirty="0" smtClean="0">
                <a:latin typeface="Arial Rounded MT Bold" pitchFamily="34" charset="0"/>
              </a:rPr>
              <a:t>And </a:t>
            </a:r>
            <a:r>
              <a:rPr lang="en-US" sz="4400" b="1" u="sng" dirty="0" smtClean="0">
                <a:latin typeface="Arial Rounded MT Bold" pitchFamily="34" charset="0"/>
              </a:rPr>
              <a:t>Judas</a:t>
            </a:r>
            <a:r>
              <a:rPr lang="en-US" sz="4400" dirty="0" smtClean="0">
                <a:latin typeface="Arial Rounded MT Bold" pitchFamily="34" charset="0"/>
              </a:rPr>
              <a:t> was furious about the waste of the perfume, for it could be sold for a lot of money.</a:t>
            </a:r>
            <a:endParaRPr lang="en-US" sz="4400" dirty="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en-US" sz="4400" b="1" u="sng" dirty="0" smtClean="0">
                <a:solidFill>
                  <a:srgbClr val="0D069A"/>
                </a:solidFill>
              </a:rPr>
              <a:t>THE RESPONSE OF JESUS</a:t>
            </a:r>
            <a:endParaRPr lang="en-US" sz="4400" dirty="0" smtClean="0">
              <a:solidFill>
                <a:srgbClr val="0D069A"/>
              </a:solidFill>
            </a:endParaRPr>
          </a:p>
          <a:p>
            <a:pPr lvl="0" algn="just"/>
            <a:r>
              <a:rPr lang="en-US" sz="4400" i="1" dirty="0" smtClean="0"/>
              <a:t>6 But Jesus said, "</a:t>
            </a:r>
            <a:r>
              <a:rPr lang="en-US" sz="4400" b="1" i="1" dirty="0" smtClean="0"/>
              <a:t>Let her alone</a:t>
            </a:r>
            <a:r>
              <a:rPr lang="en-US" sz="4400" i="1" dirty="0" smtClean="0"/>
              <a:t>. Why do you trouble her? She </a:t>
            </a:r>
            <a:r>
              <a:rPr lang="en-US" sz="4400" b="1" i="1" dirty="0" smtClean="0"/>
              <a:t>has done a good work for Me</a:t>
            </a:r>
            <a:r>
              <a:rPr lang="en-US" sz="4400" i="1" dirty="0" smtClean="0"/>
              <a:t>.</a:t>
            </a:r>
            <a:endParaRPr lang="en-US" sz="4400" dirty="0" smtClean="0"/>
          </a:p>
          <a:p>
            <a:pPr lvl="0" algn="just"/>
            <a:r>
              <a:rPr lang="en-US" sz="4400" i="1" dirty="0" smtClean="0">
                <a:solidFill>
                  <a:srgbClr val="0D069A"/>
                </a:solidFill>
              </a:rPr>
              <a:t> 7 "For you </a:t>
            </a:r>
            <a:r>
              <a:rPr lang="en-US" sz="4400" b="1" i="1" dirty="0" smtClean="0">
                <a:solidFill>
                  <a:srgbClr val="0D069A"/>
                </a:solidFill>
              </a:rPr>
              <a:t>have the poor with you always</a:t>
            </a:r>
            <a:r>
              <a:rPr lang="en-US" sz="4400" i="1" dirty="0" smtClean="0">
                <a:solidFill>
                  <a:srgbClr val="0D069A"/>
                </a:solidFill>
              </a:rPr>
              <a:t>, and whenever you wish you may do them good; but </a:t>
            </a:r>
            <a:r>
              <a:rPr lang="en-US" sz="4400" b="1" i="1" dirty="0" smtClean="0">
                <a:solidFill>
                  <a:srgbClr val="0D069A"/>
                </a:solidFill>
              </a:rPr>
              <a:t>Me you do not have always.</a:t>
            </a:r>
            <a:endParaRPr lang="en-US" sz="4400" dirty="0" smtClean="0">
              <a:solidFill>
                <a:srgbClr val="0D069A"/>
              </a:solidFill>
            </a:endParaRPr>
          </a:p>
          <a:p>
            <a:pPr lvl="0" algn="just"/>
            <a:r>
              <a:rPr lang="en-US" sz="4400" i="1" dirty="0" smtClean="0"/>
              <a:t> 8 "</a:t>
            </a:r>
            <a:r>
              <a:rPr lang="en-US" sz="4400" b="1" i="1" u="sng" dirty="0" smtClean="0"/>
              <a:t>She has done what she could</a:t>
            </a:r>
            <a:r>
              <a:rPr lang="en-US" sz="4400" i="1" dirty="0" smtClean="0"/>
              <a:t>. She has come </a:t>
            </a:r>
            <a:r>
              <a:rPr lang="en-US" sz="4400" b="1" i="1" dirty="0" smtClean="0"/>
              <a:t>beforehand to anoint My body for burial.  </a:t>
            </a:r>
            <a:endParaRPr lang="en-US" sz="4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ctr">
              <a:buNone/>
            </a:pPr>
            <a:r>
              <a:rPr lang="en-US" b="1" u="sng" dirty="0" smtClean="0">
                <a:latin typeface="Copperplate Gothic Bold" pitchFamily="34" charset="0"/>
              </a:rPr>
              <a:t>Jesus </a:t>
            </a:r>
            <a:r>
              <a:rPr lang="en-US" b="1" u="sng" dirty="0" smtClean="0">
                <a:latin typeface="Copperplate Gothic Bold" pitchFamily="34" charset="0"/>
              </a:rPr>
              <a:t>was </a:t>
            </a:r>
            <a:r>
              <a:rPr lang="en-US" b="1" u="sng" dirty="0" smtClean="0">
                <a:latin typeface="Copperplate Gothic Bold" pitchFamily="34" charset="0"/>
              </a:rPr>
              <a:t>moved by Mary’s action.</a:t>
            </a:r>
            <a:endParaRPr lang="en-US" sz="2400" dirty="0" smtClean="0">
              <a:latin typeface="Copperplate Gothic Bold" pitchFamily="34" charset="0"/>
            </a:endParaRPr>
          </a:p>
          <a:p>
            <a:pPr lvl="0" algn="just"/>
            <a:r>
              <a:rPr lang="en-US" sz="4000" dirty="0" smtClean="0">
                <a:solidFill>
                  <a:srgbClr val="0D069A"/>
                </a:solidFill>
                <a:latin typeface="Arial Rounded MT Bold" pitchFamily="34" charset="0"/>
              </a:rPr>
              <a:t>Jesus was moved by what Marie did.</a:t>
            </a:r>
          </a:p>
          <a:p>
            <a:pPr lvl="0" algn="just"/>
            <a:r>
              <a:rPr lang="en-US" sz="4000" dirty="0" smtClean="0">
                <a:latin typeface="Arial Rounded MT Bold" pitchFamily="34" charset="0"/>
              </a:rPr>
              <a:t>Jesus rebuke the people who were attacking her.</a:t>
            </a:r>
          </a:p>
          <a:p>
            <a:pPr lvl="0" algn="just"/>
            <a:r>
              <a:rPr lang="en-US" sz="4000" dirty="0" smtClean="0">
                <a:solidFill>
                  <a:srgbClr val="0D069A"/>
                </a:solidFill>
                <a:latin typeface="Arial Rounded MT Bold" pitchFamily="34" charset="0"/>
              </a:rPr>
              <a:t>Jesus acknowledges that her action was timely with respect to the crucifixion and burial.</a:t>
            </a:r>
          </a:p>
          <a:p>
            <a:pPr lvl="0" algn="just"/>
            <a:r>
              <a:rPr lang="en-US" sz="4000" dirty="0" smtClean="0">
                <a:latin typeface="Arial Rounded MT Bold" pitchFamily="34" charset="0"/>
              </a:rPr>
              <a:t>Jesus set a memorial for her action</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1" algn="just"/>
            <a:r>
              <a:rPr lang="en-US" sz="4400" dirty="0" smtClean="0">
                <a:latin typeface="Arial Rounded MT Bold" pitchFamily="34" charset="0"/>
              </a:rPr>
              <a:t>Everyone</a:t>
            </a:r>
            <a:r>
              <a:rPr lang="en-US" sz="4400" dirty="0" smtClean="0">
                <a:latin typeface="Arial Rounded MT Bold" pitchFamily="34" charset="0"/>
              </a:rPr>
              <a:t>, everywhere, every generation: </a:t>
            </a:r>
            <a:r>
              <a:rPr lang="en-US" sz="4400" u="sng" dirty="0" smtClean="0">
                <a:latin typeface="Arial Rounded MT Bold" pitchFamily="34" charset="0"/>
              </a:rPr>
              <a:t>present</a:t>
            </a:r>
            <a:r>
              <a:rPr lang="en-US" sz="4400" dirty="0" smtClean="0">
                <a:latin typeface="Arial Rounded MT Bold" pitchFamily="34" charset="0"/>
              </a:rPr>
              <a:t> and </a:t>
            </a:r>
            <a:r>
              <a:rPr lang="en-US" sz="4400" u="sng" dirty="0" smtClean="0">
                <a:latin typeface="Arial Rounded MT Bold" pitchFamily="34" charset="0"/>
              </a:rPr>
              <a:t>future</a:t>
            </a:r>
            <a:r>
              <a:rPr lang="en-US" sz="4400" dirty="0" smtClean="0">
                <a:latin typeface="Arial Rounded MT Bold" pitchFamily="34" charset="0"/>
              </a:rPr>
              <a:t> will know about her action.</a:t>
            </a:r>
            <a:r>
              <a:rPr lang="en-US" sz="4400" i="1" dirty="0" smtClean="0">
                <a:latin typeface="Arial Rounded MT Bold" pitchFamily="34" charset="0"/>
              </a:rPr>
              <a:t> </a:t>
            </a:r>
            <a:endParaRPr lang="en-US" sz="4400" dirty="0" smtClean="0">
              <a:latin typeface="Arial Rounded MT Bold" pitchFamily="34" charset="0"/>
            </a:endParaRPr>
          </a:p>
          <a:p>
            <a:pPr lvl="1" algn="just"/>
            <a:r>
              <a:rPr lang="en-US" sz="4400" i="1" dirty="0" smtClean="0">
                <a:solidFill>
                  <a:srgbClr val="0D069A"/>
                </a:solidFill>
                <a:latin typeface="Arial Rounded MT Bold" pitchFamily="34" charset="0"/>
              </a:rPr>
              <a:t>Mark 14:9 "Assuredly, I say to you, wherever this gospel is preached in the whole world, what this woman has done will also be told as a memorial to her."</a:t>
            </a:r>
            <a:endParaRPr lang="en-US" sz="44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b="1" dirty="0" smtClean="0">
                <a:latin typeface="Arial Rounded MT Bold" pitchFamily="34" charset="0"/>
              </a:rPr>
              <a:t>Let us examine the good deed of Marie.</a:t>
            </a:r>
            <a:r>
              <a:rPr lang="en-US" sz="4400" dirty="0" smtClean="0">
                <a:latin typeface="Arial Rounded MT Bold" pitchFamily="34" charset="0"/>
              </a:rPr>
              <a:t> </a:t>
            </a:r>
          </a:p>
          <a:p>
            <a:pPr lvl="0" algn="just"/>
            <a:r>
              <a:rPr lang="en-US" sz="4400" dirty="0" smtClean="0">
                <a:solidFill>
                  <a:srgbClr val="0D069A"/>
                </a:solidFill>
                <a:latin typeface="Arial Rounded MT Bold" pitchFamily="34" charset="0"/>
              </a:rPr>
              <a:t>It was a good work</a:t>
            </a:r>
          </a:p>
          <a:p>
            <a:pPr lvl="0" algn="just"/>
            <a:r>
              <a:rPr lang="en-US" sz="4400" dirty="0" smtClean="0">
                <a:latin typeface="Arial Rounded MT Bold" pitchFamily="34" charset="0"/>
              </a:rPr>
              <a:t>It was a </a:t>
            </a:r>
            <a:r>
              <a:rPr lang="en-US" sz="4400" u="sng" dirty="0" smtClean="0">
                <a:latin typeface="Arial Rounded MT Bold" pitchFamily="34" charset="0"/>
              </a:rPr>
              <a:t>misunderstood work</a:t>
            </a:r>
            <a:endParaRPr lang="en-US" sz="4400" dirty="0" smtClean="0">
              <a:latin typeface="Arial Rounded MT Bold" pitchFamily="34" charset="0"/>
            </a:endParaRPr>
          </a:p>
          <a:p>
            <a:pPr lvl="0" algn="just"/>
            <a:r>
              <a:rPr lang="en-US" sz="4400" dirty="0" smtClean="0">
                <a:solidFill>
                  <a:srgbClr val="0D069A"/>
                </a:solidFill>
                <a:latin typeface="Arial Rounded MT Bold" pitchFamily="34" charset="0"/>
              </a:rPr>
              <a:t>It was a memorable work</a:t>
            </a:r>
          </a:p>
          <a:p>
            <a:pPr lvl="0" algn="just"/>
            <a:r>
              <a:rPr lang="en-US" sz="4400" dirty="0" smtClean="0">
                <a:latin typeface="Arial Rounded MT Bold" pitchFamily="34" charset="0"/>
              </a:rPr>
              <a:t>It was a </a:t>
            </a:r>
            <a:r>
              <a:rPr lang="en-US" sz="4400" u="sng" dirty="0" smtClean="0">
                <a:latin typeface="Arial Rounded MT Bold" pitchFamily="34" charset="0"/>
              </a:rPr>
              <a:t>personal act of worship</a:t>
            </a:r>
            <a:endParaRPr lang="en-US" sz="4400" dirty="0" smtClean="0">
              <a:latin typeface="Arial Rounded MT Bold" pitchFamily="34" charset="0"/>
            </a:endParaRPr>
          </a:p>
          <a:p>
            <a:pPr lvl="0" algn="just"/>
            <a:r>
              <a:rPr lang="en-US" sz="4400" dirty="0" smtClean="0">
                <a:solidFill>
                  <a:srgbClr val="0D069A"/>
                </a:solidFill>
                <a:latin typeface="Arial Rounded MT Bold" pitchFamily="34" charset="0"/>
              </a:rPr>
              <a:t>It was meaningful </a:t>
            </a:r>
            <a:r>
              <a:rPr lang="en-US" sz="4400" dirty="0" smtClean="0">
                <a:solidFill>
                  <a:srgbClr val="0D069A"/>
                </a:solidFill>
                <a:latin typeface="Arial Rounded MT Bold" pitchFamily="34" charset="0"/>
              </a:rPr>
              <a:t>work</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It </a:t>
            </a:r>
            <a:r>
              <a:rPr lang="en-US" sz="4000" dirty="0" smtClean="0">
                <a:latin typeface="Arial Rounded MT Bold" pitchFamily="34" charset="0"/>
              </a:rPr>
              <a:t>had a </a:t>
            </a:r>
            <a:r>
              <a:rPr lang="en-US" sz="4000" u="sng" dirty="0" smtClean="0">
                <a:latin typeface="Arial Rounded MT Bold" pitchFamily="34" charset="0"/>
              </a:rPr>
              <a:t>prophetic component to it</a:t>
            </a:r>
            <a:endParaRPr lang="en-US" sz="4000" dirty="0" smtClean="0">
              <a:latin typeface="Arial Rounded MT Bold" pitchFamily="34" charset="0"/>
            </a:endParaRPr>
          </a:p>
          <a:p>
            <a:pPr lvl="0" algn="just"/>
            <a:r>
              <a:rPr lang="en-US" sz="4000" dirty="0" smtClean="0">
                <a:solidFill>
                  <a:srgbClr val="0D069A"/>
                </a:solidFill>
                <a:latin typeface="Arial Rounded MT Bold" pitchFamily="34" charset="0"/>
              </a:rPr>
              <a:t>It was a timely work.</a:t>
            </a:r>
          </a:p>
          <a:p>
            <a:pPr algn="just"/>
            <a:r>
              <a:rPr lang="en-US" sz="4000" dirty="0" smtClean="0">
                <a:latin typeface="Arial Rounded MT Bold" pitchFamily="34" charset="0"/>
              </a:rPr>
              <a:t>It wasn’t Mary who had a problem but the people around her</a:t>
            </a:r>
          </a:p>
          <a:p>
            <a:pPr lvl="0" algn="just"/>
            <a:r>
              <a:rPr lang="en-US" sz="4000" b="1" dirty="0" smtClean="0">
                <a:solidFill>
                  <a:srgbClr val="0D069A"/>
                </a:solidFill>
                <a:latin typeface="Arial Rounded MT Bold" pitchFamily="34" charset="0"/>
              </a:rPr>
              <a:t>When it come to your devotion to God</a:t>
            </a:r>
            <a:r>
              <a:rPr lang="en-US" sz="4000" dirty="0" smtClean="0">
                <a:solidFill>
                  <a:srgbClr val="0D069A"/>
                </a:solidFill>
                <a:latin typeface="Arial Rounded MT Bold" pitchFamily="34" charset="0"/>
              </a:rPr>
              <a:t>, </a:t>
            </a:r>
          </a:p>
          <a:p>
            <a:pPr lvl="1" algn="just"/>
            <a:r>
              <a:rPr lang="en-US" sz="4000" dirty="0" smtClean="0">
                <a:latin typeface="Arial Rounded MT Bold" pitchFamily="34" charset="0"/>
              </a:rPr>
              <a:t>Don’t wait for others to stimulate you.</a:t>
            </a:r>
          </a:p>
          <a:p>
            <a:pPr lvl="0" algn="just"/>
            <a:r>
              <a:rPr lang="en-US" sz="4000" dirty="0" smtClean="0">
                <a:solidFill>
                  <a:srgbClr val="0D069A"/>
                </a:solidFill>
                <a:latin typeface="Arial Rounded MT Bold" pitchFamily="34" charset="0"/>
              </a:rPr>
              <a:t>Don’t make a council to discuss what God put in your hearth to do</a:t>
            </a:r>
            <a:r>
              <a:rPr lang="en-US"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Others </a:t>
            </a:r>
            <a:r>
              <a:rPr lang="en-US" sz="4000" dirty="0" smtClean="0">
                <a:latin typeface="Arial Rounded MT Bold" pitchFamily="34" charset="0"/>
              </a:rPr>
              <a:t>may think that your sacrifice was a waste</a:t>
            </a:r>
          </a:p>
          <a:p>
            <a:pPr lvl="0" algn="just"/>
            <a:r>
              <a:rPr lang="en-US" sz="4000" dirty="0" smtClean="0">
                <a:solidFill>
                  <a:srgbClr val="0D069A"/>
                </a:solidFill>
                <a:latin typeface="Arial Rounded MT Bold" pitchFamily="34" charset="0"/>
              </a:rPr>
              <a:t>Others may think that your sacrifice was </a:t>
            </a:r>
            <a:r>
              <a:rPr lang="en-US" sz="4000" dirty="0" smtClean="0">
                <a:solidFill>
                  <a:srgbClr val="0D069A"/>
                </a:solidFill>
                <a:latin typeface="Arial Rounded MT Bold" pitchFamily="34" charset="0"/>
              </a:rPr>
              <a:t>insignificant, or </a:t>
            </a:r>
            <a:r>
              <a:rPr lang="en-US" sz="4000" dirty="0" smtClean="0">
                <a:solidFill>
                  <a:srgbClr val="0D069A"/>
                </a:solidFill>
                <a:latin typeface="Arial Rounded MT Bold" pitchFamily="34" charset="0"/>
              </a:rPr>
              <a:t>pointless</a:t>
            </a:r>
          </a:p>
          <a:p>
            <a:pPr lvl="0" algn="just"/>
            <a:r>
              <a:rPr lang="en-US" sz="4000" dirty="0" smtClean="0">
                <a:latin typeface="Arial Rounded MT Bold" pitchFamily="34" charset="0"/>
              </a:rPr>
              <a:t>Others may think that your sacrifice is too </a:t>
            </a:r>
            <a:r>
              <a:rPr lang="en-US" sz="4000" dirty="0" smtClean="0">
                <a:latin typeface="Arial Rounded MT Bold" pitchFamily="34" charset="0"/>
              </a:rPr>
              <a:t>much. </a:t>
            </a:r>
            <a:r>
              <a:rPr lang="en-US" sz="4000" dirty="0" smtClean="0">
                <a:solidFill>
                  <a:schemeClr val="tx1"/>
                </a:solidFill>
                <a:latin typeface="Arial Rounded MT Bold" pitchFamily="34" charset="0"/>
              </a:rPr>
              <a:t>Pay no mind to them.</a:t>
            </a:r>
          </a:p>
          <a:p>
            <a:pPr lvl="0" algn="just"/>
            <a:r>
              <a:rPr lang="en-US" sz="4000" dirty="0" smtClean="0">
                <a:solidFill>
                  <a:srgbClr val="0D069A"/>
                </a:solidFill>
                <a:latin typeface="Arial Rounded MT Bold" pitchFamily="34" charset="0"/>
              </a:rPr>
              <a:t>The anointing of Mary was the only one Jesus was going to have.</a:t>
            </a:r>
            <a:endParaRPr lang="en-US" sz="40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42000"/>
            </a:srgbClr>
          </a:solidFill>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dirty="0" smtClean="0">
                <a:solidFill>
                  <a:srgbClr val="0D069A"/>
                </a:solidFill>
                <a:latin typeface="Arial Rounded MT Bold" pitchFamily="34" charset="0"/>
              </a:rPr>
              <a:t>CONCLUSION</a:t>
            </a:r>
            <a:r>
              <a:rPr lang="en-US" dirty="0" smtClean="0">
                <a:solidFill>
                  <a:srgbClr val="0D069A"/>
                </a:solidFill>
                <a:latin typeface="Arial Rounded MT Bold" pitchFamily="34" charset="0"/>
              </a:rPr>
              <a:t> </a:t>
            </a:r>
            <a:endParaRPr lang="en-US" dirty="0" smtClean="0">
              <a:solidFill>
                <a:srgbClr val="0D069A"/>
              </a:solidFill>
              <a:latin typeface="Arial Rounded MT Bold" pitchFamily="34" charset="0"/>
            </a:endParaRPr>
          </a:p>
          <a:p>
            <a:pPr algn="just"/>
            <a:r>
              <a:rPr lang="en-US" sz="4400" dirty="0" smtClean="0">
                <a:latin typeface="Arial Rounded MT Bold" pitchFamily="34" charset="0"/>
              </a:rPr>
              <a:t>Jesus </a:t>
            </a:r>
            <a:r>
              <a:rPr lang="en-US" sz="4400" dirty="0" smtClean="0">
                <a:latin typeface="Arial Rounded MT Bold" pitchFamily="34" charset="0"/>
              </a:rPr>
              <a:t>did not need any more burial but that of Marie.</a:t>
            </a:r>
          </a:p>
          <a:p>
            <a:pPr lvl="0" algn="just"/>
            <a:r>
              <a:rPr lang="en-US" sz="4400" dirty="0" smtClean="0">
                <a:solidFill>
                  <a:srgbClr val="0D069A"/>
                </a:solidFill>
                <a:latin typeface="Arial Rounded MT Bold" pitchFamily="34" charset="0"/>
              </a:rPr>
              <a:t>She acted on time.</a:t>
            </a:r>
          </a:p>
          <a:p>
            <a:pPr lvl="0" algn="just"/>
            <a:r>
              <a:rPr lang="en-US" sz="4400" dirty="0" smtClean="0">
                <a:latin typeface="Arial Rounded MT Bold" pitchFamily="34" charset="0"/>
              </a:rPr>
              <a:t>The body of Jesus did not decompose thanks to Marie.</a:t>
            </a:r>
          </a:p>
          <a:p>
            <a:pPr lvl="0" algn="just"/>
            <a:r>
              <a:rPr lang="en-US" sz="4400" dirty="0" smtClean="0">
                <a:solidFill>
                  <a:srgbClr val="0D069A"/>
                </a:solidFill>
                <a:latin typeface="Arial Rounded MT Bold" pitchFamily="34" charset="0"/>
              </a:rPr>
              <a:t>Her </a:t>
            </a:r>
            <a:r>
              <a:rPr lang="en-US" sz="4400" dirty="0" smtClean="0">
                <a:solidFill>
                  <a:srgbClr val="0D069A"/>
                </a:solidFill>
                <a:latin typeface="Arial Rounded MT Bold" pitchFamily="34" charset="0"/>
              </a:rPr>
              <a:t>sample action </a:t>
            </a:r>
            <a:r>
              <a:rPr lang="en-US" sz="4400" dirty="0" smtClean="0">
                <a:solidFill>
                  <a:srgbClr val="0D069A"/>
                </a:solidFill>
                <a:latin typeface="Arial Rounded MT Bold" pitchFamily="34" charset="0"/>
              </a:rPr>
              <a:t>went </a:t>
            </a:r>
            <a:r>
              <a:rPr lang="en-US" sz="4400" dirty="0" smtClean="0">
                <a:solidFill>
                  <a:srgbClr val="0D069A"/>
                </a:solidFill>
                <a:latin typeface="Arial Rounded MT Bold" pitchFamily="34" charset="0"/>
              </a:rPr>
              <a:t>a long way</a:t>
            </a:r>
            <a:r>
              <a:rPr lang="en-US"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42000"/>
            </a:srgbClr>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4400" dirty="0" smtClean="0">
                <a:latin typeface="Arial Rounded MT Bold" pitchFamily="34" charset="0"/>
              </a:rPr>
              <a:t>A sample gesture can be more significant than you may think.</a:t>
            </a:r>
          </a:p>
          <a:p>
            <a:pPr lvl="0" algn="just"/>
            <a:r>
              <a:rPr lang="en-US" sz="4400" dirty="0" smtClean="0">
                <a:solidFill>
                  <a:srgbClr val="0D069A"/>
                </a:solidFill>
                <a:latin typeface="Arial Rounded MT Bold" pitchFamily="34" charset="0"/>
              </a:rPr>
              <a:t>Even </a:t>
            </a:r>
            <a:r>
              <a:rPr lang="en-US" sz="4400" dirty="0" smtClean="0">
                <a:solidFill>
                  <a:srgbClr val="0D069A"/>
                </a:solidFill>
                <a:latin typeface="Arial Rounded MT Bold" pitchFamily="34" charset="0"/>
              </a:rPr>
              <a:t>a cup of water can save someone’s life.</a:t>
            </a:r>
          </a:p>
          <a:p>
            <a:pPr lvl="0" algn="just"/>
            <a:r>
              <a:rPr lang="en-US" sz="4400" dirty="0" smtClean="0">
                <a:latin typeface="Arial Rounded MT Bold" pitchFamily="34" charset="0"/>
              </a:rPr>
              <a:t>What is the price of your sacrifice?</a:t>
            </a:r>
          </a:p>
          <a:p>
            <a:pPr lvl="0" algn="just"/>
            <a:r>
              <a:rPr lang="en-US" sz="4400" dirty="0" smtClean="0">
                <a:solidFill>
                  <a:srgbClr val="0D069A"/>
                </a:solidFill>
                <a:latin typeface="Arial Rounded MT Bold" pitchFamily="34" charset="0"/>
              </a:rPr>
              <a:t>God can distinguish between sacrifice and leftover</a:t>
            </a:r>
            <a:r>
              <a:rPr lang="en-US"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42000"/>
            </a:srgb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dirty="0" smtClean="0">
                <a:latin typeface="Arial Rounded MT Bold" pitchFamily="34" charset="0"/>
              </a:rPr>
              <a:t>God </a:t>
            </a:r>
            <a:r>
              <a:rPr lang="en-US" dirty="0" smtClean="0">
                <a:latin typeface="Arial Rounded MT Bold" pitchFamily="34" charset="0"/>
              </a:rPr>
              <a:t>doesn’t like leftovers</a:t>
            </a:r>
            <a:endParaRPr lang="en-US" sz="2400" dirty="0" smtClean="0">
              <a:latin typeface="Arial Rounded MT Bold" pitchFamily="34" charset="0"/>
            </a:endParaRPr>
          </a:p>
          <a:p>
            <a:pPr lvl="1" algn="just"/>
            <a:r>
              <a:rPr lang="en-US" b="1" i="1" dirty="0" smtClean="0">
                <a:solidFill>
                  <a:srgbClr val="0D069A"/>
                </a:solidFill>
                <a:latin typeface="Arial Rounded MT Bold" pitchFamily="34" charset="0"/>
              </a:rPr>
              <a:t>He loves something that is dear to you.</a:t>
            </a:r>
            <a:endParaRPr lang="en-US" sz="2000" dirty="0" smtClean="0">
              <a:solidFill>
                <a:srgbClr val="0D069A"/>
              </a:solidFill>
              <a:latin typeface="Arial Rounded MT Bold" pitchFamily="34" charset="0"/>
            </a:endParaRPr>
          </a:p>
          <a:p>
            <a:pPr lvl="1" algn="just"/>
            <a:r>
              <a:rPr lang="en-US" b="1" i="1" dirty="0" smtClean="0">
                <a:latin typeface="Arial Rounded MT Bold" pitchFamily="34" charset="0"/>
              </a:rPr>
              <a:t>He loves something that cost you dearly.</a:t>
            </a:r>
            <a:endParaRPr lang="en-US" sz="2000" dirty="0" smtClean="0">
              <a:latin typeface="Arial Rounded MT Bold" pitchFamily="34" charset="0"/>
            </a:endParaRPr>
          </a:p>
          <a:p>
            <a:pPr lvl="1" algn="just"/>
            <a:r>
              <a:rPr lang="en-US" b="1" i="1" dirty="0" smtClean="0">
                <a:solidFill>
                  <a:srgbClr val="0D069A"/>
                </a:solidFill>
                <a:latin typeface="Arial Rounded MT Bold" pitchFamily="34" charset="0"/>
              </a:rPr>
              <a:t>He wants the first place in your life.</a:t>
            </a:r>
            <a:endParaRPr lang="en-US" sz="2000" dirty="0" smtClean="0">
              <a:solidFill>
                <a:srgbClr val="0D069A"/>
              </a:solidFill>
              <a:latin typeface="Arial Rounded MT Bold" pitchFamily="34" charset="0"/>
            </a:endParaRPr>
          </a:p>
          <a:p>
            <a:pPr lvl="1" algn="just"/>
            <a:r>
              <a:rPr lang="en-US" b="1" i="1" dirty="0" smtClean="0">
                <a:latin typeface="Arial Rounded MT Bold" pitchFamily="34" charset="0"/>
              </a:rPr>
              <a:t>He wants the first part of your day.</a:t>
            </a:r>
            <a:endParaRPr lang="en-US" sz="2000" dirty="0" smtClean="0">
              <a:latin typeface="Arial Rounded MT Bold" pitchFamily="34" charset="0"/>
            </a:endParaRPr>
          </a:p>
          <a:p>
            <a:pPr lvl="1" algn="just"/>
            <a:r>
              <a:rPr lang="en-US" b="1" i="1" dirty="0" smtClean="0">
                <a:solidFill>
                  <a:srgbClr val="0D069A"/>
                </a:solidFill>
                <a:latin typeface="Arial Rounded MT Bold" pitchFamily="34" charset="0"/>
              </a:rPr>
              <a:t>He wants the first of your money.</a:t>
            </a:r>
            <a:endParaRPr lang="en-US" sz="2000" dirty="0" smtClean="0">
              <a:solidFill>
                <a:srgbClr val="0D069A"/>
              </a:solidFill>
              <a:latin typeface="Arial Rounded MT Bold" pitchFamily="34" charset="0"/>
            </a:endParaRPr>
          </a:p>
          <a:p>
            <a:pPr lvl="1" algn="just"/>
            <a:r>
              <a:rPr lang="en-US" b="1" i="1" dirty="0" smtClean="0">
                <a:latin typeface="Arial Rounded MT Bold" pitchFamily="34" charset="0"/>
              </a:rPr>
              <a:t>He wants the best seat in your heart.</a:t>
            </a:r>
            <a:endParaRPr lang="en-US" sz="2000" dirty="0" smtClean="0">
              <a:latin typeface="Arial Rounded MT Bold" pitchFamily="34" charset="0"/>
            </a:endParaRPr>
          </a:p>
          <a:p>
            <a:pPr lvl="1" algn="just"/>
            <a:r>
              <a:rPr lang="en-US" b="1" i="1" dirty="0" smtClean="0">
                <a:solidFill>
                  <a:srgbClr val="0D069A"/>
                </a:solidFill>
                <a:latin typeface="Arial Rounded MT Bold" pitchFamily="34" charset="0"/>
              </a:rPr>
              <a:t>He wants to be your best friend.</a:t>
            </a:r>
            <a:endParaRPr lang="en-US" sz="2000" dirty="0" smtClean="0">
              <a:solidFill>
                <a:srgbClr val="0D069A"/>
              </a:solidFill>
              <a:latin typeface="Arial Rounded MT Bold" pitchFamily="34" charset="0"/>
            </a:endParaRPr>
          </a:p>
          <a:p>
            <a:pPr lvl="1" algn="just"/>
            <a:r>
              <a:rPr lang="en-US" b="1" i="1" dirty="0" smtClean="0">
                <a:latin typeface="Arial Rounded MT Bold" pitchFamily="34" charset="0"/>
              </a:rPr>
              <a:t>He wants the highest royalty. </a:t>
            </a:r>
            <a:endParaRPr lang="en-US" sz="2000" dirty="0" smtClean="0">
              <a:latin typeface="Arial Rounded MT Bold" pitchFamily="34" charset="0"/>
            </a:endParaRPr>
          </a:p>
          <a:p>
            <a:pPr lvl="0" algn="just"/>
            <a:r>
              <a:rPr lang="en-US" b="1" i="1" dirty="0" smtClean="0">
                <a:solidFill>
                  <a:srgbClr val="0D069A"/>
                </a:solidFill>
                <a:latin typeface="Arial Rounded MT Bold" pitchFamily="34" charset="0"/>
              </a:rPr>
              <a:t>God will give significance to your little effort.</a:t>
            </a:r>
            <a:endParaRPr lang="en-US" sz="2400" dirty="0" smtClean="0">
              <a:solidFill>
                <a:srgbClr val="0D069A"/>
              </a:solidFill>
              <a:latin typeface="Arial Rounded MT Bold" pitchFamily="34" charset="0"/>
            </a:endParaRPr>
          </a:p>
          <a:p>
            <a:pPr lvl="0" algn="r"/>
            <a:r>
              <a:rPr lang="en-US" b="1" i="1" dirty="0" smtClean="0">
                <a:latin typeface="Arial Rounded MT Bold" pitchFamily="34" charset="0"/>
              </a:rPr>
              <a:t>AMEN!</a:t>
            </a:r>
            <a:endParaRPr lang="en-US" sz="2400" dirty="0">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10850</TotalTime>
  <Words>1225</Words>
  <Application>Microsoft Office PowerPoint</Application>
  <PresentationFormat>On-screen Show (4:3)</PresentationFormat>
  <Paragraphs>113</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CHRIST THE ROCK CONGREGATION SUNDAY MAY 14TH 2023  Sermon by Pastor Marc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75</cp:revision>
  <dcterms:created xsi:type="dcterms:W3CDTF">2020-08-22T16:53:36Z</dcterms:created>
  <dcterms:modified xsi:type="dcterms:W3CDTF">2023-05-14T12:55:14Z</dcterms:modified>
</cp:coreProperties>
</file>