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8" r:id="rId2"/>
    <p:sldId id="420" r:id="rId3"/>
    <p:sldId id="521" r:id="rId4"/>
    <p:sldId id="522" r:id="rId5"/>
    <p:sldId id="523" r:id="rId6"/>
    <p:sldId id="524" r:id="rId7"/>
    <p:sldId id="508" r:id="rId8"/>
    <p:sldId id="525" r:id="rId9"/>
    <p:sldId id="526" r:id="rId10"/>
    <p:sldId id="527" r:id="rId11"/>
    <p:sldId id="510" r:id="rId12"/>
    <p:sldId id="528" r:id="rId13"/>
    <p:sldId id="529" r:id="rId14"/>
    <p:sldId id="530" r:id="rId15"/>
    <p:sldId id="531" r:id="rId16"/>
    <p:sldId id="511" r:id="rId17"/>
    <p:sldId id="532" r:id="rId18"/>
    <p:sldId id="512" r:id="rId19"/>
    <p:sldId id="533" r:id="rId20"/>
    <p:sldId id="513" r:id="rId21"/>
    <p:sldId id="534" r:id="rId22"/>
    <p:sldId id="535" r:id="rId23"/>
    <p:sldId id="514" r:id="rId24"/>
    <p:sldId id="536" r:id="rId25"/>
    <p:sldId id="465" r:id="rId26"/>
    <p:sldId id="537" r:id="rId27"/>
    <p:sldId id="538" r:id="rId28"/>
    <p:sldId id="515" r:id="rId29"/>
    <p:sldId id="539" r:id="rId30"/>
    <p:sldId id="540" r:id="rId31"/>
    <p:sldId id="460" r:id="rId32"/>
    <p:sldId id="519" r:id="rId33"/>
    <p:sldId id="543" r:id="rId34"/>
    <p:sldId id="542" r:id="rId35"/>
    <p:sldId id="541" r:id="rId36"/>
    <p:sldId id="520" r:id="rId37"/>
    <p:sldId id="544" r:id="rId38"/>
    <p:sldId id="54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4/29/2023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4/29/2023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4/29/2023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4/29/2023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4/29/2023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4/29/2023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4/29/2023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4/29/2023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4/29/2023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4/29/2023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4/29/2023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4/29/2023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4/29/2023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ospel Reflection: What Is the True Meaning of the Parable of the Ten  Virgins?"/>
          <p:cNvPicPr/>
          <p:nvPr/>
        </p:nvPicPr>
        <p:blipFill>
          <a:blip r:embed="rId2"/>
          <a:srcRect/>
          <a:stretch>
            <a:fillRect/>
          </a:stretch>
        </p:blipFill>
        <p:spPr bwMode="auto">
          <a:xfrm>
            <a:off x="0" y="3733800"/>
            <a:ext cx="9144000" cy="35814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blipFill>
            <a:blip r:embed="rId3"/>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SUNDY APRIL O0TH 2023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sp>
        <p:nvSpPr>
          <p:cNvPr id="32769" name="Rectangle 1"/>
          <p:cNvSpPr>
            <a:spLocks noChangeArrowheads="1"/>
          </p:cNvSpPr>
          <p:nvPr/>
        </p:nvSpPr>
        <p:spPr bwMode="auto">
          <a:xfrm>
            <a:off x="0" y="2819400"/>
            <a:ext cx="9144000" cy="1200329"/>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THE  PARABLE  OF  THE  TEN VIRGINS</a:t>
            </a:r>
            <a:endParaRPr kumimoji="0" lang="fr-FR"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dirty="0" smtClean="0">
                <a:solidFill>
                  <a:srgbClr val="FF0000"/>
                </a:solidFill>
                <a:latin typeface="Arial Rounded MT Bold" pitchFamily="34" charset="0"/>
              </a:rPr>
              <a:t>READING: MATTHEW 25: 1-13</a:t>
            </a:r>
          </a:p>
          <a:p>
            <a:pPr algn="just"/>
            <a:r>
              <a:rPr lang="en-US" sz="4000" dirty="0" smtClean="0">
                <a:solidFill>
                  <a:srgbClr val="0000CC"/>
                </a:solidFill>
                <a:latin typeface="Arial Rounded MT Bold" pitchFamily="34" charset="0"/>
              </a:rPr>
              <a:t>1 ¶ "Then the kingdom of heaven shall be likened to ten virgins who took their lamps and went out to meet the bridegroom.</a:t>
            </a:r>
          </a:p>
          <a:p>
            <a:pPr algn="just"/>
            <a:r>
              <a:rPr lang="en-US" sz="4000" dirty="0" smtClean="0">
                <a:solidFill>
                  <a:srgbClr val="0000CC"/>
                </a:solidFill>
                <a:latin typeface="Arial Rounded MT Bold" pitchFamily="34" charset="0"/>
              </a:rPr>
              <a:t> </a:t>
            </a:r>
            <a:r>
              <a:rPr lang="en-US" sz="4000" dirty="0" smtClean="0">
                <a:solidFill>
                  <a:srgbClr val="FF0000"/>
                </a:solidFill>
                <a:latin typeface="Arial Rounded MT Bold" pitchFamily="34" charset="0"/>
              </a:rPr>
              <a:t>2 "Now five of them were wise, and five were foolish.</a:t>
            </a:r>
          </a:p>
          <a:p>
            <a:pPr algn="just"/>
            <a:r>
              <a:rPr lang="en-US" sz="4000" dirty="0" smtClean="0">
                <a:solidFill>
                  <a:srgbClr val="0000CC"/>
                </a:solidFill>
                <a:latin typeface="Arial Rounded MT Bold" pitchFamily="34" charset="0"/>
              </a:rPr>
              <a:t> 3 "Those who were foolish took their lamps and took no oil with them,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000" dirty="0" smtClean="0">
                <a:solidFill>
                  <a:srgbClr val="0000CC"/>
                </a:solidFill>
                <a:latin typeface="Arial Rounded MT Bold" pitchFamily="34" charset="0"/>
              </a:rPr>
              <a:t>4 "but the wise took oil in their vessels with their lamps.</a:t>
            </a:r>
          </a:p>
          <a:p>
            <a:pPr algn="just"/>
            <a:r>
              <a:rPr lang="en-US" sz="4000" dirty="0" smtClean="0">
                <a:solidFill>
                  <a:srgbClr val="FF0000"/>
                </a:solidFill>
                <a:latin typeface="Arial Rounded MT Bold" pitchFamily="34" charset="0"/>
              </a:rPr>
              <a:t> 5 "But while the bridegroom was delayed, they all slumbered and slept.</a:t>
            </a:r>
          </a:p>
          <a:p>
            <a:pPr algn="just"/>
            <a:r>
              <a:rPr lang="en-US" sz="4000" dirty="0" smtClean="0">
                <a:solidFill>
                  <a:srgbClr val="0000CC"/>
                </a:solidFill>
                <a:latin typeface="Arial Rounded MT Bold" pitchFamily="34" charset="0"/>
              </a:rPr>
              <a:t> 6 "And at midnight a cry was heard: 'Behold, the bridegroom is coming; go out to meet him!'</a:t>
            </a:r>
          </a:p>
          <a:p>
            <a:pPr algn="just"/>
            <a:r>
              <a:rPr lang="en-US" sz="4000" dirty="0" smtClean="0">
                <a:solidFill>
                  <a:srgbClr val="FF0000"/>
                </a:solidFill>
                <a:latin typeface="Arial Rounded MT Bold" pitchFamily="34" charset="0"/>
              </a:rPr>
              <a:t> 7 "Then all those virgins arose and trimmed their lamps.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400" dirty="0" smtClean="0">
                <a:solidFill>
                  <a:srgbClr val="0000CC"/>
                </a:solidFill>
                <a:latin typeface="Arial Rounded MT Bold" pitchFamily="34" charset="0"/>
              </a:rPr>
              <a:t>8 "And the foolish said to the wise, 'Give us some of your oil, for our lamps are going out.'</a:t>
            </a:r>
          </a:p>
          <a:p>
            <a:pPr algn="just"/>
            <a:r>
              <a:rPr lang="en-US" sz="4400" dirty="0" smtClean="0">
                <a:solidFill>
                  <a:srgbClr val="FF0000"/>
                </a:solidFill>
                <a:latin typeface="Arial Rounded MT Bold" pitchFamily="34" charset="0"/>
              </a:rPr>
              <a:t> 9 "But the wise answered, saying, 'No, lest there should not be enough for us and you; but go rather to those who sell, and buy for yourselves.'</a:t>
            </a:r>
          </a:p>
          <a:p>
            <a:pPr algn="just"/>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smtClean="0">
                <a:solidFill>
                  <a:srgbClr val="0000CC"/>
                </a:solidFill>
                <a:latin typeface="Arial Rounded MT Bold" pitchFamily="34" charset="0"/>
              </a:rPr>
              <a:t>10 "And while they went to buy, the bridegroom came, and those who were ready went in with him to the wedding; and the door was shut.</a:t>
            </a:r>
          </a:p>
          <a:p>
            <a:pPr algn="just"/>
            <a:r>
              <a:rPr lang="en-US" sz="4800" dirty="0" smtClean="0">
                <a:solidFill>
                  <a:srgbClr val="FF0000"/>
                </a:solidFill>
                <a:latin typeface="Arial Rounded MT Bold" pitchFamily="34" charset="0"/>
              </a:rPr>
              <a:t> 11 "Afterward the other virgins came also, saying, 'Lord, Lord, open to us!'</a:t>
            </a:r>
          </a:p>
          <a:p>
            <a:pPr algn="just"/>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smtClean="0">
                <a:solidFill>
                  <a:srgbClr val="0000CC"/>
                </a:solidFill>
                <a:latin typeface="Arial Rounded MT Bold" pitchFamily="34" charset="0"/>
              </a:rPr>
              <a:t>12 "But he answered and said, 'Assuredly, I say to you, I do not know you.'</a:t>
            </a:r>
          </a:p>
          <a:p>
            <a:pPr algn="just"/>
            <a:r>
              <a:rPr lang="en-US" sz="4800" dirty="0" smtClean="0">
                <a:solidFill>
                  <a:srgbClr val="FF0000"/>
                </a:solidFill>
                <a:latin typeface="Arial Rounded MT Bold" pitchFamily="34" charset="0"/>
              </a:rPr>
              <a:t> 13 "Watch therefore, for you know neither the day nor the hour in which the Son of Man is coming.</a:t>
            </a:r>
          </a:p>
          <a:p>
            <a:pPr algn="just"/>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000" b="1" dirty="0" smtClean="0">
                <a:solidFill>
                  <a:srgbClr val="0000CC"/>
                </a:solidFill>
                <a:latin typeface="Arial Rounded MT Bold" pitchFamily="34" charset="0"/>
              </a:rPr>
              <a:t>INTRODUCTION</a:t>
            </a:r>
            <a:endParaRPr lang="en-US" sz="4000" dirty="0" smtClean="0">
              <a:solidFill>
                <a:srgbClr val="0000CC"/>
              </a:solidFill>
              <a:latin typeface="Arial Rounded MT Bold" pitchFamily="34" charset="0"/>
            </a:endParaRPr>
          </a:p>
          <a:p>
            <a:pPr lvl="0" algn="just"/>
            <a:r>
              <a:rPr lang="en-US" sz="4000" dirty="0" smtClean="0">
                <a:latin typeface="Arial Rounded MT Bold" pitchFamily="34" charset="0"/>
              </a:rPr>
              <a:t>In Matthew 25 verses 1-13, we find another alarming parable of Jesus.</a:t>
            </a:r>
          </a:p>
          <a:p>
            <a:pPr lvl="0" algn="just"/>
            <a:r>
              <a:rPr lang="en-US" sz="4000" dirty="0" smtClean="0">
                <a:solidFill>
                  <a:srgbClr val="0000CC"/>
                </a:solidFill>
                <a:latin typeface="Arial Rounded MT Bold" pitchFamily="34" charset="0"/>
              </a:rPr>
              <a:t>In it we find people being disqualified in the last hour.</a:t>
            </a:r>
          </a:p>
          <a:p>
            <a:pPr lvl="0" algn="just"/>
            <a:r>
              <a:rPr lang="en-US" sz="4000" dirty="0" smtClean="0">
                <a:latin typeface="Arial Rounded MT Bold" pitchFamily="34" charset="0"/>
              </a:rPr>
              <a:t>As Christians, we need to pay mind to these parables because they are timeless truths folded in coded sentences.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dirty="0" smtClean="0">
                <a:latin typeface="Arial Rounded MT Bold" pitchFamily="34" charset="0"/>
              </a:rPr>
              <a:t>Jesus took ample time to give us a glimpse of what is it like to prepare to go to heaven.</a:t>
            </a:r>
          </a:p>
          <a:p>
            <a:pPr lvl="0" algn="just"/>
            <a:r>
              <a:rPr lang="en-US" sz="4000" dirty="0" smtClean="0">
                <a:solidFill>
                  <a:srgbClr val="0000CC"/>
                </a:solidFill>
                <a:latin typeface="Arial Rounded MT Bold" pitchFamily="34" charset="0"/>
              </a:rPr>
              <a:t>In all these parables, the underlying truth is that many who were supposed to be on the inside were found on the outside.</a:t>
            </a:r>
          </a:p>
          <a:p>
            <a:pPr lvl="0" algn="just"/>
            <a:r>
              <a:rPr lang="en-US" sz="4000" dirty="0" smtClean="0">
                <a:latin typeface="Arial Rounded MT Bold" pitchFamily="34" charset="0"/>
              </a:rPr>
              <a:t>Last week we saw the parable of the </a:t>
            </a:r>
            <a:r>
              <a:rPr lang="en-US" sz="4000" dirty="0" err="1" smtClean="0">
                <a:latin typeface="Arial Rounded MT Bold" pitchFamily="34" charset="0"/>
              </a:rPr>
              <a:t>sower</a:t>
            </a:r>
            <a:r>
              <a:rPr lang="en-US" sz="4000" dirty="0" smtClean="0">
                <a:latin typeface="Arial Rounded MT Bold" pitchFamily="34" charset="0"/>
              </a:rPr>
              <a:t> and the four fields.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dirty="0" smtClean="0">
                <a:latin typeface="Arial Rounded MT Bold" pitchFamily="34" charset="0"/>
              </a:rPr>
              <a:t>Out of the four fields, only one was able to sustain the test of time to bear fruits.</a:t>
            </a:r>
          </a:p>
          <a:p>
            <a:pPr lvl="0" algn="just"/>
            <a:r>
              <a:rPr lang="en-US" sz="4800" dirty="0" smtClean="0">
                <a:solidFill>
                  <a:srgbClr val="0000CC"/>
                </a:solidFill>
                <a:latin typeface="Arial Rounded MT Bold" pitchFamily="34" charset="0"/>
              </a:rPr>
              <a:t>Today, we will examine the parable of the ten virgins in an effort to extract the lesson that our Lord Jesus was trying to convey.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5400" dirty="0" smtClean="0">
                <a:latin typeface="Arial Rounded MT Bold" pitchFamily="34" charset="0"/>
              </a:rPr>
              <a:t>I assure you that Jesus is talking about church fox here.</a:t>
            </a:r>
          </a:p>
          <a:p>
            <a:pPr lvl="0" algn="just"/>
            <a:r>
              <a:rPr lang="en-US" sz="5400" dirty="0" smtClean="0">
                <a:solidFill>
                  <a:srgbClr val="0000CC"/>
                </a:solidFill>
                <a:latin typeface="Arial Rounded MT Bold" pitchFamily="34" charset="0"/>
              </a:rPr>
              <a:t>They all knew about the wedding, and they all had a personal invitation to take part in it. </a:t>
            </a:r>
            <a:endParaRPr lang="en-US" sz="5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400" b="1" dirty="0" smtClean="0">
                <a:solidFill>
                  <a:srgbClr val="C00000"/>
                </a:solidFill>
                <a:latin typeface="Arial Rounded MT Bold" pitchFamily="34" charset="0"/>
              </a:rPr>
              <a:t>BACKGROUND</a:t>
            </a:r>
            <a:endParaRPr lang="en-US" sz="4400" dirty="0" smtClean="0">
              <a:solidFill>
                <a:srgbClr val="C00000"/>
              </a:solidFill>
              <a:latin typeface="Arial Rounded MT Bold" pitchFamily="34" charset="0"/>
            </a:endParaRPr>
          </a:p>
          <a:p>
            <a:pPr lvl="0" algn="just"/>
            <a:r>
              <a:rPr lang="en-US" sz="4400" dirty="0" smtClean="0">
                <a:latin typeface="Arial Rounded MT Bold" pitchFamily="34" charset="0"/>
              </a:rPr>
              <a:t>In the time of Jesus wedding ceremonies in the Middle East were very big events.</a:t>
            </a:r>
          </a:p>
          <a:p>
            <a:pPr lvl="0" algn="just"/>
            <a:r>
              <a:rPr lang="en-US" sz="4400" dirty="0" smtClean="0">
                <a:solidFill>
                  <a:srgbClr val="C00000"/>
                </a:solidFill>
                <a:latin typeface="Arial Rounded MT Bold" pitchFamily="34" charset="0"/>
              </a:rPr>
              <a:t>The exact time of the ceremony could not be forecasted because of the many variables that were involved.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dirty="0" smtClean="0">
                <a:latin typeface="Arial Rounded MT Bold" pitchFamily="34" charset="0"/>
              </a:rPr>
              <a:t>On the day of the wedding, the groom and many others would travel to the bride’s home to pick up his future wife.</a:t>
            </a:r>
          </a:p>
          <a:p>
            <a:pPr lvl="0" algn="just"/>
            <a:r>
              <a:rPr lang="en-US" sz="4000" dirty="0" smtClean="0">
                <a:solidFill>
                  <a:srgbClr val="C00000"/>
                </a:solidFill>
                <a:latin typeface="Arial Rounded MT Bold" pitchFamily="34" charset="0"/>
              </a:rPr>
              <a:t>After acquitting with all the necessary payments and requirements, the groom and the bride and those from the bride’s house will take the trip toward the groom’s house where the ceremony will take place.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800" dirty="0" smtClean="0">
                <a:latin typeface="Arial Rounded MT Bold" pitchFamily="34" charset="0"/>
              </a:rPr>
              <a:t>A large group of people would be in company of the </a:t>
            </a:r>
            <a:r>
              <a:rPr lang="en-US" sz="4800" dirty="0" smtClean="0">
                <a:latin typeface="Arial Rounded MT Bold" pitchFamily="34" charset="0"/>
              </a:rPr>
              <a:t>couple, dancing and shouting </a:t>
            </a:r>
            <a:r>
              <a:rPr lang="en-US" sz="4800" dirty="0" smtClean="0">
                <a:latin typeface="Arial Rounded MT Bold" pitchFamily="34" charset="0"/>
              </a:rPr>
              <a:t>their way to the wedding ceremony.</a:t>
            </a:r>
          </a:p>
          <a:p>
            <a:pPr lvl="0" algn="just"/>
            <a:r>
              <a:rPr lang="en-US" sz="4800" dirty="0" smtClean="0">
                <a:solidFill>
                  <a:srgbClr val="C00000"/>
                </a:solidFill>
                <a:latin typeface="Arial Rounded MT Bold" pitchFamily="34" charset="0"/>
              </a:rPr>
              <a:t>From the Groom’s father house, a large number of invitees would be present in expectation of the groom’s return.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 virgins were the special guests of honor to magnify the event at the arrival of the wedding convoy.</a:t>
            </a:r>
          </a:p>
          <a:p>
            <a:pPr lvl="0" algn="just"/>
            <a:r>
              <a:rPr lang="en-US" sz="4000" dirty="0" smtClean="0">
                <a:solidFill>
                  <a:srgbClr val="C00000"/>
                </a:solidFill>
                <a:latin typeface="Arial Rounded MT Bold" pitchFamily="34" charset="0"/>
              </a:rPr>
              <a:t>The return of the groom could be affected by a number of weather related and other issues.</a:t>
            </a:r>
          </a:p>
          <a:p>
            <a:pPr lvl="0" algn="just"/>
            <a:r>
              <a:rPr lang="en-US" sz="4000" dirty="0" smtClean="0">
                <a:latin typeface="Arial Rounded MT Bold" pitchFamily="34" charset="0"/>
              </a:rPr>
              <a:t>Sometimes these returns would take place in the middle of the night.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Each of these virgins had to have their lamp fully loaded for the occasion.</a:t>
            </a:r>
          </a:p>
          <a:p>
            <a:pPr lvl="0" algn="just"/>
            <a:r>
              <a:rPr lang="en-US" sz="4800" dirty="0" smtClean="0">
                <a:solidFill>
                  <a:srgbClr val="C00000"/>
                </a:solidFill>
                <a:latin typeface="Arial Rounded MT Bold" pitchFamily="34" charset="0"/>
              </a:rPr>
              <a:t>After the return of the wedding parties, they would shut the gates and began to celebrate for the next seven days or so,</a:t>
            </a:r>
          </a:p>
          <a:p>
            <a:pPr algn="just">
              <a:buNone/>
            </a:pPr>
            <a:endParaRPr lang="en-US" sz="28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4000" b="1" dirty="0" smtClean="0">
                <a:solidFill>
                  <a:srgbClr val="0000CC"/>
                </a:solidFill>
                <a:latin typeface="Arial Rounded MT Bold" pitchFamily="34" charset="0"/>
              </a:rPr>
              <a:t>THE TEN VIRGINS</a:t>
            </a:r>
            <a:endParaRPr lang="en-US" sz="4000" dirty="0" smtClean="0">
              <a:solidFill>
                <a:srgbClr val="0000CC"/>
              </a:solidFill>
              <a:latin typeface="Arial Rounded MT Bold" pitchFamily="34" charset="0"/>
            </a:endParaRPr>
          </a:p>
          <a:p>
            <a:pPr lvl="0" algn="just"/>
            <a:r>
              <a:rPr lang="en-US" sz="4000" dirty="0" smtClean="0">
                <a:latin typeface="Arial Rounded MT Bold" pitchFamily="34" charset="0"/>
              </a:rPr>
              <a:t>All ten virgins were all invited to be the special guests of honor to welcome the groom.</a:t>
            </a:r>
          </a:p>
          <a:p>
            <a:pPr lvl="0" algn="just"/>
            <a:r>
              <a:rPr lang="en-US" sz="4000" dirty="0" smtClean="0">
                <a:solidFill>
                  <a:srgbClr val="0000CC"/>
                </a:solidFill>
                <a:latin typeface="Arial Rounded MT Bold" pitchFamily="34" charset="0"/>
              </a:rPr>
              <a:t>All ten virgins were expected to be ready</a:t>
            </a:r>
            <a:r>
              <a:rPr lang="en-US" sz="4000" dirty="0" smtClean="0">
                <a:latin typeface="Arial Rounded MT Bold" pitchFamily="34" charset="0"/>
              </a:rPr>
              <a:t>.</a:t>
            </a:r>
          </a:p>
          <a:p>
            <a:pPr lvl="0" algn="just"/>
            <a:r>
              <a:rPr lang="en-US" sz="4000" dirty="0" smtClean="0">
                <a:latin typeface="Arial Rounded MT Bold" pitchFamily="34" charset="0"/>
              </a:rPr>
              <a:t>All ten virgins had to wait.</a:t>
            </a:r>
          </a:p>
          <a:p>
            <a:pPr lvl="0" algn="just"/>
            <a:r>
              <a:rPr lang="en-US" sz="4000" dirty="0" smtClean="0">
                <a:solidFill>
                  <a:srgbClr val="0000CC"/>
                </a:solidFill>
                <a:latin typeface="Arial Rounded MT Bold" pitchFamily="34" charset="0"/>
              </a:rPr>
              <a:t>All ten virgins had to make good economy of the oil for their lamps.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smtClean="0">
                <a:latin typeface="Arial Rounded MT Bold" pitchFamily="34" charset="0"/>
              </a:rPr>
              <a:t>All ten virgins were supposed to be mindful of the special </a:t>
            </a:r>
            <a:r>
              <a:rPr lang="en-US" sz="4000" dirty="0" smtClean="0">
                <a:latin typeface="Arial Rounded MT Bold" pitchFamily="34" charset="0"/>
              </a:rPr>
              <a:t>reason </a:t>
            </a:r>
            <a:r>
              <a:rPr lang="en-US" sz="4000" dirty="0" smtClean="0">
                <a:latin typeface="Arial Rounded MT Bold" pitchFamily="34" charset="0"/>
              </a:rPr>
              <a:t>for their presence.</a:t>
            </a:r>
          </a:p>
          <a:p>
            <a:pPr lvl="0" algn="just"/>
            <a:r>
              <a:rPr lang="en-US" sz="4000" dirty="0" smtClean="0">
                <a:solidFill>
                  <a:srgbClr val="0000CC"/>
                </a:solidFill>
                <a:latin typeface="Arial Rounded MT Bold" pitchFamily="34" charset="0"/>
              </a:rPr>
              <a:t>All ten virgins had taken their lamps with them.</a:t>
            </a:r>
          </a:p>
          <a:p>
            <a:pPr lvl="0" algn="just"/>
            <a:r>
              <a:rPr lang="en-US" sz="4000" dirty="0" smtClean="0">
                <a:latin typeface="Arial Rounded MT Bold" pitchFamily="34" charset="0"/>
              </a:rPr>
              <a:t>All ten virgins </a:t>
            </a:r>
            <a:r>
              <a:rPr lang="en-US" sz="4000" dirty="0" smtClean="0">
                <a:latin typeface="Arial Rounded MT Bold" pitchFamily="34" charset="0"/>
              </a:rPr>
              <a:t>should have taken extra </a:t>
            </a:r>
            <a:r>
              <a:rPr lang="en-US" sz="4000" dirty="0" smtClean="0">
                <a:latin typeface="Arial Rounded MT Bold" pitchFamily="34" charset="0"/>
              </a:rPr>
              <a:t>oil </a:t>
            </a:r>
            <a:r>
              <a:rPr lang="en-US" sz="4000" dirty="0" smtClean="0">
                <a:latin typeface="Arial Rounded MT Bold" pitchFamily="34" charset="0"/>
              </a:rPr>
              <a:t>with </a:t>
            </a:r>
            <a:r>
              <a:rPr lang="en-US" sz="4000" dirty="0" smtClean="0">
                <a:latin typeface="Arial Rounded MT Bold" pitchFamily="34" charset="0"/>
              </a:rPr>
              <a:t>them</a:t>
            </a:r>
          </a:p>
          <a:p>
            <a:pPr lvl="0" algn="just"/>
            <a:r>
              <a:rPr lang="en-US" sz="4000" dirty="0" smtClean="0">
                <a:solidFill>
                  <a:srgbClr val="0000CC"/>
                </a:solidFill>
                <a:latin typeface="Arial Rounded MT Bold" pitchFamily="34" charset="0"/>
              </a:rPr>
              <a:t>Five of the ten Virgins had oil in their reserve containers and five used up all their </a:t>
            </a:r>
            <a:r>
              <a:rPr lang="en-US" sz="4000" dirty="0" smtClean="0">
                <a:solidFill>
                  <a:srgbClr val="0000CC"/>
                </a:solidFill>
                <a:latin typeface="Arial Rounded MT Bold" pitchFamily="34" charset="0"/>
              </a:rPr>
              <a:t>oil even before the arrival of the wedding convoy.</a:t>
            </a:r>
            <a:endParaRPr lang="en-US" sz="4000" dirty="0" smtClean="0">
              <a:solidFill>
                <a:srgbClr val="0000CC"/>
              </a:solidFill>
              <a:latin typeface="Arial Rounded MT Bold" pitchFamily="34" charset="0"/>
            </a:endParaRPr>
          </a:p>
          <a:p>
            <a:pPr algn="just">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000" b="1" dirty="0" smtClean="0">
                <a:solidFill>
                  <a:srgbClr val="7030A0"/>
                </a:solidFill>
                <a:latin typeface="Arial Rounded MT Bold" pitchFamily="34" charset="0"/>
              </a:rPr>
              <a:t>THE FOOLISH VIRGINS</a:t>
            </a:r>
            <a:endParaRPr lang="en-US" sz="4000" dirty="0" smtClean="0">
              <a:solidFill>
                <a:srgbClr val="7030A0"/>
              </a:solidFill>
              <a:latin typeface="Arial Rounded MT Bold" pitchFamily="34" charset="0"/>
            </a:endParaRPr>
          </a:p>
          <a:p>
            <a:pPr lvl="0" algn="just"/>
            <a:r>
              <a:rPr lang="en-US" sz="4000" dirty="0" smtClean="0">
                <a:latin typeface="Arial Rounded MT Bold" pitchFamily="34" charset="0"/>
              </a:rPr>
              <a:t>The foolish virgins were busy with their own preoccupations while forgetting the task at hand.</a:t>
            </a:r>
          </a:p>
          <a:p>
            <a:pPr lvl="0" algn="just"/>
            <a:r>
              <a:rPr lang="en-US" sz="4000" dirty="0" smtClean="0">
                <a:solidFill>
                  <a:srgbClr val="7030A0"/>
                </a:solidFill>
                <a:latin typeface="Arial Rounded MT Bold" pitchFamily="34" charset="0"/>
              </a:rPr>
              <a:t>The foolish virgins were distracted and imprudent.</a:t>
            </a:r>
          </a:p>
          <a:p>
            <a:pPr lvl="0" algn="just"/>
            <a:r>
              <a:rPr lang="en-US" sz="4000" dirty="0" smtClean="0">
                <a:latin typeface="Arial Rounded MT Bold" pitchFamily="34" charset="0"/>
              </a:rPr>
              <a:t>The foolish virgins were procrastinators; they only made plan for short wait.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000" dirty="0" smtClean="0">
                <a:latin typeface="Arial Rounded MT Bold" pitchFamily="34" charset="0"/>
              </a:rPr>
              <a:t>The foolish virgins did not take their jobs seriously.</a:t>
            </a:r>
          </a:p>
          <a:p>
            <a:pPr lvl="0" algn="just"/>
            <a:r>
              <a:rPr lang="en-US" sz="4000" dirty="0" smtClean="0">
                <a:solidFill>
                  <a:srgbClr val="7030A0"/>
                </a:solidFill>
                <a:latin typeface="Arial Rounded MT Bold" pitchFamily="34" charset="0"/>
              </a:rPr>
              <a:t>The foolish virgins did not see the need to store more oil for their lamps.</a:t>
            </a:r>
          </a:p>
          <a:p>
            <a:pPr algn="just"/>
            <a:r>
              <a:rPr lang="en-US" sz="4000" dirty="0" smtClean="0">
                <a:solidFill>
                  <a:schemeClr val="tx1"/>
                </a:solidFill>
                <a:latin typeface="Arial Rounded MT Bold" pitchFamily="34" charset="0"/>
              </a:rPr>
              <a:t>The </a:t>
            </a:r>
            <a:r>
              <a:rPr lang="en-US" sz="4000" dirty="0" smtClean="0">
                <a:solidFill>
                  <a:schemeClr val="tx1"/>
                </a:solidFill>
                <a:latin typeface="Arial Rounded MT Bold" pitchFamily="34" charset="0"/>
              </a:rPr>
              <a:t>foolish virgins were busy fantasizing and guessing the return of the groom.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b="1" dirty="0" smtClean="0">
                <a:solidFill>
                  <a:srgbClr val="FF0000"/>
                </a:solidFill>
                <a:latin typeface="Arial Rounded MT Bold" pitchFamily="34" charset="0"/>
              </a:rPr>
              <a:t>THE UNEXPECTED DELAY</a:t>
            </a:r>
            <a:endParaRPr lang="en-US" sz="4000" dirty="0" smtClean="0">
              <a:solidFill>
                <a:srgbClr val="FF0000"/>
              </a:solidFill>
              <a:latin typeface="Arial Rounded MT Bold" pitchFamily="34" charset="0"/>
            </a:endParaRPr>
          </a:p>
          <a:p>
            <a:pPr lvl="0" algn="just"/>
            <a:r>
              <a:rPr lang="en-US" sz="4000" dirty="0" smtClean="0">
                <a:latin typeface="Arial Rounded MT Bold" pitchFamily="34" charset="0"/>
              </a:rPr>
              <a:t>The groom had a very late return, much more so than anyone expected</a:t>
            </a:r>
            <a:r>
              <a:rPr lang="en-US" sz="4000" dirty="0" smtClean="0">
                <a:latin typeface="Arial Rounded MT Bold" pitchFamily="34" charset="0"/>
              </a:rPr>
              <a:t>. He arrived at midnight.</a:t>
            </a:r>
            <a:endParaRPr lang="en-US" sz="4000" dirty="0" smtClean="0">
              <a:latin typeface="Arial Rounded MT Bold" pitchFamily="34" charset="0"/>
            </a:endParaRPr>
          </a:p>
          <a:p>
            <a:pPr lvl="0" algn="just"/>
            <a:r>
              <a:rPr lang="en-US" sz="4000" dirty="0" smtClean="0">
                <a:solidFill>
                  <a:srgbClr val="FF0000"/>
                </a:solidFill>
                <a:latin typeface="Arial Rounded MT Bold" pitchFamily="34" charset="0"/>
              </a:rPr>
              <a:t>The wise and the foolish virgins fell all asleep while waiting.</a:t>
            </a:r>
          </a:p>
          <a:p>
            <a:pPr lvl="0" algn="just"/>
            <a:r>
              <a:rPr lang="en-US" sz="4000" dirty="0" smtClean="0">
                <a:latin typeface="Arial Rounded MT Bold" pitchFamily="34" charset="0"/>
              </a:rPr>
              <a:t>The wise virgins were still </a:t>
            </a:r>
            <a:r>
              <a:rPr lang="en-US" sz="4000" dirty="0" smtClean="0">
                <a:latin typeface="Arial Rounded MT Bold" pitchFamily="34" charset="0"/>
              </a:rPr>
              <a:t>on </a:t>
            </a:r>
            <a:r>
              <a:rPr lang="en-US" sz="4000" dirty="0" smtClean="0">
                <a:latin typeface="Arial Rounded MT Bold" pitchFamily="34" charset="0"/>
              </a:rPr>
              <a:t>track with the occasion and saved up their oil for it.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600" dirty="0" smtClean="0">
                <a:latin typeface="Arial Rounded MT Bold" pitchFamily="34" charset="0"/>
              </a:rPr>
              <a:t>The foolish virgins had given up and lost sights of the occasion.</a:t>
            </a:r>
          </a:p>
          <a:p>
            <a:pPr lvl="0" algn="just"/>
            <a:r>
              <a:rPr lang="en-US" sz="4600" dirty="0" smtClean="0">
                <a:solidFill>
                  <a:srgbClr val="FF0000"/>
                </a:solidFill>
                <a:latin typeface="Arial Rounded MT Bold" pitchFamily="34" charset="0"/>
              </a:rPr>
              <a:t>For whatever reason the return was so delayed is not explained in the parable.</a:t>
            </a:r>
          </a:p>
          <a:p>
            <a:pPr lvl="0" algn="just"/>
            <a:r>
              <a:rPr lang="en-US" sz="4600" dirty="0" smtClean="0">
                <a:latin typeface="Arial Rounded MT Bold" pitchFamily="34" charset="0"/>
              </a:rPr>
              <a:t>Out of nowhere, the voice of the convoy began to be heard.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800" dirty="0" smtClean="0">
                <a:solidFill>
                  <a:schemeClr val="tx1"/>
                </a:solidFill>
                <a:latin typeface="Arial Rounded MT Bold" pitchFamily="34" charset="0"/>
              </a:rPr>
              <a:t>Finally all those who were sleeping woke up.</a:t>
            </a:r>
          </a:p>
          <a:p>
            <a:pPr lvl="0" algn="just"/>
            <a:r>
              <a:rPr lang="en-US" sz="4800" dirty="0" smtClean="0">
                <a:solidFill>
                  <a:srgbClr val="FF0000"/>
                </a:solidFill>
                <a:latin typeface="Arial Rounded MT Bold" pitchFamily="34" charset="0"/>
              </a:rPr>
              <a:t>The only thing that mattered at that point was to have their lamps lighted to attain to their tasks.</a:t>
            </a:r>
          </a:p>
          <a:p>
            <a:pPr lvl="0" algn="just"/>
            <a:r>
              <a:rPr lang="en-US" sz="4800" dirty="0" smtClean="0">
                <a:latin typeface="Arial Rounded MT Bold" pitchFamily="34" charset="0"/>
              </a:rPr>
              <a:t>God does not operate with human </a:t>
            </a:r>
            <a:r>
              <a:rPr lang="en-US" sz="4800" dirty="0" smtClean="0">
                <a:latin typeface="Arial Rounded MT Bold" pitchFamily="34" charset="0"/>
              </a:rPr>
              <a:t>clocks; </a:t>
            </a:r>
            <a:r>
              <a:rPr lang="en-US" sz="4800" dirty="0" smtClean="0">
                <a:latin typeface="Arial Rounded MT Bold" pitchFamily="34" charset="0"/>
              </a:rPr>
              <a:t>it’s always up to us to adjust to His timing. </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000" b="1" dirty="0" smtClean="0">
                <a:solidFill>
                  <a:srgbClr val="0000CC"/>
                </a:solidFill>
                <a:latin typeface="Arial Rounded MT Bold" pitchFamily="34" charset="0"/>
              </a:rPr>
              <a:t>THE BENEFIT OF THE RESERVED OIL</a:t>
            </a:r>
            <a:endParaRPr lang="en-US" sz="4000" dirty="0" smtClean="0">
              <a:solidFill>
                <a:srgbClr val="0000CC"/>
              </a:solidFill>
              <a:latin typeface="Arial Rounded MT Bold" pitchFamily="34" charset="0"/>
            </a:endParaRPr>
          </a:p>
          <a:p>
            <a:pPr lvl="0" algn="just"/>
            <a:r>
              <a:rPr lang="en-US" sz="4000" dirty="0" smtClean="0">
                <a:latin typeface="Arial Rounded MT Bold" pitchFamily="34" charset="0"/>
              </a:rPr>
              <a:t>If the foolish virgins had no oil in reserve; they carelessly used it all while waiting.</a:t>
            </a:r>
          </a:p>
          <a:p>
            <a:pPr lvl="0" algn="just"/>
            <a:r>
              <a:rPr lang="en-US" sz="4000" dirty="0" smtClean="0">
                <a:solidFill>
                  <a:srgbClr val="0000CC"/>
                </a:solidFill>
                <a:latin typeface="Arial Rounded MT Bold" pitchFamily="34" charset="0"/>
              </a:rPr>
              <a:t>The wise virgins preserved the rest of their oil for the occasion.</a:t>
            </a:r>
          </a:p>
          <a:p>
            <a:pPr lvl="0" algn="just"/>
            <a:r>
              <a:rPr lang="en-US" sz="4000" dirty="0" smtClean="0">
                <a:latin typeface="Arial Rounded MT Bold" pitchFamily="34" charset="0"/>
              </a:rPr>
              <a:t>The only difference between the wise and the foolish virgins were the oil or absence of oil in their lamps.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They were all dressed up for the occasion but only five of them partake in it.</a:t>
            </a:r>
          </a:p>
          <a:p>
            <a:pPr lvl="0" algn="just"/>
            <a:r>
              <a:rPr lang="en-US" sz="4000" dirty="0" smtClean="0">
                <a:solidFill>
                  <a:srgbClr val="0000CC"/>
                </a:solidFill>
                <a:latin typeface="Arial Rounded MT Bold" pitchFamily="34" charset="0"/>
              </a:rPr>
              <a:t>It was a matter of priority.</a:t>
            </a:r>
          </a:p>
          <a:p>
            <a:pPr lvl="0" algn="just"/>
            <a:r>
              <a:rPr lang="en-US" sz="4000" dirty="0" smtClean="0">
                <a:latin typeface="Arial Rounded MT Bold" pitchFamily="34" charset="0"/>
              </a:rPr>
              <a:t>It was a matter of seriousness.</a:t>
            </a:r>
          </a:p>
          <a:p>
            <a:pPr lvl="0" algn="just"/>
            <a:r>
              <a:rPr lang="en-US" sz="4000" dirty="0" smtClean="0">
                <a:solidFill>
                  <a:srgbClr val="0000CC"/>
                </a:solidFill>
                <a:latin typeface="Arial Rounded MT Bold" pitchFamily="34" charset="0"/>
              </a:rPr>
              <a:t>It was a matter of understanding the consequences.</a:t>
            </a:r>
          </a:p>
          <a:p>
            <a:pPr lvl="0" algn="just"/>
            <a:r>
              <a:rPr lang="en-US" sz="4000" dirty="0" smtClean="0">
                <a:latin typeface="Arial Rounded MT Bold" pitchFamily="34" charset="0"/>
              </a:rPr>
              <a:t>There was no point to their presence without their lamps lighted to shine for the occasion.</a:t>
            </a:r>
          </a:p>
          <a:p>
            <a:endParaRPr lang="en-US" sz="4000" dirty="0" smtClean="0"/>
          </a:p>
          <a:p>
            <a:pPr algn="just"/>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smtClean="0">
                <a:solidFill>
                  <a:srgbClr val="0000CC"/>
                </a:solidFill>
                <a:latin typeface="Arial Rounded MT Bold" pitchFamily="34" charset="0"/>
              </a:rPr>
              <a:t>NO SHARING OF OIL ALLOWED</a:t>
            </a:r>
          </a:p>
          <a:p>
            <a:pPr lvl="0" algn="just"/>
            <a:r>
              <a:rPr lang="en-US" sz="4000" dirty="0" smtClean="0">
                <a:latin typeface="Arial Rounded MT Bold" pitchFamily="34" charset="0"/>
              </a:rPr>
              <a:t>Everyone has to own up to their </a:t>
            </a:r>
            <a:r>
              <a:rPr lang="en-US" sz="4000" dirty="0" smtClean="0">
                <a:latin typeface="Arial Rounded MT Bold" pitchFamily="34" charset="0"/>
              </a:rPr>
              <a:t>mistakes </a:t>
            </a:r>
            <a:r>
              <a:rPr lang="en-US" sz="4000" dirty="0" smtClean="0">
                <a:latin typeface="Arial Rounded MT Bold" pitchFamily="34" charset="0"/>
              </a:rPr>
              <a:t>sometimes.</a:t>
            </a:r>
          </a:p>
          <a:p>
            <a:pPr lvl="0" algn="just"/>
            <a:r>
              <a:rPr lang="en-US" sz="4000" dirty="0" smtClean="0">
                <a:solidFill>
                  <a:srgbClr val="0000CC"/>
                </a:solidFill>
                <a:latin typeface="Arial Rounded MT Bold" pitchFamily="34" charset="0"/>
              </a:rPr>
              <a:t>To </a:t>
            </a:r>
            <a:r>
              <a:rPr lang="en-US" sz="4000" dirty="0" smtClean="0">
                <a:solidFill>
                  <a:srgbClr val="0000CC"/>
                </a:solidFill>
                <a:latin typeface="Arial Rounded MT Bold" pitchFamily="34" charset="0"/>
              </a:rPr>
              <a:t>share the oil at that time is to miss the opportunity to be with the groom.</a:t>
            </a:r>
          </a:p>
          <a:p>
            <a:pPr lvl="0" algn="just"/>
            <a:r>
              <a:rPr lang="en-US" sz="4000" dirty="0" smtClean="0">
                <a:solidFill>
                  <a:schemeClr val="tx1"/>
                </a:solidFill>
                <a:latin typeface="Arial Rounded MT Bold" pitchFamily="34" charset="0"/>
              </a:rPr>
              <a:t>To share the oil at that time </a:t>
            </a:r>
            <a:r>
              <a:rPr lang="en-US" sz="4000" dirty="0" smtClean="0">
                <a:solidFill>
                  <a:schemeClr val="tx1"/>
                </a:solidFill>
                <a:latin typeface="Arial Rounded MT Bold" pitchFamily="34" charset="0"/>
              </a:rPr>
              <a:t>would  validate </a:t>
            </a:r>
            <a:r>
              <a:rPr lang="en-US" sz="4000" dirty="0" smtClean="0">
                <a:solidFill>
                  <a:schemeClr val="tx1"/>
                </a:solidFill>
                <a:latin typeface="Arial Rounded MT Bold" pitchFamily="34" charset="0"/>
              </a:rPr>
              <a:t>the behavior of the foolish virgins.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 oil is just enough for one person.</a:t>
            </a:r>
          </a:p>
          <a:p>
            <a:pPr lvl="0" algn="just"/>
            <a:r>
              <a:rPr lang="en-US" sz="4000" dirty="0" smtClean="0">
                <a:solidFill>
                  <a:srgbClr val="0000CC"/>
                </a:solidFill>
                <a:latin typeface="Arial Rounded MT Bold" pitchFamily="34" charset="0"/>
              </a:rPr>
              <a:t>The wise virgins who were ready for the occasion were also wise enough not to share of their last bit of oil with the foolish ones.</a:t>
            </a:r>
          </a:p>
          <a:p>
            <a:pPr lvl="0" algn="just"/>
            <a:r>
              <a:rPr lang="en-US" sz="4000" dirty="0" smtClean="0">
                <a:latin typeface="Arial Rounded MT Bold" pitchFamily="34" charset="0"/>
              </a:rPr>
              <a:t>Let’s say you could share your school grades with others who refuse to study, would you do it?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dirty="0" smtClean="0">
                <a:latin typeface="Arial Rounded MT Bold" pitchFamily="34" charset="0"/>
              </a:rPr>
              <a:t>Let’s say you could give up you’re A+ to a B- to help somebody help somebody who had an F to get a C so that they would not fail the class.</a:t>
            </a:r>
          </a:p>
          <a:p>
            <a:pPr lvl="0" algn="just"/>
            <a:r>
              <a:rPr lang="en-US" sz="4000" dirty="0" smtClean="0">
                <a:solidFill>
                  <a:srgbClr val="0000CC"/>
                </a:solidFill>
                <a:latin typeface="Arial Rounded MT Bold" pitchFamily="34" charset="0"/>
              </a:rPr>
              <a:t>Let’s say it was the same person you beg to study with but preferred to watch television.</a:t>
            </a:r>
          </a:p>
          <a:p>
            <a:pPr lvl="0" algn="just"/>
            <a:r>
              <a:rPr lang="en-US" sz="4000" dirty="0" smtClean="0">
                <a:latin typeface="Arial Rounded MT Bold" pitchFamily="34" charset="0"/>
              </a:rPr>
              <a:t>To help such a person to pass is a sin because he or she is not worthy for it.</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lnSpcReduction="10000"/>
          </a:bodyPr>
          <a:lstStyle/>
          <a:p>
            <a:pPr algn="ctr">
              <a:buNone/>
            </a:pPr>
            <a:r>
              <a:rPr lang="en-US" sz="4800" b="1" dirty="0" smtClean="0">
                <a:solidFill>
                  <a:srgbClr val="00B0F0"/>
                </a:solidFill>
                <a:latin typeface="Arial Rounded MT Bold" pitchFamily="34" charset="0"/>
              </a:rPr>
              <a:t>WHEN IT’S TOO LATE TO FIX THE WRONG</a:t>
            </a:r>
            <a:endParaRPr lang="en-US" sz="4800" dirty="0" smtClean="0">
              <a:solidFill>
                <a:srgbClr val="00B0F0"/>
              </a:solidFill>
              <a:latin typeface="Arial Rounded MT Bold" pitchFamily="34" charset="0"/>
            </a:endParaRPr>
          </a:p>
          <a:p>
            <a:pPr lvl="0" algn="just"/>
            <a:r>
              <a:rPr lang="en-US" sz="4800" dirty="0" smtClean="0">
                <a:latin typeface="Arial Rounded MT Bold" pitchFamily="34" charset="0"/>
              </a:rPr>
              <a:t>When we are young, we don’t even think </a:t>
            </a:r>
            <a:r>
              <a:rPr lang="en-US" sz="4800" dirty="0" smtClean="0">
                <a:latin typeface="Arial Rounded MT Bold" pitchFamily="34" charset="0"/>
              </a:rPr>
              <a:t>that the </a:t>
            </a:r>
            <a:r>
              <a:rPr lang="en-US" sz="4800" dirty="0" smtClean="0">
                <a:latin typeface="Arial Rounded MT Bold" pitchFamily="34" charset="0"/>
              </a:rPr>
              <a:t>expression “TOO LATE” exists.</a:t>
            </a:r>
          </a:p>
          <a:p>
            <a:pPr lvl="0" algn="just"/>
            <a:r>
              <a:rPr lang="en-US" sz="4800" dirty="0" smtClean="0">
                <a:solidFill>
                  <a:srgbClr val="00B0F0"/>
                </a:solidFill>
                <a:latin typeface="Arial Rounded MT Bold" pitchFamily="34" charset="0"/>
              </a:rPr>
              <a:t>Too late to fix the problem.</a:t>
            </a:r>
          </a:p>
          <a:p>
            <a:pPr lvl="0" algn="just"/>
            <a:r>
              <a:rPr lang="en-US" sz="4800" dirty="0" smtClean="0">
                <a:latin typeface="Arial Rounded MT Bold" pitchFamily="34" charset="0"/>
              </a:rPr>
              <a:t>Too late to regain your innocence</a:t>
            </a:r>
          </a:p>
          <a:p>
            <a:pPr lvl="0" algn="just"/>
            <a:r>
              <a:rPr lang="en-US" sz="4800" dirty="0" smtClean="0">
                <a:solidFill>
                  <a:srgbClr val="00B0F0"/>
                </a:solidFill>
                <a:latin typeface="Arial Rounded MT Bold" pitchFamily="34" charset="0"/>
              </a:rPr>
              <a:t>Too late to have an immaculate criminal record.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a:bodyPr>
          <a:lstStyle/>
          <a:p>
            <a:pPr lvl="0" algn="just"/>
            <a:r>
              <a:rPr lang="en-US" sz="4800" dirty="0" smtClean="0">
                <a:latin typeface="Arial Rounded MT Bold" pitchFamily="34" charset="0"/>
              </a:rPr>
              <a:t>Too late to have a good reference from your job</a:t>
            </a:r>
          </a:p>
          <a:p>
            <a:pPr lvl="0" algn="just"/>
            <a:r>
              <a:rPr lang="en-US" sz="4800" dirty="0" smtClean="0">
                <a:solidFill>
                  <a:srgbClr val="00B0F0"/>
                </a:solidFill>
                <a:latin typeface="Arial Rounded MT Bold" pitchFamily="34" charset="0"/>
              </a:rPr>
              <a:t>Too late to </a:t>
            </a:r>
            <a:r>
              <a:rPr lang="en-US" sz="4800" dirty="0" smtClean="0">
                <a:solidFill>
                  <a:srgbClr val="00B0F0"/>
                </a:solidFill>
                <a:latin typeface="Arial Rounded MT Bold" pitchFamily="34" charset="0"/>
              </a:rPr>
              <a:t>restart the project </a:t>
            </a:r>
            <a:r>
              <a:rPr lang="en-US" sz="4800" dirty="0" smtClean="0">
                <a:solidFill>
                  <a:srgbClr val="00B0F0"/>
                </a:solidFill>
                <a:latin typeface="Arial Rounded MT Bold" pitchFamily="34" charset="0"/>
              </a:rPr>
              <a:t>and finish before the deadline.</a:t>
            </a:r>
          </a:p>
          <a:p>
            <a:pPr lvl="0" algn="just"/>
            <a:r>
              <a:rPr lang="en-US" sz="4800" dirty="0" smtClean="0">
                <a:solidFill>
                  <a:schemeClr val="bg1"/>
                </a:solidFill>
                <a:latin typeface="Arial Rounded MT Bold" pitchFamily="34" charset="0"/>
              </a:rPr>
              <a:t>It was t</a:t>
            </a:r>
            <a:r>
              <a:rPr lang="en-US" sz="4800" dirty="0" smtClean="0">
                <a:solidFill>
                  <a:schemeClr val="bg1"/>
                </a:solidFill>
                <a:latin typeface="Arial Rounded MT Bold" pitchFamily="34" charset="0"/>
              </a:rPr>
              <a:t>oo </a:t>
            </a:r>
            <a:r>
              <a:rPr lang="en-US" sz="4800" dirty="0" smtClean="0">
                <a:solidFill>
                  <a:schemeClr val="bg1"/>
                </a:solidFill>
                <a:latin typeface="Arial Rounded MT Bold" pitchFamily="34" charset="0"/>
              </a:rPr>
              <a:t>late to go get oil and back without missing the occasion.</a:t>
            </a:r>
          </a:p>
          <a:p>
            <a:pPr lvl="0" algn="just"/>
            <a:r>
              <a:rPr lang="en-US" sz="4800" dirty="0" smtClean="0">
                <a:latin typeface="Arial Rounded MT Bold" pitchFamily="34" charset="0"/>
              </a:rPr>
              <a:t>Too late to go get oil and back before the gate </a:t>
            </a:r>
            <a:r>
              <a:rPr lang="en-US" sz="4800" dirty="0" smtClean="0">
                <a:latin typeface="Arial Rounded MT Bold" pitchFamily="34" charset="0"/>
              </a:rPr>
              <a:t>was </a:t>
            </a:r>
            <a:r>
              <a:rPr lang="en-US" sz="4800" dirty="0" smtClean="0">
                <a:latin typeface="Arial Rounded MT Bold" pitchFamily="34" charset="0"/>
              </a:rPr>
              <a:t>closed.</a:t>
            </a:r>
          </a:p>
          <a:p>
            <a:pPr algn="just">
              <a:buNone/>
            </a:pP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lnSpcReduction="10000"/>
          </a:bodyPr>
          <a:lstStyle/>
          <a:p>
            <a:pPr lvl="0" algn="just"/>
            <a:r>
              <a:rPr lang="en-US" sz="4800" dirty="0" smtClean="0">
                <a:latin typeface="Arial Rounded MT Bold" pitchFamily="34" charset="0"/>
              </a:rPr>
              <a:t>Out of desperation, the five virgins sneaked out to go get oil for their lamps.</a:t>
            </a:r>
          </a:p>
          <a:p>
            <a:pPr lvl="0" algn="just"/>
            <a:r>
              <a:rPr lang="en-US" sz="4800" dirty="0" smtClean="0">
                <a:solidFill>
                  <a:srgbClr val="00B0F0"/>
                </a:solidFill>
                <a:latin typeface="Arial Rounded MT Bold" pitchFamily="34" charset="0"/>
              </a:rPr>
              <a:t>They missed the best part which was the arrival of the wedding convoy.</a:t>
            </a:r>
          </a:p>
          <a:p>
            <a:pPr lvl="0" algn="just"/>
            <a:r>
              <a:rPr lang="en-US" sz="4800" dirty="0" smtClean="0">
                <a:latin typeface="Arial Rounded MT Bold" pitchFamily="34" charset="0"/>
              </a:rPr>
              <a:t>They try </a:t>
            </a:r>
            <a:r>
              <a:rPr lang="en-US" sz="4800" dirty="0" smtClean="0">
                <a:latin typeface="Arial Rounded MT Bold" pitchFamily="34" charset="0"/>
              </a:rPr>
              <a:t>at </a:t>
            </a:r>
            <a:r>
              <a:rPr lang="en-US" sz="4800" dirty="0" smtClean="0">
                <a:latin typeface="Arial Rounded MT Bold" pitchFamily="34" charset="0"/>
              </a:rPr>
              <a:t>least to save the face in order to benefit the rest of the banquet, but the gate was already shut.</a:t>
            </a:r>
          </a:p>
          <a:p>
            <a:pPr algn="just">
              <a:buNone/>
            </a:pPr>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en-US" sz="4000" b="1" dirty="0" smtClean="0">
                <a:solidFill>
                  <a:srgbClr val="0000CC"/>
                </a:solidFill>
                <a:latin typeface="Arial Rounded MT Bold" pitchFamily="34" charset="0"/>
              </a:rPr>
              <a:t>A TREATMENT OF </a:t>
            </a:r>
            <a:r>
              <a:rPr lang="en-US" sz="4000" b="1" dirty="0" smtClean="0">
                <a:solidFill>
                  <a:srgbClr val="0000CC"/>
                </a:solidFill>
                <a:latin typeface="Arial Rounded MT Bold" pitchFamily="34" charset="0"/>
              </a:rPr>
              <a:t>STRANGERS TO THE FOOLISH VIRGINS </a:t>
            </a:r>
            <a:r>
              <a:rPr lang="en-US" sz="4000" b="1" dirty="0" smtClean="0">
                <a:solidFill>
                  <a:srgbClr val="0000CC"/>
                </a:solidFill>
                <a:latin typeface="Arial Rounded MT Bold" pitchFamily="34" charset="0"/>
              </a:rPr>
              <a:t>INSTEAD OF GUESTS</a:t>
            </a:r>
            <a:endParaRPr lang="en-US" sz="4000" dirty="0" smtClean="0">
              <a:solidFill>
                <a:srgbClr val="0000CC"/>
              </a:solidFill>
              <a:latin typeface="Arial Rounded MT Bold" pitchFamily="34" charset="0"/>
            </a:endParaRPr>
          </a:p>
          <a:p>
            <a:pPr lvl="0" algn="just"/>
            <a:r>
              <a:rPr lang="en-US" sz="4000" dirty="0" smtClean="0">
                <a:latin typeface="Arial Rounded MT Bold" pitchFamily="34" charset="0"/>
              </a:rPr>
              <a:t>Who are you?</a:t>
            </a:r>
          </a:p>
          <a:p>
            <a:pPr lvl="0" algn="just"/>
            <a:r>
              <a:rPr lang="en-US" sz="4000" dirty="0" smtClean="0">
                <a:solidFill>
                  <a:srgbClr val="0000CC"/>
                </a:solidFill>
                <a:latin typeface="Arial Rounded MT Bold" pitchFamily="34" charset="0"/>
              </a:rPr>
              <a:t>Where do you come from?</a:t>
            </a:r>
          </a:p>
          <a:p>
            <a:pPr lvl="0" algn="just"/>
            <a:r>
              <a:rPr lang="en-US" sz="4000" dirty="0" smtClean="0">
                <a:latin typeface="Arial Rounded MT Bold" pitchFamily="34" charset="0"/>
              </a:rPr>
              <a:t>What are you doing out at this time?</a:t>
            </a:r>
          </a:p>
          <a:p>
            <a:pPr lvl="0" algn="just"/>
            <a:r>
              <a:rPr lang="en-US" sz="4000" dirty="0" smtClean="0">
                <a:solidFill>
                  <a:srgbClr val="0000CC"/>
                </a:solidFill>
                <a:latin typeface="Arial Rounded MT Bold" pitchFamily="34" charset="0"/>
              </a:rPr>
              <a:t>You cannot be trusted.</a:t>
            </a:r>
          </a:p>
          <a:p>
            <a:pPr lvl="0" algn="just"/>
            <a:r>
              <a:rPr lang="en-US" sz="4000" dirty="0" smtClean="0">
                <a:latin typeface="Arial Rounded MT Bold" pitchFamily="34" charset="0"/>
              </a:rPr>
              <a:t>You ruined my wedding.</a:t>
            </a:r>
          </a:p>
          <a:p>
            <a:pPr lvl="0" algn="just"/>
            <a:r>
              <a:rPr lang="en-US" sz="4000" dirty="0" smtClean="0">
                <a:solidFill>
                  <a:srgbClr val="0000CC"/>
                </a:solidFill>
                <a:latin typeface="Arial Rounded MT Bold" pitchFamily="34" charset="0"/>
              </a:rPr>
              <a:t>You are not allowed in at this time.</a:t>
            </a:r>
          </a:p>
          <a:p>
            <a:pPr lvl="0" algn="just"/>
            <a:r>
              <a:rPr lang="en-US" sz="4000" dirty="0" smtClean="0">
                <a:latin typeface="Arial Rounded MT Bold" pitchFamily="34" charset="0"/>
              </a:rPr>
              <a:t>You miss your opportunity.</a:t>
            </a:r>
          </a:p>
          <a:p>
            <a:pPr lvl="0" algn="just"/>
            <a:r>
              <a:rPr lang="en-US" sz="4000" dirty="0" smtClean="0">
                <a:solidFill>
                  <a:srgbClr val="0000CC"/>
                </a:solidFill>
                <a:latin typeface="Arial Rounded MT Bold" pitchFamily="34" charset="0"/>
              </a:rPr>
              <a:t>I don’t know who you are; leave my gate at once.</a:t>
            </a:r>
            <a:endParaRPr lang="en-US" sz="40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smtClean="0">
                <a:solidFill>
                  <a:srgbClr val="FFFF00"/>
                </a:solidFill>
                <a:latin typeface="Arial Rounded MT Bold" pitchFamily="34" charset="0"/>
              </a:rPr>
              <a:t>THE CHURCH REPRESENTS BOTH THE VIRGINS AND THE BRIDE</a:t>
            </a:r>
            <a:endParaRPr lang="en-US" sz="4000" dirty="0" smtClean="0">
              <a:solidFill>
                <a:srgbClr val="FFFF00"/>
              </a:solidFill>
              <a:latin typeface="Arial Rounded MT Bold" pitchFamily="34" charset="0"/>
            </a:endParaRPr>
          </a:p>
          <a:p>
            <a:pPr lvl="0" algn="just"/>
            <a:r>
              <a:rPr lang="en-US" sz="4000" dirty="0" smtClean="0">
                <a:solidFill>
                  <a:schemeClr val="bg1"/>
                </a:solidFill>
                <a:latin typeface="Arial Rounded MT Bold" pitchFamily="34" charset="0"/>
              </a:rPr>
              <a:t>Many are called but few are chosen.</a:t>
            </a:r>
          </a:p>
          <a:p>
            <a:pPr lvl="0" algn="just"/>
            <a:r>
              <a:rPr lang="en-US" sz="4000" dirty="0" smtClean="0">
                <a:solidFill>
                  <a:srgbClr val="FFFF00"/>
                </a:solidFill>
                <a:latin typeface="Arial Rounded MT Bold" pitchFamily="34" charset="0"/>
              </a:rPr>
              <a:t>Half of the candidates got disqualified because of worldly foolishness.</a:t>
            </a:r>
          </a:p>
          <a:p>
            <a:pPr lvl="0" algn="just"/>
            <a:r>
              <a:rPr lang="en-US" sz="4000" dirty="0" smtClean="0">
                <a:solidFill>
                  <a:schemeClr val="bg1"/>
                </a:solidFill>
                <a:latin typeface="Arial Rounded MT Bold" pitchFamily="34" charset="0"/>
              </a:rPr>
              <a:t>All of the candidates would want to partake in the feast of God but only half will be allowed in.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solidFill>
                  <a:schemeClr val="bg1"/>
                </a:solidFill>
                <a:latin typeface="Arial Rounded MT Bold" pitchFamily="34" charset="0"/>
              </a:rPr>
              <a:t>The long wait for Jesus’ return is now.</a:t>
            </a:r>
          </a:p>
          <a:p>
            <a:pPr lvl="0" algn="just"/>
            <a:r>
              <a:rPr lang="en-US" sz="4800" dirty="0" smtClean="0">
                <a:solidFill>
                  <a:srgbClr val="FFFF00"/>
                </a:solidFill>
                <a:latin typeface="Arial Rounded MT Bold" pitchFamily="34" charset="0"/>
              </a:rPr>
              <a:t>The boring and sleepy time is now.</a:t>
            </a:r>
          </a:p>
          <a:p>
            <a:pPr lvl="0" algn="just"/>
            <a:r>
              <a:rPr lang="en-US" sz="4800" dirty="0" smtClean="0">
                <a:solidFill>
                  <a:srgbClr val="FFFF00"/>
                </a:solidFill>
                <a:latin typeface="Arial Rounded MT Bold" pitchFamily="34" charset="0"/>
              </a:rPr>
              <a:t>The Groom is Christ</a:t>
            </a:r>
          </a:p>
          <a:p>
            <a:pPr lvl="0" algn="just"/>
            <a:r>
              <a:rPr lang="en-US" sz="4800" dirty="0" smtClean="0">
                <a:solidFill>
                  <a:schemeClr val="bg1"/>
                </a:solidFill>
                <a:latin typeface="Arial Rounded MT Bold" pitchFamily="34" charset="0"/>
              </a:rPr>
              <a:t>The wedding is heaven after the rapture of the church.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The foolish virgins are the lukewarm Christians who are not mindful of their tasks in this world.</a:t>
            </a:r>
          </a:p>
          <a:p>
            <a:pPr lvl="0" algn="just"/>
            <a:r>
              <a:rPr lang="en-US" sz="4400" dirty="0" smtClean="0">
                <a:solidFill>
                  <a:srgbClr val="FFFF00"/>
                </a:solidFill>
                <a:latin typeface="Arial Rounded MT Bold" pitchFamily="34" charset="0"/>
              </a:rPr>
              <a:t>The wise virgins are those who accept limitations and discomforts in this world in order to be pleasing and ready for God.</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No one will give up their ticket to heaven to have someone else go in their place.</a:t>
            </a:r>
          </a:p>
          <a:p>
            <a:pPr lvl="0" algn="just"/>
            <a:r>
              <a:rPr lang="en-US" sz="4400" dirty="0" smtClean="0">
                <a:solidFill>
                  <a:srgbClr val="FFFF00"/>
                </a:solidFill>
                <a:latin typeface="Arial Rounded MT Bold" pitchFamily="34" charset="0"/>
              </a:rPr>
              <a:t>Holiness, endurance, steadfastness, and faith are not transferable to others.</a:t>
            </a:r>
          </a:p>
          <a:p>
            <a:pPr lvl="0" algn="just"/>
            <a:r>
              <a:rPr lang="en-US" sz="4400" dirty="0" smtClean="0">
                <a:solidFill>
                  <a:schemeClr val="bg1"/>
                </a:solidFill>
                <a:latin typeface="Arial Rounded MT Bold" pitchFamily="34" charset="0"/>
              </a:rPr>
              <a:t>All have the </a:t>
            </a:r>
            <a:r>
              <a:rPr lang="en-US" sz="4400" dirty="0" smtClean="0">
                <a:solidFill>
                  <a:schemeClr val="bg1"/>
                </a:solidFill>
                <a:latin typeface="Arial Rounded MT Bold" pitchFamily="34" charset="0"/>
              </a:rPr>
              <a:t>same </a:t>
            </a:r>
            <a:r>
              <a:rPr lang="en-US" sz="4400" dirty="0" smtClean="0">
                <a:solidFill>
                  <a:schemeClr val="bg1"/>
                </a:solidFill>
                <a:latin typeface="Arial Rounded MT Bold" pitchFamily="34" charset="0"/>
              </a:rPr>
              <a:t>opportunity </a:t>
            </a:r>
            <a:r>
              <a:rPr lang="en-US" sz="4400" dirty="0" smtClean="0">
                <a:solidFill>
                  <a:schemeClr val="bg1"/>
                </a:solidFill>
                <a:latin typeface="Arial Rounded MT Bold" pitchFamily="34" charset="0"/>
              </a:rPr>
              <a:t>to save or use up all their oil in this life time.</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fontScale="92500"/>
          </a:bodyPr>
          <a:lstStyle/>
          <a:p>
            <a:pPr algn="ctr">
              <a:buNone/>
            </a:pPr>
            <a:r>
              <a:rPr lang="en-US" sz="4000" b="1" dirty="0" smtClean="0">
                <a:solidFill>
                  <a:srgbClr val="FF0000"/>
                </a:solidFill>
                <a:latin typeface="Arial Rounded MT Bold" pitchFamily="34" charset="0"/>
              </a:rPr>
              <a:t>CONCLUSION</a:t>
            </a:r>
            <a:endParaRPr lang="en-US" sz="4000" dirty="0" smtClean="0">
              <a:solidFill>
                <a:srgbClr val="FF0000"/>
              </a:solidFill>
              <a:latin typeface="Arial Rounded MT Bold" pitchFamily="34" charset="0"/>
            </a:endParaRPr>
          </a:p>
          <a:p>
            <a:pPr lvl="0" algn="just"/>
            <a:r>
              <a:rPr lang="en-US" sz="4000" dirty="0" smtClean="0">
                <a:solidFill>
                  <a:srgbClr val="0000CC"/>
                </a:solidFill>
                <a:latin typeface="Arial Rounded MT Bold" pitchFamily="34" charset="0"/>
              </a:rPr>
              <a:t>This message is addressed to the choir and not the people in the world.</a:t>
            </a:r>
          </a:p>
          <a:p>
            <a:pPr lvl="0" algn="just"/>
            <a:r>
              <a:rPr lang="en-US" sz="4000" dirty="0" smtClean="0">
                <a:solidFill>
                  <a:srgbClr val="FF0000"/>
                </a:solidFill>
                <a:latin typeface="Arial Rounded MT Bold" pitchFamily="34" charset="0"/>
              </a:rPr>
              <a:t>All professed Christians are invited </a:t>
            </a:r>
            <a:r>
              <a:rPr lang="en-US" sz="4000" dirty="0" smtClean="0">
                <a:solidFill>
                  <a:srgbClr val="FF0000"/>
                </a:solidFill>
                <a:latin typeface="Arial Rounded MT Bold" pitchFamily="34" charset="0"/>
              </a:rPr>
              <a:t>to be the bride of Christ and to partake in the wedding feast of the Lamb of God.</a:t>
            </a:r>
          </a:p>
          <a:p>
            <a:pPr lvl="0" algn="just"/>
            <a:r>
              <a:rPr lang="en-US" sz="4000" dirty="0" smtClean="0">
                <a:solidFill>
                  <a:srgbClr val="0000CC"/>
                </a:solidFill>
                <a:latin typeface="Arial Rounded MT Bold" pitchFamily="34" charset="0"/>
              </a:rPr>
              <a:t>The wait for Christ’s return has been going on for nearly two thousand </a:t>
            </a:r>
            <a:r>
              <a:rPr lang="en-US" sz="4000" dirty="0" smtClean="0">
                <a:solidFill>
                  <a:srgbClr val="0000CC"/>
                </a:solidFill>
                <a:latin typeface="Arial Rounded MT Bold" pitchFamily="34" charset="0"/>
              </a:rPr>
              <a:t>years, </a:t>
            </a:r>
            <a:r>
              <a:rPr lang="en-US" sz="4000" dirty="0" smtClean="0">
                <a:solidFill>
                  <a:srgbClr val="0000CC"/>
                </a:solidFill>
                <a:latin typeface="Arial Rounded MT Bold" pitchFamily="34" charset="0"/>
              </a:rPr>
              <a:t>but the return is certain.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a:bodyPr>
          <a:lstStyle/>
          <a:p>
            <a:pPr lvl="0" algn="just"/>
            <a:r>
              <a:rPr lang="en-US" sz="4400" dirty="0" smtClean="0">
                <a:solidFill>
                  <a:srgbClr val="0000CC"/>
                </a:solidFill>
                <a:latin typeface="Arial Rounded MT Bold" pitchFamily="34" charset="0"/>
              </a:rPr>
              <a:t>Our faith and our testimonies are our lamps and oils.</a:t>
            </a:r>
          </a:p>
          <a:p>
            <a:pPr lvl="0" algn="just"/>
            <a:r>
              <a:rPr lang="en-US" sz="4400" dirty="0" smtClean="0">
                <a:solidFill>
                  <a:srgbClr val="FF0000"/>
                </a:solidFill>
                <a:latin typeface="Arial Rounded MT Bold" pitchFamily="34" charset="0"/>
              </a:rPr>
              <a:t>Going to heaven is a one shot event; therefore we cannot afford to miss it.</a:t>
            </a:r>
          </a:p>
          <a:p>
            <a:pPr lvl="0" algn="just"/>
            <a:r>
              <a:rPr lang="en-US" sz="4400" dirty="0" smtClean="0">
                <a:solidFill>
                  <a:srgbClr val="0000CC"/>
                </a:solidFill>
                <a:latin typeface="Arial Rounded MT Bold" pitchFamily="34" charset="0"/>
              </a:rPr>
              <a:t> To have oil in the lamp at Christ return means to </a:t>
            </a:r>
            <a:r>
              <a:rPr lang="en-US" sz="4400" dirty="0" smtClean="0">
                <a:solidFill>
                  <a:srgbClr val="0000CC"/>
                </a:solidFill>
                <a:latin typeface="Arial Rounded MT Bold" pitchFamily="34" charset="0"/>
              </a:rPr>
              <a:t>persevere </a:t>
            </a:r>
            <a:r>
              <a:rPr lang="en-US" sz="4400" dirty="0" smtClean="0">
                <a:solidFill>
                  <a:srgbClr val="0000CC"/>
                </a:solidFill>
                <a:latin typeface="Arial Rounded MT Bold" pitchFamily="34" charset="0"/>
              </a:rPr>
              <a:t>in holiness till the end.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a:bodyPr>
          <a:lstStyle/>
          <a:p>
            <a:pPr lvl="0" algn="just"/>
            <a:r>
              <a:rPr lang="en-US" sz="4000" dirty="0" smtClean="0">
                <a:solidFill>
                  <a:srgbClr val="0000CC"/>
                </a:solidFill>
                <a:latin typeface="Arial Rounded MT Bold" pitchFamily="34" charset="0"/>
              </a:rPr>
              <a:t>Apart from the invitation, apart from wearing the proper attire for the wedding, and apart from </a:t>
            </a:r>
            <a:r>
              <a:rPr lang="en-US" sz="4000" smtClean="0">
                <a:solidFill>
                  <a:srgbClr val="0000CC"/>
                </a:solidFill>
                <a:latin typeface="Arial Rounded MT Bold" pitchFamily="34" charset="0"/>
              </a:rPr>
              <a:t>been </a:t>
            </a:r>
            <a:r>
              <a:rPr lang="en-US" sz="4000" smtClean="0">
                <a:solidFill>
                  <a:srgbClr val="0000CC"/>
                </a:solidFill>
                <a:latin typeface="Arial Rounded MT Bold" pitchFamily="34" charset="0"/>
              </a:rPr>
              <a:t>at </a:t>
            </a:r>
            <a:r>
              <a:rPr lang="en-US" sz="4000" dirty="0" smtClean="0">
                <a:solidFill>
                  <a:srgbClr val="0000CC"/>
                </a:solidFill>
                <a:latin typeface="Arial Rounded MT Bold" pitchFamily="34" charset="0"/>
              </a:rPr>
              <a:t>the scene, your lamp must have oil in it.</a:t>
            </a:r>
          </a:p>
          <a:p>
            <a:pPr lvl="0" algn="just"/>
            <a:r>
              <a:rPr lang="en-US" sz="4000" dirty="0" smtClean="0">
                <a:solidFill>
                  <a:srgbClr val="FF0000"/>
                </a:solidFill>
                <a:latin typeface="Arial Rounded MT Bold" pitchFamily="34" charset="0"/>
              </a:rPr>
              <a:t>May God illuminate your heart to absorb all there is in this parable and appropriate your life to it.</a:t>
            </a:r>
          </a:p>
          <a:p>
            <a:pPr algn="r"/>
            <a:r>
              <a:rPr lang="en-US" sz="4000" dirty="0" smtClean="0">
                <a:solidFill>
                  <a:srgbClr val="0000CC"/>
                </a:solidFill>
                <a:latin typeface="Arial Rounded MT Bold" pitchFamily="34" charset="0"/>
              </a:rPr>
              <a:t>AMEN!</a:t>
            </a:r>
            <a:endParaRPr lang="en-US" sz="40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24641</TotalTime>
  <Words>1904</Words>
  <Application>Microsoft Office PowerPoint</Application>
  <PresentationFormat>On-screen Show (4:3)</PresentationFormat>
  <Paragraphs>128</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CHRIST THE ROCK CONGREGATION SUNDY APRIL O0TH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82</cp:revision>
  <dcterms:created xsi:type="dcterms:W3CDTF">2022-11-04T00:47:37Z</dcterms:created>
  <dcterms:modified xsi:type="dcterms:W3CDTF">2023-04-30T02:38:39Z</dcterms:modified>
</cp:coreProperties>
</file>