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6" r:id="rId2"/>
    <p:sldId id="510" r:id="rId3"/>
    <p:sldId id="530" r:id="rId4"/>
    <p:sldId id="531" r:id="rId5"/>
    <p:sldId id="513" r:id="rId6"/>
    <p:sldId id="532" r:id="rId7"/>
    <p:sldId id="533" r:id="rId8"/>
    <p:sldId id="534" r:id="rId9"/>
    <p:sldId id="257" r:id="rId10"/>
    <p:sldId id="535" r:id="rId11"/>
    <p:sldId id="536" r:id="rId12"/>
    <p:sldId id="514" r:id="rId13"/>
    <p:sldId id="537" r:id="rId14"/>
    <p:sldId id="516" r:id="rId15"/>
    <p:sldId id="538" r:id="rId16"/>
    <p:sldId id="539" r:id="rId17"/>
    <p:sldId id="540" r:id="rId18"/>
    <p:sldId id="541" r:id="rId19"/>
    <p:sldId id="542" r:id="rId20"/>
    <p:sldId id="544" r:id="rId21"/>
    <p:sldId id="515" r:id="rId22"/>
    <p:sldId id="545" r:id="rId23"/>
    <p:sldId id="546" r:id="rId24"/>
    <p:sldId id="518" r:id="rId25"/>
    <p:sldId id="547" r:id="rId26"/>
    <p:sldId id="548" r:id="rId27"/>
    <p:sldId id="519" r:id="rId28"/>
    <p:sldId id="549" r:id="rId29"/>
    <p:sldId id="550" r:id="rId30"/>
    <p:sldId id="551" r:id="rId31"/>
    <p:sldId id="552" r:id="rId32"/>
    <p:sldId id="529" r:id="rId33"/>
    <p:sldId id="553" r:id="rId34"/>
    <p:sldId id="554" r:id="rId35"/>
    <p:sldId id="55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FF00"/>
    <a:srgbClr val="FF99CC"/>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48" y="254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5/6/2023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5/6/2023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90799"/>
          </a:xfrm>
          <a:solidFill>
            <a:schemeClr val="accent5">
              <a:lumMod val="20000"/>
              <a:lumOff val="80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MAY 7</a:t>
            </a:r>
            <a:r>
              <a:rPr lang="en-US" b="1" baseline="30000" dirty="0" smtClean="0">
                <a:solidFill>
                  <a:schemeClr val="tx1"/>
                </a:solidFill>
              </a:rPr>
              <a:t>TH</a:t>
            </a:r>
            <a:r>
              <a:rPr lang="en-US" b="1" dirty="0" smtClean="0">
                <a:solidFill>
                  <a:schemeClr val="tx1"/>
                </a:solidFill>
              </a:rPr>
              <a:t> 2023 </a:t>
            </a:r>
            <a:br>
              <a:rPr lang="en-US" b="1" dirty="0" smtClean="0">
                <a:solidFill>
                  <a:schemeClr val="tx1"/>
                </a:solidFill>
              </a:rPr>
            </a:br>
            <a:r>
              <a:rPr lang="en-US" b="1" dirty="0" smtClean="0">
                <a:solidFill>
                  <a:srgbClr val="C00000"/>
                </a:solidFill>
              </a:rPr>
              <a:t>Sermon by Pastor Marc Simeon</a:t>
            </a:r>
            <a:endParaRPr lang="en-US" dirty="0">
              <a:solidFill>
                <a:srgbClr val="C00000"/>
              </a:solidFill>
            </a:endParaRPr>
          </a:p>
        </p:txBody>
      </p:sp>
      <p:sp>
        <p:nvSpPr>
          <p:cNvPr id="3" name="Subtitle 2"/>
          <p:cNvSpPr>
            <a:spLocks noGrp="1"/>
          </p:cNvSpPr>
          <p:nvPr>
            <p:ph type="subTitle" idx="1"/>
          </p:nvPr>
        </p:nvSpPr>
        <p:spPr>
          <a:xfrm>
            <a:off x="3276600" y="2590800"/>
            <a:ext cx="5867400" cy="4267200"/>
          </a:xfrm>
          <a:solidFill>
            <a:srgbClr val="FF99CC">
              <a:alpha val="39000"/>
            </a:srgbClr>
          </a:solidFill>
          <a:ln>
            <a:solidFill>
              <a:schemeClr val="accent1"/>
            </a:solidFill>
          </a:ln>
        </p:spPr>
        <p:style>
          <a:lnRef idx="3">
            <a:schemeClr val="lt1"/>
          </a:lnRef>
          <a:fillRef idx="1">
            <a:schemeClr val="dk1"/>
          </a:fillRef>
          <a:effectRef idx="1">
            <a:schemeClr val="dk1"/>
          </a:effectRef>
          <a:fontRef idx="minor">
            <a:schemeClr val="lt1"/>
          </a:fontRef>
        </p:style>
        <p:txBody>
          <a:bodyPr>
            <a:normAutofit fontScale="47500" lnSpcReduction="20000"/>
          </a:bodyPr>
          <a:lstStyle/>
          <a:p>
            <a:pPr algn="just"/>
            <a:r>
              <a:rPr lang="en-US" sz="5400" dirty="0" smtClean="0">
                <a:solidFill>
                  <a:schemeClr val="tx1"/>
                </a:solidFill>
                <a:latin typeface="Copperplate Gothic Bold" pitchFamily="34" charset="0"/>
              </a:rPr>
              <a:t>Lu 10:41 And Jesus answered and said to her, "Martha, Martha, you are worried and troubled about many things.</a:t>
            </a:r>
          </a:p>
          <a:p>
            <a:pPr algn="just"/>
            <a:r>
              <a:rPr lang="en-US" sz="5400" dirty="0" smtClean="0">
                <a:solidFill>
                  <a:schemeClr val="tx1"/>
                </a:solidFill>
                <a:latin typeface="Copperplate Gothic Bold" pitchFamily="34" charset="0"/>
              </a:rPr>
              <a:t> 42 "But one thing is needed, and </a:t>
            </a:r>
          </a:p>
          <a:p>
            <a:r>
              <a:rPr lang="en-US" sz="8400" b="1" dirty="0" smtClean="0">
                <a:solidFill>
                  <a:srgbClr val="0D069A"/>
                </a:solidFill>
                <a:latin typeface="Copperplate Gothic Bold" pitchFamily="34" charset="0"/>
              </a:rPr>
              <a:t>Mary has chosen that good part</a:t>
            </a:r>
          </a:p>
          <a:p>
            <a:pPr algn="just"/>
            <a:r>
              <a:rPr lang="en-US" sz="5400" dirty="0" smtClean="0">
                <a:solidFill>
                  <a:schemeClr val="tx1"/>
                </a:solidFill>
                <a:latin typeface="Copperplate Gothic Bold" pitchFamily="34" charset="0"/>
              </a:rPr>
              <a:t>which will not be taken away from her."</a:t>
            </a:r>
            <a:r>
              <a:rPr lang="fr-FR" sz="5400" dirty="0" smtClean="0">
                <a:solidFill>
                  <a:schemeClr val="tx1"/>
                </a:solidFill>
                <a:latin typeface="Copperplate Gothic Bold" pitchFamily="34" charset="0"/>
              </a:rPr>
              <a:t>.</a:t>
            </a:r>
          </a:p>
        </p:txBody>
      </p:sp>
      <p:pic>
        <p:nvPicPr>
          <p:cNvPr id="4" name="Picture 3" descr="GOSPEL REFLECTIONS DAILY: MARTHA VS MARY – 16TH SUNDAY IN ORDINARY TIME –  JULY 18TH (Lk 10: 38-42)"/>
          <p:cNvPicPr/>
          <p:nvPr/>
        </p:nvPicPr>
        <p:blipFill>
          <a:blip r:embed="rId2"/>
          <a:srcRect/>
          <a:stretch>
            <a:fillRect/>
          </a:stretch>
        </p:blipFill>
        <p:spPr bwMode="auto">
          <a:xfrm>
            <a:off x="0" y="2590800"/>
            <a:ext cx="32766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400" dirty="0" smtClean="0">
                <a:solidFill>
                  <a:srgbClr val="FF0000"/>
                </a:solidFill>
                <a:latin typeface="Arial Rounded MT Bold" pitchFamily="34" charset="0"/>
              </a:rPr>
              <a:t>LUKE 10:38-42</a:t>
            </a:r>
          </a:p>
          <a:p>
            <a:pPr algn="just"/>
            <a:r>
              <a:rPr lang="en-US" sz="4400" dirty="0" smtClean="0">
                <a:solidFill>
                  <a:srgbClr val="0D069A"/>
                </a:solidFill>
                <a:latin typeface="Arial Rounded MT Bold" pitchFamily="34" charset="0"/>
              </a:rPr>
              <a:t>38 ¶ Now it happened as they went that He entered a certain village; and a certain woman named Martha welcomed Him into her house.</a:t>
            </a:r>
          </a:p>
          <a:p>
            <a:pPr algn="just"/>
            <a:r>
              <a:rPr lang="en-US" sz="4400" dirty="0" smtClean="0">
                <a:solidFill>
                  <a:srgbClr val="0D069A"/>
                </a:solidFill>
                <a:latin typeface="Arial Rounded MT Bold" pitchFamily="34" charset="0"/>
              </a:rPr>
              <a:t> </a:t>
            </a:r>
            <a:r>
              <a:rPr lang="en-US" sz="4400" dirty="0" smtClean="0">
                <a:solidFill>
                  <a:srgbClr val="FF0000"/>
                </a:solidFill>
                <a:latin typeface="Arial Rounded MT Bold" pitchFamily="34" charset="0"/>
              </a:rPr>
              <a:t>39 And she had a sister called Mary, who also sat at Jesus' feet and heard His word.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solidFill>
                  <a:srgbClr val="0D069A"/>
                </a:solidFill>
                <a:latin typeface="Arial Rounded MT Bold" pitchFamily="34" charset="0"/>
              </a:rPr>
              <a:t>40 But Martha was distracted with much serving, and she approached Him and said, "Lord, do You not care that my sister has left me to serve alone? Therefore tell her to help me."</a:t>
            </a: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solidFill>
                  <a:srgbClr val="0D069A"/>
                </a:solidFill>
                <a:latin typeface="Arial Rounded MT Bold" pitchFamily="34" charset="0"/>
              </a:rPr>
              <a:t>41 And Jesus answered and said to her, "Martha, Martha, you are worried and troubled about many things.</a:t>
            </a:r>
          </a:p>
          <a:p>
            <a:pPr algn="just"/>
            <a:r>
              <a:rPr lang="en-US" sz="4400" dirty="0" smtClean="0">
                <a:solidFill>
                  <a:srgbClr val="0D069A"/>
                </a:solidFill>
                <a:latin typeface="Arial Rounded MT Bold" pitchFamily="34" charset="0"/>
              </a:rPr>
              <a:t> </a:t>
            </a:r>
            <a:r>
              <a:rPr lang="en-US" sz="4400" dirty="0" smtClean="0">
                <a:solidFill>
                  <a:srgbClr val="FF0000"/>
                </a:solidFill>
                <a:latin typeface="Arial Rounded MT Bold" pitchFamily="34" charset="0"/>
              </a:rPr>
              <a:t>42 "But one thing is needed, and Mary has chosen that good part, which will not be taken away from her."</a:t>
            </a: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0D069A"/>
                </a:solidFill>
                <a:latin typeface="Arial Rounded MT Bold" pitchFamily="34" charset="0"/>
              </a:rPr>
              <a:t>INTRODUCTION</a:t>
            </a:r>
            <a:endParaRPr lang="en-US" sz="4000" dirty="0" smtClean="0">
              <a:solidFill>
                <a:srgbClr val="0D069A"/>
              </a:solidFill>
              <a:latin typeface="Arial Rounded MT Bold" pitchFamily="34" charset="0"/>
            </a:endParaRPr>
          </a:p>
          <a:p>
            <a:pPr lvl="0" algn="just"/>
            <a:r>
              <a:rPr lang="en-US" sz="4000" dirty="0" smtClean="0">
                <a:latin typeface="Arial Rounded MT Bold" pitchFamily="34" charset="0"/>
              </a:rPr>
              <a:t>The title of this message is </a:t>
            </a:r>
            <a:r>
              <a:rPr lang="en-US" sz="4000" dirty="0" smtClean="0">
                <a:latin typeface="Copperplate Gothic Bold" pitchFamily="34" charset="0"/>
              </a:rPr>
              <a:t>choosing </a:t>
            </a:r>
            <a:r>
              <a:rPr lang="en-US" sz="4000" dirty="0" smtClean="0">
                <a:latin typeface="Copperplate Gothic Bold" pitchFamily="34" charset="0"/>
              </a:rPr>
              <a:t>the good part.</a:t>
            </a:r>
          </a:p>
          <a:p>
            <a:pPr lvl="0" algn="just"/>
            <a:r>
              <a:rPr lang="en-US" sz="4000" dirty="0" smtClean="0">
                <a:solidFill>
                  <a:srgbClr val="0D069A"/>
                </a:solidFill>
                <a:latin typeface="Arial Rounded MT Bold" pitchFamily="34" charset="0"/>
              </a:rPr>
              <a:t>Here in Luke 10 we find we find Jesus spending time with his favorite people.</a:t>
            </a:r>
          </a:p>
          <a:p>
            <a:pPr lvl="0" algn="just"/>
            <a:r>
              <a:rPr lang="en-US" sz="4000" dirty="0" smtClean="0">
                <a:latin typeface="Arial Rounded MT Bold" pitchFamily="34" charset="0"/>
              </a:rPr>
              <a:t>We know all about the siblings in that family because all of them made some headlines in Jesus’ ministry.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latin typeface="Arial Rounded MT Bold" pitchFamily="34" charset="0"/>
              </a:rPr>
              <a:t>We don't know how Jesus became so cling to them, but we see that Jesus felt really at home when he visited Martha, Mary and Lazarus.</a:t>
            </a:r>
          </a:p>
          <a:p>
            <a:pPr lvl="0" algn="just"/>
            <a:r>
              <a:rPr lang="en-US" sz="4400" dirty="0" smtClean="0">
                <a:solidFill>
                  <a:srgbClr val="0D069A"/>
                </a:solidFill>
                <a:latin typeface="Arial Rounded MT Bold" pitchFamily="34" charset="0"/>
              </a:rPr>
              <a:t>Lazarus benefited from one of Jesus’ greatest miracles.</a:t>
            </a:r>
          </a:p>
          <a:p>
            <a:pPr lvl="0" algn="just"/>
            <a:r>
              <a:rPr lang="en-US" sz="4400" dirty="0" smtClean="0">
                <a:latin typeface="Arial Rounded MT Bold" pitchFamily="34" charset="0"/>
              </a:rPr>
              <a:t>He was dead for 4 days before Jesus brought him back to life.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Jesus was always on the go, but when He got over Martha's House, Jesus could take off his shoes and relax a little bit.</a:t>
            </a:r>
          </a:p>
          <a:p>
            <a:pPr lvl="0" algn="just"/>
            <a:r>
              <a:rPr lang="en-US" sz="4400" dirty="0" smtClean="0">
                <a:solidFill>
                  <a:srgbClr val="0D069A"/>
                </a:solidFill>
                <a:latin typeface="Arial Rounded MT Bold" pitchFamily="34" charset="0"/>
              </a:rPr>
              <a:t>It seems that each person in that family found his or her best way to make Jesus feel welcome.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dirty="0" smtClean="0">
                <a:latin typeface="Arial Rounded MT Bold" pitchFamily="34" charset="0"/>
              </a:rPr>
              <a:t>When Lazarus was sick, they sent for Jesus saying “the one that you love is sick”, in other words “your good friend or your best friend is sick”.</a:t>
            </a:r>
            <a:endParaRPr lang="en-US" sz="5400" dirty="0">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0D069A"/>
                </a:solidFill>
                <a:latin typeface="Arial Rounded MT Bold" pitchFamily="34" charset="0"/>
              </a:rPr>
              <a:t>THE WELCOME OF JESUS AT MARTHA’S HOUSE</a:t>
            </a:r>
            <a:endParaRPr lang="en-US" sz="4000" dirty="0" smtClean="0">
              <a:solidFill>
                <a:srgbClr val="0D069A"/>
              </a:solidFill>
              <a:latin typeface="Arial Rounded MT Bold" pitchFamily="34" charset="0"/>
            </a:endParaRPr>
          </a:p>
          <a:p>
            <a:pPr lvl="0" algn="just"/>
            <a:r>
              <a:rPr lang="en-US" sz="4000" dirty="0" smtClean="0">
                <a:latin typeface="Arial Rounded MT Bold" pitchFamily="34" charset="0"/>
              </a:rPr>
              <a:t>The minute Jesus walked in that house the whole atmosphere changed.</a:t>
            </a:r>
          </a:p>
          <a:p>
            <a:pPr lvl="0" algn="just"/>
            <a:r>
              <a:rPr lang="en-US" sz="4000" dirty="0" smtClean="0">
                <a:solidFill>
                  <a:srgbClr val="0D069A"/>
                </a:solidFill>
                <a:latin typeface="Arial Rounded MT Bold" pitchFamily="34" charset="0"/>
              </a:rPr>
              <a:t>Martha, obviously the eldest, sensed the immediate need to fix Jesus something to eat. </a:t>
            </a:r>
          </a:p>
          <a:p>
            <a:pPr lvl="0" algn="just"/>
            <a:r>
              <a:rPr lang="en-US" sz="4000" dirty="0" smtClean="0">
                <a:latin typeface="Arial Rounded MT Bold" pitchFamily="34" charset="0"/>
              </a:rPr>
              <a:t>Much was involved in preparing that meal she had in mind.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She felt the urgency to get the food ready in the shortest delay.</a:t>
            </a:r>
          </a:p>
          <a:p>
            <a:pPr lvl="0" algn="just"/>
            <a:r>
              <a:rPr lang="en-US" sz="4000" dirty="0" smtClean="0">
                <a:solidFill>
                  <a:srgbClr val="0D069A"/>
                </a:solidFill>
                <a:latin typeface="Arial Rounded MT Bold" pitchFamily="34" charset="0"/>
              </a:rPr>
              <a:t> If there was no water in the house, somebody had to go get it from the well.</a:t>
            </a:r>
          </a:p>
          <a:p>
            <a:pPr lvl="0" algn="just"/>
            <a:r>
              <a:rPr lang="en-US" sz="4000" dirty="0" smtClean="0">
                <a:latin typeface="Arial Rounded MT Bold" pitchFamily="34" charset="0"/>
              </a:rPr>
              <a:t>If there was no meat, or vegetable, or whatever in the house for what she had in mind to cook, somebody had to go to the marketplace and get it.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There must have been enough wood to keep the fire going.</a:t>
            </a:r>
          </a:p>
          <a:p>
            <a:pPr lvl="0" algn="just"/>
            <a:r>
              <a:rPr lang="en-US" sz="4800" dirty="0" smtClean="0">
                <a:solidFill>
                  <a:srgbClr val="0D069A"/>
                </a:solidFill>
                <a:latin typeface="Arial Rounded MT Bold" pitchFamily="34" charset="0"/>
              </a:rPr>
              <a:t>To get that food ready in Martha's expectation, more than one person was needed around the kitchen.</a:t>
            </a:r>
            <a:endParaRPr lang="en-US" sz="48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chemeClr val="bg1"/>
                </a:solidFill>
                <a:latin typeface="Arial Rounded MT Bold" pitchFamily="34" charset="0"/>
              </a:rPr>
              <a:t>THE  ALARMING  BUSINESS  OF MARTHA</a:t>
            </a:r>
            <a:endParaRPr lang="en-US" sz="4000" dirty="0" smtClean="0">
              <a:solidFill>
                <a:schemeClr val="bg1"/>
              </a:solidFill>
              <a:latin typeface="Arial Rounded MT Bold" pitchFamily="34" charset="0"/>
            </a:endParaRPr>
          </a:p>
          <a:p>
            <a:pPr lvl="0" algn="just"/>
            <a:r>
              <a:rPr lang="en-US" sz="4400" dirty="0" smtClean="0">
                <a:latin typeface="Arial Rounded MT Bold" pitchFamily="34" charset="0"/>
              </a:rPr>
              <a:t>Martha did not want to be rude at first, so she allowed her sister to stay with Jesus to keep him company.</a:t>
            </a:r>
          </a:p>
          <a:p>
            <a:pPr lvl="0" algn="just"/>
            <a:r>
              <a:rPr lang="en-US" sz="4400" dirty="0" smtClean="0">
                <a:solidFill>
                  <a:schemeClr val="bg1"/>
                </a:solidFill>
                <a:latin typeface="Arial Rounded MT Bold" pitchFamily="34" charset="0"/>
              </a:rPr>
              <a:t>She's now going in at full speed; she needed more help.</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Each time she passes by, there was Mary gazing at Jesus, having the sweetest of conversation and listening to his teaching.</a:t>
            </a:r>
          </a:p>
          <a:p>
            <a:pPr lvl="0" algn="just"/>
            <a:r>
              <a:rPr lang="en-US" sz="4000" dirty="0" smtClean="0">
                <a:solidFill>
                  <a:schemeClr val="bg1"/>
                </a:solidFill>
                <a:latin typeface="Arial Rounded MT Bold" pitchFamily="34" charset="0"/>
              </a:rPr>
              <a:t>She must have done all the gestures that women do to get Mary's attention all to no avail.</a:t>
            </a:r>
          </a:p>
          <a:p>
            <a:pPr lvl="0" algn="just"/>
            <a:r>
              <a:rPr lang="en-US" sz="4000" dirty="0" smtClean="0">
                <a:latin typeface="Arial Rounded MT Bold" pitchFamily="34" charset="0"/>
              </a:rPr>
              <a:t>As time went on, the more Angry Martha became with Mary</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r>
              <a:rPr lang="en-US" sz="4000" b="1" dirty="0" smtClean="0">
                <a:solidFill>
                  <a:srgbClr val="00FF00"/>
                </a:solidFill>
                <a:latin typeface="Arial Rounded MT Bold" pitchFamily="34" charset="0"/>
              </a:rPr>
              <a:t>THE INDIGNATION OF MARTHA</a:t>
            </a:r>
            <a:endParaRPr lang="en-US" sz="4000" dirty="0" smtClean="0">
              <a:solidFill>
                <a:srgbClr val="00FF00"/>
              </a:solidFill>
              <a:latin typeface="Arial Rounded MT Bold" pitchFamily="34" charset="0"/>
            </a:endParaRPr>
          </a:p>
          <a:p>
            <a:pPr lvl="0" algn="just"/>
            <a:r>
              <a:rPr lang="en-US" sz="4000" dirty="0" smtClean="0">
                <a:latin typeface="Arial Rounded MT Bold" pitchFamily="34" charset="0"/>
              </a:rPr>
              <a:t>Martha's frustration boiled to the point where she even blamed the insensitivity not just of Mary but also of Jesus.</a:t>
            </a:r>
          </a:p>
          <a:p>
            <a:pPr lvl="0" algn="just"/>
            <a:r>
              <a:rPr lang="en-US" sz="4000" dirty="0" smtClean="0">
                <a:solidFill>
                  <a:srgbClr val="00FF00"/>
                </a:solidFill>
                <a:latin typeface="Arial Rounded MT Bold" pitchFamily="34" charset="0"/>
              </a:rPr>
              <a:t>She's about to explode; she’s way behind schedule, thanks to Mary.</a:t>
            </a:r>
          </a:p>
          <a:p>
            <a:pPr lvl="0" algn="just"/>
            <a:r>
              <a:rPr lang="en-US" sz="4000" dirty="0" smtClean="0">
                <a:latin typeface="Arial Rounded MT Bold" pitchFamily="34" charset="0"/>
              </a:rPr>
              <a:t>The fire is dying, thanks to Mary.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She won't be able to do all the extra dishes that she had in mind to do, thanks to Mary.</a:t>
            </a:r>
          </a:p>
          <a:p>
            <a:pPr lvl="0" algn="just"/>
            <a:r>
              <a:rPr lang="en-US" sz="4000" dirty="0" smtClean="0">
                <a:solidFill>
                  <a:srgbClr val="00FF00"/>
                </a:solidFill>
                <a:latin typeface="Arial Rounded MT Bold" pitchFamily="34" charset="0"/>
              </a:rPr>
              <a:t>Mary just sat there doing nothing.</a:t>
            </a:r>
          </a:p>
          <a:p>
            <a:pPr lvl="0" algn="just"/>
            <a:r>
              <a:rPr lang="en-US" sz="4000" dirty="0" smtClean="0">
                <a:latin typeface="Arial Rounded MT Bold" pitchFamily="34" charset="0"/>
              </a:rPr>
              <a:t>Her business led her to undermine the value of what Mary was doing.</a:t>
            </a:r>
          </a:p>
          <a:p>
            <a:pPr lvl="0" algn="just"/>
            <a:r>
              <a:rPr lang="en-US" sz="4000" dirty="0" smtClean="0">
                <a:solidFill>
                  <a:srgbClr val="00FF00"/>
                </a:solidFill>
                <a:latin typeface="Arial Rounded MT Bold" pitchFamily="34" charset="0"/>
              </a:rPr>
              <a:t>She felt vindicated to ask Jesus to speak to Mary.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She felt that it was wrong for Mary to just sit there and not helping, while she was doing all the work.</a:t>
            </a:r>
          </a:p>
          <a:p>
            <a:pPr lvl="0" algn="just"/>
            <a:r>
              <a:rPr lang="en-US" sz="4000" dirty="0" smtClean="0">
                <a:solidFill>
                  <a:srgbClr val="00FF00"/>
                </a:solidFill>
                <a:latin typeface="Arial Rounded MT Bold" pitchFamily="34" charset="0"/>
              </a:rPr>
              <a:t>She valued what she was doing so much to the point of thinking that Mary was wasting her time seating at the feet of Jesus.</a:t>
            </a:r>
          </a:p>
          <a:p>
            <a:pPr lvl="0" algn="just"/>
            <a:r>
              <a:rPr lang="en-US" sz="4000" dirty="0" smtClean="0">
                <a:latin typeface="Arial Rounded MT Bold" pitchFamily="34" charset="0"/>
              </a:rPr>
              <a:t>Martha is a perfectionist type; she's also very bossy without realizing it.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She felt that both Jesus and Mary needed a public lecture.</a:t>
            </a:r>
          </a:p>
          <a:p>
            <a:pPr lvl="0" algn="just"/>
            <a:r>
              <a:rPr lang="en-US" sz="4000" dirty="0" smtClean="0">
                <a:solidFill>
                  <a:srgbClr val="00FF00"/>
                </a:solidFill>
                <a:latin typeface="Arial Rounded MT Bold" pitchFamily="34" charset="0"/>
              </a:rPr>
              <a:t>She was not hesitant to rebuke Jesus about the situation.</a:t>
            </a:r>
          </a:p>
          <a:p>
            <a:pPr lvl="0" algn="just"/>
            <a:r>
              <a:rPr lang="en-US" sz="4000" dirty="0" smtClean="0">
                <a:latin typeface="Arial Rounded MT Bold" pitchFamily="34" charset="0"/>
              </a:rPr>
              <a:t>We can easily see that Martha was a good person, but she was carried away without realizing it.</a:t>
            </a:r>
          </a:p>
          <a:p>
            <a:pPr lvl="0" algn="just"/>
            <a:r>
              <a:rPr lang="en-US" sz="4000" dirty="0" smtClean="0">
                <a:solidFill>
                  <a:srgbClr val="00FF00"/>
                </a:solidFill>
                <a:latin typeface="Arial Rounded MT Bold" pitchFamily="34" charset="0"/>
              </a:rPr>
              <a:t>All wives can turn classic Martha(s) at times,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The husband may prefer her company while she can value feeding him over spending intimate time with him.</a:t>
            </a:r>
          </a:p>
          <a:p>
            <a:pPr lvl="0" algn="just"/>
            <a:r>
              <a:rPr lang="en-US" sz="4000" dirty="0" smtClean="0">
                <a:solidFill>
                  <a:srgbClr val="00FF00"/>
                </a:solidFill>
                <a:latin typeface="Arial Rounded MT Bold" pitchFamily="34" charset="0"/>
              </a:rPr>
              <a:t>When I just got married I became very angry at my wife sensing that she did not appreciate all the efforts I was making to provide for the home.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She had her own dream of us spending a lot more time together after marriage.</a:t>
            </a:r>
          </a:p>
          <a:p>
            <a:pPr lvl="0" algn="just"/>
            <a:r>
              <a:rPr lang="en-US" sz="4000" dirty="0" smtClean="0">
                <a:solidFill>
                  <a:srgbClr val="00FF00"/>
                </a:solidFill>
                <a:latin typeface="Arial Rounded MT Bold" pitchFamily="34" charset="0"/>
              </a:rPr>
              <a:t>She did not seem to appreciate all the overtimes I was doing in to order to keep a roof over our head.</a:t>
            </a:r>
          </a:p>
          <a:p>
            <a:pPr lvl="0" algn="just"/>
            <a:r>
              <a:rPr lang="en-US" sz="4000" dirty="0" smtClean="0">
                <a:latin typeface="Arial Rounded MT Bold" pitchFamily="34" charset="0"/>
              </a:rPr>
              <a:t>I felt that my providing made me the best husband in the world although romance was somewhat sacrificed in the process.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She would have preferred to settle for less in exchange for more quality time together with me.</a:t>
            </a:r>
          </a:p>
          <a:p>
            <a:pPr lvl="0" algn="just"/>
            <a:r>
              <a:rPr lang="en-US" sz="4400" dirty="0" smtClean="0">
                <a:solidFill>
                  <a:srgbClr val="00FF00"/>
                </a:solidFill>
                <a:latin typeface="Arial Rounded MT Bold" pitchFamily="34" charset="0"/>
              </a:rPr>
              <a:t>I was very unhappy over her unhappiness.</a:t>
            </a:r>
          </a:p>
          <a:p>
            <a:pPr lvl="0" algn="just"/>
            <a:r>
              <a:rPr lang="en-US" sz="4400" dirty="0" smtClean="0">
                <a:latin typeface="Arial Rounded MT Bold" pitchFamily="34" charset="0"/>
              </a:rPr>
              <a:t>We can frustrate ourselves in trying to do the unnecessary extras.</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b="1" dirty="0" smtClean="0">
                <a:solidFill>
                  <a:srgbClr val="C00000"/>
                </a:solidFill>
                <a:latin typeface="Arial Rounded MT Bold" pitchFamily="34" charset="0"/>
              </a:rPr>
              <a:t>THE OUTBURST OF MARTHA</a:t>
            </a:r>
            <a:endParaRPr lang="en-US" sz="4000" dirty="0" smtClean="0">
              <a:solidFill>
                <a:srgbClr val="C00000"/>
              </a:solidFill>
              <a:latin typeface="Arial Rounded MT Bold" pitchFamily="34" charset="0"/>
            </a:endParaRPr>
          </a:p>
          <a:p>
            <a:pPr lvl="0" algn="just"/>
            <a:r>
              <a:rPr lang="en-US" sz="4000" dirty="0" smtClean="0">
                <a:latin typeface="Arial Rounded MT Bold" pitchFamily="34" charset="0"/>
              </a:rPr>
              <a:t>Marta rebuked Jesus by saying, “</a:t>
            </a:r>
            <a:r>
              <a:rPr lang="en-US" sz="4000" i="1" dirty="0" smtClean="0">
                <a:solidFill>
                  <a:srgbClr val="0D069A"/>
                </a:solidFill>
                <a:latin typeface="Arial Rounded MT Bold" pitchFamily="34" charset="0"/>
              </a:rPr>
              <a:t>you mean that it doesn't bother you to see me killing myself in such a way, while Mary’s sitting there doing nothing?” </a:t>
            </a:r>
          </a:p>
          <a:p>
            <a:pPr lvl="0" algn="just"/>
            <a:r>
              <a:rPr lang="en-US" sz="4000" dirty="0" smtClean="0">
                <a:solidFill>
                  <a:srgbClr val="C00000"/>
                </a:solidFill>
                <a:latin typeface="Arial Rounded MT Bold" pitchFamily="34" charset="0"/>
              </a:rPr>
              <a:t>Mary is just wasting her time with you asking one silly question after the other while I'm running out of breath here.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If I was to ask all the ladies here to be honest, most will side with Martha.</a:t>
            </a:r>
          </a:p>
          <a:p>
            <a:pPr lvl="0" algn="just"/>
            <a:r>
              <a:rPr lang="en-US" sz="4000" dirty="0" smtClean="0">
                <a:solidFill>
                  <a:srgbClr val="C00000"/>
                </a:solidFill>
                <a:latin typeface="Arial Rounded MT Bold" pitchFamily="34" charset="0"/>
              </a:rPr>
              <a:t>Jesus answered Martha by asking her an agitating and irritating question.</a:t>
            </a:r>
          </a:p>
          <a:p>
            <a:pPr lvl="0" algn="just"/>
            <a:r>
              <a:rPr lang="en-US" sz="4000" dirty="0" smtClean="0">
                <a:latin typeface="Arial Rounded MT Bold" pitchFamily="34" charset="0"/>
              </a:rPr>
              <a:t>“Martha, Martha, why do you worry for every little thing.</a:t>
            </a:r>
          </a:p>
          <a:p>
            <a:pPr lvl="0" algn="just"/>
            <a:r>
              <a:rPr lang="en-US" sz="4000" dirty="0" smtClean="0">
                <a:solidFill>
                  <a:srgbClr val="C00000"/>
                </a:solidFill>
                <a:latin typeface="Arial Rounded MT Bold" pitchFamily="34" charset="0"/>
              </a:rPr>
              <a:t>“Why do you have to be such a perfectionist?”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000" dirty="0" smtClean="0">
                <a:latin typeface="Arial Rounded MT Bold" pitchFamily="34" charset="0"/>
              </a:rPr>
              <a:t>“Martha, your anger is getting the best of you.”</a:t>
            </a:r>
          </a:p>
          <a:p>
            <a:pPr lvl="0" algn="just"/>
            <a:r>
              <a:rPr lang="en-US" sz="4000" dirty="0" smtClean="0">
                <a:solidFill>
                  <a:srgbClr val="C00000"/>
                </a:solidFill>
                <a:latin typeface="Arial Rounded MT Bold" pitchFamily="34" charset="0"/>
              </a:rPr>
              <a:t>As a pastor I am a Martha type wanting things to be done well and on time.</a:t>
            </a:r>
          </a:p>
          <a:p>
            <a:pPr lvl="0" algn="just"/>
            <a:r>
              <a:rPr lang="en-US" sz="4000" dirty="0" smtClean="0">
                <a:latin typeface="Arial Rounded MT Bold" pitchFamily="34" charset="0"/>
              </a:rPr>
              <a:t>When people don’t take their church assignments seriously I feel so angry on the inside.</a:t>
            </a:r>
          </a:p>
          <a:p>
            <a:pPr algn="just"/>
            <a:r>
              <a:rPr lang="en-US" sz="4000" dirty="0" smtClean="0">
                <a:solidFill>
                  <a:srgbClr val="C00000"/>
                </a:solidFill>
                <a:latin typeface="Arial Rounded MT Bold" pitchFamily="34" charset="0"/>
              </a:rPr>
              <a:t>Many a times, the very person who makes me so upset have the nerve to enjoy the service while I'm in flame. </a:t>
            </a:r>
            <a:r>
              <a:rPr lang="en-US" sz="4000" dirty="0" err="1" smtClean="0">
                <a:latin typeface="Arial Rounded MT Bold" pitchFamily="34" charset="0"/>
              </a:rPr>
              <a:t>Lol</a:t>
            </a:r>
            <a:r>
              <a:rPr lang="en-US" sz="4000" dirty="0" smtClean="0">
                <a:latin typeface="Arial Rounded MT Bold" pitchFamily="34" charset="0"/>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b="1" dirty="0" smtClean="0">
                <a:solidFill>
                  <a:srgbClr val="0070C0"/>
                </a:solidFill>
                <a:latin typeface="Arial Rounded MT Bold" pitchFamily="34" charset="0"/>
              </a:rPr>
              <a:t>THE REBUKE OF JESUS TO MARTHA</a:t>
            </a:r>
            <a:endParaRPr lang="en-US" sz="4000" dirty="0" smtClean="0">
              <a:solidFill>
                <a:srgbClr val="0070C0"/>
              </a:solidFill>
              <a:latin typeface="Arial Rounded MT Bold" pitchFamily="34" charset="0"/>
            </a:endParaRPr>
          </a:p>
          <a:p>
            <a:pPr lvl="0" algn="just"/>
            <a:r>
              <a:rPr lang="en-US" sz="4000" dirty="0" smtClean="0">
                <a:latin typeface="Arial Rounded MT Bold" pitchFamily="34" charset="0"/>
              </a:rPr>
              <a:t>Martha why do you take life so seriously?</a:t>
            </a:r>
          </a:p>
          <a:p>
            <a:pPr lvl="0" algn="just"/>
            <a:r>
              <a:rPr lang="en-US" sz="4000" dirty="0" smtClean="0">
                <a:solidFill>
                  <a:srgbClr val="0070C0"/>
                </a:solidFill>
                <a:latin typeface="Arial Rounded MT Bold" pitchFamily="34" charset="0"/>
              </a:rPr>
              <a:t>Martha why you let the secondary things take so much of your energy?</a:t>
            </a:r>
          </a:p>
          <a:p>
            <a:pPr lvl="0" algn="just"/>
            <a:r>
              <a:rPr lang="en-US" sz="4000" dirty="0" smtClean="0">
                <a:latin typeface="Arial Rounded MT Bold" pitchFamily="34" charset="0"/>
              </a:rPr>
              <a:t>Martha why do you want everyone to become busy bees like you?</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Martha I did not come to your home to be a burden to you.</a:t>
            </a:r>
          </a:p>
          <a:p>
            <a:pPr lvl="0" algn="just"/>
            <a:r>
              <a:rPr lang="en-US" sz="4000" dirty="0" smtClean="0">
                <a:solidFill>
                  <a:srgbClr val="0070C0"/>
                </a:solidFill>
                <a:latin typeface="Arial Rounded MT Bold" pitchFamily="34" charset="0"/>
              </a:rPr>
              <a:t>Martha I just came to spend some time with you.</a:t>
            </a:r>
          </a:p>
          <a:p>
            <a:pPr lvl="0" algn="just"/>
            <a:r>
              <a:rPr lang="en-US" sz="4000" dirty="0" smtClean="0">
                <a:latin typeface="Arial Rounded MT Bold" pitchFamily="34" charset="0"/>
              </a:rPr>
              <a:t>The food you’re preparing for me is secondary to the quality time I wanted to spend with you.</a:t>
            </a:r>
          </a:p>
          <a:p>
            <a:pPr lvl="0" algn="just"/>
            <a:r>
              <a:rPr lang="en-US" sz="4000" dirty="0" smtClean="0">
                <a:latin typeface="Arial Rounded MT Bold" pitchFamily="34" charset="0"/>
              </a:rPr>
              <a:t> </a:t>
            </a:r>
            <a:r>
              <a:rPr lang="en-US" sz="4000" dirty="0" smtClean="0">
                <a:solidFill>
                  <a:srgbClr val="0070C0"/>
                </a:solidFill>
                <a:latin typeface="Arial Rounded MT Bold" pitchFamily="34" charset="0"/>
              </a:rPr>
              <a:t>Malta I came to enjoy your company.</a:t>
            </a:r>
          </a:p>
          <a:p>
            <a:pPr lvl="0" algn="just"/>
            <a:r>
              <a:rPr lang="en-US" sz="4000" dirty="0" smtClean="0">
                <a:latin typeface="Arial Rounded MT Bold" pitchFamily="34" charset="0"/>
              </a:rPr>
              <a:t>Martha a simple noodle soup would do.</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I stop by so that I can tell you important things about me.</a:t>
            </a:r>
          </a:p>
          <a:p>
            <a:pPr lvl="0" algn="just"/>
            <a:r>
              <a:rPr lang="en-US" sz="4000" dirty="0" smtClean="0">
                <a:solidFill>
                  <a:srgbClr val="0070C0"/>
                </a:solidFill>
                <a:latin typeface="Arial Rounded MT Bold" pitchFamily="34" charset="0"/>
              </a:rPr>
              <a:t>Before long I am going to become a public spectacle.</a:t>
            </a:r>
          </a:p>
          <a:p>
            <a:pPr lvl="0" algn="just"/>
            <a:r>
              <a:rPr lang="en-US" sz="4000" dirty="0" smtClean="0">
                <a:latin typeface="Arial Rounded MT Bold" pitchFamily="34" charset="0"/>
              </a:rPr>
              <a:t>Martha, this could be our last time together before my crucifixion.</a:t>
            </a:r>
          </a:p>
          <a:p>
            <a:pPr lvl="0" algn="just"/>
            <a:r>
              <a:rPr lang="en-US" sz="4000" dirty="0" smtClean="0">
                <a:solidFill>
                  <a:srgbClr val="0070C0"/>
                </a:solidFill>
                <a:latin typeface="Arial Rounded MT Bold" pitchFamily="34" charset="0"/>
              </a:rPr>
              <a:t>I want to tell you things about heaven because I will be returning pretty soon to my Father’s house. </a:t>
            </a:r>
            <a:endParaRPr lang="en-US" sz="4000" dirty="0">
              <a:solidFill>
                <a:srgbClr val="0070C0"/>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en-US" sz="4000" b="1" dirty="0" smtClean="0">
                <a:solidFill>
                  <a:srgbClr val="FF0000"/>
                </a:solidFill>
                <a:latin typeface="Arial Rounded MT Bold" pitchFamily="34" charset="0"/>
              </a:rPr>
              <a:t>CHOOSING THE GOOD PART</a:t>
            </a:r>
            <a:endParaRPr lang="en-US" sz="4000" dirty="0" smtClean="0">
              <a:solidFill>
                <a:srgbClr val="FF0000"/>
              </a:solidFill>
              <a:latin typeface="Arial Rounded MT Bold" pitchFamily="34" charset="0"/>
            </a:endParaRPr>
          </a:p>
          <a:p>
            <a:pPr lvl="0" algn="just"/>
            <a:r>
              <a:rPr lang="en-US" sz="4000" dirty="0" smtClean="0">
                <a:solidFill>
                  <a:srgbClr val="002060"/>
                </a:solidFill>
                <a:latin typeface="Arial Rounded MT Bold" pitchFamily="34" charset="0"/>
              </a:rPr>
              <a:t>Mary has chosen the good part; she’s storing up my words that cannot be taken away from her. </a:t>
            </a:r>
          </a:p>
          <a:p>
            <a:pPr lvl="0" algn="just"/>
            <a:r>
              <a:rPr lang="en-US" sz="4000" dirty="0" smtClean="0">
                <a:solidFill>
                  <a:srgbClr val="FF0000"/>
                </a:solidFill>
                <a:latin typeface="Arial Rounded MT Bold" pitchFamily="34" charset="0"/>
              </a:rPr>
              <a:t>Her faith is been strengthened by what she's hearing from me.</a:t>
            </a:r>
          </a:p>
          <a:p>
            <a:pPr lvl="0" algn="just"/>
            <a:r>
              <a:rPr lang="en-US" sz="4000" dirty="0" smtClean="0">
                <a:solidFill>
                  <a:srgbClr val="002060"/>
                </a:solidFill>
                <a:latin typeface="Arial Rounded MT Bold" pitchFamily="34" charset="0"/>
              </a:rPr>
              <a:t>She's happy and you are frustrated.</a:t>
            </a:r>
          </a:p>
          <a:p>
            <a:pPr lvl="0" algn="just"/>
            <a:r>
              <a:rPr lang="en-US" sz="4000" dirty="0" smtClean="0">
                <a:solidFill>
                  <a:srgbClr val="FF0000"/>
                </a:solidFill>
                <a:latin typeface="Arial Rounded MT Bold" pitchFamily="34" charset="0"/>
              </a:rPr>
              <a:t>It takes me a lot of discipline to push the [</a:t>
            </a:r>
            <a:r>
              <a:rPr lang="en-US" sz="4000" dirty="0" smtClean="0">
                <a:solidFill>
                  <a:srgbClr val="C00000"/>
                </a:solidFill>
                <a:latin typeface="Arial Rounded MT Bold" pitchFamily="34" charset="0"/>
              </a:rPr>
              <a:t>stop button] </a:t>
            </a:r>
            <a:r>
              <a:rPr lang="en-US" sz="4000" dirty="0" smtClean="0">
                <a:solidFill>
                  <a:srgbClr val="FF0000"/>
                </a:solidFill>
                <a:latin typeface="Arial Rounded MT Bold" pitchFamily="34" charset="0"/>
              </a:rPr>
              <a:t>when I am feeling like Martha.</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You have a long list of things to be done and you get irritated when people don't join hands in getting them done.</a:t>
            </a:r>
          </a:p>
          <a:p>
            <a:pPr lvl="0" algn="just"/>
            <a:r>
              <a:rPr lang="en-US" sz="4000" dirty="0" smtClean="0">
                <a:solidFill>
                  <a:srgbClr val="C00000"/>
                </a:solidFill>
                <a:latin typeface="Arial Rounded MT Bold" pitchFamily="34" charset="0"/>
              </a:rPr>
              <a:t>The </a:t>
            </a:r>
            <a:r>
              <a:rPr lang="en-US" sz="4000" b="1" u="sng" dirty="0" smtClean="0">
                <a:solidFill>
                  <a:srgbClr val="C00000"/>
                </a:solidFill>
                <a:latin typeface="Arial Rounded MT Bold" pitchFamily="34" charset="0"/>
              </a:rPr>
              <a:t>do-nothing</a:t>
            </a:r>
            <a:r>
              <a:rPr lang="en-US" sz="4000" dirty="0" smtClean="0">
                <a:solidFill>
                  <a:srgbClr val="C00000"/>
                </a:solidFill>
                <a:latin typeface="Arial Rounded MT Bold" pitchFamily="34" charset="0"/>
              </a:rPr>
              <a:t> people want to add to your burden by giving you more things to do. </a:t>
            </a:r>
          </a:p>
          <a:p>
            <a:pPr lvl="0" algn="just"/>
            <a:r>
              <a:rPr lang="en-US" sz="4000" dirty="0" smtClean="0">
                <a:solidFill>
                  <a:srgbClr val="002060"/>
                </a:solidFill>
                <a:latin typeface="Arial Rounded MT Bold" pitchFamily="34" charset="0"/>
              </a:rPr>
              <a:t>You’re burning up and no one seems to notice.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I learn to drop everything and go sit with Jesus when I'm feeling frustrated now.</a:t>
            </a:r>
          </a:p>
          <a:p>
            <a:pPr lvl="0" algn="just"/>
            <a:r>
              <a:rPr lang="en-US" sz="4000" dirty="0" smtClean="0">
                <a:solidFill>
                  <a:srgbClr val="C00000"/>
                </a:solidFill>
                <a:latin typeface="Arial Rounded MT Bold" pitchFamily="34" charset="0"/>
              </a:rPr>
              <a:t>It takes a lot of discipline, but I'm at the point where I have to leave things undone to spend time with Jesus.</a:t>
            </a:r>
          </a:p>
          <a:p>
            <a:pPr lvl="0" algn="just"/>
            <a:r>
              <a:rPr lang="en-US" sz="4000" dirty="0" smtClean="0">
                <a:solidFill>
                  <a:srgbClr val="002060"/>
                </a:solidFill>
                <a:latin typeface="Arial Rounded MT Bold" pitchFamily="34" charset="0"/>
              </a:rPr>
              <a:t>After I do my best I try to no longer care of the outcome.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000" dirty="0" smtClean="0">
                <a:solidFill>
                  <a:srgbClr val="002060"/>
                </a:solidFill>
                <a:latin typeface="Arial Rounded MT Bold" pitchFamily="34" charset="0"/>
              </a:rPr>
              <a:t>I have to realize that God did not choose me because of my excellence, but because of my intimacy with Him.</a:t>
            </a:r>
          </a:p>
          <a:p>
            <a:pPr lvl="0" algn="just"/>
            <a:r>
              <a:rPr lang="en-US" sz="4000" dirty="0" smtClean="0">
                <a:solidFill>
                  <a:srgbClr val="C00000"/>
                </a:solidFill>
                <a:latin typeface="Arial Rounded MT Bold" pitchFamily="34" charset="0"/>
              </a:rPr>
              <a:t>It is imperative for people who are working for God to understand what Satan is trying to do.</a:t>
            </a:r>
          </a:p>
          <a:p>
            <a:pPr lvl="0" algn="just"/>
            <a:r>
              <a:rPr lang="en-US" sz="4000" dirty="0" smtClean="0">
                <a:solidFill>
                  <a:srgbClr val="002060"/>
                </a:solidFill>
                <a:latin typeface="Arial Rounded MT Bold" pitchFamily="34" charset="0"/>
              </a:rPr>
              <a:t>We must understand how God sets priorities.</a:t>
            </a:r>
          </a:p>
          <a:p>
            <a:pPr lvl="0" algn="just"/>
            <a:r>
              <a:rPr lang="en-US" sz="4000" dirty="0" smtClean="0">
                <a:solidFill>
                  <a:srgbClr val="C00000"/>
                </a:solidFill>
                <a:latin typeface="Arial Rounded MT Bold" pitchFamily="34" charset="0"/>
              </a:rPr>
              <a:t>Times of worship, prayer and Bible reading rank the highest in God’s list than all others.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solidFill>
                  <a:srgbClr val="002060"/>
                </a:solidFill>
                <a:latin typeface="Arial Rounded MT Bold" pitchFamily="34" charset="0"/>
              </a:rPr>
              <a:t>Never allow the work you do for God to diminish your love for Him.</a:t>
            </a:r>
          </a:p>
          <a:p>
            <a:pPr lvl="0" algn="just"/>
            <a:r>
              <a:rPr lang="en-US" sz="4000" dirty="0" smtClean="0">
                <a:solidFill>
                  <a:srgbClr val="C00000"/>
                </a:solidFill>
                <a:latin typeface="Arial Rounded MT Bold" pitchFamily="34" charset="0"/>
              </a:rPr>
              <a:t>We are not like hired servants but we are Sons of the kingdom. </a:t>
            </a:r>
          </a:p>
          <a:p>
            <a:pPr lvl="0" algn="just"/>
            <a:r>
              <a:rPr lang="en-US" sz="4000" dirty="0" smtClean="0">
                <a:solidFill>
                  <a:srgbClr val="002060"/>
                </a:solidFill>
                <a:latin typeface="Arial Rounded MT Bold" pitchFamily="34" charset="0"/>
              </a:rPr>
              <a:t>God prefers spending time with us above anything that we could be doing for him.</a:t>
            </a:r>
          </a:p>
          <a:p>
            <a:pPr lvl="0" algn="just"/>
            <a:r>
              <a:rPr lang="en-US" sz="4000" dirty="0" smtClean="0">
                <a:solidFill>
                  <a:srgbClr val="C00000"/>
                </a:solidFill>
                <a:latin typeface="Arial Rounded MT Bold" pitchFamily="34" charset="0"/>
              </a:rPr>
              <a:t>Martha did not have a good day, but Mary had a blast. </a:t>
            </a:r>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000" b="1" dirty="0" smtClean="0">
                <a:solidFill>
                  <a:srgbClr val="C00000"/>
                </a:solidFill>
                <a:latin typeface="Arial Rounded MT Bold" pitchFamily="34" charset="0"/>
              </a:rPr>
              <a:t>CONCLUSION</a:t>
            </a:r>
            <a:endParaRPr lang="en-US" sz="4000" dirty="0" smtClean="0">
              <a:solidFill>
                <a:srgbClr val="C00000"/>
              </a:solidFill>
              <a:latin typeface="Arial Rounded MT Bold" pitchFamily="34" charset="0"/>
            </a:endParaRPr>
          </a:p>
          <a:p>
            <a:pPr lvl="0" algn="just"/>
            <a:r>
              <a:rPr lang="en-US" sz="4000" dirty="0" smtClean="0">
                <a:latin typeface="Arial Rounded MT Bold" pitchFamily="34" charset="0"/>
              </a:rPr>
              <a:t>While we get busy working for God, we must keep our attitude at check.</a:t>
            </a:r>
          </a:p>
          <a:p>
            <a:pPr lvl="0" algn="just"/>
            <a:r>
              <a:rPr lang="en-US" sz="4000" dirty="0" smtClean="0">
                <a:solidFill>
                  <a:srgbClr val="C00000"/>
                </a:solidFill>
                <a:latin typeface="Arial Rounded MT Bold" pitchFamily="34" charset="0"/>
              </a:rPr>
              <a:t>The work of God is greatly damaged because of lack of workers.</a:t>
            </a:r>
          </a:p>
          <a:p>
            <a:pPr lvl="0" algn="just"/>
            <a:r>
              <a:rPr lang="en-US" sz="4000" dirty="0" smtClean="0">
                <a:latin typeface="Arial Rounded MT Bold" pitchFamily="34" charset="0"/>
              </a:rPr>
              <a:t>The urgency to join the hands to get the work done is paramount.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800" dirty="0" smtClean="0">
                <a:solidFill>
                  <a:srgbClr val="C00000"/>
                </a:solidFill>
                <a:latin typeface="Arial Rounded MT Bold" pitchFamily="34" charset="0"/>
              </a:rPr>
              <a:t>Yet, you cannot afford to turn to an impatient and agitated Martha.</a:t>
            </a:r>
          </a:p>
          <a:p>
            <a:pPr lvl="0" algn="just"/>
            <a:r>
              <a:rPr lang="en-US" sz="4800" dirty="0" smtClean="0">
                <a:latin typeface="Arial Rounded MT Bold" pitchFamily="34" charset="0"/>
              </a:rPr>
              <a:t>You cannot afford to lose the joy of your salvation.</a:t>
            </a:r>
          </a:p>
          <a:p>
            <a:pPr lvl="0" algn="just"/>
            <a:r>
              <a:rPr lang="en-US" sz="4800" dirty="0" smtClean="0">
                <a:solidFill>
                  <a:srgbClr val="C00000"/>
                </a:solidFill>
                <a:latin typeface="Arial Rounded MT Bold" pitchFamily="34" charset="0"/>
              </a:rPr>
              <a:t>You cannot afford to lose your good disposition.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solidFill>
                  <a:srgbClr val="C00000"/>
                </a:solidFill>
                <a:latin typeface="Arial Rounded MT Bold" pitchFamily="34" charset="0"/>
              </a:rPr>
              <a:t>Every Christian is mandated to join hand in the work of God to protect those who are already doing too much.</a:t>
            </a:r>
          </a:p>
          <a:p>
            <a:pPr algn="just"/>
            <a:r>
              <a:rPr lang="en-US" sz="4000" dirty="0" smtClean="0">
                <a:latin typeface="Arial Rounded MT Bold" pitchFamily="34" charset="0"/>
              </a:rPr>
              <a:t>This example was not given to discourage people from doing God’s work but to maintain balance and priority.</a:t>
            </a:r>
          </a:p>
          <a:p>
            <a:pPr lvl="0" algn="just"/>
            <a:r>
              <a:rPr lang="en-US" sz="4000" dirty="0" smtClean="0">
                <a:solidFill>
                  <a:srgbClr val="C00000"/>
                </a:solidFill>
                <a:latin typeface="Arial Rounded MT Bold" pitchFamily="34" charset="0"/>
              </a:rPr>
              <a:t>If everyone does his part, no one will be burnt out.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dirty="0" smtClean="0">
                <a:latin typeface="Arial Rounded MT Bold" pitchFamily="34" charset="0"/>
              </a:rPr>
              <a:t>We cannot allow our service to God to make us angry at the very God we’re serving.</a:t>
            </a:r>
          </a:p>
          <a:p>
            <a:pPr lvl="0" algn="just"/>
            <a:r>
              <a:rPr lang="en-US" sz="4800" dirty="0" smtClean="0">
                <a:solidFill>
                  <a:srgbClr val="C00000"/>
                </a:solidFill>
                <a:latin typeface="Arial Rounded MT Bold" pitchFamily="34" charset="0"/>
              </a:rPr>
              <a:t>May God help all the Martha’s out there who are working so hard, but miss their part in serving God!</a:t>
            </a:r>
          </a:p>
          <a:p>
            <a:pPr algn="r"/>
            <a:r>
              <a:rPr lang="en-US" sz="4800" dirty="0" smtClean="0">
                <a:solidFill>
                  <a:srgbClr val="0D069A"/>
                </a:solidFill>
                <a:latin typeface="Arial Rounded MT Bold" pitchFamily="34" charset="0"/>
              </a:rPr>
              <a:t>Amen</a:t>
            </a:r>
            <a:r>
              <a:rPr lang="en-US" sz="4000" dirty="0" smtClean="0">
                <a:solidFill>
                  <a:srgbClr val="0D069A"/>
                </a:solidFill>
                <a:latin typeface="Arial Rounded MT Bold" pitchFamily="34" charset="0"/>
              </a:rPr>
              <a:t>.</a:t>
            </a:r>
            <a:endParaRPr lang="fr-FR"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10818</TotalTime>
  <Words>1806</Words>
  <Application>Microsoft Office PowerPoint</Application>
  <PresentationFormat>On-screen Show (4:3)</PresentationFormat>
  <Paragraphs>115</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CHRIST THE ROCK CONGREGATION SUNDAY MAY 7TH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67</cp:revision>
  <dcterms:created xsi:type="dcterms:W3CDTF">2020-08-22T16:53:36Z</dcterms:created>
  <dcterms:modified xsi:type="dcterms:W3CDTF">2023-05-07T02:52:04Z</dcterms:modified>
</cp:coreProperties>
</file>