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6" r:id="rId2"/>
    <p:sldId id="510" r:id="rId3"/>
    <p:sldId id="513" r:id="rId4"/>
    <p:sldId id="257" r:id="rId5"/>
    <p:sldId id="514" r:id="rId6"/>
    <p:sldId id="516" r:id="rId7"/>
    <p:sldId id="515" r:id="rId8"/>
    <p:sldId id="518" r:id="rId9"/>
    <p:sldId id="519" r:id="rId10"/>
    <p:sldId id="506" r:id="rId11"/>
    <p:sldId id="520" r:id="rId12"/>
    <p:sldId id="521" r:id="rId13"/>
    <p:sldId id="522" r:id="rId14"/>
    <p:sldId id="523" r:id="rId15"/>
    <p:sldId id="507" r:id="rId16"/>
    <p:sldId id="524" r:id="rId17"/>
    <p:sldId id="525" r:id="rId18"/>
    <p:sldId id="526" r:id="rId19"/>
    <p:sldId id="508" r:id="rId20"/>
    <p:sldId id="527" r:id="rId21"/>
    <p:sldId id="528" r:id="rId22"/>
    <p:sldId id="530" r:id="rId23"/>
    <p:sldId id="511" r:id="rId24"/>
    <p:sldId id="529" r:id="rId25"/>
    <p:sldId id="531" r:id="rId26"/>
    <p:sldId id="532" r:id="rId27"/>
    <p:sldId id="533" r:id="rId28"/>
    <p:sldId id="534" r:id="rId29"/>
    <p:sldId id="509" r:id="rId30"/>
    <p:sldId id="535" r:id="rId31"/>
    <p:sldId id="536" r:id="rId32"/>
    <p:sldId id="537" r:id="rId33"/>
    <p:sldId id="538" r:id="rId34"/>
    <p:sldId id="512" r:id="rId35"/>
    <p:sldId id="539" r:id="rId36"/>
    <p:sldId id="540" r:id="rId37"/>
    <p:sldId id="541" r:id="rId38"/>
    <p:sldId id="542" r:id="rId39"/>
    <p:sldId id="543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69A"/>
    <a:srgbClr val="FF99CC"/>
    <a:srgbClr val="00FF00"/>
    <a:srgbClr val="CCCC00"/>
    <a:srgbClr val="FC0A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542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2AD66-D737-4503-B968-E2AEB03177D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</a:t>
            </a:r>
            <a:r>
              <a:rPr lang="en-US" b="1" dirty="0" smtClean="0">
                <a:solidFill>
                  <a:schemeClr val="tx1"/>
                </a:solidFill>
              </a:rPr>
              <a:t>MAY 7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2023 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Sermon par Pasteur </a:t>
            </a:r>
            <a:r>
              <a:rPr lang="en-US" b="1" dirty="0" smtClean="0">
                <a:solidFill>
                  <a:srgbClr val="C00000"/>
                </a:solidFill>
              </a:rPr>
              <a:t>Marc </a:t>
            </a:r>
            <a:r>
              <a:rPr lang="en-US" b="1" dirty="0" err="1" smtClean="0">
                <a:solidFill>
                  <a:srgbClr val="C00000"/>
                </a:solidFill>
              </a:rPr>
              <a:t>Siméon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2590800"/>
            <a:ext cx="6019800" cy="4267200"/>
          </a:xfr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r>
              <a:rPr lang="fr-FR" sz="5400" dirty="0" smtClean="0">
                <a:solidFill>
                  <a:schemeClr val="accent6">
                    <a:lumMod val="75000"/>
                  </a:schemeClr>
                </a:solidFill>
                <a:latin typeface="Copperplate Gothic Bold" pitchFamily="34" charset="0"/>
              </a:rPr>
              <a:t>Luc </a:t>
            </a:r>
            <a:r>
              <a:rPr lang="fr-FR" sz="5400" dirty="0" smtClean="0">
                <a:solidFill>
                  <a:schemeClr val="accent6">
                    <a:lumMod val="75000"/>
                  </a:schemeClr>
                </a:solidFill>
                <a:latin typeface="Copperplate Gothic Bold" pitchFamily="34" charset="0"/>
              </a:rPr>
              <a:t>10:41 Le Seigneur lui répondit: </a:t>
            </a:r>
            <a:r>
              <a:rPr lang="fr-FR" sz="5400" u="sng" dirty="0" smtClean="0">
                <a:solidFill>
                  <a:schemeClr val="bg2">
                    <a:lumMod val="50000"/>
                  </a:schemeClr>
                </a:solidFill>
                <a:latin typeface="Copperplate Gothic Bold" pitchFamily="34" charset="0"/>
              </a:rPr>
              <a:t>Marthe, Marthe, tu t'inquiètes et tu t'agites pour beaucoup de choses.</a:t>
            </a:r>
          </a:p>
          <a:p>
            <a:pPr algn="just"/>
            <a:r>
              <a:rPr lang="fr-FR" sz="5400" dirty="0" smtClean="0">
                <a:solidFill>
                  <a:schemeClr val="accent6">
                    <a:lumMod val="75000"/>
                  </a:schemeClr>
                </a:solidFill>
                <a:latin typeface="Copperplate Gothic Bold" pitchFamily="34" charset="0"/>
              </a:rPr>
              <a:t> 42 Une seule chose est nécessaire. </a:t>
            </a:r>
            <a:endParaRPr lang="fr-FR" sz="5400" dirty="0" smtClean="0">
              <a:solidFill>
                <a:schemeClr val="accent6">
                  <a:lumMod val="75000"/>
                </a:schemeClr>
              </a:solidFill>
              <a:latin typeface="Copperplate Gothic Bold" pitchFamily="34" charset="0"/>
            </a:endParaRPr>
          </a:p>
          <a:p>
            <a:r>
              <a:rPr lang="fr-FR" sz="6500" b="1" dirty="0" smtClean="0">
                <a:solidFill>
                  <a:schemeClr val="tx1"/>
                </a:solidFill>
                <a:latin typeface="Copperplate Gothic Bold" pitchFamily="34" charset="0"/>
              </a:rPr>
              <a:t>Marie  a  choisi  la </a:t>
            </a:r>
            <a:r>
              <a:rPr lang="fr-FR" sz="6500" b="1" dirty="0" smtClean="0">
                <a:solidFill>
                  <a:schemeClr val="tx1"/>
                </a:solidFill>
                <a:latin typeface="Copperplate Gothic Bold" pitchFamily="34" charset="0"/>
              </a:rPr>
              <a:t>bonne </a:t>
            </a:r>
            <a:r>
              <a:rPr lang="fr-FR" sz="6500" b="1" dirty="0" smtClean="0">
                <a:solidFill>
                  <a:schemeClr val="tx1"/>
                </a:solidFill>
                <a:latin typeface="Copperplate Gothic Bold" pitchFamily="34" charset="0"/>
              </a:rPr>
              <a:t> part</a:t>
            </a:r>
          </a:p>
          <a:p>
            <a:r>
              <a:rPr lang="fr-FR" sz="5400" dirty="0" smtClean="0">
                <a:solidFill>
                  <a:schemeClr val="accent6">
                    <a:lumMod val="75000"/>
                  </a:schemeClr>
                </a:solidFill>
                <a:latin typeface="Copperplate Gothic Bold" pitchFamily="34" charset="0"/>
              </a:rPr>
              <a:t>, </a:t>
            </a:r>
            <a:r>
              <a:rPr lang="fr-FR" sz="5400" dirty="0" smtClean="0">
                <a:solidFill>
                  <a:schemeClr val="accent6">
                    <a:lumMod val="75000"/>
                  </a:schemeClr>
                </a:solidFill>
                <a:latin typeface="Copperplate Gothic Bold" pitchFamily="34" charset="0"/>
              </a:rPr>
              <a:t>qui ne lui sera point ôtée.</a:t>
            </a:r>
            <a:endParaRPr lang="fr-FR" sz="5400" dirty="0" smtClean="0">
              <a:solidFill>
                <a:schemeClr val="accent6">
                  <a:lumMod val="75000"/>
                </a:schemeClr>
              </a:solidFill>
              <a:latin typeface="Copperplate Gothic Bold" pitchFamily="34" charset="0"/>
            </a:endParaRPr>
          </a:p>
        </p:txBody>
      </p:sp>
      <p:pic>
        <p:nvPicPr>
          <p:cNvPr id="4" name="Picture 3" descr="GOSPEL REFLECTIONS DAILY: MARTHA VS MARY – 16TH SUNDAY IN ORDINARY TIME –  JULY 18TH (Lk 10: 38-42)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90800"/>
            <a:ext cx="3276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LECTURE: LUC 10:38-42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38 </a:t>
            </a:r>
            <a:r>
              <a:rPr lang="fr-FR" sz="4400" dirty="0" smtClean="0">
                <a:latin typeface="Arial Rounded MT Bold" pitchFamily="34" charset="0"/>
              </a:rPr>
              <a:t>¶ Comme Jésus était en chemin avec ses disciples, il entra dans un village, et une femme, nommée Marthe, le reçut dans sa maison.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39 Elle avait une sœur, nommée Marie, qui, s'étant assise aux pieds du Seigneur, écoutait sa parole.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40 </a:t>
            </a:r>
            <a:r>
              <a:rPr lang="fr-FR" sz="4000" dirty="0" smtClean="0">
                <a:latin typeface="Arial Rounded MT Bold" pitchFamily="34" charset="0"/>
              </a:rPr>
              <a:t>Marthe, occupée à divers soins domestiques, survint et dit: Seigneur, cela ne te fait-il rien que ma </a:t>
            </a:r>
            <a:r>
              <a:rPr lang="fr-FR" sz="4000" dirty="0" err="1" smtClean="0">
                <a:latin typeface="Arial Rounded MT Bold" pitchFamily="34" charset="0"/>
              </a:rPr>
              <a:t>soeur</a:t>
            </a:r>
            <a:r>
              <a:rPr lang="fr-FR" sz="4000" dirty="0" smtClean="0">
                <a:latin typeface="Arial Rounded MT Bold" pitchFamily="34" charset="0"/>
              </a:rPr>
              <a:t> me laisse seule pour servir? Dis-lui donc de m'aider.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41 Le Seigneur lui répondit: Marthe, Marthe, tu t'inquiètes et tu t'agites pour beaucoup de choses.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42 Une seule chose est nécessaire. Marie a choisi la bonne part, qui ne lui sera point ôtée.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INTRODUCTION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Bien des fois nous chantons les cantiques spirituels sans en saisir les mots.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Des fois nous exprimons notre joie de servir Dieu dans les chants mais dans notre fort intérieur c’est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plutôt la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tristesse que nous expérimentons.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endParaRPr lang="en-US" sz="4000" dirty="0" smtClean="0"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Narrow" pitchFamily="34" charset="0"/>
              </a:rPr>
              <a:t>10 </a:t>
            </a:r>
            <a:r>
              <a:rPr lang="fr-FR" sz="4000" b="1" dirty="0" smtClean="0">
                <a:solidFill>
                  <a:srgbClr val="FF0000"/>
                </a:solidFill>
                <a:latin typeface="Arial Narrow" pitchFamily="34" charset="0"/>
              </a:rPr>
              <a:t>Fr Mel : C’est Une Joie De Servir Jésus</a:t>
            </a:r>
            <a:endParaRPr lang="en-US" sz="4000" b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C’est une joie de servir Jésus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Dans mon voyage ici-bas.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Et je peux toujours Le louer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Même au plus fort des combats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Des fois, nous ressentons seul le </a:t>
            </a:r>
            <a:r>
              <a:rPr lang="fr-FR" sz="4000" u="sng" dirty="0" smtClean="0">
                <a:solidFill>
                  <a:srgbClr val="FF0000"/>
                </a:solidFill>
                <a:latin typeface="Arial Rounded MT Bold" pitchFamily="34" charset="0"/>
              </a:rPr>
              <a:t>devoir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au lieu de la joie de servir Jésus.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Chœur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: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C’est une joie, joie,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Joie de servir Jésus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Joie qui jaillit dans mon cœur.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Chaque  moment, chaque jour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Il me tient dans Son amour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C’est une joie, joie, joie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Que donne mon Sauveur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2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C’est une joie de servir Jésus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Joie même dans la détresse,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Qui remplit mon cœur de musique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Et qui chasse ma tristesse.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3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C’est une joie de servir Jésus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Joie dans la plus sombre nuit;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Car Jésus connait le chemin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Je peux marcher avec Lui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Chœur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: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C’est une joie, joie,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Joie de servir Jésus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Joie qui jaillit dans mon cœur.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Chaque  moment, chaque jour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Il me tient dans Son amour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C’est une joie, joie, joie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Que donne mon Sauveur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Cette joie de servir est souvent menacée.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Beaucoup sont en train de servir Dieu avec des larmes aux yeux.</a:t>
            </a: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Beaucoup sont lassés de fatigue dans le travail de Dieu.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Beaucoup se sentent désappointés à l’égard de Dieu alors qu’ils labourent encore pour Dieu.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SURVOL</a:t>
            </a: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Ici </a:t>
            </a:r>
            <a:r>
              <a:rPr lang="fr-FR" sz="4400" dirty="0" smtClean="0">
                <a:latin typeface="Arial Rounded MT Bold" pitchFamily="34" charset="0"/>
              </a:rPr>
              <a:t>dans Luc chapitre 10 : 38-41, nous trouvons Marthe en train de servir Jésus privée de joie.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En plus de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cela,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Jésus va lui répliquer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de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son attitude.</a:t>
            </a:r>
            <a:endParaRPr lang="en-US" sz="44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Elle se </a:t>
            </a:r>
            <a:r>
              <a:rPr lang="fr-FR" sz="4400" dirty="0" smtClean="0">
                <a:latin typeface="Arial Rounded MT Bold" pitchFamily="34" charset="0"/>
              </a:rPr>
              <a:t>fatiguait seule à la cuisine pour préparer un repas  </a:t>
            </a:r>
            <a:r>
              <a:rPr lang="fr-FR" sz="4400" dirty="0" smtClean="0">
                <a:latin typeface="Arial Rounded MT Bold" pitchFamily="34" charset="0"/>
              </a:rPr>
              <a:t>pour Jésus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Apparemment, Elle se montrait très hospitalière </a:t>
            </a:r>
            <a:r>
              <a:rPr lang="fr-FR" sz="4000" dirty="0" smtClean="0">
                <a:latin typeface="Arial Rounded MT Bold" pitchFamily="34" charset="0"/>
              </a:rPr>
              <a:t>à l’endroit de son Sauveur, mais au lieu d’être recommandée pour ses soucis, </a:t>
            </a:r>
            <a:r>
              <a:rPr lang="fr-FR" sz="4000" dirty="0" smtClean="0">
                <a:latin typeface="Arial Rounded MT Bold" pitchFamily="34" charset="0"/>
              </a:rPr>
              <a:t>c’était </a:t>
            </a:r>
            <a:r>
              <a:rPr lang="fr-FR" sz="4000" dirty="0" smtClean="0">
                <a:latin typeface="Arial Rounded MT Bold" pitchFamily="34" charset="0"/>
              </a:rPr>
              <a:t>des reproches qu’elle recevait du Maitre.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Est-il possible de servir Dieu inlassablement de la mauvaise manière ? 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Peut-on devenir distrait et désorienté en servant Dieu </a:t>
            </a:r>
            <a:r>
              <a:rPr lang="fr-FR" sz="4000" dirty="0" smtClean="0">
                <a:latin typeface="Arial Rounded MT Bold" pitchFamily="34" charset="0"/>
              </a:rPr>
              <a:t>?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Est-ce </a:t>
            </a:r>
            <a:r>
              <a:rPr lang="fr-FR" sz="4000" dirty="0" smtClean="0">
                <a:latin typeface="Arial Rounded MT Bold" pitchFamily="34" charset="0"/>
              </a:rPr>
              <a:t>que la </a:t>
            </a:r>
            <a:r>
              <a:rPr lang="fr-FR" sz="4000" dirty="0" smtClean="0">
                <a:latin typeface="Arial Rounded MT Bold" pitchFamily="34" charset="0"/>
              </a:rPr>
              <a:t>perplexité </a:t>
            </a:r>
            <a:r>
              <a:rPr lang="fr-FR" sz="4000" dirty="0" smtClean="0">
                <a:latin typeface="Arial Rounded MT Bold" pitchFamily="34" charset="0"/>
              </a:rPr>
              <a:t>et l’excès </a:t>
            </a:r>
            <a:r>
              <a:rPr lang="fr-FR" sz="4000" dirty="0" smtClean="0">
                <a:latin typeface="Arial Rounded MT Bold" pitchFamily="34" charset="0"/>
              </a:rPr>
              <a:t>peuvent </a:t>
            </a:r>
            <a:r>
              <a:rPr lang="fr-FR" sz="4000" dirty="0" smtClean="0">
                <a:latin typeface="Arial Rounded MT Bold" pitchFamily="34" charset="0"/>
              </a:rPr>
              <a:t>nous ravir </a:t>
            </a:r>
            <a:r>
              <a:rPr lang="fr-FR" sz="4000" dirty="0" smtClean="0">
                <a:latin typeface="Arial Rounded MT Bold" pitchFamily="34" charset="0"/>
              </a:rPr>
              <a:t>de notre </a:t>
            </a:r>
            <a:r>
              <a:rPr lang="fr-FR" sz="4000" dirty="0" smtClean="0">
                <a:latin typeface="Arial Rounded MT Bold" pitchFamily="34" charset="0"/>
              </a:rPr>
              <a:t>joie de servir Dieu ?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Est-ce que l’indifférence des autres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doit pouvoir épier notre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joie dans le service de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Dieu?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Est-ce que nos préoccupations pour effectuer le travail de Dieu peuvent justifier notre absence aux pieds du Seigneur </a:t>
            </a:r>
            <a:r>
              <a:rPr lang="fr-FR" sz="4000" dirty="0" smtClean="0">
                <a:latin typeface="Arial Rounded MT Bold" pitchFamily="34" charset="0"/>
              </a:rPr>
              <a:t>?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Qu’est-ce </a:t>
            </a:r>
            <a:r>
              <a:rPr lang="fr-FR" sz="4000" dirty="0" smtClean="0">
                <a:latin typeface="Arial Rounded MT Bold" pitchFamily="34" charset="0"/>
              </a:rPr>
              <a:t>qui </a:t>
            </a:r>
            <a:r>
              <a:rPr lang="fr-FR" sz="4000" dirty="0" smtClean="0">
                <a:latin typeface="Arial Rounded MT Bold" pitchFamily="34" charset="0"/>
              </a:rPr>
              <a:t>ravie </a:t>
            </a:r>
            <a:r>
              <a:rPr lang="fr-FR" sz="4000" dirty="0" smtClean="0">
                <a:latin typeface="Arial Rounded MT Bold" pitchFamily="34" charset="0"/>
              </a:rPr>
              <a:t>votre joie de servir Dieu ce matin ? 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Sommes-nous en train de faire ce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que Dieu s’attend de nous ?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Jésus a </a:t>
            </a:r>
            <a:r>
              <a:rPr lang="fr-FR" sz="4000" dirty="0" smtClean="0">
                <a:latin typeface="Arial Rounded MT Bold" pitchFamily="34" charset="0"/>
              </a:rPr>
              <a:t>déclaré, « La moisson est mure, mais il y a peut d’ouvriers. »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Peu de gens s’en soucient pour mettre les mains dans la patte pour faire avancer l’œuvre de Dieu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surcette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terre.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Malgré </a:t>
            </a:r>
            <a:r>
              <a:rPr lang="fr-FR" sz="4000" dirty="0" smtClean="0">
                <a:latin typeface="Arial Rounded MT Bold" pitchFamily="34" charset="0"/>
              </a:rPr>
              <a:t>la carence d’ouvriers, ceux qui embrassent le travail de Dieu </a:t>
            </a:r>
            <a:r>
              <a:rPr lang="fr-FR" sz="4000" dirty="0" smtClean="0">
                <a:latin typeface="Arial Rounded MT Bold" pitchFamily="34" charset="0"/>
              </a:rPr>
              <a:t>courent le risque d’avoir leurs œuvres disqualifiées s’ils ne fassent pas attention.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Il y a toujours une grande distinction à faire entre le travail de Dieu et l’intimité avec Dieu.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Si travailler pour </a:t>
            </a:r>
            <a:r>
              <a:rPr lang="fr-FR" sz="4000" dirty="0" smtClean="0">
                <a:latin typeface="Arial Rounded MT Bold" pitchFamily="34" charset="0"/>
              </a:rPr>
              <a:t>Dieu </a:t>
            </a:r>
            <a:r>
              <a:rPr lang="fr-FR" sz="4000" dirty="0" smtClean="0">
                <a:latin typeface="Arial Rounded MT Bold" pitchFamily="34" charset="0"/>
              </a:rPr>
              <a:t>arrive à embarrasser </a:t>
            </a:r>
            <a:r>
              <a:rPr lang="fr-FR" sz="4000" dirty="0" smtClean="0">
                <a:latin typeface="Arial Rounded MT Bold" pitchFamily="34" charset="0"/>
              </a:rPr>
              <a:t>l’intimité avec Dieu, nous devons toujours choisir la meilleure part.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LA VISITE DE JESUS CHEZ MARIE ET MARTE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Lu 10:38 ¶ Comme Jésus était en chemin avec ses disciples, il entra dans un village, et une femme, nommée Marthe, le reçut dans sa maison.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Jésus et ses disciples menaient une vie de nomade à cause des demandes de son ministère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Le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Fils de l’homme n’avait où pour reposer sa tète.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Jésus avaient de proches amies qui le recevaient dans leurs maisons de temps et autres.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La maison de Marthe était exceptionnelle, parce qu’elle est mentionnée en maintes reprises dans la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Bible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Chaque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membre de la famille Marthe, Marie et Lazare avait une intimité particulière avec Jésus.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Quand Lazare tombait malade, on envoyait dire à Jésus, « Celui que tu aimes est malade. » 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Entre d’autres termes, « ton bon ami, ton meilleur ami, ton copain est malade. »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Marthe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est mentionnée comme la maitresse de la maison parce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qu’elle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était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assurément l’ainée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de la famille.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Jésus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n’avait pas de maisons sur cette terre, Dieu merci pour les femmes de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distinction comme Marthe qui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s’assuraient de ses soins.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LA DISTINCTIVE BIENVENUE DE MARTHE ET CELLE DE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MARIE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Luc 10 :39 Elle avait une sœur, nommée Marie, qui, s'étant assise aux pieds du Seigneur, écoutait sa parole.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40 Marthe, occupée à divers soins domestiques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La phase initiale de la bienvenue de Jésus par les deux sœurs pourrait être identique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Un </a:t>
            </a:r>
            <a:r>
              <a:rPr lang="fr-FR" sz="4000" dirty="0" smtClean="0">
                <a:latin typeface="Arial Rounded MT Bold" pitchFamily="34" charset="0"/>
              </a:rPr>
              <a:t>lavement des pieds possiblement.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Des embrassements selon leurs coutumes.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Des échanges de mots de </a:t>
            </a:r>
            <a:r>
              <a:rPr lang="fr-FR" sz="4000" dirty="0" smtClean="0">
                <a:latin typeface="Arial Rounded MT Bold" pitchFamily="34" charset="0"/>
              </a:rPr>
              <a:t>bénédiction </a:t>
            </a:r>
            <a:r>
              <a:rPr lang="fr-FR" sz="4000" dirty="0" smtClean="0">
                <a:latin typeface="Arial Rounded MT Bold" pitchFamily="34" charset="0"/>
              </a:rPr>
              <a:t>et tout.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Marthe étant l’hôte, sentait immédiatement le besoin de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préparer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quelque chose à manger pour Jésus.</a:t>
            </a:r>
            <a:endParaRPr lang="en-US" sz="4000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Marie </a:t>
            </a:r>
            <a:r>
              <a:rPr lang="fr-FR" sz="4400" dirty="0" smtClean="0">
                <a:latin typeface="Arial Rounded MT Bold" pitchFamily="34" charset="0"/>
              </a:rPr>
              <a:t>ne voulait pas </a:t>
            </a:r>
            <a:r>
              <a:rPr lang="fr-FR" sz="4400" dirty="0" smtClean="0">
                <a:latin typeface="Arial Rounded MT Bold" pitchFamily="34" charset="0"/>
              </a:rPr>
              <a:t>se distancer de Jésus même pour </a:t>
            </a:r>
            <a:r>
              <a:rPr lang="fr-FR" sz="4400" dirty="0" smtClean="0">
                <a:latin typeface="Arial Rounded MT Bold" pitchFamily="34" charset="0"/>
              </a:rPr>
              <a:t>une </a:t>
            </a:r>
            <a:r>
              <a:rPr lang="fr-FR" sz="4400" dirty="0" smtClean="0">
                <a:latin typeface="Arial Rounded MT Bold" pitchFamily="34" charset="0"/>
              </a:rPr>
              <a:t>seconde.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Marie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était soudée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aux pieds de Jésus pour toute la durée de la visite. </a:t>
            </a:r>
            <a:endParaRPr lang="en-US" sz="44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Marthe </a:t>
            </a:r>
            <a:r>
              <a:rPr lang="fr-FR" sz="4400" dirty="0" smtClean="0">
                <a:latin typeface="Arial Rounded MT Bold" pitchFamily="34" charset="0"/>
              </a:rPr>
              <a:t>à </a:t>
            </a:r>
            <a:r>
              <a:rPr lang="fr-FR" sz="4400" dirty="0" smtClean="0">
                <a:latin typeface="Arial Rounded MT Bold" pitchFamily="34" charset="0"/>
              </a:rPr>
              <a:t>son tour, était préoccupée de son devoir a l’égard de Jésus.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42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D069A"/>
                </a:solidFill>
                <a:latin typeface="Arial Rounded MT Bold" pitchFamily="34" charset="0"/>
              </a:rPr>
              <a:t>L’ATTITUDE NEGATIVE DE MARTHE</a:t>
            </a:r>
            <a:endParaRPr lang="en-US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40 Marthe, occupée à divers soins domestiques, survint et dit: Seigneur, cela ne te fait-il rien que ma </a:t>
            </a:r>
            <a:r>
              <a:rPr lang="fr-FR" sz="4000" dirty="0" smtClean="0">
                <a:latin typeface="Arial Rounded MT Bold" pitchFamily="34" charset="0"/>
              </a:rPr>
              <a:t>sœur </a:t>
            </a:r>
            <a:r>
              <a:rPr lang="fr-FR" sz="4000" dirty="0" smtClean="0">
                <a:latin typeface="Arial Rounded MT Bold" pitchFamily="34" charset="0"/>
              </a:rPr>
              <a:t>me laisse seule pour servir? Dis-lui donc de m'aider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Préparer à servir un invité d’honneur n’est jamais une mince affaire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endParaRPr lang="fr-FR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Nous </a:t>
            </a:r>
            <a:r>
              <a:rPr lang="fr-FR" sz="4000" dirty="0" smtClean="0">
                <a:latin typeface="Arial Rounded MT Bold" pitchFamily="34" charset="0"/>
              </a:rPr>
              <a:t>sommes ici au premier siècle.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42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fr-FR" sz="4200" dirty="0" smtClean="0">
                <a:latin typeface="Arial Rounded MT Bold" pitchFamily="34" charset="0"/>
              </a:rPr>
              <a:t>Il </a:t>
            </a:r>
            <a:r>
              <a:rPr lang="fr-FR" sz="4200" dirty="0" smtClean="0">
                <a:latin typeface="Arial Rounded MT Bold" pitchFamily="34" charset="0"/>
              </a:rPr>
              <a:t>n’y a pas de congélateur, pas d’électricité, pas de (</a:t>
            </a:r>
            <a:r>
              <a:rPr lang="fr-FR" sz="4200" dirty="0" err="1" smtClean="0">
                <a:latin typeface="Arial Rounded MT Bold" pitchFamily="34" charset="0"/>
              </a:rPr>
              <a:t>microwave</a:t>
            </a:r>
            <a:r>
              <a:rPr lang="fr-FR" sz="4200" dirty="0" smtClean="0">
                <a:latin typeface="Arial Rounded MT Bold" pitchFamily="34" charset="0"/>
              </a:rPr>
              <a:t>) microondes etc.</a:t>
            </a:r>
            <a:endParaRPr lang="en-US" sz="4200" dirty="0" smtClean="0">
              <a:latin typeface="Arial Rounded MT Bold" pitchFamily="34" charset="0"/>
            </a:endParaRPr>
          </a:p>
          <a:p>
            <a:pPr lvl="0" algn="just"/>
            <a:r>
              <a:rPr lang="fr-FR" sz="4200" dirty="0" smtClean="0">
                <a:solidFill>
                  <a:srgbClr val="0D069A"/>
                </a:solidFill>
                <a:latin typeface="Arial Rounded MT Bold" pitchFamily="34" charset="0"/>
              </a:rPr>
              <a:t>Marthe devait </a:t>
            </a:r>
            <a:r>
              <a:rPr lang="fr-FR" sz="4200" dirty="0" smtClean="0">
                <a:solidFill>
                  <a:srgbClr val="0D069A"/>
                </a:solidFill>
                <a:latin typeface="Arial Rounded MT Bold" pitchFamily="34" charset="0"/>
              </a:rPr>
              <a:t>avoir sur place </a:t>
            </a:r>
            <a:r>
              <a:rPr lang="fr-FR" sz="4200" dirty="0" smtClean="0">
                <a:solidFill>
                  <a:srgbClr val="0D069A"/>
                </a:solidFill>
                <a:latin typeface="Arial Rounded MT Bold" pitchFamily="34" charset="0"/>
              </a:rPr>
              <a:t>de l’eau, de la viande, des denrées, des légumes, de bois pour le feu, des épices, du pain et de tout pour préparer la nourriture à Jésus et à ses disciples s’ils étaient présents. </a:t>
            </a:r>
            <a:endParaRPr lang="en-US" sz="42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42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Nous </a:t>
            </a:r>
            <a:r>
              <a:rPr lang="fr-FR" sz="4000" dirty="0" smtClean="0">
                <a:latin typeface="Arial Rounded MT Bold" pitchFamily="34" charset="0"/>
              </a:rPr>
              <a:t>ne savons pas si Lazare était présent à ce moment.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Pour réaliser le repas que Marthe avait à l’idée nécessiterait plus d’une personne pour aider à la cuisine. 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Marthe se fatiguait pour réaliser cette tâche si pesante elle seule. Alors que sa sœur n’en faisait aucun souci </a:t>
            </a:r>
            <a:r>
              <a:rPr lang="fr-FR" sz="4000" dirty="0" smtClean="0">
                <a:latin typeface="Arial Rounded MT Bold" pitchFamily="34" charset="0"/>
              </a:rPr>
              <a:t>pour </a:t>
            </a:r>
            <a:r>
              <a:rPr lang="fr-FR" sz="4000" dirty="0" smtClean="0">
                <a:latin typeface="Arial Rounded MT Bold" pitchFamily="34" charset="0"/>
              </a:rPr>
              <a:t>l’aider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42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La patience et la tolérance de Marthe se dissipaient progressivement.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Maintenant, Marthe est fâchée et même surchauffée.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Sa bonne manière et sa courtoisie vont faire place à la colère et à l’indignation.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Son problème n’est plus envers Marie mais aussi envers Jésus.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42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D’un ton ronflant, elle va questionner l’insensibilité de Jésus.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Seigneur, cela ne te fait-il rien que ma sœur me laisse seule pour servir? 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Dis-lui donc de m'aider.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Marthe croyait qu’elle allait avoir l’approbation de Jésus dans le concernant.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42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Marthe était noyée dans ses propres illusions.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Elle n’a pas pris  le temps à discerner ce que préférerait Jésus.</a:t>
            </a:r>
            <a:endParaRPr lang="en-US" sz="44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Elle s’est fait l’exigence à préparer un repas de roi selon son propre gré.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42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Sans le savoir, le repas était plus à l’honneur de Marthe que de Jésus.</a:t>
            </a: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Elle voulait du coup exhiber sa spécialité à la cuisine.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Quand elle n’arrivait à réaliser ce qu’elle avait a l’idée de faire, elle s’est mise en colère contre Jésus son invité d’honneur et contre Marie sa sœur.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LA REPROCHE DE JESUS A L’EGARD DE MARTHE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Luc 10 :41 Le Seigneur lui répondit: </a:t>
            </a:r>
            <a:r>
              <a:rPr lang="fr-FR" sz="4400" b="1" u="sng" dirty="0" smtClean="0">
                <a:latin typeface="Arial Rounded MT Bold" pitchFamily="34" charset="0"/>
              </a:rPr>
              <a:t>Marthe</a:t>
            </a:r>
            <a:r>
              <a:rPr lang="fr-FR" sz="4400" b="1" dirty="0" smtClean="0">
                <a:latin typeface="Arial Rounded MT Bold" pitchFamily="34" charset="0"/>
              </a:rPr>
              <a:t>, </a:t>
            </a:r>
            <a:r>
              <a:rPr lang="fr-FR" sz="4400" b="1" u="sng" dirty="0" smtClean="0">
                <a:latin typeface="Arial Rounded MT Bold" pitchFamily="34" charset="0"/>
              </a:rPr>
              <a:t>Marthe</a:t>
            </a:r>
            <a:r>
              <a:rPr lang="fr-FR" sz="4400" dirty="0" smtClean="0">
                <a:latin typeface="Arial Rounded MT Bold" pitchFamily="34" charset="0"/>
              </a:rPr>
              <a:t>, tu t'inquiètes et tu t'agites pour beaucoup de choses.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42 Une seule chose est nécessaire. Marie a choisi la bonne part, qui ne lui sera point ôtée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Marthe</a:t>
            </a:r>
            <a:r>
              <a:rPr lang="fr-FR" sz="4400" dirty="0" smtClean="0">
                <a:latin typeface="Arial Rounded MT Bold" pitchFamily="34" charset="0"/>
              </a:rPr>
              <a:t>, Marthe indique de l’affection de Jésus envers Marthe.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Tu t’inquiètes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que je ne serai pas satisfait.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Tu t’inquiètes de ce que les critiques vont </a:t>
            </a:r>
            <a:r>
              <a:rPr lang="fr-FR" sz="4400" dirty="0" smtClean="0">
                <a:latin typeface="Arial Rounded MT Bold" pitchFamily="34" charset="0"/>
              </a:rPr>
              <a:t>dire.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Tu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t’inquiètes de me servir de la même égalité des femmes riches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Et </a:t>
            </a:r>
            <a:r>
              <a:rPr lang="fr-FR" sz="4400" dirty="0" smtClean="0">
                <a:latin typeface="Arial Rounded MT Bold" pitchFamily="34" charset="0"/>
              </a:rPr>
              <a:t>tu t’agites pour beaucoup de chose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Tu perds ton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cool.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Tu perds ta joie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Tu perds ta patience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Tu perds ta confidence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Tu t’imagines des choses qui ne sont pas valables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 but de ma </a:t>
            </a:r>
            <a:r>
              <a:rPr lang="fr-FR" sz="4400" dirty="0" smtClean="0">
                <a:latin typeface="Arial Rounded MT Bold" pitchFamily="34" charset="0"/>
              </a:rPr>
              <a:t>visite est pour vous voir et </a:t>
            </a:r>
            <a:r>
              <a:rPr lang="fr-FR" sz="4400" dirty="0" smtClean="0">
                <a:latin typeface="Arial Rounded MT Bold" pitchFamily="34" charset="0"/>
              </a:rPr>
              <a:t>passer du temps avec vous.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Ma visite est pour vous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aviser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des choses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sur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mon concernant.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Ma visite est pour vous annoncer </a:t>
            </a:r>
            <a:r>
              <a:rPr lang="fr-FR" sz="4400" dirty="0" smtClean="0">
                <a:latin typeface="Arial Rounded MT Bold" pitchFamily="34" charset="0"/>
              </a:rPr>
              <a:t>de ma </a:t>
            </a:r>
            <a:r>
              <a:rPr lang="fr-FR" sz="4400" dirty="0" smtClean="0">
                <a:latin typeface="Arial Rounded MT Bold" pitchFamily="34" charset="0"/>
              </a:rPr>
              <a:t>mort a venir.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Ma visite n’était pas pour être servi mais pour servir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Marie </a:t>
            </a:r>
            <a:r>
              <a:rPr lang="fr-FR" sz="4800" dirty="0" smtClean="0">
                <a:latin typeface="Arial Rounded MT Bold" pitchFamily="34" charset="0"/>
              </a:rPr>
              <a:t>a trouvée la bonne part.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Marie a satisfait la raison de ma visite.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Elle a reçue mon instruction.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Elle a bénéficié ma visite au maximum et toi au minimum.  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6000" dirty="0" smtClean="0">
                <a:solidFill>
                  <a:srgbClr val="0D069A"/>
                </a:solidFill>
                <a:latin typeface="Arial Rounded MT Bold" pitchFamily="34" charset="0"/>
              </a:rPr>
              <a:t>CONCLUSION</a:t>
            </a:r>
          </a:p>
          <a:p>
            <a:pPr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LES LEÇONS PRIMORDIALES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DE CETTE NARRATIVE 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Nous autres qui œuvrons pour Dieu sommes si souvent devenus des Marthe(s) au lieu de Marie(s).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Le message s’adresse premièrement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à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moi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qui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si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souvent pense et agir à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la même manière de Marthe. 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 algn="just"/>
            <a:r>
              <a:rPr lang="fr-FR" sz="6000" dirty="0" smtClean="0">
                <a:latin typeface="Arial Rounded MT Bold" pitchFamily="34" charset="0"/>
              </a:rPr>
              <a:t>Je </a:t>
            </a:r>
            <a:r>
              <a:rPr lang="fr-FR" sz="6000" dirty="0" smtClean="0">
                <a:latin typeface="Arial Rounded MT Bold" pitchFamily="34" charset="0"/>
              </a:rPr>
              <a:t>partage les mêmes inquiétudes de Marthe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Je partage les mêmes soucis de Marthe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Je partage les mêmes indignations de Marthe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Je partage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les mêmes réactions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de Marthe à l’égard des Marie(s)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Je m’adresse à Dieu si souvent de la même manière que Marthe</a:t>
            </a:r>
            <a:endParaRPr lang="fr-FR" sz="6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 algn="just"/>
            <a:r>
              <a:rPr lang="fr-FR" sz="6000" dirty="0" smtClean="0">
                <a:latin typeface="Arial Rounded MT Bold" pitchFamily="34" charset="0"/>
              </a:rPr>
              <a:t>Quand il s’agit de nos surmenages dans l’œuvre de Dieu, Je </a:t>
            </a:r>
            <a:r>
              <a:rPr lang="fr-FR" sz="6000" dirty="0" smtClean="0">
                <a:latin typeface="Arial Rounded MT Bold" pitchFamily="34" charset="0"/>
              </a:rPr>
              <a:t>sais </a:t>
            </a:r>
            <a:r>
              <a:rPr lang="fr-FR" sz="6000" dirty="0" smtClean="0">
                <a:latin typeface="Arial Rounded MT Bold" pitchFamily="34" charset="0"/>
              </a:rPr>
              <a:t>que nos réactions sont souvent identiques à celle de Marthe.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Nous devons fortement examiner le motif de nos labeurs pour Dieu.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Nous devons gérer notre </a:t>
            </a:r>
            <a:r>
              <a:rPr lang="fr-FR" sz="6000" dirty="0" smtClean="0">
                <a:latin typeface="Arial Rounded MT Bold" pitchFamily="34" charset="0"/>
              </a:rPr>
              <a:t>attitude positive </a:t>
            </a:r>
            <a:r>
              <a:rPr lang="fr-FR" sz="6000" dirty="0" smtClean="0">
                <a:latin typeface="Arial Rounded MT Bold" pitchFamily="34" charset="0"/>
              </a:rPr>
              <a:t>envers Dieu et envers les </a:t>
            </a:r>
            <a:r>
              <a:rPr lang="fr-FR" sz="6000" dirty="0" smtClean="0">
                <a:latin typeface="Arial Rounded MT Bold" pitchFamily="34" charset="0"/>
              </a:rPr>
              <a:t>autres qui sont moins engagés.</a:t>
            </a:r>
            <a:endParaRPr lang="en-US" sz="6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 algn="just"/>
            <a:r>
              <a:rPr lang="fr-FR" sz="6000" dirty="0" smtClean="0">
                <a:latin typeface="Arial Rounded MT Bold" pitchFamily="34" charset="0"/>
              </a:rPr>
              <a:t>Servons Dieu </a:t>
            </a:r>
            <a:r>
              <a:rPr lang="fr-FR" sz="6000" dirty="0" smtClean="0">
                <a:latin typeface="Arial Rounded MT Bold" pitchFamily="34" charset="0"/>
              </a:rPr>
              <a:t>l’Eternel avec Joie.</a:t>
            </a:r>
            <a:endParaRPr lang="en-US" sz="6000" dirty="0" smtClean="0">
              <a:latin typeface="Arial Rounded MT Bold" pitchFamily="34" charset="0"/>
            </a:endParaRPr>
          </a:p>
          <a:p>
            <a:pPr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Ps 100:1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¶Poussez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vers l'Éternel des cris de joie, Vous tous, habitants de la terre!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6000" dirty="0" smtClean="0">
                <a:latin typeface="Arial Rounded MT Bold" pitchFamily="34" charset="0"/>
              </a:rPr>
              <a:t> 2 Servez l'Éternel, avec joie, Venez avec allégresse en sa présence!</a:t>
            </a:r>
            <a:endParaRPr lang="en-US" sz="6000" dirty="0" smtClean="0">
              <a:latin typeface="Arial Rounded MT Bold" pitchFamily="34" charset="0"/>
            </a:endParaRPr>
          </a:p>
          <a:p>
            <a:pPr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4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Entrez dans ses portes avec des louanges, Dans ses parvis avec des cantiques! Célébrez-le, bénissez son nom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!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/>
            <a:r>
              <a:rPr lang="fr-FR" sz="6000" dirty="0" smtClean="0">
                <a:latin typeface="Arial Rounded MT Bold" pitchFamily="34" charset="0"/>
              </a:rPr>
              <a:t>Demandons à Dieu de renouveler en nous un esprit de bonne volonté.</a:t>
            </a:r>
            <a:endParaRPr lang="fr-FR" sz="6000" dirty="0" smtClean="0">
              <a:latin typeface="Arial Rounded MT Bold" pitchFamily="34" charset="0"/>
            </a:endParaRPr>
          </a:p>
          <a:p>
            <a:pPr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Avant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de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nous engager pieds et mains dans l’œuvre de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Dieu,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cherchons a savoir ce qu’il préfère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de nous.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Etes-vous assez à ses pieds ou </a:t>
            </a:r>
            <a:r>
              <a:rPr lang="fr-FR" sz="6000" dirty="0" smtClean="0">
                <a:latin typeface="Arial Rounded MT Bold" pitchFamily="34" charset="0"/>
              </a:rPr>
              <a:t>passez vous tout le temps dans </a:t>
            </a:r>
            <a:r>
              <a:rPr lang="fr-FR" sz="6000" dirty="0" smtClean="0">
                <a:latin typeface="Arial Rounded MT Bold" pitchFamily="34" charset="0"/>
              </a:rPr>
              <a:t>son œuvre ?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E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st-ce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que votre vie de prière s’améliore ou se détériore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fr-FR" sz="6000" dirty="0" smtClean="0">
                <a:latin typeface="Arial Rounded MT Bold" pitchFamily="34" charset="0"/>
              </a:rPr>
              <a:t>Est-ce </a:t>
            </a:r>
            <a:r>
              <a:rPr lang="fr-FR" sz="6000" dirty="0" smtClean="0">
                <a:latin typeface="Arial Rounded MT Bold" pitchFamily="34" charset="0"/>
              </a:rPr>
              <a:t>que tu sais comment faire la balance entre travailler pour Dieu et fraterniser avec Dieu.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préférons tous la meilleure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part, celle à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rester aux pieds du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Seigneur,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sans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négliger </a:t>
            </a:r>
            <a:r>
              <a:rPr lang="fr-FR" sz="6000" dirty="0" smtClean="0">
                <a:solidFill>
                  <a:srgbClr val="FF0000"/>
                </a:solidFill>
                <a:latin typeface="Arial Rounded MT Bold" pitchFamily="34" charset="0"/>
              </a:rPr>
              <a:t>notre part dans le service de Dieu.</a:t>
            </a:r>
            <a:endParaRPr lang="en-US" sz="6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r"/>
            <a:r>
              <a:rPr lang="fr-FR" sz="6000" dirty="0" smtClean="0">
                <a:latin typeface="Arial Rounded MT Bold" pitchFamily="34" charset="0"/>
              </a:rPr>
              <a:t>AMEN !</a:t>
            </a:r>
            <a:endParaRPr lang="en-US" sz="6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10778</TotalTime>
  <Words>1628</Words>
  <Application>Microsoft Office PowerPoint</Application>
  <PresentationFormat>On-screen Show (4:3)</PresentationFormat>
  <Paragraphs>158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CHRIST THE ROCK CONGREGATION SUNDAY MAY 7TH 2023  Sermon par Pasteur Marc Siméon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59</cp:revision>
  <dcterms:created xsi:type="dcterms:W3CDTF">2020-08-22T16:53:36Z</dcterms:created>
  <dcterms:modified xsi:type="dcterms:W3CDTF">2023-05-05T17:24:24Z</dcterms:modified>
</cp:coreProperties>
</file>