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04" r:id="rId2"/>
    <p:sldId id="1622" r:id="rId3"/>
    <p:sldId id="1747" r:id="rId4"/>
    <p:sldId id="1748" r:id="rId5"/>
    <p:sldId id="1749" r:id="rId6"/>
    <p:sldId id="1741" r:id="rId7"/>
    <p:sldId id="1750" r:id="rId8"/>
    <p:sldId id="1752" r:id="rId9"/>
    <p:sldId id="1742" r:id="rId10"/>
    <p:sldId id="1753" r:id="rId11"/>
    <p:sldId id="1623" r:id="rId12"/>
    <p:sldId id="1754" r:id="rId13"/>
    <p:sldId id="1743" r:id="rId14"/>
    <p:sldId id="1702" r:id="rId15"/>
    <p:sldId id="1744" r:id="rId16"/>
    <p:sldId id="1755" r:id="rId17"/>
    <p:sldId id="1745" r:id="rId18"/>
    <p:sldId id="1703" r:id="rId19"/>
    <p:sldId id="1746" r:id="rId20"/>
    <p:sldId id="1756" r:id="rId21"/>
    <p:sldId id="1729" r:id="rId22"/>
    <p:sldId id="1739" r:id="rId23"/>
    <p:sldId id="1757" r:id="rId24"/>
    <p:sldId id="1758" r:id="rId25"/>
    <p:sldId id="1759" r:id="rId26"/>
    <p:sldId id="1740" r:id="rId27"/>
    <p:sldId id="1761" r:id="rId28"/>
    <p:sldId id="316" r:id="rId29"/>
    <p:sldId id="1675" r:id="rId30"/>
    <p:sldId id="318"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E522"/>
    <a:srgbClr val="00FF00"/>
    <a:srgbClr val="0033CC"/>
    <a:srgbClr val="99FF33"/>
    <a:srgbClr val="FF3300"/>
    <a:srgbClr val="460000"/>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407" autoAdjust="0"/>
  </p:normalViewPr>
  <p:slideViewPr>
    <p:cSldViewPr>
      <p:cViewPr varScale="1">
        <p:scale>
          <a:sx n="69" d="100"/>
          <a:sy n="69" d="100"/>
        </p:scale>
        <p:origin x="-1110" y="-102"/>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5/17/2023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5/17/2023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5/17/2023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5/17/2023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5/17/2023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5/17/2023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5/17/2023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FF3300"/>
          </a:solidFill>
        </p:spPr>
        <p:txBody>
          <a:bodyPr>
            <a:normAutofit fontScale="90000"/>
          </a:bodyPr>
          <a:lstStyle/>
          <a:p>
            <a:r>
              <a:rPr lang="en-US" sz="3600" b="1" dirty="0" smtClean="0"/>
              <a:t>CHRIST THE ROCK CONGREGATION</a:t>
            </a:r>
            <a:br>
              <a:rPr lang="en-US" sz="3600" b="1" dirty="0" smtClean="0"/>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r>
              <a:rPr lang="en-US" sz="3600" b="1" dirty="0" smtClean="0"/>
              <a:t/>
            </a:r>
            <a:br>
              <a:rPr lang="en-US" sz="3600" b="1" dirty="0" smtClean="0"/>
            </a:br>
            <a:r>
              <a:rPr lang="en-US" sz="3600" b="1" dirty="0" smtClean="0"/>
              <a:t>ORATEUR: PASTEUR MARC E SIMEON</a:t>
            </a:r>
            <a:endParaRPr lang="en-US" sz="3600" b="1" dirty="0"/>
          </a:p>
        </p:txBody>
      </p:sp>
      <p:sp>
        <p:nvSpPr>
          <p:cNvPr id="3" name="Subtitle 2"/>
          <p:cNvSpPr>
            <a:spLocks noGrp="1"/>
          </p:cNvSpPr>
          <p:nvPr>
            <p:ph type="subTitle" idx="1"/>
          </p:nvPr>
        </p:nvSpPr>
        <p:spPr>
          <a:xfrm>
            <a:off x="0" y="2971800"/>
            <a:ext cx="9144000" cy="3429000"/>
          </a:xfrm>
          <a:solidFill>
            <a:srgbClr val="0DE522"/>
          </a:solidFill>
        </p:spPr>
        <p:style>
          <a:lnRef idx="2">
            <a:schemeClr val="dk1">
              <a:shade val="50000"/>
            </a:schemeClr>
          </a:lnRef>
          <a:fillRef idx="1">
            <a:schemeClr val="dk1"/>
          </a:fillRef>
          <a:effectRef idx="0">
            <a:schemeClr val="dk1"/>
          </a:effectRef>
          <a:fontRef idx="minor">
            <a:schemeClr val="lt1"/>
          </a:fontRef>
        </p:style>
        <p:txBody>
          <a:bodyPr>
            <a:normAutofit/>
          </a:bodyPr>
          <a:lstStyle/>
          <a:p>
            <a:endParaRPr lang="fr-FR" b="1" dirty="0" smtClean="0">
              <a:solidFill>
                <a:schemeClr val="tx1"/>
              </a:solidFill>
            </a:endParaRPr>
          </a:p>
          <a:p>
            <a:r>
              <a:rPr lang="fr-FR" b="1" dirty="0" smtClean="0">
                <a:solidFill>
                  <a:schemeClr val="tx1"/>
                </a:solidFill>
              </a:rPr>
              <a:t>VENDREDI 19 </a:t>
            </a:r>
            <a:r>
              <a:rPr lang="fr-FR" b="1" dirty="0" smtClean="0">
                <a:solidFill>
                  <a:schemeClr val="tx1"/>
                </a:solidFill>
              </a:rPr>
              <a:t>MAI 2023 </a:t>
            </a:r>
            <a:endParaRPr lang="en-US" b="1" dirty="0">
              <a:solidFill>
                <a:schemeClr val="tx1"/>
              </a:solidFill>
            </a:endParaRPr>
          </a:p>
          <a:p>
            <a:r>
              <a:rPr lang="fr-FR" b="1" dirty="0">
                <a:solidFill>
                  <a:srgbClr val="C00000"/>
                </a:solidFill>
                <a:latin typeface="Copperplate Gothic Light" pitchFamily="34" charset="0"/>
              </a:rPr>
              <a:t>ETUDE BIBLIQUE </a:t>
            </a:r>
            <a:r>
              <a:rPr lang="fr-FR" b="1" dirty="0" smtClean="0">
                <a:solidFill>
                  <a:srgbClr val="C00000"/>
                </a:solidFill>
                <a:latin typeface="Copperplate Gothic Light" pitchFamily="34" charset="0"/>
              </a:rPr>
              <a:t>53ÈME </a:t>
            </a:r>
            <a:r>
              <a:rPr lang="fr-FR" b="1" dirty="0" smtClean="0">
                <a:solidFill>
                  <a:srgbClr val="C00000"/>
                </a:solidFill>
                <a:latin typeface="Copperplate Gothic Light" pitchFamily="34" charset="0"/>
              </a:rPr>
              <a:t>SESSION </a:t>
            </a:r>
            <a:endParaRPr lang="en-US" sz="4000" b="1" dirty="0" smtClean="0">
              <a:solidFill>
                <a:schemeClr val="tx1"/>
              </a:solidFill>
            </a:endParaRPr>
          </a:p>
          <a:p>
            <a:r>
              <a:rPr lang="en-US" sz="4000" b="1" dirty="0" smtClean="0">
                <a:solidFill>
                  <a:schemeClr val="tx1"/>
                </a:solidFill>
              </a:rPr>
              <a:t>L’AVEUGLEMET SPIRITUEL</a:t>
            </a:r>
            <a:endParaRPr lang="en-US" sz="4000" b="1" dirty="0" smtClean="0">
              <a:solidFill>
                <a:schemeClr val="tx1"/>
              </a:solidFill>
            </a:endParaRPr>
          </a:p>
          <a:p>
            <a:endParaRPr lang="en-US" sz="40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b="1" dirty="0" smtClean="0">
                <a:solidFill>
                  <a:srgbClr val="FF0000"/>
                </a:solidFill>
                <a:latin typeface="Arial Rounded MT Bold" pitchFamily="34" charset="0"/>
              </a:rPr>
              <a:t>INTRODUCTION</a:t>
            </a:r>
            <a:endParaRPr lang="en-US" sz="4000" dirty="0" smtClean="0">
              <a:solidFill>
                <a:srgbClr val="FF0000"/>
              </a:solidFill>
              <a:latin typeface="Arial Rounded MT Bold" pitchFamily="34" charset="0"/>
            </a:endParaRPr>
          </a:p>
          <a:p>
            <a:pPr lvl="0" algn="just"/>
            <a:r>
              <a:rPr lang="fr-FR" sz="4000" dirty="0" smtClean="0">
                <a:solidFill>
                  <a:srgbClr val="002060"/>
                </a:solidFill>
                <a:latin typeface="Arial Rounded MT Bold" pitchFamily="34" charset="0"/>
              </a:rPr>
              <a:t>L’aveuglement spirituel est un état de dépravation spirituelle affectant tout homme vivant sous le soleil depuis la chute.</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C’est l’incapacité à pouvoir discerner les choses de Dieu.</a:t>
            </a:r>
            <a:endParaRPr lang="en-US" sz="4000" dirty="0" smtClean="0">
              <a:solidFill>
                <a:srgbClr val="FF0000"/>
              </a:solidFill>
              <a:latin typeface="Arial Rounded MT Bold" pitchFamily="34" charset="0"/>
            </a:endParaRPr>
          </a:p>
          <a:p>
            <a:pPr lvl="0" algn="just"/>
            <a:r>
              <a:rPr lang="fr-FR" sz="4000" dirty="0" smtClean="0">
                <a:solidFill>
                  <a:srgbClr val="002060"/>
                </a:solidFill>
                <a:latin typeface="Arial Rounded MT Bold" pitchFamily="34" charset="0"/>
              </a:rPr>
              <a:t>C’est l’état de quelqu’un qui est mort spirituellement</a:t>
            </a:r>
            <a:r>
              <a:rPr lang="fr-FR"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2060"/>
                </a:solidFill>
                <a:latin typeface="Arial Rounded MT Bold" pitchFamily="34" charset="0"/>
              </a:rPr>
              <a:t>L’aveuglement </a:t>
            </a:r>
            <a:r>
              <a:rPr lang="fr-FR" sz="4000" dirty="0" smtClean="0">
                <a:solidFill>
                  <a:srgbClr val="002060"/>
                </a:solidFill>
                <a:latin typeface="Arial Rounded MT Bold" pitchFamily="34" charset="0"/>
              </a:rPr>
              <a:t>spirituel est une handicape qui prive l’homme naturel à connaitre son Créateur. </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C’est l’état de celui qui se croit sage à ses propres yeux.</a:t>
            </a:r>
            <a:endParaRPr lang="en-US" sz="4000" dirty="0" smtClean="0">
              <a:solidFill>
                <a:srgbClr val="FF0000"/>
              </a:solidFill>
              <a:latin typeface="Arial Rounded MT Bold" pitchFamily="34" charset="0"/>
            </a:endParaRPr>
          </a:p>
          <a:p>
            <a:pPr lvl="0" algn="just"/>
            <a:r>
              <a:rPr lang="fr-FR" sz="4000" dirty="0" smtClean="0">
                <a:solidFill>
                  <a:srgbClr val="002060"/>
                </a:solidFill>
                <a:latin typeface="Arial Rounded MT Bold" pitchFamily="34" charset="0"/>
              </a:rPr>
              <a:t>C’est la triste réalité de tous ceux qui ne sont pas régénérés.</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C’est l’état de tous ceux qui ne sont pas éclairés par la lumière de Dieu</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solidFill>
                  <a:srgbClr val="002060"/>
                </a:solidFill>
                <a:latin typeface="Arial Rounded MT Bold" pitchFamily="34" charset="0"/>
              </a:rPr>
              <a:t>C’est </a:t>
            </a:r>
            <a:r>
              <a:rPr lang="fr-FR" sz="4000" dirty="0" smtClean="0">
                <a:solidFill>
                  <a:srgbClr val="002060"/>
                </a:solidFill>
                <a:latin typeface="Arial Rounded MT Bold" pitchFamily="34" charset="0"/>
              </a:rPr>
              <a:t>vivre dans l’ignorance de Dieu et de sa parole.</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C’est exister sous l’emprise du malin.</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Ps 51:5 Voici, je suis né dans l'iniquité, Et ma mère m'a conçu dans le péché.</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Job 14:4 Comment d'un être souillé sortira-t-il un homme pur? Il n'en peut sortir aucun</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solidFill>
                  <a:srgbClr val="002060"/>
                </a:solidFill>
                <a:latin typeface="Arial Rounded MT Bold" pitchFamily="34" charset="0"/>
              </a:rPr>
              <a:t>Ps </a:t>
            </a:r>
            <a:r>
              <a:rPr lang="fr-FR" sz="4000" dirty="0" smtClean="0">
                <a:solidFill>
                  <a:srgbClr val="002060"/>
                </a:solidFill>
                <a:latin typeface="Arial Rounded MT Bold" pitchFamily="34" charset="0"/>
              </a:rPr>
              <a:t>58:3 Les méchants sont pervertis dès le sein maternel, Les menteurs s'égarent au sortir du ventre de leur mère.</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Tit 3:3 Car nous aussi, nous étions autrefois insensés, désobéissants, égarés, asservis à toute espèce de convoitises et de voluptés, </a:t>
            </a:r>
            <a:r>
              <a:rPr lang="fr-FR" sz="4000" dirty="0" smtClean="0">
                <a:solidFill>
                  <a:srgbClr val="002060"/>
                </a:solidFill>
                <a:latin typeface="Arial Rounded MT Bold" pitchFamily="34" charset="0"/>
              </a:rPr>
              <a:t>vivant dans la méchanceté et dans l'envie, dignes d'être haïs, et nous haïssant les uns les autres.</a:t>
            </a:r>
            <a:endParaRPr lang="en-US" sz="4000" dirty="0">
              <a:solidFill>
                <a:srgbClr val="00206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fr-FR" sz="4400" b="1" dirty="0" smtClean="0">
                <a:solidFill>
                  <a:schemeClr val="bg1"/>
                </a:solidFill>
                <a:latin typeface="Arial Rounded MT Bold" pitchFamily="34" charset="0"/>
              </a:rPr>
              <a:t>LE PECHE EST LA CAUSE DE L’AVEUGLEMENT SPIRITUEL</a:t>
            </a:r>
            <a:endParaRPr lang="en-US" sz="4400" dirty="0" smtClean="0">
              <a:solidFill>
                <a:schemeClr val="bg1"/>
              </a:solidFill>
              <a:latin typeface="Arial Rounded MT Bold" pitchFamily="34" charset="0"/>
            </a:endParaRPr>
          </a:p>
          <a:p>
            <a:pPr algn="just"/>
            <a:r>
              <a:rPr lang="fr-FR" sz="4400" dirty="0" smtClean="0">
                <a:latin typeface="Arial Rounded MT Bold" pitchFamily="34" charset="0"/>
              </a:rPr>
              <a:t>Ge 2:16 ¶ L'Éternel Dieu donna cet ordre à l'homme: Tu pourras manger de tous les arbres du jardin; </a:t>
            </a:r>
            <a:endParaRPr lang="fr-FR" sz="4400" dirty="0" smtClean="0">
              <a:latin typeface="Arial Rounded MT Bold" pitchFamily="34" charset="0"/>
            </a:endParaRPr>
          </a:p>
          <a:p>
            <a:pPr algn="just"/>
            <a:r>
              <a:rPr lang="fr-FR" sz="4400" dirty="0" smtClean="0">
                <a:solidFill>
                  <a:schemeClr val="bg1"/>
                </a:solidFill>
                <a:latin typeface="Arial Rounded MT Bold" pitchFamily="34" charset="0"/>
              </a:rPr>
              <a:t>17 </a:t>
            </a:r>
            <a:r>
              <a:rPr lang="fr-FR" sz="4400" dirty="0" smtClean="0">
                <a:solidFill>
                  <a:schemeClr val="bg1"/>
                </a:solidFill>
                <a:latin typeface="Arial Rounded MT Bold" pitchFamily="34" charset="0"/>
              </a:rPr>
              <a:t>mais tu ne mangeras pas de l'arbre de la connaissance du bien et du mal, car le jour où tu en mangeras, tu mourras. </a:t>
            </a:r>
            <a:endParaRPr lang="en-US" sz="4400" dirty="0" smtClean="0">
              <a:solidFill>
                <a:schemeClr val="bg1"/>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latin typeface="Arial Rounded MT Bold" pitchFamily="34" charset="0"/>
              </a:rPr>
              <a:t>1Co </a:t>
            </a:r>
            <a:r>
              <a:rPr lang="fr-FR" sz="4800" dirty="0" smtClean="0">
                <a:latin typeface="Arial Rounded MT Bold" pitchFamily="34" charset="0"/>
              </a:rPr>
              <a:t>2:14 Mais l'homme animal ne reçoit pas les choses de l'Esprit de Dieu, car elles sont une folie pour lui, et il ne peut les connaître, parce que c'est spirituellement qu'on en juge.  </a:t>
            </a:r>
            <a:endParaRPr lang="en-US" sz="4800" dirty="0" smtClean="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dirty="0" smtClean="0">
                <a:solidFill>
                  <a:schemeClr val="bg1"/>
                </a:solidFill>
                <a:latin typeface="Arial Rounded MT Bold" pitchFamily="34" charset="0"/>
              </a:rPr>
              <a:t>Mt </a:t>
            </a:r>
            <a:r>
              <a:rPr lang="fr-FR" sz="4400" dirty="0" smtClean="0">
                <a:solidFill>
                  <a:schemeClr val="bg1"/>
                </a:solidFill>
                <a:latin typeface="Arial Rounded MT Bold" pitchFamily="34" charset="0"/>
              </a:rPr>
              <a:t>6:22 L'œil est la lampe du corps. Si ton œil est en bon état, tout ton corps sera éclairé</a:t>
            </a:r>
            <a:r>
              <a:rPr lang="fr-FR" sz="4400" dirty="0" smtClean="0">
                <a:solidFill>
                  <a:schemeClr val="bg1"/>
                </a:solidFill>
                <a:latin typeface="Arial Rounded MT Bold" pitchFamily="34" charset="0"/>
              </a:rPr>
              <a:t>;</a:t>
            </a:r>
          </a:p>
          <a:p>
            <a:pPr algn="just"/>
            <a:r>
              <a:rPr lang="fr-FR" sz="4400" dirty="0" smtClean="0">
                <a:latin typeface="Arial Rounded MT Bold" pitchFamily="34" charset="0"/>
              </a:rPr>
              <a:t>23 </a:t>
            </a:r>
            <a:r>
              <a:rPr lang="fr-FR" sz="4400" dirty="0" smtClean="0">
                <a:latin typeface="Arial Rounded MT Bold" pitchFamily="34" charset="0"/>
              </a:rPr>
              <a:t>mais si ton œil est en mauvais état, t out ton corps sera dans les ténèbres. Si donc la lumière qui est en toi est ténèbres, combien seront grandes ces ténèbres!</a:t>
            </a:r>
            <a:endParaRPr lang="en-US" sz="4400" dirty="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ctr">
              <a:buNone/>
            </a:pPr>
            <a:r>
              <a:rPr lang="fr-FR" sz="4800" b="1" dirty="0" smtClean="0">
                <a:solidFill>
                  <a:srgbClr val="0033CC"/>
                </a:solidFill>
              </a:rPr>
              <a:t>L’AVEUGLEMENT SPIRITUEL PEUT ETRE </a:t>
            </a:r>
            <a:r>
              <a:rPr lang="fr-FR" sz="4800" b="1" dirty="0" smtClean="0">
                <a:solidFill>
                  <a:srgbClr val="0033CC"/>
                </a:solidFill>
              </a:rPr>
              <a:t>UN ACTE VOLONTAIRE</a:t>
            </a:r>
            <a:endParaRPr lang="en-US" sz="4800" dirty="0" smtClean="0">
              <a:solidFill>
                <a:srgbClr val="0033CC"/>
              </a:solidFill>
            </a:endParaRPr>
          </a:p>
          <a:p>
            <a:pPr algn="just"/>
            <a:r>
              <a:rPr lang="fr-FR" sz="4800" dirty="0" err="1" smtClean="0">
                <a:latin typeface="Arial Rounded MT Bold" pitchFamily="34" charset="0"/>
              </a:rPr>
              <a:t>Joh</a:t>
            </a:r>
            <a:r>
              <a:rPr lang="fr-FR" sz="4800" dirty="0" smtClean="0">
                <a:latin typeface="Arial Rounded MT Bold" pitchFamily="34" charset="0"/>
              </a:rPr>
              <a:t> 3:19 Et ce jugement c'est que, la lumière étant venue dans le monde, les hommes ont préféré les ténèbres à la lumière, parce que leurs œuvres étaient mauvaises. </a:t>
            </a:r>
            <a:endParaRPr lang="fr-FR" sz="4800" dirty="0" smtClean="0">
              <a:latin typeface="Arial Rounded MT Bold" pitchFamily="34" charset="0"/>
            </a:endParaRPr>
          </a:p>
          <a:p>
            <a:pPr algn="just"/>
            <a:r>
              <a:rPr lang="fr-FR" sz="4800" dirty="0" smtClean="0">
                <a:solidFill>
                  <a:srgbClr val="0033CC"/>
                </a:solidFill>
                <a:latin typeface="Arial Rounded MT Bold" pitchFamily="34" charset="0"/>
              </a:rPr>
              <a:t>20 </a:t>
            </a:r>
            <a:r>
              <a:rPr lang="fr-FR" sz="4800" dirty="0" smtClean="0">
                <a:solidFill>
                  <a:srgbClr val="0033CC"/>
                </a:solidFill>
                <a:latin typeface="Arial Rounded MT Bold" pitchFamily="34" charset="0"/>
              </a:rPr>
              <a:t>Car quiconque fait le mal hait la lumière, et ne vient point à la lumière, de peur que ses œuvres ne soient dévoilées</a:t>
            </a:r>
            <a:r>
              <a:rPr lang="fr-FR" sz="4800" dirty="0" smtClean="0">
                <a:solidFill>
                  <a:srgbClr val="0033CC"/>
                </a:solidFill>
                <a:latin typeface="Arial Rounded MT Bold" pitchFamily="34" charset="0"/>
              </a:rPr>
              <a:t>;</a:t>
            </a:r>
            <a:endParaRPr lang="en-US" sz="4800" dirty="0" smtClean="0">
              <a:solidFill>
                <a:srgbClr val="0033CC"/>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Autofit/>
          </a:bodyPr>
          <a:lstStyle/>
          <a:p>
            <a:pPr algn="ctr"/>
            <a:r>
              <a:rPr lang="fr-FR" sz="5000" dirty="0" smtClean="0">
                <a:solidFill>
                  <a:srgbClr val="0033CC"/>
                </a:solidFill>
                <a:latin typeface="Arial Rounded MT Bold" pitchFamily="34" charset="0"/>
              </a:rPr>
              <a:t>Jean 1:4-5 </a:t>
            </a:r>
          </a:p>
          <a:p>
            <a:pPr algn="just"/>
            <a:r>
              <a:rPr lang="fr-FR" sz="5000" dirty="0" smtClean="0">
                <a:latin typeface="Arial Rounded MT Bold" pitchFamily="34" charset="0"/>
              </a:rPr>
              <a:t>4 En </a:t>
            </a:r>
            <a:r>
              <a:rPr lang="fr-FR" sz="5000" dirty="0" smtClean="0">
                <a:latin typeface="Arial Rounded MT Bold" pitchFamily="34" charset="0"/>
              </a:rPr>
              <a:t>elle était la vie, et la vie était la lumière des hommes. </a:t>
            </a:r>
            <a:endParaRPr lang="fr-FR" sz="5000" dirty="0" smtClean="0">
              <a:latin typeface="Arial Rounded MT Bold" pitchFamily="34" charset="0"/>
            </a:endParaRPr>
          </a:p>
          <a:p>
            <a:pPr algn="just"/>
            <a:r>
              <a:rPr lang="fr-FR" sz="5000" dirty="0" smtClean="0">
                <a:solidFill>
                  <a:srgbClr val="0033CC"/>
                </a:solidFill>
                <a:latin typeface="Arial Rounded MT Bold" pitchFamily="34" charset="0"/>
              </a:rPr>
              <a:t>5 </a:t>
            </a:r>
            <a:r>
              <a:rPr lang="fr-FR" sz="5000" dirty="0" smtClean="0">
                <a:solidFill>
                  <a:srgbClr val="0033CC"/>
                </a:solidFill>
                <a:latin typeface="Arial Rounded MT Bold" pitchFamily="34" charset="0"/>
              </a:rPr>
              <a:t>¶ La lumière luit dans les ténèbres, et les ténèbres ne l'ont point reçue.</a:t>
            </a:r>
            <a:endParaRPr lang="en-US" sz="5000" dirty="0">
              <a:solidFill>
                <a:srgbClr val="0033CC"/>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800" b="1" dirty="0" smtClean="0">
                <a:solidFill>
                  <a:srgbClr val="00FF00"/>
                </a:solidFill>
                <a:latin typeface="Arial Rounded MT Bold" pitchFamily="34" charset="0"/>
              </a:rPr>
              <a:t>REFUT DE CROIRE </a:t>
            </a:r>
            <a:r>
              <a:rPr lang="fr-FR" sz="4800" b="1" dirty="0" smtClean="0">
                <a:solidFill>
                  <a:srgbClr val="00FF00"/>
                </a:solidFill>
                <a:latin typeface="Arial Rounded MT Bold" pitchFamily="34" charset="0"/>
              </a:rPr>
              <a:t>EN DIEU CONDUIT A L’AVEUGLEMENT SPIRITUEL</a:t>
            </a:r>
            <a:endParaRPr lang="en-US" sz="4800" dirty="0" smtClean="0">
              <a:solidFill>
                <a:srgbClr val="00FF00"/>
              </a:solidFill>
              <a:latin typeface="Arial Rounded MT Bold" pitchFamily="34" charset="0"/>
            </a:endParaRPr>
          </a:p>
          <a:p>
            <a:pPr algn="just"/>
            <a:r>
              <a:rPr lang="fr-FR" sz="4800" dirty="0" err="1" smtClean="0">
                <a:latin typeface="Arial Rounded MT Bold" pitchFamily="34" charset="0"/>
              </a:rPr>
              <a:t>Ro</a:t>
            </a:r>
            <a:r>
              <a:rPr lang="fr-FR" sz="4800" dirty="0" smtClean="0">
                <a:latin typeface="Arial Rounded MT Bold" pitchFamily="34" charset="0"/>
              </a:rPr>
              <a:t> 11:8 selon qu'il est écrit: Dieu leur a donné un esprit d'assoupissement, Des yeux pour ne point voir, Et des oreilles pour ne point entendre, Jusqu'à ce jour</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800" dirty="0" smtClean="0">
                <a:solidFill>
                  <a:srgbClr val="00FF00"/>
                </a:solidFill>
                <a:latin typeface="Arial Rounded MT Bold" pitchFamily="34" charset="0"/>
              </a:rPr>
              <a:t>2Co </a:t>
            </a:r>
            <a:r>
              <a:rPr lang="fr-FR" sz="4800" dirty="0" smtClean="0">
                <a:solidFill>
                  <a:srgbClr val="00FF00"/>
                </a:solidFill>
                <a:latin typeface="Arial Rounded MT Bold" pitchFamily="34" charset="0"/>
              </a:rPr>
              <a:t>4:3 Si notre Évangile est encore voilé, il est voilé pour ceux qui périssent; </a:t>
            </a:r>
            <a:endParaRPr lang="fr-FR" sz="4800" dirty="0" smtClean="0">
              <a:solidFill>
                <a:srgbClr val="00FF00"/>
              </a:solidFill>
              <a:latin typeface="Arial Rounded MT Bold" pitchFamily="34" charset="0"/>
            </a:endParaRPr>
          </a:p>
          <a:p>
            <a:pPr algn="just"/>
            <a:r>
              <a:rPr lang="fr-FR" sz="4800" dirty="0" smtClean="0">
                <a:latin typeface="Arial Rounded MT Bold" pitchFamily="34" charset="0"/>
              </a:rPr>
              <a:t>4 </a:t>
            </a:r>
            <a:r>
              <a:rPr lang="fr-FR" sz="4800" dirty="0" smtClean="0">
                <a:latin typeface="Arial Rounded MT Bold" pitchFamily="34" charset="0"/>
              </a:rPr>
              <a:t>pour les incrédules dont le dieu de ce siècle a aveuglé l'intelligence, afin qu'ils ne vissent pas briller la splendeur de l'Évangile de la gloire de Christ, qui est l'image de Dieu.</a:t>
            </a:r>
            <a:endParaRPr lang="en-US" sz="4800" dirty="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r>
              <a:rPr lang="fr-FR" sz="4800" b="1" dirty="0" smtClean="0">
                <a:solidFill>
                  <a:srgbClr val="0DE522"/>
                </a:solidFill>
                <a:latin typeface="Arial Rounded MT Bold" pitchFamily="34" charset="0"/>
              </a:rPr>
              <a:t>LA HAINE POUR SON PROCHAIN FAIT PREUVE DE L’AVEUGLEMENT SPIRITUEL</a:t>
            </a:r>
            <a:endParaRPr lang="en-US" sz="4800" dirty="0" smtClean="0">
              <a:solidFill>
                <a:srgbClr val="0DE522"/>
              </a:solidFill>
              <a:latin typeface="Arial Rounded MT Bold" pitchFamily="34" charset="0"/>
            </a:endParaRPr>
          </a:p>
          <a:p>
            <a:pPr algn="just"/>
            <a:r>
              <a:rPr lang="fr-FR" sz="4800" dirty="0" smtClean="0">
                <a:latin typeface="Arial Rounded MT Bold" pitchFamily="34" charset="0"/>
              </a:rPr>
              <a:t>1Jo 2:9 Celui qui dit qu'il est dans la lumière, et qui hait son frère, est encore dans les ténèbres.</a:t>
            </a:r>
            <a:endParaRPr lang="en-US" sz="4800" dirty="0" smtClean="0">
              <a:latin typeface="Arial Rounded MT Bold" pitchFamily="34" charset="0"/>
            </a:endParaRPr>
          </a:p>
          <a:p>
            <a:pPr algn="just"/>
            <a:r>
              <a:rPr lang="fr-FR" sz="4800" dirty="0" smtClean="0">
                <a:solidFill>
                  <a:srgbClr val="0DE522"/>
                </a:solidFill>
                <a:latin typeface="Arial Rounded MT Bold" pitchFamily="34" charset="0"/>
              </a:rPr>
              <a:t>1Jo 2:11 Mais celui qui hait son frère est dans les ténèbres, il marche dans les ténèbres, et il ne sait où il va, parce que les ténèbres ont aveuglé ses yeux.</a:t>
            </a:r>
            <a:endParaRPr lang="en-US" sz="4800" dirty="0">
              <a:solidFill>
                <a:srgbClr val="0DE522"/>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800" b="1" dirty="0" smtClean="0">
                <a:solidFill>
                  <a:srgbClr val="002060"/>
                </a:solidFill>
              </a:rPr>
              <a:t>LE DIABLE AGRAVE L’AVEUGLEMENT SPIRITUEL</a:t>
            </a:r>
            <a:endParaRPr lang="en-US" sz="4800" dirty="0" smtClean="0">
              <a:solidFill>
                <a:srgbClr val="002060"/>
              </a:solidFill>
            </a:endParaRPr>
          </a:p>
          <a:p>
            <a:pPr algn="just"/>
            <a:r>
              <a:rPr lang="fr-FR" sz="4800" dirty="0" smtClean="0"/>
              <a:t>2Co 4:3 Si notre Évangile est encore voilé, il est voilé pour ceux qui périssent; </a:t>
            </a:r>
            <a:r>
              <a:rPr lang="fr-FR" sz="4800" dirty="0" smtClean="0">
                <a:solidFill>
                  <a:srgbClr val="002060"/>
                </a:solidFill>
              </a:rPr>
              <a:t>4 pour les incrédules dont le dieu de ce siècle a aveuglé l'intelligence, afin qu'ils ne vissent pas briller la splendeur de l'Évangile de la gloire de Christ, qui est l'image de Dieu.</a:t>
            </a:r>
            <a:endParaRPr lang="en-US" sz="4800" dirty="0">
              <a:solidFill>
                <a:srgbClr val="00206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4400" b="1" dirty="0" smtClean="0">
                <a:latin typeface="Arial Rounded MT Bold" pitchFamily="34" charset="0"/>
              </a:rPr>
              <a:t>L’AVEUGLEMENT SPIRITUEL CONDUIT A TOUTES SORTES DE PÉCHÉS</a:t>
            </a:r>
            <a:endParaRPr lang="en-US" sz="4400" dirty="0" smtClean="0">
              <a:latin typeface="Arial Rounded MT Bold" pitchFamily="34" charset="0"/>
            </a:endParaRPr>
          </a:p>
          <a:p>
            <a:pPr algn="just"/>
            <a:r>
              <a:rPr lang="fr-FR" sz="4400" dirty="0" err="1" smtClean="0">
                <a:solidFill>
                  <a:srgbClr val="002060"/>
                </a:solidFill>
                <a:latin typeface="Arial Rounded MT Bold" pitchFamily="34" charset="0"/>
              </a:rPr>
              <a:t>Eph</a:t>
            </a:r>
            <a:r>
              <a:rPr lang="fr-FR" sz="4400" dirty="0" smtClean="0">
                <a:solidFill>
                  <a:srgbClr val="002060"/>
                </a:solidFill>
                <a:latin typeface="Arial Rounded MT Bold" pitchFamily="34" charset="0"/>
              </a:rPr>
              <a:t> </a:t>
            </a:r>
            <a:r>
              <a:rPr lang="fr-FR" sz="4400" dirty="0" smtClean="0">
                <a:solidFill>
                  <a:srgbClr val="002060"/>
                </a:solidFill>
                <a:latin typeface="Arial Rounded MT Bold" pitchFamily="34" charset="0"/>
              </a:rPr>
              <a:t>4:17-19 </a:t>
            </a:r>
            <a:r>
              <a:rPr lang="fr-FR" sz="4400" dirty="0" smtClean="0">
                <a:solidFill>
                  <a:srgbClr val="002060"/>
                </a:solidFill>
                <a:latin typeface="Arial Rounded MT Bold" pitchFamily="34" charset="0"/>
              </a:rPr>
              <a:t>¶ Voici donc ce que je dis et ce que je déclare dans le Seigneur, c'est que vous ne devez plus marcher comme les païens, qui marchent selon la vanité de leurs pensées</a:t>
            </a:r>
            <a:r>
              <a:rPr lang="fr-FR" sz="4400" dirty="0" smtClean="0">
                <a:solidFill>
                  <a:srgbClr val="002060"/>
                </a:solidFill>
                <a:latin typeface="Arial Rounded MT Bold" pitchFamily="34" charset="0"/>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400" dirty="0" smtClean="0">
                <a:latin typeface="Arial Rounded MT Bold" pitchFamily="34" charset="0"/>
              </a:rPr>
              <a:t>18 </a:t>
            </a:r>
            <a:r>
              <a:rPr lang="fr-FR" sz="4400" dirty="0" smtClean="0">
                <a:latin typeface="Arial Rounded MT Bold" pitchFamily="34" charset="0"/>
              </a:rPr>
              <a:t>Ils ont l'intelligence obscurcie, ils sont étrangers à la vie de Dieu, à cause de l'ignorance qui est en eux, à cause de l'endurcissement de leur cœur</a:t>
            </a:r>
            <a:r>
              <a:rPr lang="fr-FR" sz="4400" dirty="0" smtClean="0">
                <a:latin typeface="Arial Rounded MT Bold" pitchFamily="34" charset="0"/>
              </a:rPr>
              <a:t>.</a:t>
            </a:r>
          </a:p>
          <a:p>
            <a:pPr algn="just"/>
            <a:r>
              <a:rPr lang="fr-FR" sz="4400" dirty="0" smtClean="0">
                <a:solidFill>
                  <a:srgbClr val="002060"/>
                </a:solidFill>
                <a:latin typeface="Arial Rounded MT Bold" pitchFamily="34" charset="0"/>
              </a:rPr>
              <a:t>19 </a:t>
            </a:r>
            <a:r>
              <a:rPr lang="fr-FR" sz="4400" dirty="0" smtClean="0">
                <a:solidFill>
                  <a:srgbClr val="002060"/>
                </a:solidFill>
                <a:latin typeface="Arial Rounded MT Bold" pitchFamily="34" charset="0"/>
              </a:rPr>
              <a:t>Ayant perdu tout sentiment, ils se sont livrés à la dissolution, pour commettre toute espèce d'impureté jointe à la cupidité.</a:t>
            </a:r>
            <a:endParaRPr lang="en-US" sz="4400" dirty="0">
              <a:solidFill>
                <a:srgbClr val="00206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ctr">
              <a:buNone/>
            </a:pPr>
            <a:r>
              <a:rPr lang="fr-FR" sz="4800" b="1" dirty="0" smtClean="0"/>
              <a:t>L’AVEUGLEMENT SPIRITUEL PRODUIT L’INCONSISTENCE DANS NOTRE RELATION AVEC DIEU</a:t>
            </a:r>
            <a:endParaRPr lang="en-US" sz="4800" dirty="0" smtClean="0"/>
          </a:p>
          <a:p>
            <a:pPr algn="just"/>
            <a:r>
              <a:rPr lang="fr-FR" sz="4800" dirty="0" smtClean="0"/>
              <a:t>1Jean 1:6-7 </a:t>
            </a:r>
            <a:r>
              <a:rPr lang="fr-FR" sz="4800" dirty="0" smtClean="0"/>
              <a:t>Si nous disons que nous sommes en communion avec lui, et que nous marchions dans les ténèbres, nous mentons, et nous ne pratiquons pas la vérité.</a:t>
            </a:r>
            <a:endParaRPr lang="en-US" sz="4800" dirty="0" smtClean="0"/>
          </a:p>
          <a:p>
            <a:pPr algn="just"/>
            <a:r>
              <a:rPr lang="fr-FR" sz="4800" dirty="0" smtClean="0"/>
              <a:t> 7 Mais si nous marchons dans la lumière, comme il est lui-même dans la lumière, nous sommes mutuellement en communion, et le sang de Jésus son Fils nous purifie de tout péché. </a:t>
            </a:r>
            <a:endParaRPr lang="en-US" sz="4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400" b="1" dirty="0" smtClean="0">
                <a:solidFill>
                  <a:srgbClr val="FFC000"/>
                </a:solidFill>
              </a:rPr>
              <a:t>L’AVEUGLEMENT SPIRITUEL DES LEADERS RELIGIEUX AMÈNE A LA  FATALITE DES ÂMES.</a:t>
            </a:r>
            <a:endParaRPr lang="en-US" sz="4400" dirty="0" smtClean="0">
              <a:solidFill>
                <a:srgbClr val="FFC000"/>
              </a:solidFill>
            </a:endParaRPr>
          </a:p>
          <a:p>
            <a:pPr algn="just"/>
            <a:r>
              <a:rPr lang="fr-FR" sz="4400" dirty="0" smtClean="0"/>
              <a:t>Mt 15:14 Laissez-les: ce sont des aveugles qui conduisent des aveugles; si un aveugle conduit un aveugle, ils tomberont tous deux dans une fosse.</a:t>
            </a:r>
            <a:endParaRPr lang="en-US" sz="4400" dirty="0" smtClean="0"/>
          </a:p>
          <a:p>
            <a:pPr algn="just"/>
            <a:r>
              <a:rPr lang="fr-FR" sz="4400" dirty="0" smtClean="0">
                <a:solidFill>
                  <a:srgbClr val="FFC000"/>
                </a:solidFill>
              </a:rPr>
              <a:t>Mt 23:24 Conducteurs aveugles! qui coulez le moucheron, et qui avalez le chameau.</a:t>
            </a:r>
            <a:endParaRPr lang="en-US" sz="4400" dirty="0">
              <a:solidFill>
                <a:srgbClr val="FFC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400" b="1" dirty="0" smtClean="0"/>
              <a:t>LES IMPIES SONT INEXCUSABLES DE LEUR AVEUGLEMENT SPIRITUEL</a:t>
            </a:r>
            <a:endParaRPr lang="en-US" sz="4400" dirty="0" smtClean="0"/>
          </a:p>
          <a:p>
            <a:pPr algn="just"/>
            <a:r>
              <a:rPr lang="fr-FR" sz="4400" dirty="0" err="1" smtClean="0"/>
              <a:t>Ro</a:t>
            </a:r>
            <a:r>
              <a:rPr lang="fr-FR" sz="4400" dirty="0" smtClean="0"/>
              <a:t> </a:t>
            </a:r>
            <a:r>
              <a:rPr lang="fr-FR" sz="4400" dirty="0" smtClean="0"/>
              <a:t>1:19-21 </a:t>
            </a:r>
            <a:r>
              <a:rPr lang="fr-FR" sz="4400" dirty="0" smtClean="0"/>
              <a:t>¶ car ce qu'on peut connaître de Dieu est manifeste pour eux, Dieu le leur ayant fait connaître.</a:t>
            </a:r>
            <a:endParaRPr lang="en-US" sz="4400" dirty="0" smtClean="0"/>
          </a:p>
          <a:p>
            <a:pPr algn="just"/>
            <a:r>
              <a:rPr lang="fr-FR" sz="4400" dirty="0" smtClean="0"/>
              <a:t> 20 En effet, les perfections invisibles de Dieu, sa puissance éternelle et sa divinité, se voient comme à l'œil, depuis la création du monde, quand on les considère dans ses ouvrages. Ils sont donc inexcusables,</a:t>
            </a:r>
            <a:endParaRPr lang="en-US" sz="4400" dirty="0" smtClean="0"/>
          </a:p>
          <a:p>
            <a:pPr algn="just"/>
            <a:endParaRPr lang="en-US" sz="4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fr-FR" sz="5400" dirty="0" smtClean="0"/>
              <a:t>21 </a:t>
            </a:r>
            <a:r>
              <a:rPr lang="fr-FR" sz="5400" dirty="0" smtClean="0"/>
              <a:t>puisque ayant connu Dieu, ils ne l'ont point glorifié comme Dieu, et ne lui ont point rendu grâces; mais ils se sont égarés dans leurs pensées, et leur </a:t>
            </a:r>
            <a:r>
              <a:rPr lang="fr-FR" sz="5400" dirty="0" smtClean="0"/>
              <a:t>cœur </a:t>
            </a:r>
            <a:r>
              <a:rPr lang="fr-FR" sz="5400" dirty="0" smtClean="0"/>
              <a:t>sans intelligence a été plongé dans les ténèbres.</a:t>
            </a:r>
            <a:endParaRPr lang="en-US" sz="5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3600" b="1" dirty="0" smtClean="0">
                <a:latin typeface="Arial Rounded MT Bold" pitchFamily="34" charset="0"/>
              </a:rPr>
              <a:t>SOLUTIONS A L’AVEUGLEMENT SPIRITUEL</a:t>
            </a:r>
            <a:endParaRPr lang="en-US" sz="3600" dirty="0" smtClean="0">
              <a:latin typeface="Arial Rounded MT Bold" pitchFamily="34" charset="0"/>
            </a:endParaRPr>
          </a:p>
          <a:p>
            <a:pPr algn="just"/>
            <a:r>
              <a:rPr lang="fr-FR" sz="3600" b="1" dirty="0" smtClean="0">
                <a:solidFill>
                  <a:srgbClr val="FF0000"/>
                </a:solidFill>
                <a:latin typeface="Arial Rounded MT Bold" pitchFamily="34" charset="0"/>
              </a:rPr>
              <a:t>LA PRIERE</a:t>
            </a:r>
            <a:endParaRPr lang="en-US" sz="3600" dirty="0" smtClean="0">
              <a:solidFill>
                <a:srgbClr val="FF0000"/>
              </a:solidFill>
              <a:latin typeface="Arial Rounded MT Bold" pitchFamily="34" charset="0"/>
            </a:endParaRPr>
          </a:p>
          <a:p>
            <a:pPr algn="just"/>
            <a:r>
              <a:rPr lang="fr-FR" sz="3600" dirty="0" smtClean="0">
                <a:latin typeface="Arial Rounded MT Bold" pitchFamily="34" charset="0"/>
              </a:rPr>
              <a:t>Ps 13:3 (13:4) Regarde, réponds-moi, Éternel, mon Dieu! Donne à mes yeux la clarté, Afin que je ne m'endorme pas du sommeil de la mort,</a:t>
            </a:r>
            <a:endParaRPr lang="en-US" sz="3600" dirty="0" smtClean="0">
              <a:latin typeface="Arial Rounded MT Bold" pitchFamily="34" charset="0"/>
            </a:endParaRPr>
          </a:p>
          <a:p>
            <a:pPr algn="just"/>
            <a:r>
              <a:rPr lang="fr-FR" sz="3600" dirty="0" smtClean="0">
                <a:solidFill>
                  <a:srgbClr val="FF0000"/>
                </a:solidFill>
                <a:latin typeface="Arial Rounded MT Bold" pitchFamily="34" charset="0"/>
              </a:rPr>
              <a:t>Ps 119:18 ¶ Ouvre mes yeux, pour que je contemple Les merveilles de ta loi!</a:t>
            </a:r>
            <a:endParaRPr lang="en-US" sz="3600" dirty="0">
              <a:solidFill>
                <a:srgbClr val="FF0000"/>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buNone/>
            </a:pPr>
            <a:r>
              <a:rPr lang="fr-FR" sz="4000" b="1" dirty="0" smtClean="0">
                <a:solidFill>
                  <a:srgbClr val="C00000"/>
                </a:solidFill>
                <a:latin typeface="Arial Rounded MT Bold" pitchFamily="34" charset="0"/>
              </a:rPr>
              <a:t>LES ENFANTS DE DIEU SONT DELIVRÉS DE L’AVEUGLEMENT SPIRITUEL</a:t>
            </a:r>
            <a:endParaRPr lang="en-US" sz="4000" dirty="0" smtClean="0">
              <a:solidFill>
                <a:srgbClr val="C00000"/>
              </a:solidFill>
              <a:latin typeface="Arial Rounded MT Bold" pitchFamily="34" charset="0"/>
            </a:endParaRPr>
          </a:p>
          <a:p>
            <a:pPr algn="just"/>
            <a:r>
              <a:rPr lang="fr-FR" sz="4000" dirty="0" err="1" smtClean="0">
                <a:solidFill>
                  <a:schemeClr val="tx1"/>
                </a:solidFill>
                <a:latin typeface="Arial Rounded MT Bold" pitchFamily="34" charset="0"/>
              </a:rPr>
              <a:t>Joh</a:t>
            </a:r>
            <a:r>
              <a:rPr lang="fr-FR" sz="4000" dirty="0" smtClean="0">
                <a:solidFill>
                  <a:schemeClr val="tx1"/>
                </a:solidFill>
                <a:latin typeface="Arial Rounded MT Bold" pitchFamily="34" charset="0"/>
              </a:rPr>
              <a:t> 8:12 ¶ Jésus leur parla de nouveau, et dit: Je suis la lumière du monde; celui qui me suit ne marchera pas dans les ténèbres, mais il aura la lumière de la vie.</a:t>
            </a:r>
            <a:endParaRPr lang="en-US" sz="4000" dirty="0" smtClean="0">
              <a:solidFill>
                <a:schemeClr val="tx1"/>
              </a:solidFill>
              <a:latin typeface="Arial Rounded MT Bold" pitchFamily="34" charset="0"/>
            </a:endParaRPr>
          </a:p>
          <a:p>
            <a:pPr algn="just"/>
            <a:r>
              <a:rPr lang="fr-FR" sz="4000" dirty="0" err="1" smtClean="0">
                <a:solidFill>
                  <a:srgbClr val="C00000"/>
                </a:solidFill>
                <a:latin typeface="Arial Rounded MT Bold" pitchFamily="34" charset="0"/>
              </a:rPr>
              <a:t>Eph</a:t>
            </a:r>
            <a:r>
              <a:rPr lang="fr-FR" sz="4000" dirty="0" smtClean="0">
                <a:solidFill>
                  <a:srgbClr val="C00000"/>
                </a:solidFill>
                <a:latin typeface="Arial Rounded MT Bold" pitchFamily="34" charset="0"/>
              </a:rPr>
              <a:t> 5:8 Autrefois vous étiez ténèbres, et maintenant vous êtes lumière dans le Seigneur. Marchez comme des enfants de lumière! 9 Car le fruit de la lumière consiste en toute sorte de bonté, de justice et de vérité</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solidFill>
                  <a:srgbClr val="C00000"/>
                </a:solidFill>
                <a:latin typeface="Arial Rounded MT Bold" pitchFamily="34" charset="0"/>
              </a:rPr>
              <a:t>1Th 5:4-6 </a:t>
            </a:r>
            <a:r>
              <a:rPr lang="fr-FR" sz="4000" dirty="0" smtClean="0">
                <a:solidFill>
                  <a:schemeClr val="tx1"/>
                </a:solidFill>
                <a:latin typeface="Arial Rounded MT Bold" pitchFamily="34" charset="0"/>
              </a:rPr>
              <a:t>Mais vous, frères, vous n'êtes pas dans les ténèbres, pour que ce jour vous surprenne comme un voleur; </a:t>
            </a:r>
            <a:endParaRPr lang="fr-FR" sz="4000" dirty="0" smtClean="0">
              <a:solidFill>
                <a:schemeClr val="tx1"/>
              </a:solidFill>
              <a:latin typeface="Arial Rounded MT Bold" pitchFamily="34" charset="0"/>
            </a:endParaRPr>
          </a:p>
          <a:p>
            <a:pPr algn="just"/>
            <a:r>
              <a:rPr lang="fr-FR" sz="4000" dirty="0" smtClean="0">
                <a:solidFill>
                  <a:srgbClr val="C00000"/>
                </a:solidFill>
                <a:latin typeface="Arial Rounded MT Bold" pitchFamily="34" charset="0"/>
              </a:rPr>
              <a:t>5 </a:t>
            </a:r>
            <a:r>
              <a:rPr lang="fr-FR" sz="4000" dirty="0" smtClean="0">
                <a:solidFill>
                  <a:srgbClr val="C00000"/>
                </a:solidFill>
                <a:latin typeface="Arial Rounded MT Bold" pitchFamily="34" charset="0"/>
              </a:rPr>
              <a:t>vous êtes tous des enfants de la lumière et des enfants du jour. Nous ne sommes point de la nuit ni des ténèbres. </a:t>
            </a:r>
            <a:endParaRPr lang="fr-FR" sz="4000" dirty="0" smtClean="0">
              <a:solidFill>
                <a:srgbClr val="C00000"/>
              </a:solidFill>
              <a:latin typeface="Arial Rounded MT Bold" pitchFamily="34" charset="0"/>
            </a:endParaRPr>
          </a:p>
          <a:p>
            <a:pPr algn="just"/>
            <a:r>
              <a:rPr lang="fr-FR" sz="4000" dirty="0" smtClean="0">
                <a:solidFill>
                  <a:schemeClr val="tx1"/>
                </a:solidFill>
                <a:latin typeface="Arial Rounded MT Bold" pitchFamily="34" charset="0"/>
              </a:rPr>
              <a:t>6 </a:t>
            </a:r>
            <a:r>
              <a:rPr lang="fr-FR" sz="4000" dirty="0" smtClean="0">
                <a:solidFill>
                  <a:schemeClr val="tx1"/>
                </a:solidFill>
                <a:latin typeface="Arial Rounded MT Bold" pitchFamily="34" charset="0"/>
              </a:rPr>
              <a:t>¶ Ne dormons donc point comme les autres, mais veillons et soyons sobres</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dirty="0" smtClean="0">
                <a:solidFill>
                  <a:schemeClr val="tx1"/>
                </a:solidFill>
                <a:latin typeface="Arial Rounded MT Bold" pitchFamily="34" charset="0"/>
              </a:rPr>
              <a:t>1Pe </a:t>
            </a:r>
            <a:r>
              <a:rPr lang="fr-FR" sz="4800" dirty="0" smtClean="0">
                <a:solidFill>
                  <a:schemeClr val="tx1"/>
                </a:solidFill>
                <a:latin typeface="Arial Rounded MT Bold" pitchFamily="34" charset="0"/>
              </a:rPr>
              <a:t>2:9 Vous, au contraire, vous êtes une race élue, un sacerdoce royal, une nation sainte, un peuple acquis, afin que vous annonciez les vertus de celui qui vous a appelés des ténèbres à son admirable lumière</a:t>
            </a:r>
            <a:r>
              <a:rPr lang="fr-FR" sz="4800" dirty="0" smtClean="0">
                <a:solidFill>
                  <a:schemeClr val="tx1"/>
                </a:solidFill>
                <a:latin typeface="Arial Rounded MT Bold" pitchFamily="34" charset="0"/>
              </a:rPr>
              <a:t>,</a:t>
            </a:r>
            <a:endParaRPr lang="en-US" sz="4800" dirty="0" smtClean="0">
              <a:solidFill>
                <a:schemeClr val="tx1"/>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solidFill>
                  <a:schemeClr val="tx1"/>
                </a:solidFill>
                <a:latin typeface="Arial Rounded MT Bold" pitchFamily="34" charset="0"/>
              </a:rPr>
              <a:t>Lu </a:t>
            </a:r>
            <a:r>
              <a:rPr lang="fr-FR" sz="4000" dirty="0" smtClean="0">
                <a:solidFill>
                  <a:schemeClr val="tx1"/>
                </a:solidFill>
                <a:latin typeface="Arial Rounded MT Bold" pitchFamily="34" charset="0"/>
              </a:rPr>
              <a:t>4:18 L'Esprit du Seigneur est sur moi, Parce qu'il m'a oint pour annoncer une bonne nouvelle aux pauvres; Il m'a envoyé pour guérir ceux qui ont le </a:t>
            </a:r>
            <a:r>
              <a:rPr lang="fr-FR" sz="4000" dirty="0" smtClean="0">
                <a:solidFill>
                  <a:schemeClr val="tx1"/>
                </a:solidFill>
                <a:latin typeface="Arial Rounded MT Bold" pitchFamily="34" charset="0"/>
              </a:rPr>
              <a:t>cœur </a:t>
            </a:r>
            <a:r>
              <a:rPr lang="fr-FR" sz="4000" dirty="0" smtClean="0">
                <a:solidFill>
                  <a:schemeClr val="tx1"/>
                </a:solidFill>
                <a:latin typeface="Arial Rounded MT Bold" pitchFamily="34" charset="0"/>
              </a:rPr>
              <a:t>brisé, </a:t>
            </a:r>
            <a:endParaRPr lang="fr-FR" sz="4000" dirty="0" smtClean="0">
              <a:solidFill>
                <a:schemeClr val="tx1"/>
              </a:solidFill>
              <a:latin typeface="Arial Rounded MT Bold" pitchFamily="34" charset="0"/>
            </a:endParaRPr>
          </a:p>
          <a:p>
            <a:pPr algn="just"/>
            <a:r>
              <a:rPr lang="fr-FR" sz="4000" dirty="0" smtClean="0">
                <a:solidFill>
                  <a:srgbClr val="C00000"/>
                </a:solidFill>
                <a:latin typeface="Arial Rounded MT Bold" pitchFamily="34" charset="0"/>
              </a:rPr>
              <a:t>(</a:t>
            </a:r>
            <a:r>
              <a:rPr lang="fr-FR" sz="4000" dirty="0" smtClean="0">
                <a:solidFill>
                  <a:srgbClr val="C00000"/>
                </a:solidFill>
                <a:latin typeface="Arial Rounded MT Bold" pitchFamily="34" charset="0"/>
              </a:rPr>
              <a:t>4:19) Pour proclamer aux captifs la délivrance, Et aux aveugles le recouvrement de la vue, Pour renvoyer libres les opprimés,</a:t>
            </a:r>
            <a:endParaRPr lang="en-US" sz="4000" dirty="0">
              <a:solidFill>
                <a:srgbClr val="C00000"/>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000" b="1" dirty="0" smtClean="0">
                <a:solidFill>
                  <a:schemeClr val="tx1"/>
                </a:solidFill>
                <a:latin typeface="Arial Rounded MT Bold" pitchFamily="34" charset="0"/>
              </a:rPr>
              <a:t>LES CHRETIENS SONT LES AGENTS DE LA LUMIERE DANS LE MONDE</a:t>
            </a:r>
            <a:endParaRPr lang="en-US" sz="4000" dirty="0" smtClean="0">
              <a:solidFill>
                <a:schemeClr val="tx1"/>
              </a:solidFill>
              <a:latin typeface="Arial Rounded MT Bold" pitchFamily="34" charset="0"/>
            </a:endParaRPr>
          </a:p>
          <a:p>
            <a:pPr algn="just"/>
            <a:r>
              <a:rPr lang="fr-FR" sz="4000" dirty="0" smtClean="0">
                <a:latin typeface="Arial Rounded MT Bold" pitchFamily="34" charset="0"/>
              </a:rPr>
              <a:t>Mt 5:14 Vous êtes la lumière du monde. Une ville située sur une montagne ne peut être cachée;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chemeClr val="tx1"/>
                </a:solidFill>
                <a:latin typeface="Arial Rounded MT Bold" pitchFamily="34" charset="0"/>
              </a:rPr>
              <a:t>15 et on n'allume pas une lampe pour la mettre sous le boisseau, mais on la met sur le chandelier, et elle éclaire tous ceux qui sont dans la maison.</a:t>
            </a:r>
            <a:endParaRPr lang="en-US" sz="4000" dirty="0" smtClean="0">
              <a:solidFill>
                <a:schemeClr val="tx1"/>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000" b="1" dirty="0" smtClean="0">
                <a:latin typeface="Arial Rounded MT Bold" pitchFamily="34" charset="0"/>
              </a:rPr>
              <a:t>LES </a:t>
            </a:r>
            <a:r>
              <a:rPr lang="fr-FR" sz="4000" dirty="0" smtClean="0">
                <a:latin typeface="Arial Rounded MT Bold" pitchFamily="34" charset="0"/>
              </a:rPr>
              <a:t>16 </a:t>
            </a:r>
            <a:r>
              <a:rPr lang="fr-FR" sz="4000" dirty="0" smtClean="0">
                <a:latin typeface="Arial Rounded MT Bold" pitchFamily="34" charset="0"/>
              </a:rPr>
              <a:t>Que votre lumière luise ainsi devant les hommes, afin qu'ils voient vos bonnes œuvres, et qu'ils glorifient votre Père qui est dans les cieux.</a:t>
            </a:r>
            <a:endParaRPr lang="en-US" sz="4000" dirty="0" smtClean="0">
              <a:latin typeface="Arial Rounded MT Bold" pitchFamily="34" charset="0"/>
            </a:endParaRPr>
          </a:p>
          <a:p>
            <a:pPr algn="just"/>
            <a:r>
              <a:rPr lang="fr-FR" sz="4000" dirty="0" err="1" smtClean="0">
                <a:solidFill>
                  <a:schemeClr val="tx1"/>
                </a:solidFill>
                <a:latin typeface="Arial Rounded MT Bold" pitchFamily="34" charset="0"/>
              </a:rPr>
              <a:t>Ac</a:t>
            </a:r>
            <a:r>
              <a:rPr lang="fr-FR" sz="4000" dirty="0" smtClean="0">
                <a:solidFill>
                  <a:schemeClr val="tx1"/>
                </a:solidFill>
                <a:latin typeface="Arial Rounded MT Bold" pitchFamily="34" charset="0"/>
              </a:rPr>
              <a:t> 26:17 Je t'ai choisi du milieu de ce peuple et du milieu des païens, vers qui je t'envoie,</a:t>
            </a:r>
            <a:endParaRPr lang="en-US" sz="4000" dirty="0" smtClean="0">
              <a:solidFill>
                <a:schemeClr val="tx1"/>
              </a:solidFill>
              <a:latin typeface="Arial Rounded MT Bold" pitchFamily="34" charset="0"/>
            </a:endParaRPr>
          </a:p>
          <a:p>
            <a:pPr algn="just"/>
            <a:r>
              <a:rPr lang="fr-FR" sz="4000" dirty="0" smtClean="0">
                <a:latin typeface="Arial Rounded MT Bold" pitchFamily="34" charset="0"/>
              </a:rPr>
              <a:t> 18 afin que tu leur ouvres les yeux, pour qu'ils passent des ténèbres à la lumière et de la puissance de Satan à Dieu, pour qu'ils reçoivent, par la foi en moi, le pardon des péchés et l'héritage avec les sanctifiés.</a:t>
            </a:r>
            <a:endParaRPr lang="en-US" sz="4000" dirty="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lnSpcReduction="20000"/>
          </a:bodyPr>
          <a:lstStyle/>
          <a:p>
            <a:pPr algn="ctr">
              <a:buNone/>
            </a:pPr>
            <a:r>
              <a:rPr lang="en-US" sz="2400" b="1" dirty="0" smtClean="0">
                <a:solidFill>
                  <a:srgbClr val="C00000"/>
                </a:solidFill>
              </a:rPr>
              <a:t>ANNOUNCEMENTS FOR MARCH 2023</a:t>
            </a:r>
          </a:p>
          <a:p>
            <a:pPr marL="346075" lvl="1" indent="-290513"/>
            <a:r>
              <a:rPr lang="en-US" b="1" dirty="0" smtClean="0"/>
              <a:t>(Mon, Wed) 7:30-9:30PM     PRAYER MEETING LINE # </a:t>
            </a:r>
            <a:r>
              <a:rPr lang="en-US" b="1" u="sng" dirty="0" smtClean="0">
                <a:solidFill>
                  <a:srgbClr val="0000CC"/>
                </a:solidFill>
              </a:rPr>
              <a:t>(774) 217 6502</a:t>
            </a:r>
          </a:p>
          <a:p>
            <a:pPr marL="290513" lvl="1" indent="-290513"/>
            <a:r>
              <a:rPr lang="en-US" b="1" dirty="0" smtClean="0">
                <a:solidFill>
                  <a:srgbClr val="003300"/>
                </a:solidFill>
              </a:rPr>
              <a:t>FRIDAY</a:t>
            </a:r>
            <a:r>
              <a:rPr lang="en-US" b="1" dirty="0" smtClean="0"/>
              <a:t>: 7:30-9:00pm-----Bible Study (</a:t>
            </a:r>
            <a:r>
              <a:rPr lang="en-US" b="1" dirty="0" smtClean="0">
                <a:solidFill>
                  <a:srgbClr val="002060"/>
                </a:solidFill>
              </a:rPr>
              <a:t>YOU TUBE</a:t>
            </a:r>
            <a:r>
              <a:rPr lang="en-US" b="1" dirty="0" smtClean="0"/>
              <a:t>)</a:t>
            </a:r>
            <a:endParaRPr lang="en-US" b="1" dirty="0" smtClean="0">
              <a:solidFill>
                <a:srgbClr val="003300"/>
              </a:solidFill>
            </a:endParaRPr>
          </a:p>
          <a:p>
            <a:pPr algn="ctr"/>
            <a:r>
              <a:rPr lang="en-US" sz="2400" b="1" dirty="0" smtClean="0">
                <a:solidFill>
                  <a:srgbClr val="C00000"/>
                </a:solidFill>
              </a:rPr>
              <a:t>SATURDAY IN CHURCH</a:t>
            </a:r>
          </a:p>
          <a:p>
            <a:r>
              <a:rPr lang="en-US" sz="2400" b="1" dirty="0" smtClean="0"/>
              <a:t>10:00—11:00 PREACHING CLASS</a:t>
            </a:r>
          </a:p>
          <a:p>
            <a:r>
              <a:rPr lang="en-US" sz="2400" b="1" dirty="0" smtClean="0">
                <a:solidFill>
                  <a:srgbClr val="FF0000"/>
                </a:solidFill>
              </a:rPr>
              <a:t>11:00AM—1:00PM  . . COMPUTER CLASS</a:t>
            </a:r>
          </a:p>
          <a:p>
            <a:r>
              <a:rPr lang="en-US" sz="2400" b="1" dirty="0" smtClean="0"/>
              <a:t>11:00—12:30 PM CTRC ENGLISH (REHEARSAL)</a:t>
            </a:r>
          </a:p>
          <a:p>
            <a:pPr lvl="1">
              <a:buNone/>
            </a:pPr>
            <a:r>
              <a:rPr lang="en-US" b="1" dirty="0" smtClean="0">
                <a:solidFill>
                  <a:srgbClr val="0000CC"/>
                </a:solidFill>
              </a:rPr>
              <a:t>1:30—3;00 PM </a:t>
            </a:r>
            <a:r>
              <a:rPr lang="en-US" b="1" dirty="0" smtClean="0">
                <a:solidFill>
                  <a:srgbClr val="C00000"/>
                </a:solidFill>
              </a:rPr>
              <a:t>CTRC  YOUTH MINISTRY</a:t>
            </a:r>
          </a:p>
          <a:p>
            <a:pPr lvl="1">
              <a:buNone/>
            </a:pPr>
            <a:r>
              <a:rPr lang="en-US" b="1" dirty="0" smtClean="0">
                <a:solidFill>
                  <a:srgbClr val="0000CC"/>
                </a:solidFill>
              </a:rPr>
              <a:t>3:00—4:30PM </a:t>
            </a:r>
            <a:r>
              <a:rPr lang="en-US" b="1" dirty="0" smtClean="0">
                <a:solidFill>
                  <a:srgbClr val="C00000"/>
                </a:solidFill>
              </a:rPr>
              <a:t>CTRC  CHILDREN MINISTRY</a:t>
            </a:r>
          </a:p>
          <a:p>
            <a:pPr lvl="1">
              <a:buNone/>
            </a:pPr>
            <a:r>
              <a:rPr lang="en-US" b="1" dirty="0" smtClean="0">
                <a:solidFill>
                  <a:srgbClr val="0000CC"/>
                </a:solidFill>
              </a:rPr>
              <a:t>7:00—9:PM </a:t>
            </a:r>
            <a:r>
              <a:rPr lang="en-US" b="1" dirty="0" smtClean="0">
                <a:solidFill>
                  <a:srgbClr val="C00000"/>
                </a:solidFill>
              </a:rPr>
              <a:t>CTRC  WOMEN MINISTRY</a:t>
            </a:r>
            <a:r>
              <a:rPr lang="en-US" b="1" dirty="0" smtClean="0"/>
              <a:t> LINE # </a:t>
            </a:r>
            <a:r>
              <a:rPr lang="en-US" b="1" u="sng" dirty="0" smtClean="0">
                <a:solidFill>
                  <a:srgbClr val="0000CC"/>
                </a:solidFill>
              </a:rPr>
              <a:t>(774) 217 6502</a:t>
            </a:r>
          </a:p>
          <a:p>
            <a:pPr lvl="1" algn="ctr">
              <a:buNone/>
            </a:pPr>
            <a:r>
              <a:rPr lang="en-US" b="1" dirty="0" smtClean="0">
                <a:solidFill>
                  <a:srgbClr val="0000CC"/>
                </a:solidFill>
              </a:rPr>
              <a:t>SUNDAY</a:t>
            </a:r>
          </a:p>
          <a:p>
            <a:pPr lvl="1">
              <a:buNone/>
            </a:pPr>
            <a:r>
              <a:rPr lang="en-US" b="1" dirty="0" smtClean="0">
                <a:solidFill>
                  <a:srgbClr val="0000CC"/>
                </a:solidFill>
              </a:rPr>
              <a:t>9:00—11:00AM </a:t>
            </a:r>
            <a:r>
              <a:rPr lang="en-US" b="1" dirty="0" smtClean="0">
                <a:solidFill>
                  <a:srgbClr val="C00000"/>
                </a:solidFill>
              </a:rPr>
              <a:t> (MORNING WORSHIP)</a:t>
            </a:r>
          </a:p>
          <a:p>
            <a:pPr lvl="1">
              <a:buNone/>
            </a:pPr>
            <a:r>
              <a:rPr lang="en-US" b="1" dirty="0" smtClean="0">
                <a:solidFill>
                  <a:srgbClr val="0000CC"/>
                </a:solidFill>
              </a:rPr>
              <a:t>11:OO-12:00</a:t>
            </a:r>
            <a:r>
              <a:rPr lang="en-US" b="1" dirty="0" smtClean="0">
                <a:solidFill>
                  <a:srgbClr val="C00000"/>
                </a:solidFill>
              </a:rPr>
              <a:t> (LADIES REHEARSAL) MEN’S MEETING</a:t>
            </a:r>
          </a:p>
          <a:p>
            <a:pPr lvl="1">
              <a:buNone/>
            </a:pPr>
            <a:r>
              <a:rPr lang="en-US" b="1" dirty="0" smtClean="0">
                <a:solidFill>
                  <a:srgbClr val="0000CC"/>
                </a:solidFill>
              </a:rPr>
              <a:t>12:00PM -2:00PM</a:t>
            </a:r>
            <a:r>
              <a:rPr lang="en-US" b="1" dirty="0" smtClean="0">
                <a:solidFill>
                  <a:srgbClr val="C00000"/>
                </a:solidFill>
              </a:rPr>
              <a:t> (CTRC ENGLISH WORSHIP)</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24012</TotalTime>
  <Words>1667</Words>
  <Application>Microsoft Office PowerPoint</Application>
  <PresentationFormat>On-screen Show (4:3)</PresentationFormat>
  <Paragraphs>105</Paragraphs>
  <Slides>30</Slides>
  <Notes>2</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CHRIST THE ROCK CONGREGATION PRÉSENTE ÉTUDIONS LA BIBLE  ORATEUR: PASTEUR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VISITORS WELCOME</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294</cp:revision>
  <dcterms:created xsi:type="dcterms:W3CDTF">2022-04-13T13:36:19Z</dcterms:created>
  <dcterms:modified xsi:type="dcterms:W3CDTF">2023-05-17T12:11:00Z</dcterms:modified>
</cp:coreProperties>
</file>