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04" r:id="rId2"/>
    <p:sldId id="1622" r:id="rId3"/>
    <p:sldId id="1741" r:id="rId4"/>
    <p:sldId id="1742" r:id="rId5"/>
    <p:sldId id="1623" r:id="rId6"/>
    <p:sldId id="1743" r:id="rId7"/>
    <p:sldId id="1702" r:id="rId8"/>
    <p:sldId id="1744" r:id="rId9"/>
    <p:sldId id="1745" r:id="rId10"/>
    <p:sldId id="1703" r:id="rId11"/>
    <p:sldId id="1746" r:id="rId12"/>
    <p:sldId id="1729" r:id="rId13"/>
    <p:sldId id="1739" r:id="rId14"/>
    <p:sldId id="1740" r:id="rId15"/>
    <p:sldId id="1696" r:id="rId16"/>
    <p:sldId id="1738" r:id="rId17"/>
    <p:sldId id="1704" r:id="rId18"/>
    <p:sldId id="1736" r:id="rId19"/>
    <p:sldId id="1737" r:id="rId20"/>
    <p:sldId id="1705" r:id="rId21"/>
    <p:sldId id="1733" r:id="rId22"/>
    <p:sldId id="1734" r:id="rId23"/>
    <p:sldId id="1735" r:id="rId24"/>
    <p:sldId id="1706" r:id="rId25"/>
    <p:sldId id="1732" r:id="rId26"/>
    <p:sldId id="1707" r:id="rId27"/>
    <p:sldId id="1730" r:id="rId28"/>
    <p:sldId id="1731" r:id="rId29"/>
    <p:sldId id="316" r:id="rId30"/>
    <p:sldId id="1675" r:id="rId31"/>
    <p:sldId id="31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33CC"/>
    <a:srgbClr val="460000"/>
    <a:srgbClr val="0DE522"/>
    <a:srgbClr val="FF3300"/>
    <a:srgbClr val="99FF33"/>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407" autoAdjust="0"/>
  </p:normalViewPr>
  <p:slideViewPr>
    <p:cSldViewPr>
      <p:cViewPr varScale="1">
        <p:scale>
          <a:sx n="69" d="100"/>
          <a:sy n="69" d="100"/>
        </p:scale>
        <p:origin x="-1110" y="-156"/>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5/10/2023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5/10/2023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5/10/2023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5/10/2023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5/10/2023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5/10/2023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larousse.fr/dictionnaires/francais/faillite/32695" TargetMode="External"/><Relationship Id="rId2" Type="http://schemas.openxmlformats.org/officeDocument/2006/relationships/hyperlink" Target="https://www.larousse.fr/dictionnaires/francais/disgr%C3%A2ce/25901" TargetMode="External"/><Relationship Id="rId1" Type="http://schemas.openxmlformats.org/officeDocument/2006/relationships/slideLayout" Target="../slideLayouts/slideLayout2.xml"/><Relationship Id="rId4" Type="http://schemas.openxmlformats.org/officeDocument/2006/relationships/hyperlink" Target="https://www.larousse.fr/dictionnaires/francais/ruine/70230"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DE522"/>
          </a:solidFill>
        </p:spPr>
        <p:txBody>
          <a:bodyPr>
            <a:normAutofit fontScale="90000"/>
          </a:bodyPr>
          <a:lstStyle/>
          <a:p>
            <a:r>
              <a:rPr lang="en-US" sz="3600" b="1" dirty="0" smtClean="0"/>
              <a:t>CHRIST THE ROCK CONGREGATION</a:t>
            </a:r>
            <a:br>
              <a:rPr lang="en-US" sz="3600" b="1" dirty="0" smtClean="0"/>
            </a:br>
            <a:r>
              <a:rPr lang="en-US" sz="3600" b="1" dirty="0" smtClean="0">
                <a:solidFill>
                  <a:schemeClr val="bg1"/>
                </a:solidFill>
              </a:rPr>
              <a:t>PRÉSENTE</a:t>
            </a:r>
            <a:br>
              <a:rPr lang="en-US" sz="3600" b="1" dirty="0" smtClean="0">
                <a:solidFill>
                  <a:schemeClr val="bg1"/>
                </a:solidFill>
              </a:rPr>
            </a:br>
            <a:r>
              <a:rPr lang="en-US" sz="3600" b="1" dirty="0" smtClean="0">
                <a:solidFill>
                  <a:schemeClr val="bg1"/>
                </a:solidFill>
              </a:rPr>
              <a:t>ÉTUDIONS LA BIBLE </a:t>
            </a:r>
            <a:r>
              <a:rPr lang="en-US" sz="3600" b="1" dirty="0" smtClean="0"/>
              <a:t/>
            </a:r>
            <a:br>
              <a:rPr lang="en-US" sz="3600" b="1" dirty="0" smtClean="0"/>
            </a:br>
            <a:r>
              <a:rPr lang="en-US" sz="3600" b="1" dirty="0" smtClean="0"/>
              <a:t>ORATEUR: PASTEUR MARC E SIMEON</a:t>
            </a:r>
            <a:endParaRPr lang="en-US" sz="3600" b="1" dirty="0"/>
          </a:p>
        </p:txBody>
      </p:sp>
      <p:sp>
        <p:nvSpPr>
          <p:cNvPr id="3" name="Subtitle 2"/>
          <p:cNvSpPr>
            <a:spLocks noGrp="1"/>
          </p:cNvSpPr>
          <p:nvPr>
            <p:ph type="subTitle" idx="1"/>
          </p:nvPr>
        </p:nvSpPr>
        <p:spPr>
          <a:xfrm>
            <a:off x="0" y="2971800"/>
            <a:ext cx="9144000" cy="3429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b="1" dirty="0">
                <a:solidFill>
                  <a:schemeClr val="tx1"/>
                </a:solidFill>
              </a:rPr>
              <a:t>VENDREDI </a:t>
            </a:r>
            <a:r>
              <a:rPr lang="fr-FR" b="1" dirty="0" smtClean="0">
                <a:solidFill>
                  <a:schemeClr val="tx1"/>
                </a:solidFill>
              </a:rPr>
              <a:t>12 MAI 2023 </a:t>
            </a:r>
            <a:endParaRPr lang="en-US" b="1" dirty="0">
              <a:solidFill>
                <a:schemeClr val="tx1"/>
              </a:solidFill>
            </a:endParaRPr>
          </a:p>
          <a:p>
            <a:r>
              <a:rPr lang="fr-FR" b="1" dirty="0">
                <a:solidFill>
                  <a:srgbClr val="C00000"/>
                </a:solidFill>
                <a:latin typeface="Copperplate Gothic Light" pitchFamily="34" charset="0"/>
              </a:rPr>
              <a:t>ETUDE BIBLIQUE </a:t>
            </a:r>
            <a:r>
              <a:rPr lang="fr-FR" b="1" dirty="0" smtClean="0">
                <a:solidFill>
                  <a:srgbClr val="C00000"/>
                </a:solidFill>
                <a:latin typeface="Copperplate Gothic Light" pitchFamily="34" charset="0"/>
              </a:rPr>
              <a:t>52ÈME </a:t>
            </a:r>
            <a:r>
              <a:rPr lang="fr-FR" b="1" dirty="0" smtClean="0">
                <a:solidFill>
                  <a:srgbClr val="C00000"/>
                </a:solidFill>
                <a:latin typeface="Copperplate Gothic Light" pitchFamily="34" charset="0"/>
              </a:rPr>
              <a:t>SESSION </a:t>
            </a:r>
            <a:endParaRPr lang="en-US" b="1" dirty="0">
              <a:solidFill>
                <a:srgbClr val="C00000"/>
              </a:solidFill>
              <a:latin typeface="Copperplate Gothic Light" pitchFamily="34" charset="0"/>
            </a:endParaRPr>
          </a:p>
          <a:p>
            <a:endParaRPr lang="en-US" sz="4000" b="1" dirty="0" smtClean="0">
              <a:solidFill>
                <a:schemeClr val="tx1"/>
              </a:solidFill>
            </a:endParaRPr>
          </a:p>
          <a:p>
            <a:r>
              <a:rPr lang="en-US" sz="4000" b="1" dirty="0" smtClean="0">
                <a:solidFill>
                  <a:schemeClr val="tx1"/>
                </a:solidFill>
              </a:rPr>
              <a:t>LA CHUTE DES ENFANTS DE DIEU</a:t>
            </a:r>
            <a:endParaRPr lang="en-US" sz="4000" b="1" dirty="0" smtClean="0">
              <a:solidFill>
                <a:schemeClr val="tx1"/>
              </a:solidFill>
            </a:endParaRPr>
          </a:p>
          <a:p>
            <a:endParaRPr lang="en-US" sz="40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t>CHUTE; Selon Dictionnaire Larousse</a:t>
            </a:r>
            <a:endParaRPr lang="en-US" sz="4000" dirty="0" smtClean="0"/>
          </a:p>
          <a:p>
            <a:pPr algn="just"/>
            <a:r>
              <a:rPr lang="fr-FR" sz="4000" b="1" dirty="0" smtClean="0"/>
              <a:t>1.</a:t>
            </a:r>
            <a:r>
              <a:rPr lang="fr-FR" sz="4000" dirty="0" smtClean="0"/>
              <a:t> Action de tomber, de perdre l'équilibre, d'être entraîné vers le sol : Faire une chute.</a:t>
            </a:r>
            <a:endParaRPr lang="en-US" sz="4000" dirty="0" smtClean="0"/>
          </a:p>
          <a:p>
            <a:pPr algn="just"/>
            <a:r>
              <a:rPr lang="fr-FR" sz="4000" b="1" dirty="0" smtClean="0"/>
              <a:t>2.</a:t>
            </a:r>
            <a:r>
              <a:rPr lang="fr-FR" sz="4000" dirty="0" smtClean="0"/>
              <a:t> Action de se détacher de son support naturel : Chute des feuilles. Chute des dents, des cheveux.</a:t>
            </a:r>
            <a:endParaRPr lang="en-US" sz="4000" dirty="0" smtClean="0"/>
          </a:p>
          <a:p>
            <a:pPr algn="just"/>
            <a:r>
              <a:rPr lang="fr-FR" sz="4000" b="1" dirty="0" smtClean="0"/>
              <a:t>3.</a:t>
            </a:r>
            <a:r>
              <a:rPr lang="fr-FR" sz="4000" dirty="0" smtClean="0"/>
              <a:t> Déchet d'une matière dans laquelle on a taillé des objets ou des parties : Des chutes de tissu</a:t>
            </a:r>
            <a:r>
              <a:rPr lang="fr-FR" sz="4000" dirty="0" smtClean="0"/>
              <a:t>.</a:t>
            </a:r>
            <a:endParaRPr lang="en-US" sz="40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t>4</a:t>
            </a:r>
            <a:r>
              <a:rPr lang="fr-FR" sz="4400" b="1" dirty="0" smtClean="0"/>
              <a:t>.</a:t>
            </a:r>
            <a:r>
              <a:rPr lang="fr-FR" sz="4400" dirty="0" smtClean="0"/>
              <a:t> Diminution de valeur, d'intensité, etc. ; baisse : La chute des prix.</a:t>
            </a:r>
            <a:endParaRPr lang="en-US" sz="4400" dirty="0" smtClean="0"/>
          </a:p>
          <a:p>
            <a:pPr algn="just"/>
            <a:r>
              <a:rPr lang="fr-FR" sz="4400" b="1" dirty="0" smtClean="0"/>
              <a:t>5.</a:t>
            </a:r>
            <a:r>
              <a:rPr lang="fr-FR" sz="4400" dirty="0" smtClean="0"/>
              <a:t> Effondrement d'un régime, d'une institution : La chute d'un ministère.</a:t>
            </a:r>
            <a:endParaRPr lang="en-US" sz="4400" dirty="0" smtClean="0"/>
          </a:p>
          <a:p>
            <a:pPr algn="just"/>
            <a:r>
              <a:rPr lang="en-US" sz="4400" b="1" dirty="0" smtClean="0"/>
              <a:t>6.</a:t>
            </a:r>
            <a:r>
              <a:rPr lang="en-US" sz="4400" dirty="0" smtClean="0"/>
              <a:t> </a:t>
            </a:r>
            <a:r>
              <a:rPr lang="en-US" sz="4400" dirty="0" err="1" smtClean="0"/>
              <a:t>Échec</a:t>
            </a:r>
            <a:r>
              <a:rPr lang="en-US" sz="4400" dirty="0" smtClean="0"/>
              <a:t>, </a:t>
            </a:r>
            <a:r>
              <a:rPr lang="en-US" sz="4400" dirty="0" err="1" smtClean="0"/>
              <a:t>insuccès</a:t>
            </a:r>
            <a:r>
              <a:rPr lang="en-US" sz="4400" dirty="0" smtClean="0"/>
              <a:t> </a:t>
            </a:r>
            <a:r>
              <a:rPr lang="en-US" sz="4400" dirty="0" err="1" smtClean="0"/>
              <a:t>d'une</a:t>
            </a:r>
            <a:r>
              <a:rPr lang="en-US" sz="4400" dirty="0" smtClean="0"/>
              <a:t> </a:t>
            </a:r>
            <a:r>
              <a:rPr lang="en-US" sz="4400" dirty="0" err="1" smtClean="0"/>
              <a:t>œuvre</a:t>
            </a:r>
            <a:r>
              <a:rPr lang="en-US" sz="4400" dirty="0" smtClean="0"/>
              <a:t>.</a:t>
            </a:r>
          </a:p>
          <a:p>
            <a:pPr algn="just"/>
            <a:r>
              <a:rPr lang="fr-FR" sz="4400" b="1" dirty="0" smtClean="0"/>
              <a:t>7.</a:t>
            </a:r>
            <a:r>
              <a:rPr lang="fr-FR" sz="4400" dirty="0" smtClean="0"/>
              <a:t> Capitulation, reddition d'une place forte : La chute de Metz</a:t>
            </a:r>
            <a:r>
              <a:rPr lang="fr-FR" sz="4400" dirty="0" smtClean="0"/>
              <a:t>.</a:t>
            </a:r>
            <a:endParaRPr lang="en-US" sz="44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b="1" dirty="0" smtClean="0"/>
              <a:t>8</a:t>
            </a:r>
            <a:r>
              <a:rPr lang="fr-FR" sz="4800" b="1" dirty="0" smtClean="0"/>
              <a:t>.</a:t>
            </a:r>
            <a:r>
              <a:rPr lang="fr-FR" sz="4800" dirty="0" smtClean="0"/>
              <a:t> Faute qui fait passer dans un état de déchéance : Entraîner quelqu'un dans sa chute.</a:t>
            </a:r>
            <a:endParaRPr lang="en-US" sz="4800" dirty="0" smtClean="0"/>
          </a:p>
          <a:p>
            <a:pPr algn="just"/>
            <a:r>
              <a:rPr lang="fr-FR" sz="4800" b="1" cap="small" dirty="0" smtClean="0"/>
              <a:t>Synonymes :</a:t>
            </a:r>
            <a:endParaRPr lang="en-US" sz="4800" dirty="0" smtClean="0"/>
          </a:p>
          <a:p>
            <a:pPr algn="just"/>
            <a:r>
              <a:rPr lang="fr-FR" sz="4800" u="sng" dirty="0" smtClean="0">
                <a:hlinkClick r:id="rId2"/>
              </a:rPr>
              <a:t>disgrâce</a:t>
            </a:r>
            <a:r>
              <a:rPr lang="fr-FR" sz="4800" dirty="0" smtClean="0"/>
              <a:t> - </a:t>
            </a:r>
            <a:r>
              <a:rPr lang="fr-FR" sz="4800" u="sng" dirty="0" smtClean="0">
                <a:hlinkClick r:id="rId3"/>
              </a:rPr>
              <a:t>faillite</a:t>
            </a:r>
            <a:r>
              <a:rPr lang="fr-FR" sz="4800" dirty="0" smtClean="0"/>
              <a:t> - fiasco (familier) - </a:t>
            </a:r>
            <a:r>
              <a:rPr lang="fr-FR" sz="4800" u="sng" dirty="0" smtClean="0">
                <a:hlinkClick r:id="rId4"/>
              </a:rPr>
              <a:t>ruine</a:t>
            </a:r>
            <a:r>
              <a:rPr lang="en-US" sz="4800" dirty="0" smtClean="0"/>
              <a:t> </a:t>
            </a:r>
            <a:endParaRPr lang="en-US" sz="4800" dirty="0" smtClean="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800" dirty="0" smtClean="0">
                <a:solidFill>
                  <a:srgbClr val="FFFF00"/>
                </a:solidFill>
                <a:latin typeface="Copperplate Gothic Bold" pitchFamily="34" charset="0"/>
              </a:rPr>
              <a:t>Chuter c’est de se détourner de Dieu.</a:t>
            </a:r>
            <a:endParaRPr lang="en-US" sz="4800" dirty="0" smtClean="0">
              <a:solidFill>
                <a:srgbClr val="FFFF00"/>
              </a:solidFill>
              <a:latin typeface="Copperplate Gothic Bold" pitchFamily="34" charset="0"/>
            </a:endParaRPr>
          </a:p>
          <a:p>
            <a:pPr algn="just"/>
            <a:r>
              <a:rPr lang="fr-FR" sz="4800" dirty="0" smtClean="0">
                <a:latin typeface="Arial Rounded MT Bold" pitchFamily="34" charset="0"/>
              </a:rPr>
              <a:t>1Rois </a:t>
            </a:r>
            <a:r>
              <a:rPr lang="fr-FR" sz="4800" dirty="0" smtClean="0">
                <a:latin typeface="Arial Rounded MT Bold" pitchFamily="34" charset="0"/>
              </a:rPr>
              <a:t>11:9 ¶ L'Éternel fut irrité contre Salomon, parce qu'il avait détourné son cœur de l'Éternel, le Dieu d'Israël, qui lui était apparu deux fois.</a:t>
            </a:r>
            <a:endParaRPr lang="en-US" sz="4800" dirty="0" smtClean="0">
              <a:latin typeface="Arial Rounded MT Bold" pitchFamily="34" charset="0"/>
            </a:endParaRPr>
          </a:p>
          <a:p>
            <a:pPr algn="just"/>
            <a:r>
              <a:rPr lang="fr-FR" sz="4800" dirty="0" smtClean="0">
                <a:solidFill>
                  <a:srgbClr val="FFFF00"/>
                </a:solidFill>
                <a:latin typeface="Arial Rounded MT Bold" pitchFamily="34" charset="0"/>
              </a:rPr>
              <a:t>Proverbes </a:t>
            </a:r>
            <a:r>
              <a:rPr lang="fr-FR" sz="4800" dirty="0" smtClean="0">
                <a:solidFill>
                  <a:srgbClr val="FFFF00"/>
                </a:solidFill>
                <a:latin typeface="Arial Rounded MT Bold" pitchFamily="34" charset="0"/>
              </a:rPr>
              <a:t>16:18 ¶ L'arrogance précède la ruine, Et l'orgueil précède la chute</a:t>
            </a:r>
            <a:r>
              <a:rPr lang="fr-FR" sz="4800" dirty="0" smtClean="0">
                <a:solidFill>
                  <a:srgbClr val="FFFF00"/>
                </a:solidFill>
                <a:latin typeface="Arial Rounded MT Bold" pitchFamily="34" charset="0"/>
              </a:rPr>
              <a:t>.</a:t>
            </a:r>
            <a:endParaRPr lang="en-US" sz="4800" dirty="0" smtClean="0">
              <a:solidFill>
                <a:srgbClr val="FFFF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buNone/>
            </a:pPr>
            <a:r>
              <a:rPr lang="fr-FR" sz="4800" dirty="0" smtClean="0">
                <a:solidFill>
                  <a:srgbClr val="FFFF00"/>
                </a:solidFill>
                <a:latin typeface="Copperplate Gothic Bold" pitchFamily="34" charset="0"/>
              </a:rPr>
              <a:t>Chuter </a:t>
            </a:r>
            <a:r>
              <a:rPr lang="fr-FR" sz="4800" dirty="0" smtClean="0">
                <a:solidFill>
                  <a:srgbClr val="FFFF00"/>
                </a:solidFill>
                <a:latin typeface="Copperplate Gothic Bold" pitchFamily="34" charset="0"/>
              </a:rPr>
              <a:t>c’est d’abandonner son premier amour pour Dieu</a:t>
            </a:r>
            <a:endParaRPr lang="en-US" sz="4800" dirty="0" smtClean="0">
              <a:solidFill>
                <a:srgbClr val="FFFF00"/>
              </a:solidFill>
              <a:latin typeface="Copperplate Gothic Bold" pitchFamily="34" charset="0"/>
            </a:endParaRPr>
          </a:p>
          <a:p>
            <a:pPr algn="just"/>
            <a:r>
              <a:rPr lang="fr-FR" sz="4800" dirty="0" smtClean="0">
                <a:latin typeface="Arial Rounded MT Bold" pitchFamily="34" charset="0"/>
              </a:rPr>
              <a:t>Apocalypse </a:t>
            </a:r>
            <a:r>
              <a:rPr lang="fr-FR" sz="4800" dirty="0" smtClean="0">
                <a:latin typeface="Arial Rounded MT Bold" pitchFamily="34" charset="0"/>
              </a:rPr>
              <a:t>2:4 Mais ce que j'ai contre toi, c'est que tu as abandonné ton premier amour. </a:t>
            </a:r>
            <a:endParaRPr lang="fr-FR" sz="4800" dirty="0" smtClean="0">
              <a:latin typeface="Arial Rounded MT Bold" pitchFamily="34" charset="0"/>
            </a:endParaRPr>
          </a:p>
          <a:p>
            <a:pPr algn="just"/>
            <a:r>
              <a:rPr lang="fr-FR" sz="4800" dirty="0" smtClean="0">
                <a:solidFill>
                  <a:srgbClr val="FFFF00"/>
                </a:solidFill>
                <a:latin typeface="Arial Rounded MT Bold" pitchFamily="34" charset="0"/>
              </a:rPr>
              <a:t>5 Souviens-toi </a:t>
            </a:r>
            <a:r>
              <a:rPr lang="fr-FR" sz="4800" dirty="0" smtClean="0">
                <a:solidFill>
                  <a:srgbClr val="FFFF00"/>
                </a:solidFill>
                <a:latin typeface="Arial Rounded MT Bold" pitchFamily="34" charset="0"/>
              </a:rPr>
              <a:t>donc d'où tu es tombé, repens-toi, et pratique tes premières </a:t>
            </a:r>
            <a:r>
              <a:rPr lang="fr-FR" sz="4800" dirty="0" smtClean="0">
                <a:solidFill>
                  <a:srgbClr val="FFFF00"/>
                </a:solidFill>
                <a:latin typeface="Arial Rounded MT Bold" pitchFamily="34" charset="0"/>
              </a:rPr>
              <a:t>œuvres; </a:t>
            </a:r>
            <a:r>
              <a:rPr lang="fr-FR" sz="4800" dirty="0" smtClean="0">
                <a:solidFill>
                  <a:srgbClr val="FFFF00"/>
                </a:solidFill>
                <a:latin typeface="Arial Rounded MT Bold" pitchFamily="34" charset="0"/>
              </a:rPr>
              <a:t>sinon, je viendrai à toi, et j'ôterai ton chandelier de sa place, à moins que tu ne te repentes.</a:t>
            </a:r>
            <a:endParaRPr lang="en-US" sz="4800" dirty="0">
              <a:solidFill>
                <a:srgbClr val="FFFF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800" dirty="0" smtClean="0">
                <a:solidFill>
                  <a:srgbClr val="FF0000"/>
                </a:solidFill>
                <a:latin typeface="Copperplate Gothic Bold" pitchFamily="34" charset="0"/>
              </a:rPr>
              <a:t>Chuter c’est de se détacher de la simplicité de l’évangile.</a:t>
            </a:r>
            <a:endParaRPr lang="en-US" sz="4800" dirty="0" smtClean="0">
              <a:solidFill>
                <a:srgbClr val="FF0000"/>
              </a:solidFill>
              <a:latin typeface="Copperplate Gothic Bold" pitchFamily="34" charset="0"/>
            </a:endParaRPr>
          </a:p>
          <a:p>
            <a:pPr algn="just"/>
            <a:r>
              <a:rPr lang="fr-FR" sz="4800" b="1" dirty="0" smtClean="0">
                <a:solidFill>
                  <a:srgbClr val="0033CC"/>
                </a:solidFill>
                <a:latin typeface="Arial Rounded MT Bold" pitchFamily="34" charset="0"/>
              </a:rPr>
              <a:t>2Co 11:3</a:t>
            </a:r>
            <a:r>
              <a:rPr lang="fr-FR" sz="4800" dirty="0" smtClean="0">
                <a:solidFill>
                  <a:srgbClr val="0033CC"/>
                </a:solidFill>
                <a:latin typeface="Arial Rounded MT Bold" pitchFamily="34" charset="0"/>
              </a:rPr>
              <a:t> </a:t>
            </a:r>
            <a:r>
              <a:rPr lang="fr-FR" sz="4800" dirty="0" smtClean="0">
                <a:solidFill>
                  <a:schemeClr val="tx1"/>
                </a:solidFill>
                <a:latin typeface="Arial Rounded MT Bold" pitchFamily="34" charset="0"/>
              </a:rPr>
              <a:t>Toutefois, de même que le serpent séduisit Eve par sa ruse, je crains que vos pensées ne se corrompent et ne se détournent de la simplicité à l'égard de Christ</a:t>
            </a:r>
            <a:r>
              <a:rPr lang="fr-FR" sz="4800" dirty="0" smtClean="0">
                <a:solidFill>
                  <a:schemeClr val="tx1"/>
                </a:solidFill>
                <a:latin typeface="Arial Rounded MT Bold" pitchFamily="34" charset="0"/>
              </a:rPr>
              <a:t>.</a:t>
            </a:r>
            <a:endParaRPr lang="en-US" sz="4800" dirty="0" smtClean="0">
              <a:solidFill>
                <a:schemeClr val="tx1"/>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algn="just"/>
            <a:r>
              <a:rPr lang="fr-FR" sz="4800" b="1" dirty="0" smtClean="0">
                <a:solidFill>
                  <a:srgbClr val="0033CC"/>
                </a:solidFill>
                <a:latin typeface="Arial Rounded MT Bold" pitchFamily="34" charset="0"/>
              </a:rPr>
              <a:t>Galates </a:t>
            </a:r>
            <a:r>
              <a:rPr lang="fr-FR" sz="4800" b="1" dirty="0" smtClean="0">
                <a:solidFill>
                  <a:srgbClr val="0033CC"/>
                </a:solidFill>
                <a:latin typeface="Arial Rounded MT Bold" pitchFamily="34" charset="0"/>
              </a:rPr>
              <a:t>3:1 -3</a:t>
            </a:r>
            <a:endParaRPr lang="en-US" sz="4800" dirty="0" smtClean="0">
              <a:solidFill>
                <a:srgbClr val="0033CC"/>
              </a:solidFill>
              <a:latin typeface="Arial Rounded MT Bold" pitchFamily="34" charset="0"/>
            </a:endParaRPr>
          </a:p>
          <a:p>
            <a:pPr algn="just"/>
            <a:r>
              <a:rPr lang="fr-FR" sz="4800" dirty="0" smtClean="0">
                <a:solidFill>
                  <a:schemeClr val="tx1"/>
                </a:solidFill>
                <a:latin typeface="Arial Rounded MT Bold" pitchFamily="34" charset="0"/>
              </a:rPr>
              <a:t>1¶ O Galates, dépourvus de sens! qui vous a fascinés, vous, aux yeux de qui Jésus-Christ a été peint comme crucifié? </a:t>
            </a:r>
            <a:endParaRPr lang="fr-FR" sz="4800" dirty="0" smtClean="0">
              <a:solidFill>
                <a:schemeClr val="tx1"/>
              </a:solidFill>
              <a:latin typeface="Arial Rounded MT Bold" pitchFamily="34" charset="0"/>
            </a:endParaRPr>
          </a:p>
          <a:p>
            <a:pPr algn="just"/>
            <a:r>
              <a:rPr lang="fr-FR" sz="4800" dirty="0" smtClean="0">
                <a:solidFill>
                  <a:srgbClr val="0033CC"/>
                </a:solidFill>
                <a:latin typeface="Arial Rounded MT Bold" pitchFamily="34" charset="0"/>
              </a:rPr>
              <a:t>2 </a:t>
            </a:r>
            <a:r>
              <a:rPr lang="fr-FR" sz="4800" dirty="0" smtClean="0">
                <a:solidFill>
                  <a:srgbClr val="0033CC"/>
                </a:solidFill>
                <a:latin typeface="Arial Rounded MT Bold" pitchFamily="34" charset="0"/>
              </a:rPr>
              <a:t>Voici seulement ce que je veux apprendre de vous: Est-ce par les œuvres de la loi que vous avez reçu l'Esprit, ou par la prédication de la foi? </a:t>
            </a:r>
            <a:endParaRPr lang="fr-FR" sz="4800" dirty="0" smtClean="0">
              <a:solidFill>
                <a:srgbClr val="0033CC"/>
              </a:solidFill>
              <a:latin typeface="Arial Rounded MT Bold" pitchFamily="34" charset="0"/>
            </a:endParaRPr>
          </a:p>
          <a:p>
            <a:pPr algn="just"/>
            <a:r>
              <a:rPr lang="fr-FR" sz="4800" dirty="0" smtClean="0">
                <a:solidFill>
                  <a:schemeClr val="tx1"/>
                </a:solidFill>
                <a:latin typeface="Arial Rounded MT Bold" pitchFamily="34" charset="0"/>
              </a:rPr>
              <a:t>3 </a:t>
            </a:r>
            <a:r>
              <a:rPr lang="fr-FR" sz="4800" dirty="0" smtClean="0">
                <a:solidFill>
                  <a:schemeClr val="tx1"/>
                </a:solidFill>
                <a:latin typeface="Arial Rounded MT Bold" pitchFamily="34" charset="0"/>
              </a:rPr>
              <a:t>Etes-vous tellement dépourvus de sens? Après avoir commencé par l'Esprit, voulez-vous maintenant finir par la chair</a:t>
            </a:r>
            <a:r>
              <a:rPr lang="fr-FR" sz="4800" dirty="0" smtClean="0">
                <a:solidFill>
                  <a:schemeClr val="tx1"/>
                </a:solidFill>
                <a:latin typeface="Arial Rounded MT Bold" pitchFamily="34" charset="0"/>
              </a:rPr>
              <a:t>?</a:t>
            </a:r>
            <a:endParaRPr lang="en-US" sz="4800" dirty="0" smtClean="0">
              <a:solidFill>
                <a:schemeClr val="tx1"/>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dirty="0" smtClean="0">
                <a:solidFill>
                  <a:schemeClr val="tx1"/>
                </a:solidFill>
                <a:latin typeface="Arial Rounded MT Bold" pitchFamily="34" charset="0"/>
              </a:rPr>
              <a:t>Ga </a:t>
            </a:r>
            <a:r>
              <a:rPr lang="fr-FR" sz="4800" dirty="0" smtClean="0">
                <a:solidFill>
                  <a:schemeClr val="tx1"/>
                </a:solidFill>
                <a:latin typeface="Arial Rounded MT Bold" pitchFamily="34" charset="0"/>
              </a:rPr>
              <a:t>5:4 Vous êtes séparés de Christ, vous tous qui cherchez la justification dans la loi; vous êtes déchus de la grâce.</a:t>
            </a:r>
            <a:endParaRPr lang="en-US" sz="4800" dirty="0" smtClean="0">
              <a:solidFill>
                <a:schemeClr val="tx1"/>
              </a:solidFill>
              <a:latin typeface="Arial Rounded MT Bold" pitchFamily="34" charset="0"/>
            </a:endParaRPr>
          </a:p>
          <a:p>
            <a:pPr algn="just"/>
            <a:r>
              <a:rPr lang="fr-FR" sz="4800" dirty="0" smtClean="0">
                <a:solidFill>
                  <a:srgbClr val="0033CC"/>
                </a:solidFill>
                <a:latin typeface="Arial Rounded MT Bold" pitchFamily="34" charset="0"/>
              </a:rPr>
              <a:t>Ga 5:7 Vous couriez bien: qui vous a arrêtés, pour vous empêcher d'obéir à la vérité?</a:t>
            </a:r>
            <a:endParaRPr lang="en-US" sz="4800" dirty="0">
              <a:solidFill>
                <a:srgbClr val="0033CC"/>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ctr">
              <a:buNone/>
            </a:pPr>
            <a:r>
              <a:rPr lang="fr-FR" sz="4800" dirty="0" smtClean="0">
                <a:solidFill>
                  <a:srgbClr val="00FF00"/>
                </a:solidFill>
                <a:latin typeface="Copperplate Gothic Bold" pitchFamily="34" charset="0"/>
              </a:rPr>
              <a:t>Dieu est mecontent de la chute de ses enfants</a:t>
            </a:r>
            <a:endParaRPr lang="en-US" sz="4800" dirty="0" smtClean="0">
              <a:solidFill>
                <a:srgbClr val="00FF00"/>
              </a:solidFill>
              <a:latin typeface="Copperplate Gothic Bold" pitchFamily="34" charset="0"/>
            </a:endParaRPr>
          </a:p>
          <a:p>
            <a:pPr algn="just"/>
            <a:r>
              <a:rPr lang="fr-FR" sz="4800" dirty="0" smtClean="0">
                <a:latin typeface="Arial Rounded MT Bold" pitchFamily="34" charset="0"/>
              </a:rPr>
              <a:t>Ps 78:56 Mais ils tentèrent le Dieu Très-Haut et se révoltèrent contre lui, Et ils n'observèrent point ses ordonnances. </a:t>
            </a:r>
            <a:endParaRPr lang="fr-FR" sz="4800" dirty="0" smtClean="0">
              <a:latin typeface="Arial Rounded MT Bold" pitchFamily="34" charset="0"/>
            </a:endParaRPr>
          </a:p>
          <a:p>
            <a:pPr algn="just"/>
            <a:r>
              <a:rPr lang="fr-FR" sz="4800" dirty="0" smtClean="0">
                <a:solidFill>
                  <a:srgbClr val="00FF00"/>
                </a:solidFill>
                <a:latin typeface="Arial Rounded MT Bold" pitchFamily="34" charset="0"/>
              </a:rPr>
              <a:t>57 </a:t>
            </a:r>
            <a:r>
              <a:rPr lang="fr-FR" sz="4800" dirty="0" smtClean="0">
                <a:solidFill>
                  <a:srgbClr val="00FF00"/>
                </a:solidFill>
                <a:latin typeface="Arial Rounded MT Bold" pitchFamily="34" charset="0"/>
              </a:rPr>
              <a:t>Ils s'éloignèrent et furent infidèles, comme leurs pères, Ils tournèrent, comme un arc trompeur. </a:t>
            </a:r>
            <a:endParaRPr lang="fr-FR" sz="4800" dirty="0" smtClean="0">
              <a:solidFill>
                <a:srgbClr val="00FF00"/>
              </a:solidFill>
              <a:latin typeface="Arial Rounded MT Bold" pitchFamily="34" charset="0"/>
            </a:endParaRPr>
          </a:p>
          <a:p>
            <a:pPr algn="just"/>
            <a:r>
              <a:rPr lang="fr-FR" sz="4800" dirty="0" smtClean="0">
                <a:latin typeface="Arial Rounded MT Bold" pitchFamily="34" charset="0"/>
              </a:rPr>
              <a:t>58 </a:t>
            </a:r>
            <a:r>
              <a:rPr lang="fr-FR" sz="4800" dirty="0" smtClean="0">
                <a:latin typeface="Arial Rounded MT Bold" pitchFamily="34" charset="0"/>
              </a:rPr>
              <a:t>Ils l'irritèrent par leurs hauts lieux, Et ils excitèrent sa jalousie par leurs idoles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ctr"/>
            <a:r>
              <a:rPr lang="fr-FR" sz="4800" dirty="0" smtClean="0">
                <a:solidFill>
                  <a:srgbClr val="00B0F0"/>
                </a:solidFill>
                <a:latin typeface="Copperplate Gothic Bold" pitchFamily="34" charset="0"/>
              </a:rPr>
              <a:t>Dieu </a:t>
            </a:r>
            <a:r>
              <a:rPr lang="fr-FR" sz="4800" dirty="0" smtClean="0">
                <a:solidFill>
                  <a:srgbClr val="00B0F0"/>
                </a:solidFill>
                <a:latin typeface="Copperplate Gothic Bold" pitchFamily="34" charset="0"/>
              </a:rPr>
              <a:t>nous met en garde contre la chute</a:t>
            </a:r>
            <a:endParaRPr lang="en-US" sz="4800" dirty="0" smtClean="0">
              <a:solidFill>
                <a:srgbClr val="00B0F0"/>
              </a:solidFill>
              <a:latin typeface="Copperplate Gothic Bold" pitchFamily="34" charset="0"/>
            </a:endParaRPr>
          </a:p>
          <a:p>
            <a:pPr algn="just"/>
            <a:r>
              <a:rPr lang="fr-FR" sz="4800" dirty="0" smtClean="0">
                <a:latin typeface="Arial Rounded MT Bold" pitchFamily="34" charset="0"/>
              </a:rPr>
              <a:t>1Co 10:12 Ainsi donc, que celui qui croit être debout prenne garde de tomber!</a:t>
            </a:r>
            <a:endParaRPr lang="en-US" sz="4800" dirty="0" smtClean="0">
              <a:latin typeface="Arial Rounded MT Bold" pitchFamily="34" charset="0"/>
            </a:endParaRPr>
          </a:p>
          <a:p>
            <a:pPr algn="just"/>
            <a:r>
              <a:rPr lang="fr-FR" sz="4800" dirty="0" err="1" smtClean="0">
                <a:solidFill>
                  <a:srgbClr val="00B0F0"/>
                </a:solidFill>
                <a:latin typeface="Arial Rounded MT Bold" pitchFamily="34" charset="0"/>
              </a:rPr>
              <a:t>Ro</a:t>
            </a:r>
            <a:r>
              <a:rPr lang="fr-FR" sz="4800" dirty="0" smtClean="0">
                <a:solidFill>
                  <a:srgbClr val="00B0F0"/>
                </a:solidFill>
                <a:latin typeface="Arial Rounded MT Bold" pitchFamily="34" charset="0"/>
              </a:rPr>
              <a:t> 11:20-21 Cela est vrai; elles ont été retranchées pour cause d'incrédulité, et toi, tu subsistes par la foi. Ne t'abandonne pas à l'orgueil, mais crains; </a:t>
            </a:r>
            <a:endParaRPr lang="fr-FR" sz="4800" dirty="0" smtClean="0">
              <a:solidFill>
                <a:srgbClr val="00B0F0"/>
              </a:solidFill>
              <a:latin typeface="Arial Rounded MT Bold" pitchFamily="34" charset="0"/>
            </a:endParaRPr>
          </a:p>
          <a:p>
            <a:pPr algn="just"/>
            <a:r>
              <a:rPr lang="fr-FR" sz="4800" dirty="0" smtClean="0">
                <a:latin typeface="Arial Rounded MT Bold" pitchFamily="34" charset="0"/>
              </a:rPr>
              <a:t>21 </a:t>
            </a:r>
            <a:r>
              <a:rPr lang="fr-FR" sz="4800" dirty="0" smtClean="0">
                <a:latin typeface="Arial Rounded MT Bold" pitchFamily="34" charset="0"/>
              </a:rPr>
              <a:t>car si Dieu n'a pas épargné les branches naturelles, il ne t'épargnera pas non plus.</a:t>
            </a:r>
            <a:endParaRPr lang="en-US" sz="4800" dirty="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3600" dirty="0" smtClean="0">
                <a:solidFill>
                  <a:srgbClr val="460000"/>
                </a:solidFill>
                <a:latin typeface="Copperplate Gothic Bold" pitchFamily="34" charset="0"/>
              </a:rPr>
              <a:t>Les conséquences de la chute</a:t>
            </a:r>
            <a:endParaRPr lang="en-US" sz="3600" dirty="0" smtClean="0">
              <a:solidFill>
                <a:srgbClr val="460000"/>
              </a:solidFill>
              <a:latin typeface="Copperplate Gothic Bold" pitchFamily="34" charset="0"/>
            </a:endParaRPr>
          </a:p>
          <a:p>
            <a:pPr algn="just"/>
            <a:r>
              <a:rPr lang="fr-FR" sz="3600" dirty="0" err="1" smtClean="0">
                <a:solidFill>
                  <a:schemeClr val="tx1"/>
                </a:solidFill>
                <a:latin typeface="Arial Rounded MT Bold" pitchFamily="34" charset="0"/>
              </a:rPr>
              <a:t>Jer</a:t>
            </a:r>
            <a:r>
              <a:rPr lang="fr-FR" sz="3600" dirty="0" smtClean="0">
                <a:solidFill>
                  <a:schemeClr val="tx1"/>
                </a:solidFill>
                <a:latin typeface="Arial Rounded MT Bold" pitchFamily="34" charset="0"/>
              </a:rPr>
              <a:t> 2:19 Ta méchanceté te châtiera, et ton infidélité te punira, Tu sauras et tu verras que c'est une chose mauvaise et amère D'abandonner l'Éternel, ton Dieu, Et de n'avoir de moi aucune crainte, Dit le Seigneur, l'Éternel des armées.</a:t>
            </a:r>
            <a:endParaRPr lang="en-US" sz="3600" dirty="0" smtClean="0">
              <a:solidFill>
                <a:schemeClr val="tx1"/>
              </a:solidFill>
              <a:latin typeface="Arial Rounded MT Bold" pitchFamily="34" charset="0"/>
            </a:endParaRPr>
          </a:p>
          <a:p>
            <a:pPr algn="just"/>
            <a:r>
              <a:rPr lang="fr-FR" sz="3600" dirty="0" smtClean="0">
                <a:solidFill>
                  <a:srgbClr val="460000"/>
                </a:solidFill>
                <a:latin typeface="Arial Rounded MT Bold" pitchFamily="34" charset="0"/>
              </a:rPr>
              <a:t>Lu 9:62 Jésus lui répondit: Quiconque met la main à la charrue, et regarde en arrière, n'est pas propre au royaume de Dieu</a:t>
            </a:r>
            <a:r>
              <a:rPr lang="fr-FR" sz="3600" dirty="0" smtClean="0">
                <a:solidFill>
                  <a:srgbClr val="460000"/>
                </a:solidFill>
                <a:latin typeface="Arial Rounded MT Bold" pitchFamily="34" charset="0"/>
              </a:rPr>
              <a:t>.</a:t>
            </a:r>
            <a:endParaRPr lang="en-US" sz="3600" dirty="0" smtClean="0">
              <a:solidFill>
                <a:srgbClr val="460000"/>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smtClean="0">
                <a:solidFill>
                  <a:schemeClr val="tx1"/>
                </a:solidFill>
                <a:latin typeface="Arial Rounded MT Bold" pitchFamily="34" charset="0"/>
              </a:rPr>
              <a:t>Isa </a:t>
            </a:r>
            <a:r>
              <a:rPr lang="fr-FR" sz="4000" dirty="0" smtClean="0">
                <a:solidFill>
                  <a:schemeClr val="tx1"/>
                </a:solidFill>
                <a:latin typeface="Arial Rounded MT Bold" pitchFamily="34" charset="0"/>
              </a:rPr>
              <a:t>59:1 ¶ Non, la main de l'Éternel n'est pas trop courte pour sauver, Ni son oreille trop dure pour entendre. </a:t>
            </a:r>
            <a:endParaRPr lang="fr-FR" sz="4000" dirty="0" smtClean="0">
              <a:solidFill>
                <a:schemeClr val="tx1"/>
              </a:solidFill>
              <a:latin typeface="Arial Rounded MT Bold" pitchFamily="34" charset="0"/>
            </a:endParaRPr>
          </a:p>
          <a:p>
            <a:pPr algn="just"/>
            <a:r>
              <a:rPr lang="fr-FR" sz="4000" dirty="0" smtClean="0">
                <a:solidFill>
                  <a:srgbClr val="460000"/>
                </a:solidFill>
                <a:latin typeface="Arial Rounded MT Bold" pitchFamily="34" charset="0"/>
              </a:rPr>
              <a:t>2 </a:t>
            </a:r>
            <a:r>
              <a:rPr lang="fr-FR" sz="4000" dirty="0" smtClean="0">
                <a:solidFill>
                  <a:srgbClr val="460000"/>
                </a:solidFill>
                <a:latin typeface="Arial Rounded MT Bold" pitchFamily="34" charset="0"/>
              </a:rPr>
              <a:t>Mais ce sont vos crimes qui mettent une séparation Entre vous et votre Dieu; Ce sont vos péchés qui vous cachent sa face Et l'empêchent de vous écouter</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err="1" smtClean="0">
                <a:solidFill>
                  <a:schemeClr val="tx1"/>
                </a:solidFill>
                <a:latin typeface="Arial Rounded MT Bold" pitchFamily="34" charset="0"/>
              </a:rPr>
              <a:t>Jer</a:t>
            </a:r>
            <a:r>
              <a:rPr lang="fr-FR" sz="4000" dirty="0" smtClean="0">
                <a:solidFill>
                  <a:schemeClr val="tx1"/>
                </a:solidFill>
                <a:latin typeface="Arial Rounded MT Bold" pitchFamily="34" charset="0"/>
              </a:rPr>
              <a:t> </a:t>
            </a:r>
            <a:r>
              <a:rPr lang="fr-FR" sz="4000" dirty="0" smtClean="0">
                <a:solidFill>
                  <a:schemeClr val="tx1"/>
                </a:solidFill>
                <a:latin typeface="Arial Rounded MT Bold" pitchFamily="34" charset="0"/>
              </a:rPr>
              <a:t>15:6 Tu m'as abandonné, dit l'Éternel, tu es allée en arrière; Mais j'étends ma main sur toi, et je te détruis, Je suis las d'avoir compassion.</a:t>
            </a:r>
            <a:endParaRPr lang="en-US" sz="4000" dirty="0" smtClean="0">
              <a:solidFill>
                <a:schemeClr val="tx1"/>
              </a:solidFill>
              <a:latin typeface="Arial Rounded MT Bold" pitchFamily="34" charset="0"/>
            </a:endParaRPr>
          </a:p>
          <a:p>
            <a:pPr algn="just"/>
            <a:r>
              <a:rPr lang="fr-FR" sz="4000" dirty="0" smtClean="0">
                <a:solidFill>
                  <a:srgbClr val="460000"/>
                </a:solidFill>
                <a:latin typeface="Arial Rounded MT Bold" pitchFamily="34" charset="0"/>
              </a:rPr>
              <a:t>Pr 14:14 ¶ Celui dont le cœur s'égare se rassasie de ses voies, Et l'homme de bien se rassasie de ce qui est en lui</a:t>
            </a:r>
            <a:r>
              <a:rPr lang="fr-FR" sz="3600" dirty="0" smtClean="0">
                <a:solidFill>
                  <a:srgbClr val="460000"/>
                </a:solidFill>
                <a:latin typeface="Arial Rounded MT Bold" pitchFamily="34" charset="0"/>
              </a:rPr>
              <a:t>.</a:t>
            </a:r>
            <a:endParaRPr lang="en-US" sz="3600" dirty="0">
              <a:solidFill>
                <a:srgbClr val="46000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800" dirty="0" smtClean="0">
                <a:solidFill>
                  <a:srgbClr val="FFFF00"/>
                </a:solidFill>
                <a:latin typeface="Copperplate Gothic Bold" pitchFamily="34" charset="0"/>
              </a:rPr>
              <a:t>Le cercle vicieux de la chute</a:t>
            </a:r>
            <a:endParaRPr lang="en-US" sz="4800" dirty="0" smtClean="0">
              <a:solidFill>
                <a:srgbClr val="FFFF00"/>
              </a:solidFill>
              <a:latin typeface="Copperplate Gothic Bold" pitchFamily="34" charset="0"/>
            </a:endParaRPr>
          </a:p>
          <a:p>
            <a:pPr algn="just"/>
            <a:r>
              <a:rPr lang="fr-FR" sz="4800" dirty="0" err="1" smtClean="0">
                <a:latin typeface="Arial Rounded MT Bold" pitchFamily="34" charset="0"/>
              </a:rPr>
              <a:t>Jer</a:t>
            </a:r>
            <a:r>
              <a:rPr lang="fr-FR" sz="4800" dirty="0" smtClean="0">
                <a:latin typeface="Arial Rounded MT Bold" pitchFamily="34" charset="0"/>
              </a:rPr>
              <a:t> 8:5 </a:t>
            </a:r>
            <a:endParaRPr lang="fr-FR" sz="4800" dirty="0" smtClean="0">
              <a:latin typeface="Arial Rounded MT Bold" pitchFamily="34" charset="0"/>
            </a:endParaRPr>
          </a:p>
          <a:p>
            <a:pPr algn="just"/>
            <a:r>
              <a:rPr lang="fr-FR" sz="4800" dirty="0" smtClean="0">
                <a:solidFill>
                  <a:srgbClr val="FFFF00"/>
                </a:solidFill>
                <a:latin typeface="Arial Rounded MT Bold" pitchFamily="34" charset="0"/>
              </a:rPr>
              <a:t>Pourquoi </a:t>
            </a:r>
            <a:r>
              <a:rPr lang="fr-FR" sz="4800" dirty="0" smtClean="0">
                <a:solidFill>
                  <a:srgbClr val="FFFF00"/>
                </a:solidFill>
                <a:latin typeface="Arial Rounded MT Bold" pitchFamily="34" charset="0"/>
              </a:rPr>
              <a:t>donc ce peuple de Jérusalem s'abandonne-t-il A de perpétuels égarements? Ils persistent dans la tromperie, Ils refusent de se convertir</a:t>
            </a:r>
            <a:r>
              <a:rPr lang="fr-FR" sz="4800" dirty="0" smtClean="0">
                <a:solidFill>
                  <a:srgbClr val="FFFF00"/>
                </a:solidFill>
                <a:latin typeface="Arial Rounded MT Bold" pitchFamily="34" charset="0"/>
              </a:rPr>
              <a:t>.</a:t>
            </a:r>
            <a:endParaRPr lang="en-US" sz="4800" dirty="0" smtClean="0">
              <a:solidFill>
                <a:srgbClr val="FFFF00"/>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just"/>
            <a:r>
              <a:rPr lang="fr-FR" sz="4800" dirty="0" smtClean="0">
                <a:solidFill>
                  <a:srgbClr val="FFFF00"/>
                </a:solidFill>
                <a:latin typeface="Arial Rounded MT Bold" pitchFamily="34" charset="0"/>
              </a:rPr>
              <a:t>Jérémie </a:t>
            </a:r>
            <a:r>
              <a:rPr lang="fr-FR" sz="4800" dirty="0" smtClean="0">
                <a:solidFill>
                  <a:srgbClr val="FFFF00"/>
                </a:solidFill>
                <a:latin typeface="Arial Rounded MT Bold" pitchFamily="34" charset="0"/>
              </a:rPr>
              <a:t>5:3 </a:t>
            </a:r>
            <a:r>
              <a:rPr lang="fr-FR" sz="4800" dirty="0" smtClean="0">
                <a:latin typeface="Arial Rounded MT Bold" pitchFamily="34" charset="0"/>
              </a:rPr>
              <a:t>Éternel, tes yeux n'aperçoivent-ils pas la vérité? Tu les frappes, et ils ne sentent rien; Tu les consumes, et ils ne veulent pas recevoir instruction; Ils prennent un visage plus dur que le roc, Ils refusent de se convertir.</a:t>
            </a:r>
            <a:endParaRPr lang="en-US" sz="4800" dirty="0" smtClean="0">
              <a:latin typeface="Arial Rounded MT Bold" pitchFamily="34" charset="0"/>
            </a:endParaRPr>
          </a:p>
          <a:p>
            <a:pPr algn="just"/>
            <a:r>
              <a:rPr lang="fr-FR" sz="4800" dirty="0" smtClean="0">
                <a:solidFill>
                  <a:srgbClr val="FFFF00"/>
                </a:solidFill>
                <a:latin typeface="Arial Rounded MT Bold" pitchFamily="34" charset="0"/>
              </a:rPr>
              <a:t>Sophonie 3:2 </a:t>
            </a:r>
            <a:r>
              <a:rPr lang="fr-FR" sz="4800" dirty="0" smtClean="0">
                <a:latin typeface="Arial Rounded MT Bold" pitchFamily="34" charset="0"/>
              </a:rPr>
              <a:t>Elle n'écoute aucune voix, Elle n'a point égard à la correction, Elle ne se confie pas en l'Éternel, Elle ne s'approche pas de son Dieu.</a:t>
            </a:r>
            <a:endParaRPr lang="en-US" sz="4800" dirty="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400" dirty="0" smtClean="0">
                <a:solidFill>
                  <a:schemeClr val="bg1"/>
                </a:solidFill>
                <a:latin typeface="Copperplate Gothic Bold" pitchFamily="34" charset="0"/>
              </a:rPr>
              <a:t>Exhortation à retourner vers Dieu après une chute</a:t>
            </a:r>
            <a:endParaRPr lang="en-US" sz="4400" dirty="0" smtClean="0">
              <a:solidFill>
                <a:schemeClr val="bg1"/>
              </a:solidFill>
              <a:latin typeface="Copperplate Gothic Bold" pitchFamily="34" charset="0"/>
            </a:endParaRPr>
          </a:p>
          <a:p>
            <a:pPr algn="just"/>
            <a:r>
              <a:rPr lang="fr-FR" sz="4400" dirty="0" err="1" smtClean="0">
                <a:solidFill>
                  <a:schemeClr val="tx1"/>
                </a:solidFill>
                <a:latin typeface="Arial Rounded MT Bold" pitchFamily="34" charset="0"/>
              </a:rPr>
              <a:t>Jer</a:t>
            </a:r>
            <a:r>
              <a:rPr lang="fr-FR" sz="4400" dirty="0" smtClean="0">
                <a:solidFill>
                  <a:schemeClr val="tx1"/>
                </a:solidFill>
                <a:latin typeface="Arial Rounded MT Bold" pitchFamily="34" charset="0"/>
              </a:rPr>
              <a:t> </a:t>
            </a:r>
            <a:r>
              <a:rPr lang="fr-FR" sz="4400" dirty="0" smtClean="0">
                <a:solidFill>
                  <a:schemeClr val="tx1"/>
                </a:solidFill>
                <a:latin typeface="Arial Rounded MT Bold" pitchFamily="34" charset="0"/>
              </a:rPr>
              <a:t>3:12-14 </a:t>
            </a:r>
            <a:r>
              <a:rPr lang="fr-FR" sz="4400" dirty="0" smtClean="0">
                <a:solidFill>
                  <a:schemeClr val="tx1"/>
                </a:solidFill>
                <a:latin typeface="Arial Rounded MT Bold" pitchFamily="34" charset="0"/>
              </a:rPr>
              <a:t>¶ Va, crie ces paroles vers le septentrion, et dis: Reviens, infidèle Israël! dit l'Éternel. Je ne jetterai pas sur vous un regard sévère; Car je suis miséricordieux, dit l'Éternel, Je ne garde pas ma colère à toujours. </a:t>
            </a:r>
            <a:endParaRPr lang="en-US" sz="4400" dirty="0">
              <a:solidFill>
                <a:schemeClr val="tx1"/>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dirty="0" smtClean="0">
                <a:solidFill>
                  <a:schemeClr val="tx1"/>
                </a:solidFill>
                <a:latin typeface="Arial Rounded MT Bold" pitchFamily="34" charset="0"/>
              </a:rPr>
              <a:t>13 </a:t>
            </a:r>
            <a:r>
              <a:rPr lang="fr-FR" sz="4400" dirty="0" smtClean="0">
                <a:solidFill>
                  <a:schemeClr val="tx1"/>
                </a:solidFill>
                <a:latin typeface="Arial Rounded MT Bold" pitchFamily="34" charset="0"/>
              </a:rPr>
              <a:t>Reconnais seulement ton iniquité, Reconnais que tu as été infidèle à l'Éternel, ton Dieu, Que tu as dirigé çà et là tes pas vers les dieux étrangers, Sous tout arbre vert, Et que tu n'as pas écouté ma voix, dit l'Éternel. </a:t>
            </a:r>
            <a:endParaRPr lang="fr-FR" sz="4400" dirty="0" smtClean="0">
              <a:solidFill>
                <a:schemeClr val="tx1"/>
              </a:solidFill>
              <a:latin typeface="Arial Rounded MT Bold" pitchFamily="34" charset="0"/>
            </a:endParaRPr>
          </a:p>
          <a:p>
            <a:pPr algn="just"/>
            <a:r>
              <a:rPr lang="fr-FR" sz="4400" dirty="0" smtClean="0">
                <a:solidFill>
                  <a:schemeClr val="bg1"/>
                </a:solidFill>
                <a:latin typeface="Arial Rounded MT Bold" pitchFamily="34" charset="0"/>
              </a:rPr>
              <a:t>14 </a:t>
            </a:r>
            <a:r>
              <a:rPr lang="fr-FR" sz="4400" dirty="0" smtClean="0">
                <a:solidFill>
                  <a:schemeClr val="bg1"/>
                </a:solidFill>
                <a:latin typeface="Arial Rounded MT Bold" pitchFamily="34" charset="0"/>
              </a:rPr>
              <a:t>Revenez, enfants rebelles, dit l'Éternel; Car je suis votre maître. Je vous prendrai, un d'une ville, deux d'une famille, Et je vous ramènerai dans Sion</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33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chemeClr val="bg1"/>
                </a:solidFill>
                <a:latin typeface="Arial Rounded MT Bold" pitchFamily="34" charset="0"/>
              </a:rPr>
              <a:t>2 Chroniques </a:t>
            </a:r>
            <a:r>
              <a:rPr lang="fr-FR" sz="4400" dirty="0" smtClean="0">
                <a:solidFill>
                  <a:schemeClr val="bg1"/>
                </a:solidFill>
                <a:latin typeface="Arial Rounded MT Bold" pitchFamily="34" charset="0"/>
              </a:rPr>
              <a:t>7:14 </a:t>
            </a:r>
            <a:r>
              <a:rPr lang="fr-FR" sz="4400" dirty="0" smtClean="0">
                <a:solidFill>
                  <a:schemeClr val="tx1"/>
                </a:solidFill>
                <a:latin typeface="Arial Rounded MT Bold" pitchFamily="34" charset="0"/>
              </a:rPr>
              <a:t>si mon peuple sur qui est invoqué mon nom s'humilie, prie, et cherche ma face, et s'il se détourne de ses mauvaises voies, -je l'exaucerai des cieux, je lui pardonnerai son péché, et je guérirai son pays.</a:t>
            </a:r>
            <a:endParaRPr lang="en-US" sz="4400" dirty="0">
              <a:solidFill>
                <a:schemeClr val="tx1"/>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ctr">
              <a:buNone/>
            </a:pPr>
            <a:r>
              <a:rPr lang="fr-FR" sz="4800" dirty="0" smtClean="0">
                <a:solidFill>
                  <a:schemeClr val="bg1"/>
                </a:solidFill>
                <a:latin typeface="Copperplate Gothic Bold" pitchFamily="34" charset="0"/>
              </a:rPr>
              <a:t>Comment prier pour restaurer son intimité avec Dieu âpres une chute.</a:t>
            </a:r>
            <a:endParaRPr lang="en-US" sz="4800" dirty="0" smtClean="0">
              <a:solidFill>
                <a:schemeClr val="bg1"/>
              </a:solidFill>
              <a:latin typeface="Copperplate Gothic Bold" pitchFamily="34" charset="0"/>
            </a:endParaRPr>
          </a:p>
          <a:p>
            <a:pPr algn="just"/>
            <a:r>
              <a:rPr lang="fr-FR" sz="4800" dirty="0" smtClean="0">
                <a:latin typeface="Arial Rounded MT Bold" pitchFamily="34" charset="0"/>
              </a:rPr>
              <a:t>Ps 80:3  O Dieu, relève-nous! Fais briller ta face, et nous serons sauvés!</a:t>
            </a:r>
            <a:endParaRPr lang="en-US" sz="4800" dirty="0" smtClean="0">
              <a:latin typeface="Arial Rounded MT Bold" pitchFamily="34" charset="0"/>
            </a:endParaRPr>
          </a:p>
          <a:p>
            <a:pPr algn="just"/>
            <a:r>
              <a:rPr lang="fr-FR" sz="4800" dirty="0" smtClean="0">
                <a:solidFill>
                  <a:schemeClr val="bg1"/>
                </a:solidFill>
                <a:latin typeface="Arial Rounded MT Bold" pitchFamily="34" charset="0"/>
              </a:rPr>
              <a:t>Ps 67:2 Que Dieu ait pitié de nous et qu'il nous bénisse, Qu'il fasse luire sur nous sa face, -Pause</a:t>
            </a:r>
            <a:r>
              <a:rPr lang="fr-FR" sz="4800" dirty="0" smtClean="0">
                <a:solidFill>
                  <a:schemeClr val="bg1"/>
                </a:solidFill>
                <a:latin typeface="Arial Rounded MT Bold" pitchFamily="34" charset="0"/>
              </a:rPr>
              <a:t>.</a:t>
            </a:r>
            <a:endParaRPr lang="en-US" sz="4800" dirty="0" smtClean="0">
              <a:solidFill>
                <a:schemeClr val="bg1"/>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E522"/>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800" dirty="0" smtClean="0">
                <a:solidFill>
                  <a:schemeClr val="bg1"/>
                </a:solidFill>
                <a:latin typeface="Arial Rounded MT Bold" pitchFamily="34" charset="0"/>
              </a:rPr>
              <a:t>Lamentations </a:t>
            </a:r>
            <a:r>
              <a:rPr lang="fr-FR" sz="4800" dirty="0" smtClean="0">
                <a:solidFill>
                  <a:schemeClr val="bg1"/>
                </a:solidFill>
                <a:latin typeface="Arial Rounded MT Bold" pitchFamily="34" charset="0"/>
              </a:rPr>
              <a:t>5:21 </a:t>
            </a:r>
            <a:r>
              <a:rPr lang="fr-FR" sz="4800" dirty="0" smtClean="0">
                <a:latin typeface="Arial Rounded MT Bold" pitchFamily="34" charset="0"/>
              </a:rPr>
              <a:t>Fais-nous revenir vers toi, ô Éternel, et nous reviendrons! Donne-nous encore des jours comme ceux d'autrefois!</a:t>
            </a:r>
            <a:endParaRPr lang="en-US" sz="4800" dirty="0" smtClean="0">
              <a:latin typeface="Arial Rounded MT Bold" pitchFamily="34" charset="0"/>
            </a:endParaRPr>
          </a:p>
          <a:p>
            <a:pPr algn="just"/>
            <a:r>
              <a:rPr lang="fr-FR" sz="4800" dirty="0" smtClean="0">
                <a:solidFill>
                  <a:schemeClr val="bg1"/>
                </a:solidFill>
                <a:latin typeface="Arial Rounded MT Bold" pitchFamily="34" charset="0"/>
              </a:rPr>
              <a:t>Jérémie </a:t>
            </a:r>
            <a:r>
              <a:rPr lang="fr-FR" sz="4800" dirty="0" smtClean="0">
                <a:solidFill>
                  <a:schemeClr val="bg1"/>
                </a:solidFill>
                <a:latin typeface="Arial Rounded MT Bold" pitchFamily="34" charset="0"/>
              </a:rPr>
              <a:t>31:18 </a:t>
            </a:r>
            <a:r>
              <a:rPr lang="fr-FR" sz="4800" dirty="0" smtClean="0">
                <a:latin typeface="Arial Rounded MT Bold" pitchFamily="34" charset="0"/>
              </a:rPr>
              <a:t>¶ J'entends Éphraïm qui se lamente: Tu m'as châtié, et j'ai été châtié Comme un veau qui n'est pas dompté; Fais-moi revenir, et je reviendrai, Car tu es l'Éternel, mon Dieu</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ctr"/>
            <a:r>
              <a:rPr lang="fr-FR" sz="4800" dirty="0" smtClean="0">
                <a:solidFill>
                  <a:srgbClr val="0033CC"/>
                </a:solidFill>
                <a:latin typeface="Copperplate Gothic Bold" pitchFamily="34" charset="0"/>
              </a:rPr>
              <a:t>Malheur </a:t>
            </a:r>
            <a:r>
              <a:rPr lang="fr-FR" sz="4800" dirty="0" smtClean="0">
                <a:solidFill>
                  <a:srgbClr val="0033CC"/>
                </a:solidFill>
                <a:latin typeface="Copperplate Gothic Bold" pitchFamily="34" charset="0"/>
              </a:rPr>
              <a:t>à quiconque occasionne la chute d’un enfant de Dieu</a:t>
            </a:r>
            <a:endParaRPr lang="en-US" sz="4800" dirty="0" smtClean="0">
              <a:solidFill>
                <a:srgbClr val="0033CC"/>
              </a:solidFill>
              <a:latin typeface="Copperplate Gothic Bold" pitchFamily="34" charset="0"/>
            </a:endParaRPr>
          </a:p>
          <a:p>
            <a:pPr algn="just"/>
            <a:r>
              <a:rPr lang="fr-FR" sz="4800" dirty="0" smtClean="0">
                <a:latin typeface="Arial Rounded MT Bold" pitchFamily="34" charset="0"/>
              </a:rPr>
              <a:t>Mt 18:6 Mais, si quelqu'un scandalisait un de ces petits qui croient en moi, il vaudrait mieux pour lui qu'on suspendît à son cou une meule de moulin, et qu'on le jetât au fond de la mer</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0033CC"/>
                </a:solidFill>
                <a:latin typeface="Arial Rounded MT Bold" pitchFamily="34" charset="0"/>
              </a:rPr>
              <a:t>Proverbes </a:t>
            </a:r>
            <a:r>
              <a:rPr lang="fr-FR" sz="4800" dirty="0" smtClean="0">
                <a:solidFill>
                  <a:srgbClr val="0033CC"/>
                </a:solidFill>
                <a:latin typeface="Arial Rounded MT Bold" pitchFamily="34" charset="0"/>
              </a:rPr>
              <a:t>28:10 </a:t>
            </a:r>
            <a:r>
              <a:rPr lang="fr-FR" sz="4800" dirty="0" smtClean="0">
                <a:latin typeface="Arial Rounded MT Bold" pitchFamily="34" charset="0"/>
              </a:rPr>
              <a:t>¶ Celui qui égare les hommes droits dans la mauvaise voie Tombe dans la fosse qu'il a creusée; Mais les hommes intègres héritent le bonheur.</a:t>
            </a:r>
            <a:endParaRPr lang="en-US" sz="4800" dirty="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400" dirty="0" smtClean="0">
                <a:solidFill>
                  <a:srgbClr val="C00000"/>
                </a:solidFill>
                <a:latin typeface="Copperplate Gothic Bold" pitchFamily="34" charset="0"/>
              </a:rPr>
              <a:t>Devoir envers ceux qui sont chutés</a:t>
            </a:r>
            <a:endParaRPr lang="en-US" sz="4400" dirty="0" smtClean="0">
              <a:solidFill>
                <a:srgbClr val="C00000"/>
              </a:solidFill>
              <a:latin typeface="Copperplate Gothic Bold" pitchFamily="34" charset="0"/>
            </a:endParaRPr>
          </a:p>
          <a:p>
            <a:pPr algn="just"/>
            <a:r>
              <a:rPr lang="fr-FR" sz="4400" dirty="0" smtClean="0">
                <a:latin typeface="Arial Rounded MT Bold" pitchFamily="34" charset="0"/>
              </a:rPr>
              <a:t>Galates 6:1 ¶ Frères, si un homme vient à être surpris en quelque faute, vous qui êtes spirituels, redressez-le avec un esprit de douceur. Prends garde à toi-même, de peur que tu ne sois aussi tenté</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dirty="0" smtClean="0">
                <a:solidFill>
                  <a:srgbClr val="C00000"/>
                </a:solidFill>
                <a:latin typeface="Arial Rounded MT Bold" pitchFamily="34" charset="0"/>
              </a:rPr>
              <a:t>Jacques </a:t>
            </a:r>
            <a:r>
              <a:rPr lang="fr-FR" sz="4400" dirty="0" smtClean="0">
                <a:solidFill>
                  <a:srgbClr val="C00000"/>
                </a:solidFill>
                <a:latin typeface="Arial Rounded MT Bold" pitchFamily="34" charset="0"/>
              </a:rPr>
              <a:t>5:19-20 </a:t>
            </a:r>
            <a:r>
              <a:rPr lang="fr-FR" sz="4400" dirty="0" smtClean="0">
                <a:latin typeface="Arial Rounded MT Bold" pitchFamily="34" charset="0"/>
              </a:rPr>
              <a:t>Mes frères, si quelqu'un parmi vous s'est égaré loin de la vérité, et qu'un autre l'y ramène, </a:t>
            </a:r>
            <a:endParaRPr lang="fr-FR" sz="4400" dirty="0" smtClean="0">
              <a:latin typeface="Arial Rounded MT Bold" pitchFamily="34" charset="0"/>
            </a:endParaRPr>
          </a:p>
          <a:p>
            <a:pPr algn="just"/>
            <a:r>
              <a:rPr lang="fr-FR" sz="4400" dirty="0" smtClean="0">
                <a:solidFill>
                  <a:srgbClr val="C00000"/>
                </a:solidFill>
                <a:latin typeface="Arial Rounded MT Bold" pitchFamily="34" charset="0"/>
              </a:rPr>
              <a:t>20 </a:t>
            </a:r>
            <a:r>
              <a:rPr lang="fr-FR" sz="4400" dirty="0" smtClean="0">
                <a:solidFill>
                  <a:srgbClr val="C00000"/>
                </a:solidFill>
                <a:latin typeface="Arial Rounded MT Bold" pitchFamily="34" charset="0"/>
              </a:rPr>
              <a:t>qu'il sache que celui qui ramènera un pécheur de la voie où il s'était égaré sauvera une âme de la mort et couvrira une multitude de péchés.</a:t>
            </a:r>
            <a:endParaRPr lang="en-US" sz="4400" dirty="0" smtClean="0">
              <a:solidFill>
                <a:srgbClr val="C00000"/>
              </a:solidFill>
              <a:latin typeface="Arial Rounded MT Bold" pitchFamily="34" charset="0"/>
            </a:endParaRPr>
          </a:p>
          <a:p>
            <a:pPr algn="just"/>
            <a:endParaRPr lang="en-US" sz="4800" dirty="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4400" dirty="0" smtClean="0">
                <a:latin typeface="Arial Rounded MT Bold" pitchFamily="34" charset="0"/>
              </a:rPr>
              <a:t>C</a:t>
            </a:r>
            <a:r>
              <a:rPr lang="fr-FR" sz="4400" dirty="0" smtClean="0">
                <a:solidFill>
                  <a:schemeClr val="tx1"/>
                </a:solidFill>
                <a:latin typeface="Arial Rounded MT Bold" pitchFamily="34" charset="0"/>
              </a:rPr>
              <a:t>ONCLUSION</a:t>
            </a:r>
            <a:endParaRPr lang="en-US" sz="4400" dirty="0" smtClean="0">
              <a:solidFill>
                <a:schemeClr val="tx1"/>
              </a:solidFill>
              <a:latin typeface="Arial Rounded MT Bold" pitchFamily="34" charset="0"/>
            </a:endParaRPr>
          </a:p>
          <a:p>
            <a:pPr algn="just"/>
            <a:r>
              <a:rPr lang="fr-FR" sz="4400" dirty="0" smtClean="0">
                <a:latin typeface="Arial Rounded MT Bold" pitchFamily="34" charset="0"/>
              </a:rPr>
              <a:t>Ceux qui sont chutés peuvent encore être restaurés par Dieu.</a:t>
            </a:r>
            <a:endParaRPr lang="en-US" sz="4400" dirty="0" smtClean="0">
              <a:latin typeface="Arial Rounded MT Bold" pitchFamily="34" charset="0"/>
            </a:endParaRPr>
          </a:p>
          <a:p>
            <a:pPr algn="just"/>
            <a:r>
              <a:rPr lang="fr-FR" sz="4400" dirty="0" smtClean="0">
                <a:solidFill>
                  <a:schemeClr val="tx1"/>
                </a:solidFill>
                <a:latin typeface="Arial Rounded MT Bold" pitchFamily="34" charset="0"/>
              </a:rPr>
              <a:t>Ps 37:23 L'Éternel affermit les pas de l'homme, Et il prend plaisir à sa voie; </a:t>
            </a:r>
            <a:endParaRPr lang="fr-FR" sz="4400" dirty="0" smtClean="0">
              <a:solidFill>
                <a:schemeClr val="tx1"/>
              </a:solidFill>
              <a:latin typeface="Arial Rounded MT Bold" pitchFamily="34" charset="0"/>
            </a:endParaRPr>
          </a:p>
          <a:p>
            <a:pPr algn="just"/>
            <a:r>
              <a:rPr lang="fr-FR" sz="4400" dirty="0" smtClean="0">
                <a:latin typeface="Arial Rounded MT Bold" pitchFamily="34" charset="0"/>
              </a:rPr>
              <a:t>24 </a:t>
            </a:r>
            <a:r>
              <a:rPr lang="fr-FR" sz="4400" dirty="0" smtClean="0">
                <a:latin typeface="Arial Rounded MT Bold" pitchFamily="34" charset="0"/>
              </a:rPr>
              <a:t>S'il tombe, il n'est pas terrassé, Car l'Éternel lui prend la main</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chemeClr val="tx1"/>
                </a:solidFill>
                <a:latin typeface="Arial Rounded MT Bold" pitchFamily="34" charset="0"/>
              </a:rPr>
              <a:t>Proverbes </a:t>
            </a:r>
            <a:r>
              <a:rPr lang="fr-FR" sz="4400" dirty="0" smtClean="0">
                <a:solidFill>
                  <a:schemeClr val="tx1"/>
                </a:solidFill>
                <a:latin typeface="Arial Rounded MT Bold" pitchFamily="34" charset="0"/>
              </a:rPr>
              <a:t>24:16 </a:t>
            </a:r>
            <a:r>
              <a:rPr lang="fr-FR" sz="4400" dirty="0" smtClean="0">
                <a:latin typeface="Arial Rounded MT Bold" pitchFamily="34" charset="0"/>
              </a:rPr>
              <a:t>Car sept fois le juste tombe, et il se relève, Mais les méchants sont précipités dans le malheur.</a:t>
            </a:r>
            <a:endParaRPr lang="en-US" sz="4400" dirty="0" smtClean="0">
              <a:latin typeface="Arial Rounded MT Bold" pitchFamily="34" charset="0"/>
            </a:endParaRPr>
          </a:p>
          <a:p>
            <a:pPr algn="just"/>
            <a:r>
              <a:rPr lang="fr-FR" sz="4400" dirty="0" smtClean="0">
                <a:solidFill>
                  <a:schemeClr val="tx1"/>
                </a:solidFill>
                <a:latin typeface="Arial Rounded MT Bold" pitchFamily="34" charset="0"/>
              </a:rPr>
              <a:t>1Jean </a:t>
            </a:r>
            <a:r>
              <a:rPr lang="fr-FR" sz="4400" dirty="0" smtClean="0">
                <a:solidFill>
                  <a:schemeClr val="tx1"/>
                </a:solidFill>
                <a:latin typeface="Arial Rounded MT Bold" pitchFamily="34" charset="0"/>
              </a:rPr>
              <a:t>1:9 </a:t>
            </a:r>
            <a:r>
              <a:rPr lang="fr-FR" sz="4400" dirty="0" smtClean="0">
                <a:latin typeface="Arial Rounded MT Bold" pitchFamily="34" charset="0"/>
              </a:rPr>
              <a:t>Si nous confessons nos péchés, il est fidèle et juste pour nous les pardonner, et pour nous purifier de toute iniquité</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CC"/>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solidFill>
                  <a:schemeClr val="tx1"/>
                </a:solidFill>
                <a:latin typeface="Arial Rounded MT Bold" pitchFamily="34" charset="0"/>
              </a:rPr>
              <a:t>Psaume </a:t>
            </a:r>
            <a:r>
              <a:rPr lang="fr-FR" sz="4400" dirty="0" smtClean="0">
                <a:solidFill>
                  <a:schemeClr val="tx1"/>
                </a:solidFill>
                <a:latin typeface="Arial Rounded MT Bold" pitchFamily="34" charset="0"/>
              </a:rPr>
              <a:t>32:5 </a:t>
            </a:r>
            <a:r>
              <a:rPr lang="fr-FR" sz="4400" dirty="0" smtClean="0">
                <a:latin typeface="Arial Rounded MT Bold" pitchFamily="34" charset="0"/>
              </a:rPr>
              <a:t>Je t'ai fait connaître mon péché, je n'ai pas caché mon iniquité; J'ai dit: J'avouerai mes transgressions à l'Éternel! Et tu as effacé la peine de mon péché. -Pause.</a:t>
            </a:r>
            <a:endParaRPr lang="en-US" sz="4400" dirty="0" smtClean="0">
              <a:latin typeface="Arial Rounded MT Bold" pitchFamily="34" charset="0"/>
            </a:endParaRPr>
          </a:p>
          <a:p>
            <a:pPr algn="just"/>
            <a:r>
              <a:rPr lang="fr-FR" sz="4400" dirty="0" smtClean="0">
                <a:solidFill>
                  <a:schemeClr val="tx1"/>
                </a:solidFill>
                <a:latin typeface="Arial Rounded MT Bold" pitchFamily="34" charset="0"/>
              </a:rPr>
              <a:t>Reprenez le chemin vers la maison de Dieu, et Il vous accueillera comme l’enfant prodigue fut accueilli par son père.</a:t>
            </a:r>
            <a:endParaRPr lang="en-US" sz="4400" dirty="0">
              <a:solidFill>
                <a:schemeClr val="tx1"/>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lnSpcReduction="20000"/>
          </a:bodyPr>
          <a:lstStyle/>
          <a:p>
            <a:pPr algn="ctr">
              <a:buNone/>
            </a:pPr>
            <a:r>
              <a:rPr lang="en-US" sz="2400" b="1" dirty="0" smtClean="0">
                <a:solidFill>
                  <a:srgbClr val="C00000"/>
                </a:solidFill>
              </a:rPr>
              <a:t>ANNOUNCEMENTS FOR MARCH 2023</a:t>
            </a:r>
          </a:p>
          <a:p>
            <a:pPr marL="346075" lvl="1" indent="-290513"/>
            <a:r>
              <a:rPr lang="en-US" b="1" dirty="0" smtClean="0"/>
              <a:t>(Mon, Wed) 7:30-9:30PM     PRAYER MEETING LINE # </a:t>
            </a:r>
            <a:r>
              <a:rPr lang="en-US" b="1" u="sng" dirty="0" smtClean="0">
                <a:solidFill>
                  <a:srgbClr val="0000CC"/>
                </a:solidFill>
              </a:rPr>
              <a:t>(774) 217 6502</a:t>
            </a:r>
          </a:p>
          <a:p>
            <a:pPr marL="290513" lvl="1" indent="-290513"/>
            <a:r>
              <a:rPr lang="en-US" b="1" dirty="0" smtClean="0">
                <a:solidFill>
                  <a:srgbClr val="003300"/>
                </a:solidFill>
              </a:rPr>
              <a:t>FRIDAY</a:t>
            </a:r>
            <a:r>
              <a:rPr lang="en-US" b="1" dirty="0" smtClean="0"/>
              <a:t>: 7:30-9:00pm-----Bible Study (</a:t>
            </a:r>
            <a:r>
              <a:rPr lang="en-US" b="1" dirty="0" smtClean="0">
                <a:solidFill>
                  <a:srgbClr val="002060"/>
                </a:solidFill>
              </a:rPr>
              <a:t>YOU TUBE</a:t>
            </a:r>
            <a:r>
              <a:rPr lang="en-US" b="1" dirty="0" smtClean="0"/>
              <a:t>)</a:t>
            </a:r>
            <a:endParaRPr lang="en-US" b="1" dirty="0" smtClean="0">
              <a:solidFill>
                <a:srgbClr val="003300"/>
              </a:solidFill>
            </a:endParaRPr>
          </a:p>
          <a:p>
            <a:pPr algn="ctr"/>
            <a:r>
              <a:rPr lang="en-US" sz="2400" b="1" dirty="0" smtClean="0">
                <a:solidFill>
                  <a:srgbClr val="C00000"/>
                </a:solidFill>
              </a:rPr>
              <a:t>SATURDAY IN CHURCH</a:t>
            </a:r>
          </a:p>
          <a:p>
            <a:r>
              <a:rPr lang="en-US" sz="2400" b="1" dirty="0" smtClean="0"/>
              <a:t>10:00—11:00 PREACHING CLASS</a:t>
            </a:r>
          </a:p>
          <a:p>
            <a:r>
              <a:rPr lang="en-US" sz="2400" b="1" dirty="0" smtClean="0">
                <a:solidFill>
                  <a:srgbClr val="FF0000"/>
                </a:solidFill>
              </a:rPr>
              <a:t>11:00AM—1:00PM  . . COMPUTER CLASS</a:t>
            </a:r>
          </a:p>
          <a:p>
            <a:r>
              <a:rPr lang="en-US" sz="2400" b="1" dirty="0" smtClean="0"/>
              <a:t>11:00—12:30 PM CTRC ENGLISH (REHEARSAL)</a:t>
            </a:r>
          </a:p>
          <a:p>
            <a:pPr lvl="1">
              <a:buNone/>
            </a:pPr>
            <a:r>
              <a:rPr lang="en-US" b="1" dirty="0" smtClean="0">
                <a:solidFill>
                  <a:srgbClr val="0000CC"/>
                </a:solidFill>
              </a:rPr>
              <a:t>1:30—3;00 PM </a:t>
            </a:r>
            <a:r>
              <a:rPr lang="en-US" b="1" dirty="0" smtClean="0">
                <a:solidFill>
                  <a:srgbClr val="C00000"/>
                </a:solidFill>
              </a:rPr>
              <a:t>CTRC  YOUTH MINISTRY</a:t>
            </a:r>
          </a:p>
          <a:p>
            <a:pPr lvl="1">
              <a:buNone/>
            </a:pPr>
            <a:r>
              <a:rPr lang="en-US" b="1" dirty="0" smtClean="0">
                <a:solidFill>
                  <a:srgbClr val="0000CC"/>
                </a:solidFill>
              </a:rPr>
              <a:t>3:00—4:30PM </a:t>
            </a:r>
            <a:r>
              <a:rPr lang="en-US" b="1" dirty="0" smtClean="0">
                <a:solidFill>
                  <a:srgbClr val="C00000"/>
                </a:solidFill>
              </a:rPr>
              <a:t>CTRC  CHILDREN MINISTRY</a:t>
            </a:r>
          </a:p>
          <a:p>
            <a:pPr lvl="1">
              <a:buNone/>
            </a:pPr>
            <a:r>
              <a:rPr lang="en-US" b="1" dirty="0" smtClean="0">
                <a:solidFill>
                  <a:srgbClr val="0000CC"/>
                </a:solidFill>
              </a:rPr>
              <a:t>7:00—9:PM </a:t>
            </a:r>
            <a:r>
              <a:rPr lang="en-US" b="1" dirty="0" smtClean="0">
                <a:solidFill>
                  <a:srgbClr val="C00000"/>
                </a:solidFill>
              </a:rPr>
              <a:t>CTRC  WOMEN MINISTRY</a:t>
            </a:r>
            <a:r>
              <a:rPr lang="en-US" b="1" dirty="0" smtClean="0"/>
              <a:t> LINE # </a:t>
            </a:r>
            <a:r>
              <a:rPr lang="en-US" b="1" u="sng" dirty="0" smtClean="0">
                <a:solidFill>
                  <a:srgbClr val="0000CC"/>
                </a:solidFill>
              </a:rPr>
              <a:t>(774) 217 6502</a:t>
            </a:r>
          </a:p>
          <a:p>
            <a:pPr lvl="1" algn="ctr">
              <a:buNone/>
            </a:pPr>
            <a:r>
              <a:rPr lang="en-US" b="1" dirty="0" smtClean="0">
                <a:solidFill>
                  <a:srgbClr val="0000CC"/>
                </a:solidFill>
              </a:rPr>
              <a:t>SUNDAY</a:t>
            </a:r>
          </a:p>
          <a:p>
            <a:pPr lvl="1">
              <a:buNone/>
            </a:pPr>
            <a:r>
              <a:rPr lang="en-US" b="1" dirty="0" smtClean="0">
                <a:solidFill>
                  <a:srgbClr val="0000CC"/>
                </a:solidFill>
              </a:rPr>
              <a:t>9:00—11:00AM </a:t>
            </a:r>
            <a:r>
              <a:rPr lang="en-US" b="1" dirty="0" smtClean="0">
                <a:solidFill>
                  <a:srgbClr val="C00000"/>
                </a:solidFill>
              </a:rPr>
              <a:t> (MORNING WORSHIP)</a:t>
            </a:r>
          </a:p>
          <a:p>
            <a:pPr lvl="1">
              <a:buNone/>
            </a:pPr>
            <a:r>
              <a:rPr lang="en-US" b="1" dirty="0" smtClean="0">
                <a:solidFill>
                  <a:srgbClr val="0000CC"/>
                </a:solidFill>
              </a:rPr>
              <a:t>11:OO-12:00</a:t>
            </a:r>
            <a:r>
              <a:rPr lang="en-US" b="1" dirty="0" smtClean="0">
                <a:solidFill>
                  <a:srgbClr val="C00000"/>
                </a:solidFill>
              </a:rPr>
              <a:t> (LADIES REHEARSAL) MEN’S MEETING</a:t>
            </a:r>
          </a:p>
          <a:p>
            <a:pPr lvl="1">
              <a:buNone/>
            </a:pPr>
            <a:r>
              <a:rPr lang="en-US" b="1" dirty="0" smtClean="0">
                <a:solidFill>
                  <a:srgbClr val="0000CC"/>
                </a:solidFill>
              </a:rPr>
              <a:t>12:00PM -2:00PM</a:t>
            </a:r>
            <a:r>
              <a:rPr lang="en-US" b="1" dirty="0" smtClean="0">
                <a:solidFill>
                  <a:srgbClr val="C00000"/>
                </a:solidFill>
              </a:rPr>
              <a:t> (CTRC ENGLISH WORSHIP)</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23985</TotalTime>
  <Words>1530</Words>
  <Application>Microsoft Office PowerPoint</Application>
  <PresentationFormat>On-screen Show (4:3)</PresentationFormat>
  <Paragraphs>107</Paragraphs>
  <Slides>31</Slides>
  <Notes>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CHRIST THE ROCK CONGREGATION PRÉSENTE ÉTUDIONS LA BIBLE  ORATEUR: PASTEUR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VISITORS WELCOME</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289</cp:revision>
  <dcterms:created xsi:type="dcterms:W3CDTF">2022-04-13T13:36:19Z</dcterms:created>
  <dcterms:modified xsi:type="dcterms:W3CDTF">2023-05-10T16:23:31Z</dcterms:modified>
</cp:coreProperties>
</file>