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6" r:id="rId2"/>
    <p:sldId id="510" r:id="rId3"/>
    <p:sldId id="577" r:id="rId4"/>
    <p:sldId id="565" r:id="rId5"/>
    <p:sldId id="578" r:id="rId6"/>
    <p:sldId id="579" r:id="rId7"/>
    <p:sldId id="580" r:id="rId8"/>
    <p:sldId id="605" r:id="rId9"/>
    <p:sldId id="581" r:id="rId10"/>
    <p:sldId id="604" r:id="rId11"/>
    <p:sldId id="603" r:id="rId12"/>
    <p:sldId id="582" r:id="rId13"/>
    <p:sldId id="583" r:id="rId14"/>
    <p:sldId id="570" r:id="rId15"/>
    <p:sldId id="584" r:id="rId16"/>
    <p:sldId id="585" r:id="rId17"/>
    <p:sldId id="566" r:id="rId18"/>
    <p:sldId id="586" r:id="rId19"/>
    <p:sldId id="587" r:id="rId20"/>
    <p:sldId id="571" r:id="rId21"/>
    <p:sldId id="588" r:id="rId22"/>
    <p:sldId id="589" r:id="rId23"/>
    <p:sldId id="590" r:id="rId24"/>
    <p:sldId id="591" r:id="rId25"/>
    <p:sldId id="572" r:id="rId26"/>
    <p:sldId id="592" r:id="rId27"/>
    <p:sldId id="594" r:id="rId28"/>
    <p:sldId id="595" r:id="rId29"/>
    <p:sldId id="596" r:id="rId30"/>
    <p:sldId id="576" r:id="rId31"/>
    <p:sldId id="597" r:id="rId32"/>
    <p:sldId id="598" r:id="rId33"/>
    <p:sldId id="599" r:id="rId34"/>
    <p:sldId id="600" r:id="rId35"/>
    <p:sldId id="601" r:id="rId36"/>
    <p:sldId id="60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FF99CC"/>
    <a:srgbClr val="CCCC00"/>
    <a:srgbClr val="00FF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60" y="3862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5/27/2023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5/27/2023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 John 2:15 KJV!! | 1 john, King james bible, John 2 15"/>
          <p:cNvPicPr/>
          <p:nvPr/>
        </p:nvPicPr>
        <p:blipFill>
          <a:blip r:embed="rId2"/>
          <a:srcRect/>
          <a:stretch>
            <a:fillRect/>
          </a:stretch>
        </p:blipFill>
        <p:spPr bwMode="auto">
          <a:xfrm>
            <a:off x="0" y="2590800"/>
            <a:ext cx="9144000" cy="4267200"/>
          </a:xfrm>
          <a:prstGeom prst="rect">
            <a:avLst/>
          </a:prstGeom>
          <a:noFill/>
          <a:ln w="9525">
            <a:noFill/>
            <a:miter lim="800000"/>
            <a:headEnd/>
            <a:tailEnd/>
          </a:ln>
        </p:spPr>
      </p:pic>
      <p:sp>
        <p:nvSpPr>
          <p:cNvPr id="2" name="Title 1"/>
          <p:cNvSpPr>
            <a:spLocks noGrp="1"/>
          </p:cNvSpPr>
          <p:nvPr>
            <p:ph type="ctrTitle"/>
          </p:nvPr>
        </p:nvSpPr>
        <p:spPr>
          <a:xfrm>
            <a:off x="0" y="1"/>
            <a:ext cx="9144000" cy="2590799"/>
          </a:xfrm>
          <a:solidFill>
            <a:schemeClr val="accent3">
              <a:lumMod val="40000"/>
              <a:lumOff val="60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MAY 28</a:t>
            </a:r>
            <a:r>
              <a:rPr lang="en-US" b="1" baseline="30000" dirty="0" smtClean="0">
                <a:solidFill>
                  <a:schemeClr val="tx1"/>
                </a:solidFill>
              </a:rPr>
              <a:t>TH</a:t>
            </a:r>
            <a:r>
              <a:rPr lang="en-US" b="1" dirty="0" smtClean="0">
                <a:solidFill>
                  <a:schemeClr val="tx1"/>
                </a:solidFill>
              </a:rPr>
              <a:t> 2023 </a:t>
            </a:r>
            <a:br>
              <a:rPr lang="en-US" b="1" dirty="0" smtClean="0">
                <a:solidFill>
                  <a:schemeClr val="tx1"/>
                </a:solidFill>
              </a:rPr>
            </a:br>
            <a:r>
              <a:rPr lang="en-US" b="1" dirty="0" smtClean="0">
                <a:solidFill>
                  <a:srgbClr val="C00000"/>
                </a:solidFill>
              </a:rPr>
              <a:t>Sermon by </a:t>
            </a:r>
            <a:br>
              <a:rPr lang="en-US" b="1" dirty="0" smtClean="0">
                <a:solidFill>
                  <a:srgbClr val="C00000"/>
                </a:solidFill>
              </a:rPr>
            </a:br>
            <a:r>
              <a:rPr lang="en-US" b="1" dirty="0" smtClean="0">
                <a:solidFill>
                  <a:schemeClr val="tx1"/>
                </a:solidFill>
              </a:rPr>
              <a:t>Pastor Marc Simeon</a:t>
            </a:r>
            <a:endParaRPr lang="en-US" dirty="0">
              <a:solidFill>
                <a:schemeClr val="tx1"/>
              </a:solidFill>
            </a:endParaRPr>
          </a:p>
        </p:txBody>
      </p:sp>
      <p:sp>
        <p:nvSpPr>
          <p:cNvPr id="3" name="Subtitle 2"/>
          <p:cNvSpPr>
            <a:spLocks noGrp="1"/>
          </p:cNvSpPr>
          <p:nvPr>
            <p:ph type="subTitle" idx="1"/>
          </p:nvPr>
        </p:nvSpPr>
        <p:spPr>
          <a:xfrm>
            <a:off x="0" y="2667000"/>
            <a:ext cx="9144000" cy="685800"/>
          </a:xfrm>
          <a:ln/>
        </p:spPr>
        <p:style>
          <a:lnRef idx="3">
            <a:schemeClr val="lt1"/>
          </a:lnRef>
          <a:fillRef idx="1">
            <a:schemeClr val="dk1"/>
          </a:fillRef>
          <a:effectRef idx="1">
            <a:schemeClr val="dk1"/>
          </a:effectRef>
          <a:fontRef idx="minor">
            <a:schemeClr val="lt1"/>
          </a:fontRef>
        </p:style>
        <p:txBody>
          <a:bodyPr>
            <a:noAutofit/>
          </a:bodyPr>
          <a:lstStyle/>
          <a:p>
            <a:r>
              <a:rPr lang="fr-FR" sz="4400" b="1" dirty="0" smtClean="0">
                <a:solidFill>
                  <a:schemeClr val="bg1"/>
                </a:solidFill>
              </a:rPr>
              <a:t>DO NOT LOVE THE WORLD OR THE </a:t>
            </a:r>
            <a:r>
              <a:rPr lang="fr-FR" sz="4400" b="1" dirty="0" smtClean="0">
                <a:solidFill>
                  <a:schemeClr val="tx1"/>
                </a:solidFill>
              </a:rPr>
              <a:t>THINGS IN THE WORLD</a:t>
            </a:r>
            <a:r>
              <a:rPr lang="fr-FR" sz="4400" b="1" dirty="0" smtClean="0">
                <a:solidFill>
                  <a:schemeClr val="bg1"/>
                </a:solidFill>
              </a:rPr>
              <a:t>. </a:t>
            </a:r>
            <a:endParaRPr lang="fr-FR" sz="4400" b="1" dirty="0" smtClean="0">
              <a:solidFill>
                <a:schemeClr val="tx1"/>
              </a:solidFill>
            </a:endParaRPr>
          </a:p>
          <a:p>
            <a:r>
              <a:rPr lang="fr-FR" sz="4400" b="1" dirty="0" smtClean="0"/>
              <a:t> </a:t>
            </a:r>
            <a:endParaRPr lang="en-US" sz="4400" dirty="0" smtClean="0"/>
          </a:p>
          <a:p>
            <a:endParaRPr lang="en-US" sz="44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6000" b="1" dirty="0" smtClean="0">
                <a:solidFill>
                  <a:srgbClr val="CCCC00"/>
                </a:solidFill>
                <a:latin typeface="Arial Rounded MT Bold" pitchFamily="34" charset="0"/>
              </a:rPr>
              <a:t>1John 2:15-17</a:t>
            </a:r>
            <a:endParaRPr lang="en-US" sz="6000" dirty="0" smtClean="0">
              <a:solidFill>
                <a:srgbClr val="CCCC00"/>
              </a:solidFill>
              <a:latin typeface="Arial Rounded MT Bold" pitchFamily="34" charset="0"/>
            </a:endParaRPr>
          </a:p>
          <a:p>
            <a:pPr algn="just"/>
            <a:r>
              <a:rPr lang="en-US" sz="6000" dirty="0" smtClean="0">
                <a:latin typeface="Arial Rounded MT Bold" pitchFamily="34" charset="0"/>
              </a:rPr>
              <a:t>1Jo 2:15 Do not love the world or the things in the world. If anyone loves the world, the love of the Father is not in him.</a:t>
            </a: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400" dirty="0" smtClean="0">
                <a:latin typeface="Arial Rounded MT Bold" pitchFamily="34" charset="0"/>
              </a:rPr>
              <a:t>16 For all that is in the world--the lust of the flesh, the lust of the eyes, and the pride of life--is not of the Father but is of the world.</a:t>
            </a:r>
          </a:p>
          <a:p>
            <a:pPr algn="just"/>
            <a:r>
              <a:rPr lang="en-US" sz="4400" dirty="0" smtClean="0">
                <a:latin typeface="Arial Rounded MT Bold" pitchFamily="34" charset="0"/>
              </a:rPr>
              <a:t> </a:t>
            </a:r>
            <a:r>
              <a:rPr lang="en-US" sz="4400" dirty="0" smtClean="0">
                <a:solidFill>
                  <a:srgbClr val="CCCC00"/>
                </a:solidFill>
                <a:latin typeface="Arial Rounded MT Bold" pitchFamily="34" charset="0"/>
              </a:rPr>
              <a:t>17 And the world is passing away, and the lust of it; but he who does the will of God abides forever.</a:t>
            </a:r>
            <a:endParaRPr lang="en-US" sz="4400" dirty="0">
              <a:solidFill>
                <a:srgbClr val="CCCC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sz="4000" dirty="0" smtClean="0">
                <a:solidFill>
                  <a:srgbClr val="FF0000"/>
                </a:solidFill>
                <a:latin typeface="Arial Rounded MT Bold" pitchFamily="34" charset="0"/>
              </a:rPr>
              <a:t>INTRODUCTION</a:t>
            </a:r>
            <a:endParaRPr lang="en-US" sz="4000" dirty="0" smtClean="0">
              <a:solidFill>
                <a:srgbClr val="FF0000"/>
              </a:solidFill>
              <a:latin typeface="Arial Rounded MT Bold" pitchFamily="34" charset="0"/>
            </a:endParaRPr>
          </a:p>
          <a:p>
            <a:pPr lvl="0" algn="just"/>
            <a:r>
              <a:rPr lang="en-US" sz="4000" dirty="0" smtClean="0">
                <a:solidFill>
                  <a:srgbClr val="0D069A"/>
                </a:solidFill>
                <a:latin typeface="Arial Rounded MT Bold" pitchFamily="34" charset="0"/>
              </a:rPr>
              <a:t>Nothing is more hurtful than to watch Christians going backward in their walks with God.</a:t>
            </a:r>
          </a:p>
          <a:p>
            <a:pPr lvl="0" algn="just"/>
            <a:r>
              <a:rPr lang="en-US" sz="4000" dirty="0" smtClean="0">
                <a:solidFill>
                  <a:srgbClr val="FF0000"/>
                </a:solidFill>
                <a:latin typeface="Arial Rounded MT Bold" pitchFamily="34" charset="0"/>
              </a:rPr>
              <a:t>The worse part of it is that some of these so-called Christians begin to drift away when things begin to go well for them in life.</a:t>
            </a:r>
          </a:p>
          <a:p>
            <a:pPr lvl="0" algn="just"/>
            <a:r>
              <a:rPr lang="en-US" sz="4000" dirty="0" smtClean="0">
                <a:solidFill>
                  <a:srgbClr val="0D069A"/>
                </a:solidFill>
                <a:latin typeface="Arial Rounded MT Bold" pitchFamily="34" charset="0"/>
              </a:rPr>
              <a:t>Many have had their best moments with God while they were going through trials and adversities.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solidFill>
                  <a:srgbClr val="0D069A"/>
                </a:solidFill>
                <a:latin typeface="Arial Rounded MT Bold" pitchFamily="34" charset="0"/>
              </a:rPr>
              <a:t>While they were in the desert in the dependence of the daily manna from heaven, everything was fine between them and God.</a:t>
            </a:r>
          </a:p>
          <a:p>
            <a:pPr lvl="0" algn="just"/>
            <a:r>
              <a:rPr lang="en-US" sz="4400" dirty="0" smtClean="0">
                <a:solidFill>
                  <a:srgbClr val="FF0000"/>
                </a:solidFill>
                <a:latin typeface="Arial Rounded MT Bold" pitchFamily="34" charset="0"/>
              </a:rPr>
              <a:t>After they cross the Jordan River to their Promised Land, that’s when their breach between them God begin to enlarge.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en-US" sz="4800" dirty="0" err="1" smtClean="0">
                <a:solidFill>
                  <a:srgbClr val="FF0000"/>
                </a:solidFill>
                <a:latin typeface="Arial Rounded MT Bold" pitchFamily="34" charset="0"/>
              </a:rPr>
              <a:t>Det</a:t>
            </a:r>
            <a:r>
              <a:rPr lang="en-US" sz="4800" dirty="0" smtClean="0">
                <a:solidFill>
                  <a:srgbClr val="FF0000"/>
                </a:solidFill>
                <a:latin typeface="Arial Rounded MT Bold" pitchFamily="34" charset="0"/>
              </a:rPr>
              <a:t> 6:10-12</a:t>
            </a:r>
          </a:p>
          <a:p>
            <a:pPr algn="just"/>
            <a:r>
              <a:rPr lang="en-US" sz="4800" dirty="0" smtClean="0">
                <a:solidFill>
                  <a:srgbClr val="0D069A"/>
                </a:solidFill>
                <a:latin typeface="Arial Rounded MT Bold" pitchFamily="34" charset="0"/>
              </a:rPr>
              <a:t>10 "So it shall be, when the LORD your God brings you into the land of which He swore to your fathers, to Abraham, Isaac, and Jacob, to give you large and beautiful cities which you did not build,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solidFill>
                  <a:srgbClr val="0D069A"/>
                </a:solidFill>
                <a:latin typeface="Arial Rounded MT Bold" pitchFamily="34" charset="0"/>
              </a:rPr>
              <a:t>11 "houses full of all good things, which you did not fill, hewn-out wells which you did not dig, vineyards and olive trees which you did not plant-when you have eaten and are full-</a:t>
            </a:r>
          </a:p>
          <a:p>
            <a:pPr algn="just"/>
            <a:r>
              <a:rPr lang="en-US" sz="4000" dirty="0" smtClean="0">
                <a:solidFill>
                  <a:srgbClr val="FF0000"/>
                </a:solidFill>
                <a:latin typeface="Arial Rounded MT Bold" pitchFamily="34" charset="0"/>
              </a:rPr>
              <a:t> 12 </a:t>
            </a:r>
            <a:r>
              <a:rPr lang="en-US" sz="4000" u="sng" dirty="0" smtClean="0">
                <a:solidFill>
                  <a:srgbClr val="FF0000"/>
                </a:solidFill>
                <a:latin typeface="Arial Rounded MT Bold" pitchFamily="34" charset="0"/>
              </a:rPr>
              <a:t>"then beware, lest you forget the LORD</a:t>
            </a:r>
            <a:r>
              <a:rPr lang="en-US" sz="4000" dirty="0" smtClean="0">
                <a:solidFill>
                  <a:srgbClr val="FF0000"/>
                </a:solidFill>
                <a:latin typeface="Arial Rounded MT Bold" pitchFamily="34" charset="0"/>
              </a:rPr>
              <a:t> who brought you out of the land of Egypt, from the house of bondage.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D069A"/>
                </a:solidFill>
                <a:latin typeface="Arial Rounded MT Bold" pitchFamily="34" charset="0"/>
              </a:rPr>
              <a:t>The love of this world is so subtle that one may not notice that he is already enticed by it.</a:t>
            </a:r>
          </a:p>
          <a:p>
            <a:pPr lvl="0" algn="just"/>
            <a:r>
              <a:rPr lang="en-US" sz="4400" dirty="0" smtClean="0">
                <a:solidFill>
                  <a:srgbClr val="FF0000"/>
                </a:solidFill>
                <a:latin typeface="Arial Rounded MT Bold" pitchFamily="34" charset="0"/>
              </a:rPr>
              <a:t>The love of this world dries up the love that God intended  for mankind to have toward one another.</a:t>
            </a:r>
          </a:p>
          <a:p>
            <a:pPr lvl="0" algn="just"/>
            <a:r>
              <a:rPr lang="en-US" sz="4400" dirty="0" smtClean="0">
                <a:solidFill>
                  <a:srgbClr val="0D069A"/>
                </a:solidFill>
                <a:latin typeface="Arial Rounded MT Bold" pitchFamily="34" charset="0"/>
              </a:rPr>
              <a:t>The love of this world is a philosophy and a way of life</a:t>
            </a:r>
            <a:r>
              <a:rPr lang="en-US" sz="1400" dirty="0" smtClean="0">
                <a:solidFill>
                  <a:srgbClr val="0D069A"/>
                </a:solidFill>
                <a:latin typeface="Arial Rounded MT Bold" pitchFamily="34" charset="0"/>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When animated by the love of this world, you become envious, unsatisfied and greedy.</a:t>
            </a:r>
          </a:p>
          <a:p>
            <a:pPr lvl="0" algn="just"/>
            <a:r>
              <a:rPr lang="en-US" sz="4000" dirty="0" smtClean="0">
                <a:solidFill>
                  <a:srgbClr val="FF0000"/>
                </a:solidFill>
                <a:latin typeface="Arial Rounded MT Bold" pitchFamily="34" charset="0"/>
              </a:rPr>
              <a:t>You become insensible to the needs of others, prideful, egocentric, and always comparing with others.</a:t>
            </a:r>
          </a:p>
          <a:p>
            <a:pPr lvl="0" algn="just"/>
            <a:r>
              <a:rPr lang="en-US" sz="4000" dirty="0" smtClean="0">
                <a:solidFill>
                  <a:srgbClr val="0D069A"/>
                </a:solidFill>
                <a:latin typeface="Arial Rounded MT Bold" pitchFamily="34" charset="0"/>
              </a:rPr>
              <a:t>The love of this world causes you to become stingy with God and very weak for money.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solidFill>
                  <a:srgbClr val="0D069A"/>
                </a:solidFill>
                <a:latin typeface="Arial Rounded MT Bold" pitchFamily="34" charset="0"/>
              </a:rPr>
              <a:t>The love of this causes a lot of people to lose their health in making excess </a:t>
            </a:r>
            <a:r>
              <a:rPr lang="en-US" sz="4800" dirty="0" smtClean="0">
                <a:solidFill>
                  <a:srgbClr val="0D069A"/>
                </a:solidFill>
                <a:latin typeface="Arial Rounded MT Bold" pitchFamily="34" charset="0"/>
              </a:rPr>
              <a:t>in order to </a:t>
            </a:r>
            <a:r>
              <a:rPr lang="en-US" sz="4800" dirty="0" smtClean="0">
                <a:solidFill>
                  <a:srgbClr val="0D069A"/>
                </a:solidFill>
                <a:latin typeface="Arial Rounded MT Bold" pitchFamily="34" charset="0"/>
              </a:rPr>
              <a:t>accumulate more money.</a:t>
            </a:r>
          </a:p>
          <a:p>
            <a:pPr lvl="0" algn="just"/>
            <a:r>
              <a:rPr lang="en-US" sz="4800" dirty="0" smtClean="0">
                <a:solidFill>
                  <a:srgbClr val="FF0000"/>
                </a:solidFill>
                <a:latin typeface="Arial Rounded MT Bold" pitchFamily="34" charset="0"/>
              </a:rPr>
              <a:t>Your </a:t>
            </a:r>
            <a:r>
              <a:rPr lang="en-US" sz="4800" dirty="0" smtClean="0">
                <a:solidFill>
                  <a:srgbClr val="FF0000"/>
                </a:solidFill>
                <a:latin typeface="Arial Rounded MT Bold" pitchFamily="34" charset="0"/>
              </a:rPr>
              <a:t>entire existence </a:t>
            </a:r>
            <a:r>
              <a:rPr lang="en-US" sz="4800" dirty="0" smtClean="0">
                <a:solidFill>
                  <a:srgbClr val="FF0000"/>
                </a:solidFill>
                <a:latin typeface="Arial Rounded MT Bold" pitchFamily="34" charset="0"/>
              </a:rPr>
              <a:t>revolves around  material possession and getting ahead in the competition.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solidFill>
                  <a:srgbClr val="FF0000"/>
                </a:solidFill>
                <a:latin typeface="Arial Rounded MT Bold" pitchFamily="34" charset="0"/>
              </a:rPr>
              <a:t>Lot was living close to his uncle Abraham, then the love this world got a hold of him.</a:t>
            </a:r>
          </a:p>
          <a:p>
            <a:pPr lvl="0" algn="just"/>
            <a:r>
              <a:rPr lang="en-US" sz="4800" dirty="0" smtClean="0">
                <a:solidFill>
                  <a:srgbClr val="0D069A"/>
                </a:solidFill>
                <a:latin typeface="Arial Rounded MT Bold" pitchFamily="34" charset="0"/>
              </a:rPr>
              <a:t>He made the choice to move to Sodom without taking </a:t>
            </a:r>
            <a:r>
              <a:rPr lang="en-US" sz="4800" dirty="0" smtClean="0">
                <a:solidFill>
                  <a:srgbClr val="0D069A"/>
                </a:solidFill>
                <a:latin typeface="Arial Rounded MT Bold" pitchFamily="34" charset="0"/>
              </a:rPr>
              <a:t>into </a:t>
            </a:r>
            <a:r>
              <a:rPr lang="en-US" sz="4800" dirty="0" smtClean="0">
                <a:solidFill>
                  <a:srgbClr val="0D069A"/>
                </a:solidFill>
                <a:latin typeface="Arial Rounded MT Bold" pitchFamily="34" charset="0"/>
              </a:rPr>
              <a:t>account the moral and spiritual depravation of the Sodomites.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D069A"/>
                </a:solidFill>
                <a:latin typeface="Arial Rounded MT Bold" pitchFamily="34" charset="0"/>
              </a:rPr>
              <a:t>Sodom was so good for business; it was compared to Eden.</a:t>
            </a:r>
          </a:p>
          <a:p>
            <a:pPr lvl="0" algn="just"/>
            <a:r>
              <a:rPr lang="en-US" sz="4400" dirty="0" smtClean="0">
                <a:solidFill>
                  <a:srgbClr val="FF0000"/>
                </a:solidFill>
                <a:latin typeface="Arial Rounded MT Bold" pitchFamily="34" charset="0"/>
              </a:rPr>
              <a:t>Not safe to raise a righteous family but very good for the livestock business.</a:t>
            </a:r>
          </a:p>
          <a:p>
            <a:pPr lvl="0" algn="just"/>
            <a:r>
              <a:rPr lang="en-US" sz="4400" dirty="0" smtClean="0">
                <a:solidFill>
                  <a:srgbClr val="0D069A"/>
                </a:solidFill>
                <a:latin typeface="Arial Rounded MT Bold" pitchFamily="34" charset="0"/>
              </a:rPr>
              <a:t>Lot</a:t>
            </a:r>
            <a:r>
              <a:rPr lang="en-US" sz="4400" dirty="0" smtClean="0">
                <a:solidFill>
                  <a:srgbClr val="0D069A"/>
                </a:solidFill>
                <a:latin typeface="Arial Rounded MT Bold" pitchFamily="34" charset="0"/>
              </a:rPr>
              <a:t> </a:t>
            </a:r>
            <a:r>
              <a:rPr lang="en-US" sz="4400" dirty="0" smtClean="0">
                <a:solidFill>
                  <a:srgbClr val="0D069A"/>
                </a:solidFill>
                <a:latin typeface="Arial Rounded MT Bold" pitchFamily="34" charset="0"/>
              </a:rPr>
              <a:t>didn’t think that his daughters would be in need of godly husbands some days.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Lot’s wife was having the time of her life with the booming business of her husband.</a:t>
            </a:r>
          </a:p>
          <a:p>
            <a:pPr lvl="0" algn="just"/>
            <a:r>
              <a:rPr lang="en-US" sz="4000" dirty="0" smtClean="0">
                <a:solidFill>
                  <a:srgbClr val="FF0000"/>
                </a:solidFill>
                <a:latin typeface="Arial Rounded MT Bold" pitchFamily="34" charset="0"/>
              </a:rPr>
              <a:t>When it came time to leave Sodom empty handed she could not bear the thought; she looked back and </a:t>
            </a:r>
            <a:r>
              <a:rPr lang="en-US" sz="4000" dirty="0" smtClean="0">
                <a:solidFill>
                  <a:srgbClr val="FF0000"/>
                </a:solidFill>
                <a:latin typeface="Arial Rounded MT Bold" pitchFamily="34" charset="0"/>
              </a:rPr>
              <a:t>turned </a:t>
            </a:r>
            <a:r>
              <a:rPr lang="en-US" sz="4000" dirty="0" smtClean="0">
                <a:solidFill>
                  <a:srgbClr val="FF0000"/>
                </a:solidFill>
                <a:latin typeface="Arial Rounded MT Bold" pitchFamily="34" charset="0"/>
              </a:rPr>
              <a:t>to a pillar of salt.</a:t>
            </a:r>
          </a:p>
          <a:p>
            <a:pPr lvl="0" algn="just"/>
            <a:r>
              <a:rPr lang="en-US" sz="4000" dirty="0" smtClean="0">
                <a:solidFill>
                  <a:srgbClr val="0D069A"/>
                </a:solidFill>
                <a:latin typeface="Arial Rounded MT Bold" pitchFamily="34" charset="0"/>
              </a:rPr>
              <a:t>Where your treasure is, there </a:t>
            </a:r>
            <a:r>
              <a:rPr lang="en-US" sz="4000" dirty="0" smtClean="0">
                <a:solidFill>
                  <a:srgbClr val="0D069A"/>
                </a:solidFill>
                <a:latin typeface="Arial Rounded MT Bold" pitchFamily="34" charset="0"/>
              </a:rPr>
              <a:t>also will be </a:t>
            </a:r>
            <a:r>
              <a:rPr lang="en-US" sz="4000" dirty="0" smtClean="0">
                <a:solidFill>
                  <a:srgbClr val="0D069A"/>
                </a:solidFill>
                <a:latin typeface="Arial Rounded MT Bold" pitchFamily="34" charset="0"/>
              </a:rPr>
              <a:t>your heart.</a:t>
            </a:r>
            <a:endParaRPr lang="en-US" sz="40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en-US" sz="4000" b="1" dirty="0" smtClean="0">
                <a:solidFill>
                  <a:srgbClr val="C00000"/>
                </a:solidFill>
                <a:latin typeface="Arial Rounded MT Bold" pitchFamily="34" charset="0"/>
              </a:rPr>
              <a:t>CHOOSING BETWEEN GOD AND MAMON</a:t>
            </a:r>
            <a:endParaRPr lang="en-US" sz="4000" dirty="0" smtClean="0">
              <a:solidFill>
                <a:srgbClr val="C00000"/>
              </a:solidFill>
              <a:latin typeface="Arial Rounded MT Bold" pitchFamily="34" charset="0"/>
            </a:endParaRPr>
          </a:p>
          <a:p>
            <a:pPr algn="just"/>
            <a:r>
              <a:rPr lang="en-US" sz="4000" dirty="0" smtClean="0">
                <a:latin typeface="Arial Rounded MT Bold" pitchFamily="34" charset="0"/>
              </a:rPr>
              <a:t>Mt 6:24 "No one can serve two masters; for either he will hate the one and love the other, or else he will be loyal to the one and despise the other. </a:t>
            </a:r>
            <a:r>
              <a:rPr lang="fr-FR" sz="4000" dirty="0" smtClean="0">
                <a:latin typeface="Arial Rounded MT Bold" pitchFamily="34" charset="0"/>
              </a:rPr>
              <a:t>You </a:t>
            </a:r>
            <a:r>
              <a:rPr lang="fr-FR" sz="4000" dirty="0" err="1" smtClean="0">
                <a:latin typeface="Arial Rounded MT Bold" pitchFamily="34" charset="0"/>
              </a:rPr>
              <a:t>cannot</a:t>
            </a:r>
            <a:r>
              <a:rPr lang="fr-FR" sz="4000" dirty="0" smtClean="0">
                <a:latin typeface="Arial Rounded MT Bold" pitchFamily="34" charset="0"/>
              </a:rPr>
              <a:t> serve </a:t>
            </a:r>
            <a:r>
              <a:rPr lang="fr-FR" sz="4000" dirty="0" err="1" smtClean="0">
                <a:latin typeface="Arial Rounded MT Bold" pitchFamily="34" charset="0"/>
              </a:rPr>
              <a:t>God</a:t>
            </a:r>
            <a:r>
              <a:rPr lang="fr-FR" sz="4000" dirty="0" smtClean="0">
                <a:latin typeface="Arial Rounded MT Bold" pitchFamily="34" charset="0"/>
              </a:rPr>
              <a:t> and </a:t>
            </a:r>
            <a:r>
              <a:rPr lang="fr-FR" sz="4000" dirty="0" err="1" smtClean="0">
                <a:latin typeface="Arial Rounded MT Bold" pitchFamily="34" charset="0"/>
              </a:rPr>
              <a:t>mammon</a:t>
            </a:r>
            <a:r>
              <a:rPr lang="fr-FR" sz="4000" dirty="0" smtClean="0">
                <a:latin typeface="Arial Rounded MT Bold" pitchFamily="34" charset="0"/>
              </a:rPr>
              <a:t>. </a:t>
            </a:r>
            <a:endParaRPr lang="en-US" sz="4000" dirty="0" smtClean="0">
              <a:latin typeface="Arial Rounded MT Bold" pitchFamily="34" charset="0"/>
            </a:endParaRPr>
          </a:p>
          <a:p>
            <a:pPr lvl="0" algn="just"/>
            <a:r>
              <a:rPr lang="en-US" sz="4000" dirty="0" smtClean="0">
                <a:solidFill>
                  <a:srgbClr val="C00000"/>
                </a:solidFill>
                <a:latin typeface="Arial Rounded MT Bold" pitchFamily="34" charset="0"/>
              </a:rPr>
              <a:t>God and </a:t>
            </a:r>
            <a:r>
              <a:rPr lang="en-US" sz="4000" dirty="0" err="1" smtClean="0">
                <a:solidFill>
                  <a:srgbClr val="C00000"/>
                </a:solidFill>
                <a:latin typeface="Arial Rounded MT Bold" pitchFamily="34" charset="0"/>
              </a:rPr>
              <a:t>Mamon</a:t>
            </a:r>
            <a:r>
              <a:rPr lang="en-US" sz="4000" dirty="0" smtClean="0">
                <a:solidFill>
                  <a:srgbClr val="C00000"/>
                </a:solidFill>
                <a:latin typeface="Arial Rounded MT Bold" pitchFamily="34" charset="0"/>
              </a:rPr>
              <a:t> can never get alone.</a:t>
            </a:r>
          </a:p>
          <a:p>
            <a:pPr lvl="0" algn="just"/>
            <a:r>
              <a:rPr lang="en-US" sz="4000" dirty="0" smtClean="0">
                <a:latin typeface="Arial Rounded MT Bold" pitchFamily="34" charset="0"/>
              </a:rPr>
              <a:t>God is extremely jealous.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dirty="0" smtClean="0">
                <a:latin typeface="Arial Rounded MT Bold" pitchFamily="34" charset="0"/>
              </a:rPr>
              <a:t>God </a:t>
            </a:r>
            <a:r>
              <a:rPr lang="en-US" sz="4400" dirty="0" smtClean="0">
                <a:latin typeface="Arial Rounded MT Bold" pitchFamily="34" charset="0"/>
              </a:rPr>
              <a:t>require</a:t>
            </a:r>
            <a:r>
              <a:rPr lang="en-US" sz="4400" dirty="0" smtClean="0">
                <a:latin typeface="Arial Rounded MT Bold" pitchFamily="34" charset="0"/>
              </a:rPr>
              <a:t>s </a:t>
            </a:r>
            <a:r>
              <a:rPr lang="en-US" sz="4400" dirty="0" smtClean="0">
                <a:latin typeface="Arial Rounded MT Bold" pitchFamily="34" charset="0"/>
              </a:rPr>
              <a:t>preeminence in all our endeavors.</a:t>
            </a:r>
          </a:p>
          <a:p>
            <a:pPr lvl="0" algn="just"/>
            <a:r>
              <a:rPr lang="en-US" sz="4400" dirty="0" smtClean="0">
                <a:solidFill>
                  <a:srgbClr val="C00000"/>
                </a:solidFill>
                <a:latin typeface="Arial Rounded MT Bold" pitchFamily="34" charset="0"/>
              </a:rPr>
              <a:t>God wants your full devotion, body, mind and spirit.</a:t>
            </a:r>
          </a:p>
          <a:p>
            <a:pPr lvl="0" algn="just"/>
            <a:r>
              <a:rPr lang="en-US" sz="4400" dirty="0" smtClean="0">
                <a:latin typeface="Arial Rounded MT Bold" pitchFamily="34" charset="0"/>
              </a:rPr>
              <a:t>God observes your enthusiasm when it comes to worldly pleasures with respect to how you serve Him.</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600" dirty="0" smtClean="0">
                <a:latin typeface="Arial Rounded MT Bold" pitchFamily="34" charset="0"/>
              </a:rPr>
              <a:t>Many Christians make God the side lover and </a:t>
            </a:r>
            <a:r>
              <a:rPr lang="en-US" sz="4600" dirty="0" err="1" smtClean="0">
                <a:latin typeface="Arial Rounded MT Bold" pitchFamily="34" charset="0"/>
              </a:rPr>
              <a:t>Mamon</a:t>
            </a:r>
            <a:r>
              <a:rPr lang="en-US" sz="4600" dirty="0" smtClean="0">
                <a:latin typeface="Arial Rounded MT Bold" pitchFamily="34" charset="0"/>
              </a:rPr>
              <a:t> the main one by their actions.</a:t>
            </a:r>
          </a:p>
          <a:p>
            <a:pPr lvl="0" algn="just"/>
            <a:r>
              <a:rPr lang="en-US" sz="4600" dirty="0" smtClean="0">
                <a:solidFill>
                  <a:srgbClr val="C00000"/>
                </a:solidFill>
                <a:latin typeface="Arial Rounded MT Bold" pitchFamily="34" charset="0"/>
              </a:rPr>
              <a:t>Some are trying to keep both lovers under the same roof, but </a:t>
            </a:r>
            <a:r>
              <a:rPr lang="en-US" sz="4600" dirty="0" smtClean="0">
                <a:solidFill>
                  <a:srgbClr val="C00000"/>
                </a:solidFill>
                <a:latin typeface="Arial Rounded MT Bold" pitchFamily="34" charset="0"/>
              </a:rPr>
              <a:t>it will </a:t>
            </a:r>
            <a:r>
              <a:rPr lang="en-US" sz="4600" dirty="0" smtClean="0">
                <a:solidFill>
                  <a:srgbClr val="C00000"/>
                </a:solidFill>
                <a:latin typeface="Arial Rounded MT Bold" pitchFamily="34" charset="0"/>
              </a:rPr>
              <a:t>never work with God.</a:t>
            </a:r>
          </a:p>
          <a:p>
            <a:pPr lvl="0" algn="just"/>
            <a:r>
              <a:rPr lang="en-US" sz="4600" dirty="0" smtClean="0">
                <a:latin typeface="Arial Rounded MT Bold" pitchFamily="34" charset="0"/>
              </a:rPr>
              <a:t>God accepts no rivalry.</a:t>
            </a:r>
            <a:endParaRPr lang="en-US" sz="4600" dirty="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b="1" dirty="0" smtClean="0">
                <a:solidFill>
                  <a:srgbClr val="C00000"/>
                </a:solidFill>
                <a:latin typeface="Arial Rounded MT Bold" pitchFamily="34" charset="0"/>
              </a:rPr>
              <a:t>ARE YOU SEEKING TO PLEASE GOD OR MEN ?</a:t>
            </a:r>
            <a:endParaRPr lang="en-US" sz="4000" dirty="0" smtClean="0">
              <a:solidFill>
                <a:srgbClr val="C00000"/>
              </a:solidFill>
              <a:latin typeface="Arial Rounded MT Bold" pitchFamily="34" charset="0"/>
            </a:endParaRPr>
          </a:p>
          <a:p>
            <a:pPr algn="just"/>
            <a:r>
              <a:rPr lang="en-US" sz="4000" b="1" dirty="0" err="1" smtClean="0">
                <a:latin typeface="Arial Rounded MT Bold" pitchFamily="34" charset="0"/>
              </a:rPr>
              <a:t>Ga</a:t>
            </a:r>
            <a:r>
              <a:rPr lang="en-US" sz="4000" b="1" dirty="0" smtClean="0">
                <a:latin typeface="Arial Rounded MT Bold" pitchFamily="34" charset="0"/>
              </a:rPr>
              <a:t> 1:10</a:t>
            </a:r>
            <a:r>
              <a:rPr lang="en-US" sz="4000" dirty="0" smtClean="0">
                <a:latin typeface="Arial Rounded MT Bold" pitchFamily="34" charset="0"/>
              </a:rPr>
              <a:t> ¶ ¶ For do I now persuade men, or God? Or do I seek to please men? For if I still pleased men, I would not be a bondservant of Christ. </a:t>
            </a:r>
          </a:p>
          <a:p>
            <a:pPr lvl="0" algn="just"/>
            <a:r>
              <a:rPr lang="en-US" sz="4000" dirty="0" smtClean="0">
                <a:solidFill>
                  <a:srgbClr val="C00000"/>
                </a:solidFill>
                <a:latin typeface="Arial Rounded MT Bold" pitchFamily="34" charset="0"/>
              </a:rPr>
              <a:t>Peers pressure is real no matter what age or social class one belongs to.</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200" dirty="0" smtClean="0">
                <a:latin typeface="Arial Rounded MT Bold" pitchFamily="34" charset="0"/>
              </a:rPr>
              <a:t>We do a lot to be approved by men.</a:t>
            </a:r>
          </a:p>
          <a:p>
            <a:pPr lvl="0" algn="just"/>
            <a:r>
              <a:rPr lang="en-US" sz="4200" dirty="0" smtClean="0">
                <a:solidFill>
                  <a:srgbClr val="C00000"/>
                </a:solidFill>
                <a:latin typeface="Arial Rounded MT Bold" pitchFamily="34" charset="0"/>
              </a:rPr>
              <a:t>We want people to speak favorably about us.</a:t>
            </a:r>
          </a:p>
          <a:p>
            <a:pPr lvl="0" algn="just"/>
            <a:r>
              <a:rPr lang="en-US" sz="4200" dirty="0" smtClean="0">
                <a:latin typeface="Arial Rounded MT Bold" pitchFamily="34" charset="0"/>
              </a:rPr>
              <a:t>We live beyond our means just to make an impression on people.</a:t>
            </a:r>
          </a:p>
          <a:p>
            <a:pPr lvl="0" algn="just"/>
            <a:r>
              <a:rPr lang="en-US" sz="4200" dirty="0" smtClean="0">
                <a:solidFill>
                  <a:srgbClr val="C00000"/>
                </a:solidFill>
                <a:latin typeface="Arial Rounded MT Bold" pitchFamily="34" charset="0"/>
              </a:rPr>
              <a:t>We put our spiritual life on the line in exchange for the glory of this world.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dirty="0" smtClean="0">
                <a:latin typeface="Arial Rounded MT Bold" pitchFamily="34" charset="0"/>
              </a:rPr>
              <a:t>Examine your life this morning to determine what exactly you’re trying to achieve by all your hard work.</a:t>
            </a:r>
          </a:p>
          <a:p>
            <a:pPr lvl="0" algn="just"/>
            <a:r>
              <a:rPr lang="en-US" sz="4400" dirty="0" smtClean="0">
                <a:solidFill>
                  <a:srgbClr val="C00000"/>
                </a:solidFill>
                <a:latin typeface="Arial Rounded MT Bold" pitchFamily="34" charset="0"/>
              </a:rPr>
              <a:t>Both pleasing </a:t>
            </a:r>
            <a:r>
              <a:rPr lang="en-US" sz="4400" dirty="0" smtClean="0">
                <a:solidFill>
                  <a:srgbClr val="C00000"/>
                </a:solidFill>
                <a:latin typeface="Arial Rounded MT Bold" pitchFamily="34" charset="0"/>
              </a:rPr>
              <a:t>God or pleasing men </a:t>
            </a:r>
            <a:r>
              <a:rPr lang="en-US" sz="4400" dirty="0" smtClean="0">
                <a:solidFill>
                  <a:srgbClr val="C00000"/>
                </a:solidFill>
                <a:latin typeface="Arial Rounded MT Bold" pitchFamily="34" charset="0"/>
              </a:rPr>
              <a:t>require </a:t>
            </a:r>
            <a:r>
              <a:rPr lang="en-US" sz="4400" dirty="0" smtClean="0">
                <a:solidFill>
                  <a:srgbClr val="C00000"/>
                </a:solidFill>
                <a:latin typeface="Arial Rounded MT Bold" pitchFamily="34" charset="0"/>
              </a:rPr>
              <a:t>a lot of effort.</a:t>
            </a:r>
          </a:p>
          <a:p>
            <a:pPr lvl="0" algn="just"/>
            <a:r>
              <a:rPr lang="en-US" sz="4400" dirty="0" smtClean="0">
                <a:latin typeface="Arial Rounded MT Bold" pitchFamily="34" charset="0"/>
              </a:rPr>
              <a:t>Are your motives truly to please God with your life?</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0D069A"/>
                </a:solidFill>
                <a:latin typeface="Arial Rounded MT Bold" pitchFamily="34" charset="0"/>
              </a:rPr>
              <a:t>RESIST </a:t>
            </a:r>
            <a:r>
              <a:rPr lang="en-US" sz="4000" b="1" dirty="0" smtClean="0">
                <a:solidFill>
                  <a:srgbClr val="0D069A"/>
                </a:solidFill>
                <a:latin typeface="Arial Rounded MT Bold" pitchFamily="34" charset="0"/>
              </a:rPr>
              <a:t>CONFORMITY </a:t>
            </a:r>
            <a:r>
              <a:rPr lang="en-US" sz="4000" b="1" dirty="0" smtClean="0">
                <a:solidFill>
                  <a:srgbClr val="0D069A"/>
                </a:solidFill>
                <a:latin typeface="Arial Rounded MT Bold" pitchFamily="34" charset="0"/>
              </a:rPr>
              <a:t>TO THE DEMANDS OF THIS PRESENT </a:t>
            </a:r>
            <a:r>
              <a:rPr lang="en-US" sz="4000" b="1" dirty="0" smtClean="0">
                <a:solidFill>
                  <a:srgbClr val="0D069A"/>
                </a:solidFill>
                <a:latin typeface="Arial Rounded MT Bold" pitchFamily="34" charset="0"/>
              </a:rPr>
              <a:t>AGE</a:t>
            </a:r>
            <a:endParaRPr lang="en-US" sz="4000" dirty="0" smtClean="0">
              <a:solidFill>
                <a:srgbClr val="0D069A"/>
              </a:solidFill>
              <a:latin typeface="Arial Rounded MT Bold" pitchFamily="34" charset="0"/>
            </a:endParaRPr>
          </a:p>
          <a:p>
            <a:pPr algn="just"/>
            <a:r>
              <a:rPr lang="en-US" sz="4400" b="1" dirty="0" smtClean="0">
                <a:latin typeface="Arial Rounded MT Bold" pitchFamily="34" charset="0"/>
              </a:rPr>
              <a:t>Ro 12:1-4</a:t>
            </a:r>
            <a:r>
              <a:rPr lang="en-US" sz="4400" dirty="0" smtClean="0">
                <a:latin typeface="Arial Rounded MT Bold" pitchFamily="34" charset="0"/>
              </a:rPr>
              <a:t> </a:t>
            </a:r>
          </a:p>
          <a:p>
            <a:pPr algn="just"/>
            <a:r>
              <a:rPr lang="en-US" sz="4400" dirty="0" smtClean="0">
                <a:latin typeface="Arial Rounded MT Bold" pitchFamily="34" charset="0"/>
              </a:rPr>
              <a:t>¶ I beseech you therefore, brethren, by the mercies of God, that you present your bodies a living sacrifice, holy, acceptable to God, which is your reasonable service.</a:t>
            </a:r>
          </a:p>
          <a:p>
            <a:pPr algn="just">
              <a:buNone/>
            </a:pP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2 And do not be conformed to this world, but be transformed by the renewing of your mind, that you may prove what is that good and acceptable and perfect will of God. </a:t>
            </a:r>
          </a:p>
          <a:p>
            <a:pPr lvl="0" algn="just"/>
            <a:r>
              <a:rPr lang="en-US" sz="4400" dirty="0" smtClean="0">
                <a:solidFill>
                  <a:srgbClr val="0D069A"/>
                </a:solidFill>
                <a:latin typeface="Arial Rounded MT Bold" pitchFamily="34" charset="0"/>
              </a:rPr>
              <a:t>Every era comes with its set of demands that differ from previous and future eras.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There was a time when you needed a lot of livestock and lands to be considered important.</a:t>
            </a:r>
          </a:p>
          <a:p>
            <a:pPr lvl="0" algn="just"/>
            <a:r>
              <a:rPr lang="en-US" sz="4000" dirty="0" smtClean="0">
                <a:solidFill>
                  <a:srgbClr val="0D069A"/>
                </a:solidFill>
                <a:latin typeface="Arial Rounded MT Bold" pitchFamily="34" charset="0"/>
              </a:rPr>
              <a:t>There was another time that was dominated by knowledge and philosophies.</a:t>
            </a:r>
          </a:p>
          <a:p>
            <a:pPr lvl="0" algn="just"/>
            <a:r>
              <a:rPr lang="en-US" sz="4000" dirty="0" smtClean="0">
                <a:latin typeface="Arial Rounded MT Bold" pitchFamily="34" charset="0"/>
              </a:rPr>
              <a:t>In another era, the number of children you put on earth was considered the demand of the time.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In another era, it was sexual freedom that was considered the push of the time.</a:t>
            </a:r>
          </a:p>
          <a:p>
            <a:pPr lvl="0" algn="just"/>
            <a:r>
              <a:rPr lang="en-US" sz="4400" dirty="0" smtClean="0">
                <a:solidFill>
                  <a:srgbClr val="0D069A"/>
                </a:solidFill>
                <a:latin typeface="Arial Rounded MT Bold" pitchFamily="34" charset="0"/>
              </a:rPr>
              <a:t>In our time, it is wealth accumulation, sexual freedom, free speech, women revolution, power, profession, popularity and personal pride that seem to win the day.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The world in under the ruling of Satan, so he sets traps to mold us to his liking.</a:t>
            </a:r>
          </a:p>
          <a:p>
            <a:pPr lvl="0" algn="just"/>
            <a:r>
              <a:rPr lang="en-US" sz="4000" dirty="0" smtClean="0">
                <a:solidFill>
                  <a:srgbClr val="0D069A"/>
                </a:solidFill>
                <a:latin typeface="Arial Rounded MT Bold" pitchFamily="34" charset="0"/>
              </a:rPr>
              <a:t>The word of </a:t>
            </a:r>
            <a:r>
              <a:rPr lang="en-US" sz="4000" dirty="0" smtClean="0">
                <a:solidFill>
                  <a:srgbClr val="0D069A"/>
                </a:solidFill>
                <a:latin typeface="Arial Rounded MT Bold" pitchFamily="34" charset="0"/>
              </a:rPr>
              <a:t>G</a:t>
            </a:r>
            <a:r>
              <a:rPr lang="en-US" sz="4000" dirty="0" smtClean="0">
                <a:solidFill>
                  <a:srgbClr val="0D069A"/>
                </a:solidFill>
                <a:latin typeface="Arial Rounded MT Bold" pitchFamily="34" charset="0"/>
              </a:rPr>
              <a:t>od </a:t>
            </a:r>
            <a:r>
              <a:rPr lang="en-US" sz="4000" dirty="0" smtClean="0">
                <a:solidFill>
                  <a:srgbClr val="0D069A"/>
                </a:solidFill>
                <a:latin typeface="Arial Rounded MT Bold" pitchFamily="34" charset="0"/>
              </a:rPr>
              <a:t>transcends </a:t>
            </a:r>
            <a:r>
              <a:rPr lang="en-US" sz="4000" dirty="0" smtClean="0">
                <a:solidFill>
                  <a:srgbClr val="0D069A"/>
                </a:solidFill>
                <a:latin typeface="Arial Rounded MT Bold" pitchFamily="34" charset="0"/>
              </a:rPr>
              <a:t>time;, </a:t>
            </a:r>
            <a:r>
              <a:rPr lang="en-US" sz="4000" dirty="0" smtClean="0">
                <a:solidFill>
                  <a:srgbClr val="0D069A"/>
                </a:solidFill>
                <a:latin typeface="Arial Rounded MT Bold" pitchFamily="34" charset="0"/>
              </a:rPr>
              <a:t>it never changes.</a:t>
            </a:r>
          </a:p>
          <a:p>
            <a:pPr lvl="0" algn="just"/>
            <a:r>
              <a:rPr lang="en-US" sz="4000" dirty="0" smtClean="0">
                <a:latin typeface="Arial Rounded MT Bold" pitchFamily="34" charset="0"/>
              </a:rPr>
              <a:t>However, because of the changing aspect of this world, the Holy Spirit keeps on upgrading us so that we can identify the will of God. </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0D069A"/>
                </a:solidFill>
                <a:latin typeface="Arial Rounded MT Bold" pitchFamily="34" charset="0"/>
              </a:rPr>
              <a:t>THE LOVE OF MONEY IS THE ROOT OF ALL EVIL</a:t>
            </a:r>
            <a:endParaRPr lang="en-US" sz="4000" dirty="0" smtClean="0">
              <a:solidFill>
                <a:srgbClr val="0D069A"/>
              </a:solidFill>
              <a:latin typeface="Arial Rounded MT Bold" pitchFamily="34" charset="0"/>
            </a:endParaRPr>
          </a:p>
          <a:p>
            <a:pPr algn="just"/>
            <a:r>
              <a:rPr lang="en-US" sz="4000" u="sng" dirty="0" smtClean="0">
                <a:latin typeface="Arial Rounded MT Bold" pitchFamily="34" charset="0"/>
              </a:rPr>
              <a:t>1Ti 6:6-12 </a:t>
            </a:r>
            <a:r>
              <a:rPr lang="en-US" sz="4000" dirty="0" smtClean="0">
                <a:latin typeface="Arial Rounded MT Bold" pitchFamily="34" charset="0"/>
              </a:rPr>
              <a:t>¶ Now godliness with contentment is great gain.</a:t>
            </a:r>
          </a:p>
          <a:p>
            <a:pPr algn="just"/>
            <a:r>
              <a:rPr lang="en-US" sz="4000" dirty="0" smtClean="0">
                <a:latin typeface="Arial Rounded MT Bold" pitchFamily="34" charset="0"/>
              </a:rPr>
              <a:t> </a:t>
            </a:r>
            <a:r>
              <a:rPr lang="en-US" sz="4000" dirty="0" smtClean="0">
                <a:solidFill>
                  <a:srgbClr val="0D069A"/>
                </a:solidFill>
                <a:latin typeface="Arial Rounded MT Bold" pitchFamily="34" charset="0"/>
              </a:rPr>
              <a:t>7 For we brought nothing into this world, and it is certain we can carry nothing out.</a:t>
            </a:r>
          </a:p>
          <a:p>
            <a:pPr algn="just"/>
            <a:r>
              <a:rPr lang="en-US" sz="4000" dirty="0" smtClean="0">
                <a:latin typeface="Arial Rounded MT Bold" pitchFamily="34" charset="0"/>
              </a:rPr>
              <a:t> 8 And having food and clothing, with these we shall be content.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000" dirty="0" smtClean="0">
                <a:latin typeface="Arial Rounded MT Bold" pitchFamily="34" charset="0"/>
              </a:rPr>
              <a:t>9 But those who desire to be rich fall into temptation and a snare, and into many foolish and harmful lusts which drown men in destruction and perdition.</a:t>
            </a:r>
          </a:p>
          <a:p>
            <a:pPr algn="just"/>
            <a:r>
              <a:rPr lang="en-US" sz="4000" dirty="0" smtClean="0">
                <a:latin typeface="Arial Rounded MT Bold" pitchFamily="34" charset="0"/>
              </a:rPr>
              <a:t> </a:t>
            </a:r>
            <a:r>
              <a:rPr lang="en-US" sz="4000" dirty="0" smtClean="0">
                <a:solidFill>
                  <a:srgbClr val="0D069A"/>
                </a:solidFill>
                <a:latin typeface="Arial Rounded MT Bold" pitchFamily="34" charset="0"/>
              </a:rPr>
              <a:t>10 For the love of money is a root of all kinds of evil, for which some have strayed from the faith in their greediness, and pierced themselves through with many sorrows.</a:t>
            </a:r>
          </a:p>
          <a:p>
            <a:pPr algn="just"/>
            <a:r>
              <a:rPr lang="en-US" sz="4000" dirty="0" smtClean="0">
                <a:latin typeface="Arial Rounded MT Bold" pitchFamily="34" charset="0"/>
              </a:rPr>
              <a:t> 11 But you, O man of God, flee these things and pursue righteousness, godliness, faith, love, patience, gentleness.</a:t>
            </a: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Nothing drains the soul </a:t>
            </a:r>
            <a:r>
              <a:rPr lang="en-US" sz="4400" dirty="0" smtClean="0">
                <a:latin typeface="Arial Rounded MT Bold" pitchFamily="34" charset="0"/>
              </a:rPr>
              <a:t>faster </a:t>
            </a:r>
            <a:r>
              <a:rPr lang="en-US" sz="4400" dirty="0" smtClean="0">
                <a:latin typeface="Arial Rounded MT Bold" pitchFamily="34" charset="0"/>
              </a:rPr>
              <a:t>as </a:t>
            </a:r>
            <a:r>
              <a:rPr lang="en-US" sz="4400" dirty="0" smtClean="0">
                <a:latin typeface="Arial Rounded MT Bold" pitchFamily="34" charset="0"/>
              </a:rPr>
              <a:t>the love of money.</a:t>
            </a:r>
          </a:p>
          <a:p>
            <a:pPr lvl="0" algn="just"/>
            <a:r>
              <a:rPr lang="en-US" sz="4400" dirty="0" smtClean="0">
                <a:solidFill>
                  <a:srgbClr val="0D069A"/>
                </a:solidFill>
                <a:latin typeface="Arial Rounded MT Bold" pitchFamily="34" charset="0"/>
              </a:rPr>
              <a:t>Nothing is more addictive than the love of money.</a:t>
            </a:r>
          </a:p>
          <a:p>
            <a:pPr lvl="0" algn="just"/>
            <a:r>
              <a:rPr lang="en-US" sz="4400" dirty="0" smtClean="0">
                <a:latin typeface="Arial Rounded MT Bold" pitchFamily="34" charset="0"/>
              </a:rPr>
              <a:t>At some point, some people cannot even tell you why they are still pursuing money as if their next breath depended on it.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They have </a:t>
            </a:r>
            <a:r>
              <a:rPr lang="en-US" sz="4400" dirty="0" smtClean="0">
                <a:latin typeface="Arial Rounded MT Bold" pitchFamily="34" charset="0"/>
              </a:rPr>
              <a:t>it, </a:t>
            </a:r>
            <a:r>
              <a:rPr lang="en-US" sz="4400" dirty="0" smtClean="0">
                <a:latin typeface="Arial Rounded MT Bold" pitchFamily="34" charset="0"/>
              </a:rPr>
              <a:t>yet they want increasingly more of it.</a:t>
            </a:r>
          </a:p>
          <a:p>
            <a:pPr lvl="0" algn="just"/>
            <a:r>
              <a:rPr lang="en-US" sz="4400" dirty="0" smtClean="0">
                <a:solidFill>
                  <a:srgbClr val="0D069A"/>
                </a:solidFill>
                <a:latin typeface="Arial Rounded MT Bold" pitchFamily="34" charset="0"/>
              </a:rPr>
              <a:t>Some people could live 10 lifetimes with their present wealth without ever setting foot in a workplace.</a:t>
            </a:r>
          </a:p>
          <a:p>
            <a:pPr lvl="0" algn="just"/>
            <a:r>
              <a:rPr lang="en-US" sz="4400" dirty="0" smtClean="0">
                <a:latin typeface="Arial Rounded MT Bold" pitchFamily="34" charset="0"/>
              </a:rPr>
              <a:t>These people </a:t>
            </a:r>
            <a:r>
              <a:rPr lang="en-US" sz="4400" dirty="0" smtClean="0">
                <a:latin typeface="Arial Rounded MT Bold" pitchFamily="34" charset="0"/>
              </a:rPr>
              <a:t>are the very ones who would do the unthinkable to acquire more money.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dirty="0" smtClean="0">
                <a:latin typeface="Arial Rounded MT Bold" pitchFamily="34" charset="0"/>
              </a:rPr>
              <a:t>This is the vanity of this world.</a:t>
            </a:r>
          </a:p>
          <a:p>
            <a:pPr lvl="0" algn="just"/>
            <a:r>
              <a:rPr lang="en-US" sz="5400" dirty="0" smtClean="0">
                <a:latin typeface="Arial Rounded MT Bold" pitchFamily="34" charset="0"/>
              </a:rPr>
              <a:t> </a:t>
            </a:r>
            <a:r>
              <a:rPr lang="en-US" sz="5400" dirty="0" smtClean="0">
                <a:solidFill>
                  <a:srgbClr val="0D069A"/>
                </a:solidFill>
                <a:latin typeface="Arial Rounded MT Bold" pitchFamily="34" charset="0"/>
              </a:rPr>
              <a:t>It </a:t>
            </a:r>
            <a:r>
              <a:rPr lang="en-US" sz="5400" dirty="0" smtClean="0">
                <a:solidFill>
                  <a:srgbClr val="0D069A"/>
                </a:solidFill>
                <a:latin typeface="Arial Rounded MT Bold" pitchFamily="34" charset="0"/>
              </a:rPr>
              <a:t>promises you </a:t>
            </a:r>
            <a:r>
              <a:rPr lang="en-US" sz="5400" dirty="0" smtClean="0">
                <a:solidFill>
                  <a:srgbClr val="0D069A"/>
                </a:solidFill>
                <a:latin typeface="Arial Rounded MT Bold" pitchFamily="34" charset="0"/>
              </a:rPr>
              <a:t>joy and happiness if you could only accumulate more, yet, it repeats the same line each time you move higher.</a:t>
            </a:r>
            <a:endParaRPr lang="en-US" sz="54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sz="4000" dirty="0" smtClean="0">
                <a:solidFill>
                  <a:srgbClr val="C00000"/>
                </a:solidFill>
                <a:latin typeface="Arial Rounded MT Bold" pitchFamily="34" charset="0"/>
              </a:rPr>
              <a:t>CONCLUSION</a:t>
            </a:r>
            <a:endParaRPr lang="en-US" sz="4000" dirty="0" smtClean="0">
              <a:solidFill>
                <a:srgbClr val="C00000"/>
              </a:solidFill>
              <a:latin typeface="Arial Rounded MT Bold" pitchFamily="34" charset="0"/>
            </a:endParaRPr>
          </a:p>
          <a:p>
            <a:pPr algn="just"/>
            <a:r>
              <a:rPr lang="en-US" sz="4000" dirty="0" smtClean="0">
                <a:latin typeface="Arial Rounded MT Bold" pitchFamily="34" charset="0"/>
              </a:rPr>
              <a:t>Heb 13:1-5 ¶ Heb 13:1 ¶ Let brotherly love continue.</a:t>
            </a:r>
          </a:p>
          <a:p>
            <a:pPr algn="just"/>
            <a:r>
              <a:rPr lang="en-US" sz="4000" dirty="0" smtClean="0">
                <a:solidFill>
                  <a:srgbClr val="C00000"/>
                </a:solidFill>
                <a:latin typeface="Arial Rounded MT Bold" pitchFamily="34" charset="0"/>
              </a:rPr>
              <a:t> 2 Do not forget to entertain strangers, for by so doing some have unwittingly entertained angels.</a:t>
            </a:r>
          </a:p>
          <a:p>
            <a:pPr algn="just"/>
            <a:r>
              <a:rPr lang="en-US" sz="4000" dirty="0" smtClean="0">
                <a:latin typeface="Arial Rounded MT Bold" pitchFamily="34" charset="0"/>
              </a:rPr>
              <a:t> 3 Remember the prisoners as if chained with them--those who are mistreated--since you yourselves are in the body also.</a:t>
            </a:r>
          </a:p>
          <a:p>
            <a:pPr algn="just"/>
            <a:endParaRPr lang="en-US" sz="4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solidFill>
                  <a:srgbClr val="C00000"/>
                </a:solidFill>
                <a:latin typeface="Arial Rounded MT Bold" pitchFamily="34" charset="0"/>
              </a:rPr>
              <a:t>5 </a:t>
            </a:r>
            <a:r>
              <a:rPr lang="en-US" sz="4000" dirty="0" smtClean="0">
                <a:solidFill>
                  <a:srgbClr val="C00000"/>
                </a:solidFill>
                <a:latin typeface="Arial Rounded MT Bold" pitchFamily="34" charset="0"/>
              </a:rPr>
              <a:t>Let your conduct be without covetousness; be content with such things as you have. For He Himself has said, "I will never leave you nor forsake you</a:t>
            </a:r>
            <a:r>
              <a:rPr lang="en-US" sz="4000" dirty="0" smtClean="0">
                <a:solidFill>
                  <a:srgbClr val="C00000"/>
                </a:solidFill>
                <a:latin typeface="Arial Rounded MT Bold" pitchFamily="34" charset="0"/>
              </a:rPr>
              <a:t>.“</a:t>
            </a:r>
          </a:p>
          <a:p>
            <a:pPr lvl="0" algn="just"/>
            <a:r>
              <a:rPr lang="en-US" sz="4000" dirty="0" smtClean="0">
                <a:latin typeface="Arial Rounded MT Bold" pitchFamily="34" charset="0"/>
              </a:rPr>
              <a:t>Not loving this world does not mean that Christians should not like nice things.</a:t>
            </a:r>
          </a:p>
          <a:p>
            <a:pPr algn="just">
              <a:buNone/>
            </a:pP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C00000"/>
                </a:solidFill>
                <a:latin typeface="Arial Rounded MT Bold" pitchFamily="34" charset="0"/>
              </a:rPr>
              <a:t>It </a:t>
            </a:r>
            <a:r>
              <a:rPr lang="en-US" sz="4000" dirty="0" smtClean="0">
                <a:solidFill>
                  <a:srgbClr val="C00000"/>
                </a:solidFill>
                <a:latin typeface="Arial Rounded MT Bold" pitchFamily="34" charset="0"/>
              </a:rPr>
              <a:t>doesn’t that Christians are encouraged to be poor in order to be pleasing to God.</a:t>
            </a:r>
          </a:p>
          <a:p>
            <a:pPr lvl="0" algn="just"/>
            <a:r>
              <a:rPr lang="en-US" sz="4000" dirty="0" smtClean="0">
                <a:latin typeface="Arial Rounded MT Bold" pitchFamily="34" charset="0"/>
              </a:rPr>
              <a:t>It simply means that we must be watchful to get rid of anything and everything that slows our spiritual development.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latin typeface="Arial Rounded MT Bold" pitchFamily="34" charset="0"/>
              </a:rPr>
              <a:t>We need to be watchful that nothing takes the place of God in our </a:t>
            </a:r>
            <a:r>
              <a:rPr lang="en-US" sz="4000" dirty="0" smtClean="0">
                <a:latin typeface="Arial Rounded MT Bold" pitchFamily="34" charset="0"/>
              </a:rPr>
              <a:t>lives: </a:t>
            </a:r>
            <a:r>
              <a:rPr lang="en-US" sz="4000" dirty="0" smtClean="0">
                <a:latin typeface="Arial Rounded MT Bold" pitchFamily="34" charset="0"/>
              </a:rPr>
              <a:t>be it job, career, education, romance, wealth, pleasure and all other hobbies.</a:t>
            </a:r>
          </a:p>
          <a:p>
            <a:pPr lvl="0" algn="just"/>
            <a:r>
              <a:rPr lang="en-US" sz="4000" dirty="0" smtClean="0">
                <a:solidFill>
                  <a:srgbClr val="C00000"/>
                </a:solidFill>
                <a:latin typeface="Arial Rounded MT Bold" pitchFamily="34" charset="0"/>
              </a:rPr>
              <a:t>Evaluate your life to see how much you are presently doing just to foster a closer intimacy with God.</a:t>
            </a:r>
          </a:p>
          <a:p>
            <a:pPr lvl="0" algn="just"/>
            <a:r>
              <a:rPr lang="en-US" sz="4000" dirty="0" smtClean="0">
                <a:latin typeface="Arial Rounded MT Bold" pitchFamily="34" charset="0"/>
              </a:rPr>
              <a:t>Ask God to show the hidden rivals </a:t>
            </a:r>
            <a:r>
              <a:rPr lang="en-US" sz="4000" dirty="0" smtClean="0">
                <a:latin typeface="Arial Rounded MT Bold" pitchFamily="34" charset="0"/>
              </a:rPr>
              <a:t>we bring in </a:t>
            </a:r>
            <a:r>
              <a:rPr lang="en-US" sz="4000" dirty="0" smtClean="0">
                <a:latin typeface="Arial Rounded MT Bold" pitchFamily="34" charset="0"/>
              </a:rPr>
              <a:t>our lives that make Him feel uncomfortable.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Check your schedule and make sure </a:t>
            </a:r>
            <a:r>
              <a:rPr lang="en-US" sz="4400" dirty="0" smtClean="0">
                <a:latin typeface="Arial Rounded MT Bold" pitchFamily="34" charset="0"/>
              </a:rPr>
              <a:t>God </a:t>
            </a:r>
            <a:r>
              <a:rPr lang="en-US" sz="4400" dirty="0" smtClean="0">
                <a:latin typeface="Arial Rounded MT Bold" pitchFamily="34" charset="0"/>
              </a:rPr>
              <a:t>is honored in it.</a:t>
            </a:r>
          </a:p>
          <a:p>
            <a:pPr lvl="0" algn="just"/>
            <a:r>
              <a:rPr lang="en-US" sz="4400" dirty="0" smtClean="0">
                <a:solidFill>
                  <a:srgbClr val="C00000"/>
                </a:solidFill>
                <a:latin typeface="Arial Rounded MT Bold" pitchFamily="34" charset="0"/>
              </a:rPr>
              <a:t>Enhance your prayer life and it will be for your own good.</a:t>
            </a:r>
          </a:p>
          <a:p>
            <a:pPr lvl="0" algn="just"/>
            <a:r>
              <a:rPr lang="en-US" sz="4400" dirty="0" smtClean="0">
                <a:latin typeface="Arial Rounded MT Bold" pitchFamily="34" charset="0"/>
              </a:rPr>
              <a:t>Be aware that most apparent opportunities that come out of the blue are traps to slow your walk with God.</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Make no decision without first consulting God.</a:t>
            </a:r>
          </a:p>
          <a:p>
            <a:pPr lvl="0" algn="just"/>
            <a:r>
              <a:rPr lang="en-US" sz="4000" dirty="0" smtClean="0">
                <a:solidFill>
                  <a:srgbClr val="C00000"/>
                </a:solidFill>
                <a:latin typeface="Arial Rounded MT Bold" pitchFamily="34" charset="0"/>
              </a:rPr>
              <a:t>God will always bless His will if we chose to follow it.</a:t>
            </a:r>
          </a:p>
          <a:p>
            <a:pPr algn="just"/>
            <a:r>
              <a:rPr lang="fr-FR" sz="4000" b="1" dirty="0" smtClean="0">
                <a:solidFill>
                  <a:srgbClr val="0D069A"/>
                </a:solidFill>
                <a:latin typeface="Arial Rounded MT Bold" pitchFamily="34" charset="0"/>
              </a:rPr>
              <a:t>1Johnn 2:15-17</a:t>
            </a:r>
            <a:endParaRPr lang="en-US" sz="4000" dirty="0" smtClean="0">
              <a:solidFill>
                <a:srgbClr val="0D069A"/>
              </a:solidFill>
              <a:latin typeface="Arial Rounded MT Bold" pitchFamily="34" charset="0"/>
            </a:endParaRPr>
          </a:p>
          <a:p>
            <a:pPr algn="just"/>
            <a:r>
              <a:rPr lang="en-US" sz="4000" dirty="0" smtClean="0">
                <a:latin typeface="Arial Rounded MT Bold" pitchFamily="34" charset="0"/>
              </a:rPr>
              <a:t>1Jo 2:15 Do not love the world or the things in the world. If anyone loves the world, the love of the Father is not in him.</a:t>
            </a:r>
          </a:p>
          <a:p>
            <a:pPr algn="just">
              <a:buNone/>
            </a:pPr>
            <a:endParaRPr lang="en-US" sz="4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16 For all that is in the world--the lust of the flesh, the lust of the eyes, and the pride of life--is not of the Father but is of the world.</a:t>
            </a:r>
          </a:p>
          <a:p>
            <a:pPr algn="just"/>
            <a:r>
              <a:rPr lang="en-US" sz="4000" dirty="0" smtClean="0">
                <a:latin typeface="Arial Rounded MT Bold" pitchFamily="34" charset="0"/>
              </a:rPr>
              <a:t> </a:t>
            </a:r>
            <a:r>
              <a:rPr lang="en-US" sz="4000" dirty="0" smtClean="0">
                <a:solidFill>
                  <a:srgbClr val="0D069A"/>
                </a:solidFill>
                <a:latin typeface="Arial Rounded MT Bold" pitchFamily="34" charset="0"/>
              </a:rPr>
              <a:t>17 And the world is passing away, and the lust of it; but he who does the will of God abides forever.</a:t>
            </a:r>
          </a:p>
          <a:p>
            <a:pPr algn="r"/>
            <a:endParaRPr lang="en-US" sz="4000" dirty="0" smtClean="0">
              <a:latin typeface="Arial Rounded MT Bold" pitchFamily="34" charset="0"/>
            </a:endParaRPr>
          </a:p>
          <a:p>
            <a:pPr algn="r"/>
            <a:r>
              <a:rPr lang="en-US" sz="4000" dirty="0" smtClean="0">
                <a:solidFill>
                  <a:srgbClr val="C00000"/>
                </a:solidFill>
                <a:latin typeface="Arial Rounded MT Bold" pitchFamily="34" charset="0"/>
              </a:rPr>
              <a:t>AMEN ! </a:t>
            </a:r>
          </a:p>
          <a:p>
            <a:pPr>
              <a:buNone/>
            </a:pPr>
            <a:endParaRPr lang="en-US" sz="4000" dirty="0">
              <a:solidFill>
                <a:srgbClr val="C0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11093</TotalTime>
  <Words>1769</Words>
  <Application>Microsoft Office PowerPoint</Application>
  <PresentationFormat>On-screen Show (4:3)</PresentationFormat>
  <Paragraphs>103</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CHRIST THE ROCK CONGREGATION SUNDAY MAY 28TH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93</cp:revision>
  <dcterms:created xsi:type="dcterms:W3CDTF">2020-08-22T16:53:36Z</dcterms:created>
  <dcterms:modified xsi:type="dcterms:W3CDTF">2023-05-27T15:51:43Z</dcterms:modified>
</cp:coreProperties>
</file>