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6" r:id="rId2"/>
    <p:sldId id="510" r:id="rId3"/>
    <p:sldId id="513" r:id="rId4"/>
    <p:sldId id="531" r:id="rId5"/>
    <p:sldId id="257" r:id="rId6"/>
    <p:sldId id="514" r:id="rId7"/>
    <p:sldId id="532" r:id="rId8"/>
    <p:sldId id="516" r:id="rId9"/>
    <p:sldId id="533" r:id="rId10"/>
    <p:sldId id="534" r:id="rId11"/>
    <p:sldId id="515" r:id="rId12"/>
    <p:sldId id="535" r:id="rId13"/>
    <p:sldId id="536" r:id="rId14"/>
    <p:sldId id="537" r:id="rId15"/>
    <p:sldId id="541" r:id="rId16"/>
    <p:sldId id="518" r:id="rId17"/>
    <p:sldId id="542" r:id="rId18"/>
    <p:sldId id="543" r:id="rId19"/>
    <p:sldId id="519" r:id="rId20"/>
    <p:sldId id="544" r:id="rId21"/>
    <p:sldId id="545" r:id="rId22"/>
    <p:sldId id="546" r:id="rId23"/>
    <p:sldId id="506" r:id="rId24"/>
    <p:sldId id="547" r:id="rId25"/>
    <p:sldId id="548" r:id="rId26"/>
    <p:sldId id="530" r:id="rId27"/>
    <p:sldId id="550" r:id="rId28"/>
    <p:sldId id="54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F99CC"/>
    <a:srgbClr val="CCCC00"/>
    <a:srgbClr val="00FF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14"/>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5/13/2023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5/13/2023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eeBibleimages :: A widow feeds Elijah :: Elijah travels to ..."/>
          <p:cNvPicPr/>
          <p:nvPr/>
        </p:nvPicPr>
        <p:blipFill>
          <a:blip r:embed="rId2"/>
          <a:srcRect/>
          <a:stretch>
            <a:fillRect/>
          </a:stretch>
        </p:blipFill>
        <p:spPr bwMode="auto">
          <a:xfrm>
            <a:off x="0" y="2743200"/>
            <a:ext cx="9144000" cy="4114800"/>
          </a:xfrm>
          <a:prstGeom prst="rect">
            <a:avLst/>
          </a:prstGeom>
          <a:noFill/>
          <a:ln w="9525">
            <a:noFill/>
            <a:miter lim="800000"/>
            <a:headEnd/>
            <a:tailEnd/>
          </a:ln>
        </p:spPr>
      </p:pic>
      <p:sp>
        <p:nvSpPr>
          <p:cNvPr id="2" name="Title 1"/>
          <p:cNvSpPr>
            <a:spLocks noGrp="1"/>
          </p:cNvSpPr>
          <p:nvPr>
            <p:ph type="ctrTitle"/>
          </p:nvPr>
        </p:nvSpPr>
        <p:spPr>
          <a:xfrm>
            <a:off x="0" y="1"/>
            <a:ext cx="9144000" cy="2590799"/>
          </a:xfrm>
          <a:solidFill>
            <a:srgbClr val="CCCC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a:t>
            </a:r>
            <a:r>
              <a:rPr lang="en-US" b="1" dirty="0" smtClean="0">
                <a:solidFill>
                  <a:schemeClr val="tx1"/>
                </a:solidFill>
              </a:rPr>
              <a:t>14</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C00000"/>
                </a:solidFill>
              </a:rPr>
              <a:t>Sermon par </a:t>
            </a:r>
            <a:r>
              <a:rPr lang="en-US" b="1" dirty="0" smtClean="0">
                <a:solidFill>
                  <a:srgbClr val="C00000"/>
                </a:solidFill>
              </a:rPr>
              <a:t/>
            </a:r>
            <a:br>
              <a:rPr lang="en-US" b="1" dirty="0" smtClean="0">
                <a:solidFill>
                  <a:srgbClr val="C00000"/>
                </a:solidFill>
              </a:rPr>
            </a:br>
            <a:r>
              <a:rPr lang="en-US" b="1" dirty="0" smtClean="0">
                <a:solidFill>
                  <a:schemeClr val="tx1"/>
                </a:solidFill>
              </a:rPr>
              <a:t>Pasteur Jean Claude Jean </a:t>
            </a:r>
            <a:r>
              <a:rPr lang="en-US" b="1" dirty="0" err="1" smtClean="0">
                <a:solidFill>
                  <a:schemeClr val="tx1"/>
                </a:solidFill>
              </a:rPr>
              <a:t>Baptiste</a:t>
            </a:r>
            <a:endParaRPr lang="en-US" dirty="0">
              <a:solidFill>
                <a:schemeClr val="tx1"/>
              </a:solidFill>
            </a:endParaRPr>
          </a:p>
        </p:txBody>
      </p:sp>
      <p:sp>
        <p:nvSpPr>
          <p:cNvPr id="3" name="Subtitle 2"/>
          <p:cNvSpPr>
            <a:spLocks noGrp="1"/>
          </p:cNvSpPr>
          <p:nvPr>
            <p:ph type="subTitle" idx="1"/>
          </p:nvPr>
        </p:nvSpPr>
        <p:spPr>
          <a:xfrm>
            <a:off x="0" y="2667000"/>
            <a:ext cx="9144000" cy="685800"/>
          </a:xfrm>
          <a:ln/>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fr-FR" sz="5400" dirty="0" smtClean="0">
                <a:solidFill>
                  <a:schemeClr val="accent6">
                    <a:lumMod val="60000"/>
                    <a:lumOff val="40000"/>
                  </a:schemeClr>
                </a:solidFill>
                <a:latin typeface="Copperplate Gothic Bold" pitchFamily="34" charset="0"/>
              </a:rPr>
              <a:t>DIEU  PRENDRA  SOIN  DE  TOI</a:t>
            </a:r>
            <a:endParaRPr lang="fr-FR" sz="5400" dirty="0" smtClean="0">
              <a:solidFill>
                <a:schemeClr val="accent6">
                  <a:lumMod val="60000"/>
                  <a:lumOff val="40000"/>
                </a:schemeClr>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b="1" dirty="0" smtClean="0">
                <a:solidFill>
                  <a:srgbClr val="C00000"/>
                </a:solidFill>
                <a:latin typeface="Copperplate Gothic Bold" pitchFamily="34" charset="0"/>
              </a:rPr>
              <a:t>LECTURE : 1 Rois 17: 16</a:t>
            </a:r>
            <a:endParaRPr lang="en-US" sz="4000" dirty="0" smtClean="0">
              <a:solidFill>
                <a:srgbClr val="C00000"/>
              </a:solidFill>
              <a:latin typeface="Copperplate Gothic Bold" pitchFamily="34" charset="0"/>
            </a:endParaRPr>
          </a:p>
          <a:p>
            <a:endParaRPr lang="en-US" sz="4000" dirty="0" smtClean="0"/>
          </a:p>
          <a:p>
            <a:pPr algn="just"/>
            <a:r>
              <a:rPr lang="fr-FR" sz="4800" dirty="0" smtClean="0">
                <a:latin typeface="Arial Rounded MT Bold" pitchFamily="34" charset="0"/>
              </a:rPr>
              <a:t>La farine qui était dans le pot ne manqua point, et l’huile qui était dans la cruche ne diminua point, selon la parole que l'Eternel avait prononcée par Elie.</a:t>
            </a:r>
            <a:endParaRPr lang="en-US" sz="48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Arial Rounded MT Bold" pitchFamily="34" charset="0"/>
              </a:rPr>
              <a:t>INTRODUCTION</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Avant d'entrer dans le sujet de mon message ce matin, je veux chanter avec l’assemblée  le chant 133 CE : Sois sans alarme sans frayeur Dieu prendra soin de toi.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Ce n’est pas parce que vous ne comprenez pas les courbes, les virages de la vie que vous devez désespérer de toucher le port. </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Dieu qui nous appelle peut certainement nous mener jusqu’au bout et il le fera.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Les vents peuvent se déchaîner, les vagues s’agiter, les orages nous faire trembler  et nos cœurs se déchirer  encore nous pouvons faire confiance au guide fidèle qui nous qui nous tient la main.</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000" dirty="0" smtClean="0">
                <a:solidFill>
                  <a:srgbClr val="0D069A"/>
                </a:solidFill>
                <a:latin typeface="Arial Rounded MT Bold" pitchFamily="34" charset="0"/>
              </a:rPr>
              <a:t>Près de Jésus je trouve un sûr asile</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Et si mon ciel est parfois menaçant,</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Il me rassure; en lui je suis tranquille :</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Dans ma faiblesse agit son bras </a:t>
            </a:r>
            <a:r>
              <a:rPr lang="fr-FR" sz="4000" dirty="0" smtClean="0">
                <a:solidFill>
                  <a:srgbClr val="0D069A"/>
                </a:solidFill>
                <a:latin typeface="Arial Rounded MT Bold" pitchFamily="34" charset="0"/>
              </a:rPr>
              <a:t>puissant</a:t>
            </a:r>
            <a:endParaRPr lang="en-US" sz="4000" dirty="0" smtClean="0">
              <a:solidFill>
                <a:srgbClr val="0D069A"/>
              </a:solidFill>
              <a:latin typeface="Arial Rounded MT Bold" pitchFamily="34" charset="0"/>
            </a:endParaRPr>
          </a:p>
          <a:p>
            <a:pPr algn="ctr">
              <a:buNone/>
            </a:pPr>
            <a:r>
              <a:rPr lang="fr-FR" sz="4000" dirty="0" err="1" smtClean="0">
                <a:latin typeface="Arial Rounded MT Bold" pitchFamily="34" charset="0"/>
              </a:rPr>
              <a:t>Choeur</a:t>
            </a:r>
            <a:endParaRPr lang="en-US" sz="4000" dirty="0" smtClean="0">
              <a:latin typeface="Arial Rounded MT Bold" pitchFamily="34" charset="0"/>
            </a:endParaRPr>
          </a:p>
          <a:p>
            <a:pPr algn="ctr">
              <a:buNone/>
            </a:pPr>
            <a:r>
              <a:rPr lang="fr-FR" sz="4000" dirty="0" smtClean="0">
                <a:solidFill>
                  <a:srgbClr val="C00000"/>
                </a:solidFill>
                <a:latin typeface="Arial Rounded MT Bold" pitchFamily="34" charset="0"/>
              </a:rPr>
              <a:t>Près de Jésus nulle frayeur,</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La joie est indicible.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Près de Jésus, je suis vainqueur,</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L'âme heureuse et paisible.</a:t>
            </a:r>
            <a:endParaRPr lang="en-US" sz="4000" dirty="0" smtClean="0">
              <a:solidFill>
                <a:srgbClr val="C00000"/>
              </a:solidFill>
              <a:latin typeface="Arial Rounded MT Bold" pitchFamily="34" charset="0"/>
            </a:endParaRPr>
          </a:p>
          <a:p>
            <a:endParaRPr lang="en-US" sz="4000" dirty="0" smtClean="0">
              <a:latin typeface="Copperplate Gothic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dirty="0" smtClean="0">
                <a:solidFill>
                  <a:srgbClr val="C00000"/>
                </a:solidFill>
                <a:latin typeface="Copperplate Gothic Bold" pitchFamily="34" charset="0"/>
              </a:rPr>
              <a:t>Développent-</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latin typeface="Arial Rounded MT Bold" pitchFamily="34" charset="0"/>
              </a:rPr>
              <a:t>Dans le Livre des Rois un Roi pervers allie à une femme étrangère régna sur Israël : Achab Fils D’Omri.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fait tout ce qui est mal aux yeux de L’Eternel, plus que tous ceux qui avaient été avant lui.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Et comme si c’était pour lui peu de chose de se livrer aux péchés de Jéroboam, fils de </a:t>
            </a:r>
            <a:r>
              <a:rPr lang="fr-FR" sz="4000" dirty="0" err="1" smtClean="0">
                <a:latin typeface="Arial Rounded MT Bold" pitchFamily="34" charset="0"/>
              </a:rPr>
              <a:t>Nebath</a:t>
            </a:r>
            <a:r>
              <a:rPr lang="fr-FR" sz="4000" dirty="0" smtClean="0">
                <a:latin typeface="Arial Rounded MT Bold" pitchFamily="34" charset="0"/>
              </a:rPr>
              <a:t>.</a:t>
            </a:r>
          </a:p>
          <a:p>
            <a:pPr lvl="0"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I</a:t>
            </a:r>
            <a:r>
              <a:rPr lang="fr-FR" sz="4000" dirty="0" smtClean="0">
                <a:latin typeface="Arial Rounded MT Bold" pitchFamily="34" charset="0"/>
              </a:rPr>
              <a:t>l </a:t>
            </a:r>
            <a:r>
              <a:rPr lang="fr-FR" sz="4000" dirty="0" smtClean="0">
                <a:latin typeface="Arial Rounded MT Bold" pitchFamily="34" charset="0"/>
              </a:rPr>
              <a:t>prit pour femme Jézabel, fille D’éthanal, Roi des </a:t>
            </a:r>
            <a:r>
              <a:rPr lang="fr-FR" sz="4000" dirty="0" err="1" smtClean="0">
                <a:latin typeface="Arial Rounded MT Bold" pitchFamily="34" charset="0"/>
              </a:rPr>
              <a:t>Sidoniens</a:t>
            </a:r>
            <a:r>
              <a:rPr lang="fr-FR" sz="4000" dirty="0" smtClean="0">
                <a:latin typeface="Arial Rounded MT Bold" pitchFamily="34" charset="0"/>
              </a:rPr>
              <a:t>, et il alla servir Baal et se prosterner devant lui.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éleva un autel à Baal dans la maison de Baal qu’il bâtit  à Samarie, et fit une idole d'Astarté.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Achab fit plus encore que tous les rois d’Israël qui avait été avant lui, pour irriter l’Eternel, le Dieu d'Israël</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Rounded MT Bold" pitchFamily="34" charset="0"/>
              </a:rPr>
              <a:t>1- Devant une telle situation de crise quelqu’un se lève et dit non</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Cela ne peut pas continuer : Elie le </a:t>
            </a:r>
            <a:r>
              <a:rPr lang="fr-FR" sz="4000" dirty="0" err="1" smtClean="0">
                <a:solidFill>
                  <a:srgbClr val="0D069A"/>
                </a:solidFill>
                <a:latin typeface="Arial Rounded MT Bold" pitchFamily="34" charset="0"/>
              </a:rPr>
              <a:t>Thischbite</a:t>
            </a:r>
            <a:r>
              <a:rPr lang="fr-FR" sz="4000" dirty="0" smtClean="0">
                <a:solidFill>
                  <a:srgbClr val="0D069A"/>
                </a:solidFill>
                <a:latin typeface="Arial Rounded MT Bold" pitchFamily="34" charset="0"/>
              </a:rPr>
              <a:t>, l’un des habitants de Galaad. </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Elie ne nous est pas présenté dans ce passage comme un homme populaire, ni de race noble, de haut rang social</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latin typeface="Arial Rounded MT Bold" pitchFamily="34" charset="0"/>
              </a:rPr>
              <a:t>Il </a:t>
            </a:r>
            <a:r>
              <a:rPr lang="fr-FR" sz="4000" dirty="0" smtClean="0">
                <a:latin typeface="Arial Rounded MT Bold" pitchFamily="34" charset="0"/>
              </a:rPr>
              <a:t>nous est présenté comme un </a:t>
            </a:r>
            <a:r>
              <a:rPr lang="fr-FR" sz="4000" dirty="0" err="1" smtClean="0">
                <a:latin typeface="Arial Rounded MT Bold" pitchFamily="34" charset="0"/>
              </a:rPr>
              <a:t>Thischbite</a:t>
            </a:r>
            <a:r>
              <a:rPr lang="fr-FR" sz="4000" dirty="0" smtClean="0">
                <a:latin typeface="Arial Rounded MT Bold" pitchFamily="34" charset="0"/>
              </a:rPr>
              <a:t>, un habitant de Galaad. Ce qui compte ce n’est pas d'où nous sommes, mais ce que nous sommes.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Si Elie dans sa nation était encore inconnu pour Dieu il était le serviteur de L’Eternel</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Devant les actions malhonnêtes d ‘Achab seconde par Jézabel l’Esprit de Dieu en Elie s’est irrité. Et il dit à Achab d’un ton </a:t>
            </a:r>
            <a:r>
              <a:rPr lang="fr-FR" sz="4000" dirty="0" smtClean="0">
                <a:latin typeface="Arial Rounded MT Bold" pitchFamily="34" charset="0"/>
              </a:rPr>
              <a:t>sévère:</a:t>
            </a:r>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 </a:t>
            </a:r>
            <a:r>
              <a:rPr lang="fr-FR" sz="4000" dirty="0" smtClean="0">
                <a:latin typeface="Arial Rounded MT Bold" pitchFamily="34" charset="0"/>
              </a:rPr>
              <a:t>L’Eternel est vivant, le Dieu d'Israël dont je suis le serviteur et il n’aura ces années ci ni roses ni pluie, sinon à ma </a:t>
            </a:r>
            <a:r>
              <a:rPr lang="fr-FR" sz="4000" dirty="0" smtClean="0">
                <a:latin typeface="Arial Rounded MT Bold" pitchFamily="34" charset="0"/>
              </a:rPr>
              <a:t>parole</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Il a fallu un homme puissant pour confronter ce roi idolâtre et méchant et faire comprendre au monde qu’il y a un roi qui domine sur la terre. </a:t>
            </a:r>
            <a:endParaRPr lang="fr-FR" sz="4000" dirty="0" smtClean="0">
              <a:solidFill>
                <a:srgbClr val="0D069A"/>
              </a:solidFill>
              <a:latin typeface="Arial Rounded MT Bold" pitchFamily="34" charset="0"/>
            </a:endParaRPr>
          </a:p>
          <a:p>
            <a:pPr lvl="0" algn="just"/>
            <a:r>
              <a:rPr lang="fr-FR" sz="4000" dirty="0" smtClean="0">
                <a:latin typeface="Arial Rounded MT Bold" pitchFamily="34" charset="0"/>
              </a:rPr>
              <a:t>Qu’il </a:t>
            </a:r>
            <a:r>
              <a:rPr lang="fr-FR" sz="4000" dirty="0" smtClean="0">
                <a:latin typeface="Arial Rounded MT Bold" pitchFamily="34" charset="0"/>
              </a:rPr>
              <a:t>est le Dieu vivant, le Dieu d'Israël.</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00FF00"/>
                </a:solidFill>
                <a:latin typeface="Arial Rounded MT Bold" pitchFamily="34" charset="0"/>
              </a:rPr>
              <a:t>2- Dieu ordonne à Élie de quitter le territoire </a:t>
            </a:r>
            <a:r>
              <a:rPr lang="fr-FR" sz="4400" b="1" dirty="0" smtClean="0">
                <a:solidFill>
                  <a:srgbClr val="00FF00"/>
                </a:solidFill>
                <a:latin typeface="Arial Rounded MT Bold" pitchFamily="34" charset="0"/>
              </a:rPr>
              <a:t>D'Israël</a:t>
            </a:r>
            <a:endParaRPr lang="en-US" sz="4400" dirty="0" smtClean="0">
              <a:solidFill>
                <a:srgbClr val="00FF00"/>
              </a:solidFill>
              <a:latin typeface="Arial Rounded MT Bold" pitchFamily="34" charset="0"/>
            </a:endParaRPr>
          </a:p>
          <a:p>
            <a:pPr algn="just"/>
            <a:r>
              <a:rPr lang="fr-FR" sz="4400" dirty="0" smtClean="0">
                <a:latin typeface="Arial Rounded MT Bold" pitchFamily="34" charset="0"/>
              </a:rPr>
              <a:t>Pour la bonne raison qu’à coup sur Achab et Jézabel viendront après Lui et qu’aussi il doit être protégé de la famine qui vient. </a:t>
            </a:r>
            <a:endParaRPr lang="en-US" sz="4400" dirty="0" smtClean="0">
              <a:latin typeface="Arial Rounded MT Bold" pitchFamily="34" charset="0"/>
            </a:endParaRPr>
          </a:p>
          <a:p>
            <a:pPr algn="just"/>
            <a:r>
              <a:rPr lang="fr-FR" sz="4400" dirty="0" smtClean="0">
                <a:solidFill>
                  <a:srgbClr val="CCCC00"/>
                </a:solidFill>
                <a:latin typeface="Arial Rounded MT Bold" pitchFamily="34" charset="0"/>
              </a:rPr>
              <a:t>Dieu à cet effet lui donne des ordres clairs et précis</a:t>
            </a:r>
            <a:r>
              <a:rPr lang="fr-FR" sz="4400" dirty="0" smtClean="0">
                <a:solidFill>
                  <a:srgbClr val="CCCC00"/>
                </a:solidFill>
                <a:latin typeface="Arial Rounded MT Bold" pitchFamily="34" charset="0"/>
              </a:rPr>
              <a:t>.</a:t>
            </a:r>
            <a:endParaRPr lang="en-US" sz="4400" dirty="0" smtClean="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r>
              <a:rPr lang="fr-FR" sz="4000" dirty="0" smtClean="0">
                <a:solidFill>
                  <a:srgbClr val="CCCC00"/>
                </a:solidFill>
                <a:latin typeface="Arial Rounded MT Bold" pitchFamily="34" charset="0"/>
              </a:rPr>
              <a:t>1 </a:t>
            </a:r>
            <a:r>
              <a:rPr lang="fr-FR" sz="4000" dirty="0" smtClean="0">
                <a:solidFill>
                  <a:srgbClr val="CCCC00"/>
                </a:solidFill>
                <a:latin typeface="Arial Rounded MT Bold" pitchFamily="34" charset="0"/>
              </a:rPr>
              <a:t>Rois 17 : 1-6</a:t>
            </a:r>
            <a:endParaRPr lang="en-US" sz="4000" dirty="0" smtClean="0">
              <a:solidFill>
                <a:srgbClr val="CCCC00"/>
              </a:solidFill>
              <a:latin typeface="Arial Rounded MT Bold" pitchFamily="34" charset="0"/>
            </a:endParaRPr>
          </a:p>
          <a:p>
            <a:pPr algn="just"/>
            <a:r>
              <a:rPr lang="fr-FR" sz="4000" dirty="0" smtClean="0">
                <a:latin typeface="Arial Rounded MT Bold" pitchFamily="34" charset="0"/>
              </a:rPr>
              <a:t>1Ki 17:1 ¶ Élie, le </a:t>
            </a:r>
            <a:r>
              <a:rPr lang="fr-FR" sz="4000" dirty="0" err="1" smtClean="0">
                <a:latin typeface="Arial Rounded MT Bold" pitchFamily="34" charset="0"/>
              </a:rPr>
              <a:t>Thischbite</a:t>
            </a:r>
            <a:r>
              <a:rPr lang="fr-FR" sz="4000" dirty="0" smtClean="0">
                <a:latin typeface="Arial Rounded MT Bold" pitchFamily="34" charset="0"/>
              </a:rPr>
              <a:t>, l'un des habitants de Galaad, dit à Achab: L'Éternel est vivant, le Dieu d'Israël, dont je suis le serviteur! il n'y aura ces années-ci ni rosée ni pluie, sinon à ma parole.</a:t>
            </a:r>
            <a:endParaRPr lang="en-US" sz="4000" dirty="0" smtClean="0">
              <a:latin typeface="Arial Rounded MT Bold" pitchFamily="34" charset="0"/>
            </a:endParaRPr>
          </a:p>
          <a:p>
            <a:pPr algn="just"/>
            <a:r>
              <a:rPr lang="fr-FR" sz="4000" dirty="0" smtClean="0">
                <a:solidFill>
                  <a:srgbClr val="CCCC00"/>
                </a:solidFill>
                <a:latin typeface="Arial Rounded MT Bold" pitchFamily="34" charset="0"/>
              </a:rPr>
              <a:t> 2 Et la parole de l'Éternel fut adressée à Élie, en ces mots:</a:t>
            </a:r>
            <a:endParaRPr lang="en-US" sz="4000" dirty="0" smtClean="0">
              <a:solidFill>
                <a:srgbClr val="CCCC00"/>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latin typeface="Arial Rounded MT Bold" pitchFamily="34" charset="0"/>
              </a:rPr>
              <a:t>3 </a:t>
            </a:r>
            <a:r>
              <a:rPr lang="fr-FR" sz="4000" dirty="0" smtClean="0">
                <a:latin typeface="Arial Rounded MT Bold" pitchFamily="34" charset="0"/>
              </a:rPr>
              <a:t>Pars d'ici, dirige-toi vers l'orient, et cache-toi près du torrent de </a:t>
            </a:r>
            <a:r>
              <a:rPr lang="fr-FR" sz="4000" dirty="0" err="1" smtClean="0">
                <a:latin typeface="Arial Rounded MT Bold" pitchFamily="34" charset="0"/>
              </a:rPr>
              <a:t>Kerith</a:t>
            </a:r>
            <a:r>
              <a:rPr lang="fr-FR" sz="4000" dirty="0" smtClean="0">
                <a:latin typeface="Arial Rounded MT Bold" pitchFamily="34" charset="0"/>
              </a:rPr>
              <a:t>, qui est en face du Jourdain.</a:t>
            </a:r>
            <a:endParaRPr lang="en-US" sz="4000" dirty="0" smtClean="0">
              <a:latin typeface="Arial Rounded MT Bold" pitchFamily="34" charset="0"/>
            </a:endParaRPr>
          </a:p>
          <a:p>
            <a:pPr algn="just"/>
            <a:r>
              <a:rPr lang="fr-FR" sz="4000" dirty="0" smtClean="0">
                <a:solidFill>
                  <a:srgbClr val="CCCC00"/>
                </a:solidFill>
                <a:latin typeface="Arial Rounded MT Bold" pitchFamily="34" charset="0"/>
              </a:rPr>
              <a:t> 4 Tu boiras de l'eau du torrent, et j'ai ordonné aux corbeaux de te nourrir là.</a:t>
            </a:r>
            <a:endParaRPr lang="en-US" sz="4000" dirty="0" smtClean="0">
              <a:solidFill>
                <a:srgbClr val="CCCC00"/>
              </a:solidFill>
              <a:latin typeface="Arial Rounded MT Bold" pitchFamily="34" charset="0"/>
            </a:endParaRPr>
          </a:p>
          <a:p>
            <a:pPr algn="just"/>
            <a:r>
              <a:rPr lang="fr-FR" sz="4000" dirty="0" smtClean="0">
                <a:latin typeface="Arial Rounded MT Bold" pitchFamily="34" charset="0"/>
              </a:rPr>
              <a:t> 5 Il partit et fit selon la parole de l'Éternel, et il alla s'établir près du torrent de </a:t>
            </a:r>
            <a:r>
              <a:rPr lang="fr-FR" sz="4000" dirty="0" err="1" smtClean="0">
                <a:latin typeface="Arial Rounded MT Bold" pitchFamily="34" charset="0"/>
              </a:rPr>
              <a:t>Kerith</a:t>
            </a:r>
            <a:r>
              <a:rPr lang="fr-FR" sz="4000" dirty="0" smtClean="0">
                <a:latin typeface="Arial Rounded MT Bold" pitchFamily="34" charset="0"/>
              </a:rPr>
              <a:t>, qui est en face du Jourdain.</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6 </a:t>
            </a:r>
            <a:r>
              <a:rPr lang="fr-FR" sz="4800" dirty="0" smtClean="0">
                <a:latin typeface="Arial Rounded MT Bold" pitchFamily="34" charset="0"/>
              </a:rPr>
              <a:t>Les corbeaux lui apportaient du pain et de la viande le matin, et du pain et de la viande le soir, et il buvait de l'eau du torrent</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solidFill>
                  <a:srgbClr val="CCCC00"/>
                </a:solidFill>
                <a:latin typeface="Arial Rounded MT Bold" pitchFamily="34" charset="0"/>
              </a:rPr>
              <a:t>Pars d’ici, dirige-toi vers l’orient, cache-toi près du torrent de </a:t>
            </a:r>
            <a:r>
              <a:rPr lang="fr-FR" sz="4800" dirty="0" err="1" smtClean="0">
                <a:solidFill>
                  <a:srgbClr val="CCCC00"/>
                </a:solidFill>
                <a:latin typeface="Arial Rounded MT Bold" pitchFamily="34" charset="0"/>
              </a:rPr>
              <a:t>Kerith</a:t>
            </a:r>
            <a:r>
              <a:rPr lang="fr-FR" sz="4800" dirty="0" smtClean="0">
                <a:solidFill>
                  <a:srgbClr val="CCCC00"/>
                </a:solidFill>
                <a:latin typeface="Arial Rounded MT Bold" pitchFamily="34" charset="0"/>
              </a:rPr>
              <a:t>, qui est en face du Jourdain. </a:t>
            </a:r>
            <a:endParaRPr lang="en-US" sz="4800" dirty="0" smtClean="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Tu </a:t>
            </a:r>
            <a:r>
              <a:rPr lang="fr-FR" sz="4400" dirty="0" smtClean="0">
                <a:latin typeface="Arial Rounded MT Bold" pitchFamily="34" charset="0"/>
              </a:rPr>
              <a:t>boiras l’eau du torrent et j’ai ordonné aux corbeaux de te nourrir </a:t>
            </a:r>
            <a:r>
              <a:rPr lang="fr-FR" sz="4400" dirty="0" smtClean="0">
                <a:latin typeface="Arial Rounded MT Bold" pitchFamily="34" charset="0"/>
              </a:rPr>
              <a:t>là.</a:t>
            </a:r>
            <a:endParaRPr lang="en-US" sz="4400" dirty="0" smtClean="0">
              <a:latin typeface="Arial Rounded MT Bold" pitchFamily="34" charset="0"/>
            </a:endParaRPr>
          </a:p>
          <a:p>
            <a:pPr lvl="0" algn="just"/>
            <a:r>
              <a:rPr lang="fr-FR" sz="4400" dirty="0" smtClean="0">
                <a:solidFill>
                  <a:srgbClr val="CCCC00"/>
                </a:solidFill>
                <a:latin typeface="Arial Rounded MT Bold" pitchFamily="34" charset="0"/>
              </a:rPr>
              <a:t>Elie obéit à la parole de l’Eternel et il fut nourri pendant un certain temps par les corbeaux qui lui apportent du pain et de la viande matin et soir.</a:t>
            </a:r>
            <a:endParaRPr lang="en-US" sz="4400" dirty="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0D069A"/>
                </a:solidFill>
                <a:latin typeface="Arial Rounded MT Bold" pitchFamily="34" charset="0"/>
              </a:rPr>
              <a:t>3—Mais au bout d’un certain temps le torrent fut à sec, car il n’était point tombé de pluie dans le pays</a:t>
            </a:r>
            <a:r>
              <a:rPr lang="fr-FR" sz="4800" b="1" dirty="0" smtClean="0">
                <a:solidFill>
                  <a:srgbClr val="0D069A"/>
                </a:solidFill>
                <a:latin typeface="Arial Rounded MT Bold" pitchFamily="34" charset="0"/>
              </a:rPr>
              <a:t>.</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Dieu sait que le torrent est à sec.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Quand une porte est fermée, il ouvrira une nouvelle porte. </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latin typeface="Arial Rounded MT Bold" pitchFamily="34" charset="0"/>
              </a:rPr>
              <a:t>Celui </a:t>
            </a:r>
            <a:r>
              <a:rPr lang="fr-FR" sz="5400" dirty="0" smtClean="0">
                <a:latin typeface="Arial Rounded MT Bold" pitchFamily="34" charset="0"/>
              </a:rPr>
              <a:t>qui dépend de Dieu et qui lui fait confiance ne sera jamais à bout de ressource. </a:t>
            </a:r>
            <a:endParaRPr lang="en-US" sz="5400" dirty="0" smtClean="0">
              <a:latin typeface="Arial Rounded MT Bold" pitchFamily="34" charset="0"/>
            </a:endParaRPr>
          </a:p>
          <a:p>
            <a:pPr lvl="0" algn="just"/>
            <a:r>
              <a:rPr lang="fr-FR" sz="5400" dirty="0" smtClean="0">
                <a:solidFill>
                  <a:srgbClr val="C00000"/>
                </a:solidFill>
                <a:latin typeface="Arial Rounded MT Bold" pitchFamily="34" charset="0"/>
              </a:rPr>
              <a:t>Dieu dirigea Elie vers </a:t>
            </a:r>
            <a:r>
              <a:rPr lang="fr-FR" sz="5400" dirty="0" err="1" smtClean="0">
                <a:solidFill>
                  <a:srgbClr val="C00000"/>
                </a:solidFill>
                <a:latin typeface="Arial Rounded MT Bold" pitchFamily="34" charset="0"/>
              </a:rPr>
              <a:t>Sarepta</a:t>
            </a:r>
            <a:r>
              <a:rPr lang="fr-FR" sz="5400" dirty="0" smtClean="0">
                <a:solidFill>
                  <a:srgbClr val="C00000"/>
                </a:solidFill>
                <a:latin typeface="Arial Rounded MT Bold" pitchFamily="34" charset="0"/>
              </a:rPr>
              <a:t> en Sidon, fief de Jézabel. </a:t>
            </a:r>
            <a:endParaRPr lang="en-US" sz="5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Voici </a:t>
            </a:r>
            <a:r>
              <a:rPr lang="fr-FR" sz="4800" dirty="0" smtClean="0">
                <a:latin typeface="Arial Rounded MT Bold" pitchFamily="34" charset="0"/>
              </a:rPr>
              <a:t>j’ai ordonne a une femme veuve de te nourrir.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Une femme veuve et pauvre qui n’a pas elle même le moyen de se nourrir. C’est bien elle que Dieu a choisi pour nourrir Elie</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800" dirty="0" smtClean="0">
                <a:solidFill>
                  <a:srgbClr val="C00000"/>
                </a:solidFill>
                <a:latin typeface="Arial Rounded MT Bold" pitchFamily="34" charset="0"/>
              </a:rPr>
              <a:t>1Rois 17: 8-12</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1Ki 17:8 ¶ Alors la parole de l'Éternel lui fut adressée en ces mots:</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9 Lève-toi, va à </a:t>
            </a:r>
            <a:r>
              <a:rPr lang="fr-FR" sz="4800" dirty="0" err="1" smtClean="0">
                <a:solidFill>
                  <a:srgbClr val="C00000"/>
                </a:solidFill>
                <a:latin typeface="Arial Rounded MT Bold" pitchFamily="34" charset="0"/>
              </a:rPr>
              <a:t>Sarepta</a:t>
            </a:r>
            <a:r>
              <a:rPr lang="fr-FR" sz="4800" dirty="0" smtClean="0">
                <a:solidFill>
                  <a:srgbClr val="C00000"/>
                </a:solidFill>
                <a:latin typeface="Arial Rounded MT Bold" pitchFamily="34" charset="0"/>
              </a:rPr>
              <a:t>, qui appartient à Sidon, et demeure là. Voici, j'y ai ordonné à une femme veuve de te nourrir.</a:t>
            </a:r>
            <a:endParaRPr lang="en-US" sz="4800" dirty="0" smtClean="0">
              <a:solidFill>
                <a:srgbClr val="C0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10 </a:t>
            </a:r>
            <a:r>
              <a:rPr lang="fr-FR" sz="4000" dirty="0" smtClean="0">
                <a:latin typeface="Arial Rounded MT Bold" pitchFamily="34" charset="0"/>
              </a:rPr>
              <a:t>Il se leva, et il alla à </a:t>
            </a:r>
            <a:r>
              <a:rPr lang="fr-FR" sz="4000" dirty="0" err="1" smtClean="0">
                <a:latin typeface="Arial Rounded MT Bold" pitchFamily="34" charset="0"/>
              </a:rPr>
              <a:t>Sarepta</a:t>
            </a:r>
            <a:r>
              <a:rPr lang="fr-FR" sz="4000" dirty="0" smtClean="0">
                <a:latin typeface="Arial Rounded MT Bold" pitchFamily="34" charset="0"/>
              </a:rPr>
              <a:t>. Comme il arrivait à l'entrée de la ville, voici, il y avait là une femme veuve qui ramassait du bois. Il l'appela, et dit: Va me chercher, je te prie, un peu d'eau dans un vase, afin que je boive.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11 Et elle alla en chercher. Il l'appela de nouveau, et dit: Apporte-moi, je te prie, un morceau de pain dans ta main.</a:t>
            </a:r>
            <a:endParaRPr lang="en-US" sz="4000" dirty="0" smtClean="0">
              <a:solidFill>
                <a:srgbClr val="C00000"/>
              </a:solidFill>
              <a:latin typeface="Arial Rounded MT Bold" pitchFamily="34" charset="0"/>
            </a:endParaRPr>
          </a:p>
          <a:p>
            <a:pPr algn="just"/>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12 </a:t>
            </a:r>
            <a:r>
              <a:rPr lang="fr-FR" sz="4000" dirty="0" smtClean="0">
                <a:latin typeface="Arial Rounded MT Bold" pitchFamily="34" charset="0"/>
              </a:rPr>
              <a:t>Et elle répondit: L'Éternel, ton Dieu, est vivant! je n'ai rien de cuit, je n'ai qu'une poignée de farine dans un pot et un peu d'huile dans une cruche. </a:t>
            </a:r>
            <a:r>
              <a:rPr lang="fr-FR" sz="4000" dirty="0" smtClean="0">
                <a:solidFill>
                  <a:srgbClr val="C00000"/>
                </a:solidFill>
                <a:latin typeface="Arial Rounded MT Bold" pitchFamily="34" charset="0"/>
              </a:rPr>
              <a:t>Et voici, je ramasse deux morceaux de bois, puis je rentrerai et je préparerai cela pour moi et pour mon fils; nous mangerons, après quoi nous mourrons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veuve de </a:t>
            </a:r>
            <a:r>
              <a:rPr lang="fr-FR" sz="4000" dirty="0" err="1" smtClean="0">
                <a:latin typeface="Arial Rounded MT Bold" pitchFamily="34" charset="0"/>
              </a:rPr>
              <a:t>Sarepta</a:t>
            </a:r>
            <a:r>
              <a:rPr lang="fr-FR" sz="4000" dirty="0" smtClean="0">
                <a:latin typeface="Arial Rounded MT Bold" pitchFamily="34" charset="0"/>
              </a:rPr>
              <a:t> anticipait la mort. Elle n’avait plus de quoi manger et la famine enveloppait tout le </a:t>
            </a:r>
            <a:r>
              <a:rPr lang="fr-FR" sz="4000" dirty="0" smtClean="0">
                <a:latin typeface="Arial Rounded MT Bold" pitchFamily="34" charset="0"/>
              </a:rPr>
              <a:t>pays</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Voici je ramasse deux morceaux de bois, puis je rentrerai et je préparerai cela pour moi et pour mon fils; nous mangerons, après quoi nous mourrons.” </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Rounded MT Bold" pitchFamily="34" charset="0"/>
              </a:rPr>
              <a:t>4 - Non cela n’arrivera pas. Ne crois point. </a:t>
            </a:r>
            <a:endParaRPr lang="en-US" sz="4000" dirty="0" smtClean="0">
              <a:latin typeface="Arial Rounded MT Bold" pitchFamily="34" charset="0"/>
            </a:endParaRPr>
          </a:p>
          <a:p>
            <a:pPr algn="ctr"/>
            <a:r>
              <a:rPr lang="fr-FR" sz="4000" b="1" dirty="0" smtClean="0">
                <a:solidFill>
                  <a:schemeClr val="bg1"/>
                </a:solidFill>
                <a:latin typeface="Arial Rounded MT Bold" pitchFamily="34" charset="0"/>
              </a:rPr>
              <a:t>1 Rois 17: 13-14 </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1Ki 17:13 Élie lui dit: Ne crains point, rentre, fais comme tu as dit. Seulement, prépare-moi d'abord avec cela un petit gâteau, et tu me l'apporteras; tu en feras ensuite pour toi et pour ton fils.</a:t>
            </a:r>
            <a:endParaRPr lang="en-US" sz="40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14 </a:t>
            </a:r>
            <a:r>
              <a:rPr lang="fr-FR" sz="4000" dirty="0" smtClean="0">
                <a:latin typeface="Arial Rounded MT Bold" pitchFamily="34" charset="0"/>
              </a:rPr>
              <a:t>Car ainsi parle l'Éternel, le Dieu d'Israël: La farine qui est dans le pot ne manquera point et l'huile qui est dans la cruche ne diminuera point, jusqu'au jour où l'Éternel fera tomber de la pluie sur la face du sol</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Deux mots qui attirent l’attention d’abord et ensuite et c’est l’attitude de la foi qui va changer toute l'équation</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Elle </a:t>
            </a:r>
            <a:r>
              <a:rPr lang="fr-FR" sz="4000" dirty="0" smtClean="0">
                <a:latin typeface="Arial Rounded MT Bold" pitchFamily="34" charset="0"/>
              </a:rPr>
              <a:t>alla et elle fit selon la parole d’Elie et pendant longtemps elle eut de quoi manger elle et sa famille ainsi qu'Elie</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La farine qui était dans le pot ne manqua point, ni l’huile qui était dans la cruche ne diminua point, selon la parole que l'éternel avait prononcée par Elie. </a:t>
            </a:r>
            <a:endParaRPr lang="en-US" sz="4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800" b="1" dirty="0" smtClean="0">
                <a:solidFill>
                  <a:srgbClr val="0D069A"/>
                </a:solidFill>
                <a:latin typeface="Arial Rounded MT Bold" pitchFamily="34" charset="0"/>
              </a:rPr>
              <a:t>Conclusion-</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Bien aimés dans le Seigneur il y a une dimension en Dieu que vous ne connaîtrez jamais, des bénédictions que vous n'hésiterai point si vous n’avez pas la foi en Dieu si vous ne servez Dieu avec fidélité.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smtClean="0">
                <a:latin typeface="Arial Rounded MT Bold" pitchFamily="34" charset="0"/>
              </a:rPr>
              <a:t>Elie </a:t>
            </a:r>
            <a:r>
              <a:rPr lang="fr-FR" sz="5400" dirty="0" smtClean="0">
                <a:latin typeface="Arial Rounded MT Bold" pitchFamily="34" charset="0"/>
              </a:rPr>
              <a:t>n’est pas passé au stade de prophète puissant par un coup de baguette magique mais par des tests de la part de l’Eternel qu’il a subis et réussis. </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latin typeface="Arial Rounded MT Bold" pitchFamily="34" charset="0"/>
              </a:rPr>
              <a:t>Comme </a:t>
            </a:r>
            <a:r>
              <a:rPr lang="fr-FR" sz="4800" dirty="0" smtClean="0">
                <a:latin typeface="Arial Rounded MT Bold" pitchFamily="34" charset="0"/>
              </a:rPr>
              <a:t>Elie, vous êtes appelé  à vous faire un nom au service de Dieu et à faire connaître sur la terre que l’Eternel est vivant, qu’il ya un Dieu et que vous êtes son serviteur</a:t>
            </a:r>
            <a:r>
              <a:rPr lang="fr-FR" sz="4800" dirty="0" smtClean="0">
                <a:latin typeface="Arial Rounded MT Bold" pitchFamily="34" charset="0"/>
              </a:rPr>
              <a:t>! </a:t>
            </a:r>
            <a:r>
              <a:rPr lang="fr-FR" sz="4800" dirty="0" smtClean="0">
                <a:latin typeface="Arial Rounded MT Bold" pitchFamily="34" charset="0"/>
              </a:rPr>
              <a:t>                                                   </a:t>
            </a:r>
            <a:endParaRPr lang="en-US" sz="4800" dirty="0" smtClean="0">
              <a:latin typeface="Arial Rounded MT Bold" pitchFamily="34" charset="0"/>
            </a:endParaRPr>
          </a:p>
          <a:p>
            <a:pPr algn="r">
              <a:buNone/>
            </a:pPr>
            <a:r>
              <a:rPr lang="fr-FR" sz="4800" b="1" dirty="0" smtClean="0">
                <a:solidFill>
                  <a:srgbClr val="0D069A"/>
                </a:solidFill>
                <a:latin typeface="Arial Rounded MT Bold" pitchFamily="34" charset="0"/>
              </a:rPr>
              <a:t>AMEN </a:t>
            </a:r>
            <a:r>
              <a:rPr lang="fr-FR" b="1" dirty="0" smtClean="0">
                <a:solidFill>
                  <a:srgbClr val="0D069A"/>
                </a:solidFill>
              </a:rPr>
              <a:t>!</a:t>
            </a:r>
            <a:endParaRPr lang="en-US" dirty="0">
              <a:solidFill>
                <a:srgbClr val="0D069A"/>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10816</TotalTime>
  <Words>1151</Words>
  <Application>Microsoft Office PowerPoint</Application>
  <PresentationFormat>On-screen Show (4:3)</PresentationFormat>
  <Paragraphs>75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CHRIST THE ROCK CONGREGATION SUNDAY MAY 14TH 2023  Sermon par  Pasteur Jean Claude Jean 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65</cp:revision>
  <dcterms:created xsi:type="dcterms:W3CDTF">2020-08-22T16:53:36Z</dcterms:created>
  <dcterms:modified xsi:type="dcterms:W3CDTF">2023-05-13T23:47:31Z</dcterms:modified>
</cp:coreProperties>
</file>