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620" r:id="rId2"/>
    <p:sldId id="621" r:id="rId3"/>
    <p:sldId id="631" r:id="rId4"/>
    <p:sldId id="632" r:id="rId5"/>
    <p:sldId id="633" r:id="rId6"/>
    <p:sldId id="636" r:id="rId7"/>
    <p:sldId id="637" r:id="rId8"/>
    <p:sldId id="638" r:id="rId9"/>
    <p:sldId id="622" r:id="rId10"/>
    <p:sldId id="639" r:id="rId11"/>
    <p:sldId id="640" r:id="rId12"/>
    <p:sldId id="641" r:id="rId13"/>
    <p:sldId id="642" r:id="rId14"/>
    <p:sldId id="643" r:id="rId15"/>
    <p:sldId id="645" r:id="rId16"/>
    <p:sldId id="646" r:id="rId17"/>
    <p:sldId id="647" r:id="rId18"/>
    <p:sldId id="648" r:id="rId19"/>
    <p:sldId id="649" r:id="rId20"/>
    <p:sldId id="627" r:id="rId21"/>
    <p:sldId id="650" r:id="rId22"/>
    <p:sldId id="651" r:id="rId23"/>
    <p:sldId id="628" r:id="rId24"/>
    <p:sldId id="652" r:id="rId25"/>
    <p:sldId id="653" r:id="rId26"/>
    <p:sldId id="654" r:id="rId27"/>
    <p:sldId id="629" r:id="rId28"/>
    <p:sldId id="655" r:id="rId29"/>
    <p:sldId id="630" r:id="rId30"/>
    <p:sldId id="656" r:id="rId31"/>
    <p:sldId id="657" r:id="rId32"/>
    <p:sldId id="658" r:id="rId33"/>
    <p:sldId id="659" r:id="rId34"/>
    <p:sldId id="623" r:id="rId35"/>
    <p:sldId id="660" r:id="rId36"/>
    <p:sldId id="66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00CC"/>
    <a:srgbClr val="FF00FF"/>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2474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3/30/2023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3/30/2023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3/30/2023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3/30/2023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3/30/2023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3/30/2023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3/30/2023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3/30/2023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3/30/2023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a:t>
            </a:r>
            <a:r>
              <a:rPr lang="en-US" b="1" dirty="0" smtClean="0">
                <a:solidFill>
                  <a:srgbClr val="0D069A"/>
                </a:solidFill>
              </a:rPr>
              <a:t>2 AVRIL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MARC E SIMEON</a:t>
            </a:r>
            <a:endParaRPr lang="en-US" dirty="0">
              <a:solidFill>
                <a:srgbClr val="0D069A"/>
              </a:solidFill>
            </a:endParaRPr>
          </a:p>
        </p:txBody>
      </p:sp>
      <p:sp>
        <p:nvSpPr>
          <p:cNvPr id="39937" name="Rectangle 1"/>
          <p:cNvSpPr>
            <a:spLocks noChangeArrowheads="1"/>
          </p:cNvSpPr>
          <p:nvPr/>
        </p:nvSpPr>
        <p:spPr bwMode="auto">
          <a:xfrm>
            <a:off x="0" y="2819400"/>
            <a:ext cx="9144000" cy="4708981"/>
          </a:xfrm>
          <a:prstGeom prst="rect">
            <a:avLst/>
          </a:prstGeom>
          <a:solidFill>
            <a:schemeClr val="accent6">
              <a:lumMod val="75000"/>
            </a:schemeClr>
          </a:solidFill>
          <a:ln>
            <a:headEnd/>
            <a:tailEn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algn="ctr"/>
            <a:r>
              <a:rPr lang="fr-FR" sz="6000" b="1" dirty="0" smtClean="0"/>
              <a:t>L’ENTRÉE </a:t>
            </a:r>
            <a:r>
              <a:rPr lang="fr-FR" sz="6000" b="1" dirty="0" smtClean="0"/>
              <a:t>TRIOMPHALE DE JESUS A JERUSALEM: </a:t>
            </a:r>
            <a:endParaRPr lang="fr-FR" sz="6000" b="1" dirty="0" smtClean="0"/>
          </a:p>
          <a:p>
            <a:pPr algn="ctr"/>
            <a:r>
              <a:rPr lang="fr-FR" sz="6000" b="1" dirty="0" smtClean="0">
                <a:solidFill>
                  <a:schemeClr val="tx1"/>
                </a:solidFill>
              </a:rPr>
              <a:t>UNE </a:t>
            </a:r>
            <a:r>
              <a:rPr lang="fr-FR" sz="6000" b="1" dirty="0" smtClean="0">
                <a:solidFill>
                  <a:schemeClr val="tx1"/>
                </a:solidFill>
              </a:rPr>
              <a:t>ECLIPSE DE GLOIRE AVANT LA </a:t>
            </a:r>
            <a:r>
              <a:rPr lang="fr-FR" sz="6000" b="1" dirty="0" smtClean="0">
                <a:solidFill>
                  <a:schemeClr val="tx1"/>
                </a:solidFill>
              </a:rPr>
              <a:t>CROIX </a:t>
            </a:r>
            <a:endParaRPr lang="en-US" sz="6000" b="1" dirty="0" smtClean="0">
              <a:solidFill>
                <a:schemeClr val="tx1"/>
              </a:solidFill>
            </a:endParaRPr>
          </a:p>
          <a:p>
            <a:pPr algn="ctr"/>
            <a:endParaRPr lang="en-US" sz="6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0000" lnSpcReduction="20000"/>
          </a:bodyPr>
          <a:lstStyle/>
          <a:p>
            <a:pPr algn="ctr"/>
            <a:r>
              <a:rPr lang="fr-FR" sz="5400" b="1" dirty="0" smtClean="0">
                <a:solidFill>
                  <a:srgbClr val="0000CC"/>
                </a:solidFill>
                <a:latin typeface="Arial Rounded MT Bold" pitchFamily="34" charset="0"/>
              </a:rPr>
              <a:t>L’ENTRÉE TRIOMPHALE DE JESUS A JERUSALEM: UNE ECLIPSE DE GLOIRE AVANT LA CROIX. </a:t>
            </a:r>
            <a:endParaRPr lang="en-US" sz="5400" b="1" dirty="0" smtClean="0">
              <a:solidFill>
                <a:srgbClr val="0000CC"/>
              </a:solidFill>
              <a:latin typeface="Arial Rounded MT Bold" pitchFamily="34" charset="0"/>
            </a:endParaRPr>
          </a:p>
          <a:p>
            <a:pPr algn="just"/>
            <a:r>
              <a:rPr lang="fr-FR" sz="6300" b="1" dirty="0" smtClean="0">
                <a:solidFill>
                  <a:srgbClr val="FF0000"/>
                </a:solidFill>
                <a:latin typeface="Arial Rounded MT Bold" pitchFamily="34" charset="0"/>
              </a:rPr>
              <a:t>Luc 19:28-44 </a:t>
            </a:r>
            <a:endParaRPr lang="en-US" sz="6300" b="1" dirty="0" smtClean="0">
              <a:solidFill>
                <a:srgbClr val="FF0000"/>
              </a:solidFill>
              <a:latin typeface="Arial Rounded MT Bold" pitchFamily="34" charset="0"/>
            </a:endParaRPr>
          </a:p>
          <a:p>
            <a:pPr algn="just"/>
            <a:r>
              <a:rPr lang="fr-FR" sz="6300" b="1" dirty="0" smtClean="0">
                <a:latin typeface="Arial Rounded MT Bold" pitchFamily="34" charset="0"/>
              </a:rPr>
              <a:t>Lu 19:28 ¶ Après avoir ainsi parlé, Jésus marcha devant la foule, pour monter à Jérusalem.</a:t>
            </a:r>
            <a:endParaRPr lang="en-US" sz="6300" b="1" dirty="0" smtClean="0">
              <a:latin typeface="Arial Rounded MT Bold" pitchFamily="34" charset="0"/>
            </a:endParaRPr>
          </a:p>
          <a:p>
            <a:pPr algn="just"/>
            <a:r>
              <a:rPr lang="fr-FR" sz="6300" b="1" dirty="0" smtClean="0">
                <a:solidFill>
                  <a:srgbClr val="FF0000"/>
                </a:solidFill>
                <a:latin typeface="Arial Rounded MT Bold" pitchFamily="34" charset="0"/>
              </a:rPr>
              <a:t> 29 Lorsqu'il approcha de </a:t>
            </a:r>
            <a:r>
              <a:rPr lang="fr-FR" sz="6300" b="1" dirty="0" err="1" smtClean="0">
                <a:solidFill>
                  <a:srgbClr val="FF0000"/>
                </a:solidFill>
                <a:latin typeface="Arial Rounded MT Bold" pitchFamily="34" charset="0"/>
              </a:rPr>
              <a:t>Bethphagé</a:t>
            </a:r>
            <a:r>
              <a:rPr lang="fr-FR" sz="6300" b="1" dirty="0" smtClean="0">
                <a:solidFill>
                  <a:srgbClr val="FF0000"/>
                </a:solidFill>
                <a:latin typeface="Arial Rounded MT Bold" pitchFamily="34" charset="0"/>
              </a:rPr>
              <a:t> et de Béthanie, vers la montagne appelée montagne des oliviers, Jésus envoya deux de ses disciples</a:t>
            </a:r>
            <a:r>
              <a:rPr lang="fr-FR" sz="6300" b="1" dirty="0" smtClean="0">
                <a:solidFill>
                  <a:srgbClr val="FF0000"/>
                </a:solidFill>
                <a:latin typeface="Arial Rounded MT Bold" pitchFamily="34" charset="0"/>
              </a:rPr>
              <a:t>,</a:t>
            </a:r>
            <a:endParaRPr lang="en-US" sz="63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0000" lnSpcReduction="20000"/>
          </a:bodyPr>
          <a:lstStyle/>
          <a:p>
            <a:pPr algn="just"/>
            <a:r>
              <a:rPr lang="fr-FR" sz="5400" b="1" dirty="0" smtClean="0">
                <a:latin typeface="Arial Rounded MT Bold" pitchFamily="34" charset="0"/>
              </a:rPr>
              <a:t>30 </a:t>
            </a:r>
            <a:r>
              <a:rPr lang="fr-FR" sz="5400" b="1" dirty="0" smtClean="0">
                <a:latin typeface="Arial Rounded MT Bold" pitchFamily="34" charset="0"/>
              </a:rPr>
              <a:t>en disant: Allez au village qui est en face; quand vous y serez entrés, vous trouverez un ânon attaché, sur lequel aucun homme ne s'est jamais assis; détachez-le, et amenez-le.</a:t>
            </a:r>
            <a:endParaRPr lang="en-US" sz="5400" b="1" dirty="0" smtClean="0">
              <a:latin typeface="Arial Rounded MT Bold" pitchFamily="34" charset="0"/>
            </a:endParaRPr>
          </a:p>
          <a:p>
            <a:pPr algn="just"/>
            <a:r>
              <a:rPr lang="fr-FR" sz="5700" b="1" dirty="0" smtClean="0">
                <a:latin typeface="Arial Rounded MT Bold" pitchFamily="34" charset="0"/>
              </a:rPr>
              <a:t> </a:t>
            </a:r>
            <a:r>
              <a:rPr lang="fr-FR" sz="5700" b="1" dirty="0" smtClean="0">
                <a:solidFill>
                  <a:srgbClr val="FF0000"/>
                </a:solidFill>
                <a:latin typeface="Arial Rounded MT Bold" pitchFamily="34" charset="0"/>
              </a:rPr>
              <a:t>31 Si quelqu'un vous demande: Pourquoi le détachez-vous? vous lui répondrez: Le Seigneur en a besoin.</a:t>
            </a:r>
            <a:endParaRPr lang="en-US" sz="5700" b="1" dirty="0" smtClean="0">
              <a:solidFill>
                <a:srgbClr val="FF0000"/>
              </a:solidFill>
              <a:latin typeface="Arial Rounded MT Bold" pitchFamily="34" charset="0"/>
            </a:endParaRPr>
          </a:p>
          <a:p>
            <a:pPr algn="just"/>
            <a:r>
              <a:rPr lang="fr-FR" sz="5700" b="1" dirty="0" smtClean="0">
                <a:latin typeface="Arial Rounded MT Bold" pitchFamily="34" charset="0"/>
              </a:rPr>
              <a:t> 32 Ceux qui étaient envoyés allèrent, et trouvèrent les choses comme Jésus leur avait dit.</a:t>
            </a:r>
            <a:endParaRPr lang="en-US" sz="5700" b="1" dirty="0" smtClean="0">
              <a:latin typeface="Arial Rounded MT Bold" pitchFamily="34" charset="0"/>
            </a:endParaRPr>
          </a:p>
          <a:p>
            <a:pPr>
              <a:buNone/>
            </a:pPr>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just"/>
            <a:r>
              <a:rPr lang="fr-FR" sz="5400" b="1" dirty="0" smtClean="0">
                <a:latin typeface="Arial Rounded MT Bold" pitchFamily="34" charset="0"/>
              </a:rPr>
              <a:t>33 </a:t>
            </a:r>
            <a:r>
              <a:rPr lang="fr-FR" sz="5400" b="1" dirty="0" smtClean="0">
                <a:latin typeface="Arial Rounded MT Bold" pitchFamily="34" charset="0"/>
              </a:rPr>
              <a:t>Comme ils détachaient l'ânon, ses maîtres leur dirent: Pourquoi détachez-vous l'ânon?</a:t>
            </a:r>
            <a:endParaRPr lang="en-US" sz="5400" b="1" dirty="0" smtClean="0">
              <a:latin typeface="Arial Rounded MT Bold" pitchFamily="34" charset="0"/>
            </a:endParaRPr>
          </a:p>
          <a:p>
            <a:pPr algn="just"/>
            <a:r>
              <a:rPr lang="fr-FR" sz="5400" b="1" dirty="0" smtClean="0">
                <a:solidFill>
                  <a:srgbClr val="FF0000"/>
                </a:solidFill>
                <a:latin typeface="Arial Rounded MT Bold" pitchFamily="34" charset="0"/>
              </a:rPr>
              <a:t> 34 Ils répondirent: Le Seigneur en a besoin.</a:t>
            </a:r>
            <a:endParaRPr lang="en-US" sz="5400" b="1" dirty="0" smtClean="0">
              <a:solidFill>
                <a:srgbClr val="FF0000"/>
              </a:solidFill>
              <a:latin typeface="Arial Rounded MT Bold" pitchFamily="34" charset="0"/>
            </a:endParaRPr>
          </a:p>
          <a:p>
            <a:pPr algn="just"/>
            <a:r>
              <a:rPr lang="fr-FR" sz="5400" b="1" dirty="0" smtClean="0">
                <a:latin typeface="Arial Rounded MT Bold" pitchFamily="34" charset="0"/>
              </a:rPr>
              <a:t> 35 Et ils amenèrent à Jésus l'ânon, sur lequel ils jetèrent leurs vêtements, et firent monter Jésus.</a:t>
            </a:r>
            <a:endParaRPr lang="en-US" sz="5400" b="1" dirty="0" smtClean="0">
              <a:latin typeface="Arial Rounded MT Bold" pitchFamily="34" charset="0"/>
            </a:endParaRPr>
          </a:p>
          <a:p>
            <a:pPr algn="just"/>
            <a:r>
              <a:rPr lang="fr-FR" sz="5400" b="1" dirty="0" smtClean="0">
                <a:solidFill>
                  <a:srgbClr val="FF0000"/>
                </a:solidFill>
                <a:latin typeface="Arial Rounded MT Bold" pitchFamily="34" charset="0"/>
              </a:rPr>
              <a:t> </a:t>
            </a:r>
            <a:r>
              <a:rPr lang="fr-FR" sz="5400" b="1" dirty="0" smtClean="0">
                <a:solidFill>
                  <a:srgbClr val="FF0000"/>
                </a:solidFill>
                <a:latin typeface="Arial Rounded MT Bold" pitchFamily="34" charset="0"/>
              </a:rPr>
              <a:t>36 Quand il fut en marche, les gens étendirent leurs vêtements sur le chemin.</a:t>
            </a:r>
            <a:endParaRPr lang="en-US" sz="5400" b="1" dirty="0" smtClean="0">
              <a:solidFill>
                <a:srgbClr val="FF0000"/>
              </a:solidFill>
              <a:latin typeface="Arial Rounded MT Bold" pitchFamily="34" charset="0"/>
            </a:endParaRPr>
          </a:p>
          <a:p>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just"/>
            <a:r>
              <a:rPr lang="fr-FR" sz="5400" b="1" dirty="0" smtClean="0">
                <a:latin typeface="Arial Rounded MT Bold" pitchFamily="34" charset="0"/>
              </a:rPr>
              <a:t>37 </a:t>
            </a:r>
            <a:r>
              <a:rPr lang="fr-FR" sz="5400" b="1" dirty="0" smtClean="0">
                <a:latin typeface="Arial Rounded MT Bold" pitchFamily="34" charset="0"/>
              </a:rPr>
              <a:t>Et lorsque déjà il approchait de Jérusalem, vers la descente de la montagne des oliviers, toute la multitude des disciples, saisie de joie, se mit à louer Dieu à haute voix pour tous les miracles qu'ils avaient vus.</a:t>
            </a:r>
            <a:endParaRPr lang="en-US" sz="5400" b="1" dirty="0" smtClean="0">
              <a:latin typeface="Arial Rounded MT Bold" pitchFamily="34" charset="0"/>
            </a:endParaRPr>
          </a:p>
          <a:p>
            <a:pPr algn="just"/>
            <a:r>
              <a:rPr lang="fr-FR" sz="5400" b="1" dirty="0" smtClean="0">
                <a:solidFill>
                  <a:srgbClr val="FF0000"/>
                </a:solidFill>
                <a:latin typeface="Arial Rounded MT Bold" pitchFamily="34" charset="0"/>
              </a:rPr>
              <a:t> 38 Ils disaient: Béni soit le roi qui vient au nom du Seigneur! Paix dans le ciel, et gloire dans les lieux très hauts!</a:t>
            </a:r>
            <a:endParaRPr lang="en-US" sz="5400" b="1" dirty="0" smtClean="0">
              <a:solidFill>
                <a:srgbClr val="FF0000"/>
              </a:solidFill>
              <a:latin typeface="Arial Rounded MT Bold" pitchFamily="34" charset="0"/>
            </a:endParaRPr>
          </a:p>
          <a:p>
            <a:pPr>
              <a:buNone/>
            </a:pPr>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5400" b="1" dirty="0" smtClean="0">
                <a:latin typeface="Arial Rounded MT Bold" pitchFamily="34" charset="0"/>
              </a:rPr>
              <a:t>39 </a:t>
            </a:r>
            <a:r>
              <a:rPr lang="fr-FR" sz="5400" b="1" dirty="0" smtClean="0">
                <a:latin typeface="Arial Rounded MT Bold" pitchFamily="34" charset="0"/>
              </a:rPr>
              <a:t>Quelques pharisiens, du milieu de la foule, dirent à Jésus: Maître, reprends tes disciples.</a:t>
            </a:r>
            <a:endParaRPr lang="en-US" sz="5400" b="1" dirty="0" smtClean="0">
              <a:latin typeface="Arial Rounded MT Bold" pitchFamily="34" charset="0"/>
            </a:endParaRPr>
          </a:p>
          <a:p>
            <a:pPr algn="just"/>
            <a:r>
              <a:rPr lang="fr-FR" sz="5400" b="1" dirty="0" smtClean="0">
                <a:latin typeface="Arial Rounded MT Bold" pitchFamily="34" charset="0"/>
              </a:rPr>
              <a:t> </a:t>
            </a:r>
            <a:r>
              <a:rPr lang="fr-FR" sz="5400" b="1" dirty="0" smtClean="0">
                <a:solidFill>
                  <a:srgbClr val="FF0000"/>
                </a:solidFill>
                <a:latin typeface="Arial Rounded MT Bold" pitchFamily="34" charset="0"/>
              </a:rPr>
              <a:t>40 Et il répondit: Je vous le dis, s'ils se taisent, les pierres crieront!</a:t>
            </a:r>
            <a:endParaRPr lang="en-US" sz="5400" b="1" dirty="0" smtClean="0">
              <a:solidFill>
                <a:srgbClr val="FF0000"/>
              </a:solidFill>
              <a:latin typeface="Arial Rounded MT Bold" pitchFamily="34" charset="0"/>
            </a:endParaRPr>
          </a:p>
          <a:p>
            <a:pPr algn="just"/>
            <a:r>
              <a:rPr lang="fr-FR" sz="5400" b="1" dirty="0" smtClean="0">
                <a:latin typeface="Arial Rounded MT Bold" pitchFamily="34" charset="0"/>
              </a:rPr>
              <a:t> 41 ¶ Comme il approchait de la ville, Jésus, en la voyant, pleura sur elle,</a:t>
            </a:r>
            <a:endParaRPr lang="en-US" sz="5400" b="1" dirty="0" smtClean="0">
              <a:latin typeface="Arial Rounded MT Bold" pitchFamily="34" charset="0"/>
            </a:endParaRPr>
          </a:p>
          <a:p>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fr-FR" sz="5400" b="1" dirty="0" smtClean="0">
                <a:latin typeface="Arial Rounded MT Bold" pitchFamily="34" charset="0"/>
              </a:rPr>
              <a:t>42 </a:t>
            </a:r>
            <a:r>
              <a:rPr lang="fr-FR" sz="5400" b="1" dirty="0" smtClean="0">
                <a:latin typeface="Arial Rounded MT Bold" pitchFamily="34" charset="0"/>
              </a:rPr>
              <a:t>(19:41) et dit: (19:42) Si toi aussi, au moins en ce jour qui t'est donné, tu connaissais les choses qui appartiennent à ta paix! Mais maintenant elles sont cachées à tes yeux.</a:t>
            </a:r>
            <a:endParaRPr lang="en-US" sz="5400" b="1" dirty="0" smtClean="0">
              <a:latin typeface="Arial Rounded MT Bold" pitchFamily="34" charset="0"/>
            </a:endParaRPr>
          </a:p>
          <a:p>
            <a:pPr algn="just"/>
            <a:r>
              <a:rPr lang="fr-FR" sz="5400" b="1" dirty="0" smtClean="0">
                <a:latin typeface="Arial Rounded MT Bold" pitchFamily="34" charset="0"/>
              </a:rPr>
              <a:t> </a:t>
            </a:r>
            <a:r>
              <a:rPr lang="fr-FR" sz="5400" b="1" dirty="0" smtClean="0">
                <a:solidFill>
                  <a:srgbClr val="FF0000"/>
                </a:solidFill>
                <a:latin typeface="Arial Rounded MT Bold" pitchFamily="34" charset="0"/>
              </a:rPr>
              <a:t>43 Il viendra sur toi des jours où tes ennemis t'environneront de tranchées, t'enfermeront, et te serreront de toutes parts</a:t>
            </a:r>
            <a:r>
              <a:rPr lang="fr-FR" sz="5400" b="1" dirty="0" smtClean="0">
                <a:solidFill>
                  <a:srgbClr val="FF0000"/>
                </a:solidFill>
                <a:latin typeface="Arial Rounded MT Bold" pitchFamily="34" charset="0"/>
              </a:rPr>
              <a:t>;</a:t>
            </a:r>
            <a:endParaRPr lang="en-US" sz="54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b="1" dirty="0" smtClean="0">
                <a:solidFill>
                  <a:srgbClr val="FF0000"/>
                </a:solidFill>
                <a:latin typeface="Arial Rounded MT Bold" pitchFamily="34" charset="0"/>
              </a:rPr>
              <a:t>44</a:t>
            </a:r>
            <a:r>
              <a:rPr lang="fr-FR" sz="5400" b="1" dirty="0" smtClean="0">
                <a:latin typeface="Arial Rounded MT Bold" pitchFamily="34" charset="0"/>
              </a:rPr>
              <a:t> </a:t>
            </a:r>
            <a:r>
              <a:rPr lang="fr-FR" sz="5400" b="1" dirty="0" smtClean="0">
                <a:latin typeface="Arial Rounded MT Bold" pitchFamily="34" charset="0"/>
              </a:rPr>
              <a:t>ils te détruiront, toi et tes enfants au milieu de toi, et ils ne laisseront pas en toi pierre sur pierre, parce que tu n'as pas connu le temps où tu as été visitée.</a:t>
            </a:r>
            <a:endParaRPr lang="en-US" sz="5400" b="1" dirty="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buNone/>
            </a:pPr>
            <a:r>
              <a:rPr lang="fr-FR" sz="4400" dirty="0" smtClean="0">
                <a:solidFill>
                  <a:srgbClr val="FF0000"/>
                </a:solidFill>
                <a:latin typeface="Copperplate Gothic Bold" pitchFamily="34" charset="0"/>
              </a:rPr>
              <a:t>INTRODUCTION</a:t>
            </a:r>
            <a:endParaRPr lang="en-US" sz="4400" dirty="0" smtClean="0">
              <a:solidFill>
                <a:srgbClr val="FF0000"/>
              </a:solidFill>
              <a:latin typeface="Copperplate Gothic Bold" pitchFamily="34" charset="0"/>
            </a:endParaRPr>
          </a:p>
          <a:p>
            <a:pPr lvl="0" algn="just"/>
            <a:r>
              <a:rPr lang="fr-FR" sz="4400" dirty="0" smtClean="0">
                <a:latin typeface="Arial Rounded MT Bold" pitchFamily="34" charset="0"/>
              </a:rPr>
              <a:t>La majorité des gens de ce monde se fatiguent à longueur de journée à la recherche de la gloire sans le savoir.</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Les athlètes font toutes sortes d’abstinences sur leur corps pour devenir les meilleurs du monde dans leurs sports.</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Tout le monde veut être au centre d’attention</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smtClean="0">
                <a:latin typeface="Arial Rounded MT Bold" pitchFamily="34" charset="0"/>
              </a:rPr>
              <a:t>Beaucoup </a:t>
            </a:r>
            <a:r>
              <a:rPr lang="fr-FR" sz="4400" dirty="0" smtClean="0">
                <a:latin typeface="Arial Rounded MT Bold" pitchFamily="34" charset="0"/>
              </a:rPr>
              <a:t>cherchent à occuper des postes publiques en vêtu de l’honneur qui s’attache à la poste.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Dans les films, tout le monde aimerait jouer le rôle de héro ou acteur principal.</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Aujourd’hui le Dimanche des Rameaux est observé à travers le monde entier.</a:t>
            </a:r>
            <a:endParaRPr lang="en-US" sz="4400" dirty="0" smtClean="0">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dirty="0" smtClean="0">
                <a:latin typeface="Arial Rounded MT Bold" pitchFamily="34" charset="0"/>
              </a:rPr>
              <a:t>Le </a:t>
            </a:r>
            <a:r>
              <a:rPr lang="fr-FR" sz="4400" dirty="0" smtClean="0">
                <a:latin typeface="Arial Rounded MT Bold" pitchFamily="34" charset="0"/>
              </a:rPr>
              <a:t>Dimanche des Rameaux est le jour où Jésus rentra triomphalement à Jérusalem au milieu des louanges et des acclamations de ses disciples.</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Ces genres d’entrées étaient réservés aux rois, aux dignitaires, et aux grands Héros de guerre en retour dans leur patrie. </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Pour les rois, c’était une occasion pour exhiber leurs richesses et leur gloire au devant de ses sujets entourés de fanfares et des danses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dirty="0" smtClean="0">
                <a:latin typeface="Arial Rounded MT Bold" pitchFamily="34" charset="0"/>
              </a:rPr>
              <a:t>Pour </a:t>
            </a:r>
            <a:r>
              <a:rPr lang="fr-FR" sz="4400" dirty="0" smtClean="0">
                <a:latin typeface="Arial Rounded MT Bold" pitchFamily="34" charset="0"/>
              </a:rPr>
              <a:t>les héros de guerre, l’entrance triomphale dans leur patrie était autant extravagante que celle d’un roi.</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Ces derniers auraient été accompagnés par des rois et des soldats enchaînés qu’ils ont vaincus dans leurs conquêtes.</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Des fois, c’était nécessaire d’écraser les portes d’entrances pour faciliter  la rentrée des butins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dirty="0" smtClean="0">
                <a:latin typeface="Arial Rounded MT Bold" pitchFamily="34" charset="0"/>
              </a:rPr>
              <a:t>En </a:t>
            </a:r>
            <a:r>
              <a:rPr lang="fr-FR" sz="4400" dirty="0" smtClean="0">
                <a:latin typeface="Arial Rounded MT Bold" pitchFamily="34" charset="0"/>
              </a:rPr>
              <a:t>toutes éventualités, ce sont toujours les gens de la ville qui renforcent l’ampleur de l’occasion par leurs gestes de bienvenue, les chants et les danses et les jubilations.</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Ils avaient la coutume de mettre des feuilles de palmier et des habits sur la route de la défilée.</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Nous faisons pareilles pour accueillir les équipes sportives nationales ou locales qui ont gagné le championnat ou la coupe du monde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dirty="0" smtClean="0">
                <a:solidFill>
                  <a:schemeClr val="bg1"/>
                </a:solidFill>
                <a:latin typeface="Arial Rounded MT Bold" pitchFamily="34" charset="0"/>
              </a:rPr>
              <a:t>Ce </a:t>
            </a:r>
            <a:r>
              <a:rPr lang="fr-FR" sz="4400" dirty="0" smtClean="0">
                <a:solidFill>
                  <a:schemeClr val="bg1"/>
                </a:solidFill>
                <a:latin typeface="Arial Rounded MT Bold" pitchFamily="34" charset="0"/>
              </a:rPr>
              <a:t>que nous appelons, « L’Entrée Triomphale de Jésus à Jérusalem», est bien plutôt une entrée d’humilité de Jésus.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Remarquons les composants de la foule qui criait hosanna à Jésus.</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C’était les enfants, les gens ordinaires de la société, et les disciples de Jésus</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smtClean="0">
                <a:solidFill>
                  <a:schemeClr val="bg1"/>
                </a:solidFill>
                <a:latin typeface="Arial Rounded MT Bold" pitchFamily="34" charset="0"/>
              </a:rPr>
              <a:t>Remarquons </a:t>
            </a:r>
            <a:r>
              <a:rPr lang="fr-FR" sz="4400" dirty="0" smtClean="0">
                <a:solidFill>
                  <a:schemeClr val="bg1"/>
                </a:solidFill>
                <a:latin typeface="Arial Rounded MT Bold" pitchFamily="34" charset="0"/>
              </a:rPr>
              <a:t>l’absence des dignitaires, du sanhédrin, des corps ecclésiastiques et des nobles dans la foule qui louait Jésus.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Remarquons l’animal choisi pour l’occasion : le petit d’un ânon.</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Les pharisiens réprimandaient Jésus de faire taire la foule qui l’acclamait</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smtClean="0">
                <a:solidFill>
                  <a:schemeClr val="bg1"/>
                </a:solidFill>
                <a:latin typeface="Arial Rounded MT Bold" pitchFamily="34" charset="0"/>
              </a:rPr>
              <a:t>Est-ce </a:t>
            </a:r>
            <a:r>
              <a:rPr lang="fr-FR" sz="4400" dirty="0" smtClean="0">
                <a:solidFill>
                  <a:schemeClr val="bg1"/>
                </a:solidFill>
                <a:latin typeface="Arial Rounded MT Bold" pitchFamily="34" charset="0"/>
              </a:rPr>
              <a:t>que la bienvenue que Jésus avait reçue égalait à son statut de Roi des rois? Non !</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Au lieu de l’appeler l’Entrée Triomphale de Jésus, on pourrait l’appeler « l’Entrée la plus modeste d’un grand roi ».</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Jérusalem avait raté pour une seconde fois au jour de sa visitation</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dirty="0" smtClean="0">
                <a:solidFill>
                  <a:schemeClr val="bg1"/>
                </a:solidFill>
                <a:latin typeface="Arial Rounded MT Bold" pitchFamily="34" charset="0"/>
              </a:rPr>
              <a:t>Dans </a:t>
            </a:r>
            <a:r>
              <a:rPr lang="fr-FR" sz="4400" dirty="0" smtClean="0">
                <a:solidFill>
                  <a:schemeClr val="bg1"/>
                </a:solidFill>
                <a:latin typeface="Arial Rounded MT Bold" pitchFamily="34" charset="0"/>
              </a:rPr>
              <a:t>sa venue sur terre à sa naissance, il n’y avait pas de place pour lui à l’hôtellerie.</a:t>
            </a:r>
            <a:endParaRPr lang="en-US" sz="4400" dirty="0" smtClean="0">
              <a:solidFill>
                <a:schemeClr val="bg1"/>
              </a:solidFill>
              <a:latin typeface="Arial Rounded MT Bold" pitchFamily="34" charset="0"/>
            </a:endParaRPr>
          </a:p>
          <a:p>
            <a:pPr lvl="0" algn="just"/>
            <a:r>
              <a:rPr lang="fr-FR" sz="4400" dirty="0" smtClean="0">
                <a:solidFill>
                  <a:schemeClr val="bg1"/>
                </a:solidFill>
                <a:latin typeface="Arial Rounded MT Bold" pitchFamily="34" charset="0"/>
              </a:rPr>
              <a:t>Il était né dans une étable au milieu des animaux.</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A l’exception des Mages de l’Orient qui lui présentaient l’honneur de roi, quant à ses concitoyens, c’était plutôt l’épée d’Hérode qui était lancée contre Lui pour l’accueillir au monde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Des </a:t>
            </a:r>
            <a:r>
              <a:rPr lang="fr-FR" sz="4400" dirty="0" smtClean="0">
                <a:solidFill>
                  <a:schemeClr val="bg1"/>
                </a:solidFill>
                <a:latin typeface="Arial Rounded MT Bold" pitchFamily="34" charset="0"/>
              </a:rPr>
              <a:t>flots de sang coulaient à Bethleem pour mettre fin à son existence à et sa mission sur terre.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Une fois de plus, approchant au seuil de son ministère terrestre, sa bienvenue à Jérusalem était encore vague et ordinaire.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Au </a:t>
            </a:r>
            <a:r>
              <a:rPr lang="fr-FR" sz="4400" dirty="0" smtClean="0">
                <a:solidFill>
                  <a:schemeClr val="bg1"/>
                </a:solidFill>
                <a:latin typeface="Arial Rounded MT Bold" pitchFamily="34" charset="0"/>
              </a:rPr>
              <a:t>cours de la semaine qui alla se dérouler, Jésus alla trouver toute l’attention des dignitaires, des religieux, des représentants du peuple et d’une foule encore plus dense.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La plus grande masse criera à l’unisson « Crucifiez-le ! Crucifiez-le ! Crucifiez-le !</a:t>
            </a:r>
            <a:endParaRPr lang="en-US" sz="44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400" dirty="0" smtClean="0">
                <a:solidFill>
                  <a:srgbClr val="0000CC"/>
                </a:solidFill>
                <a:latin typeface="Arial Rounded MT Bold" pitchFamily="34" charset="0"/>
              </a:rPr>
              <a:t>L’HUMBLE ENTRÉE DU ROI JESUS</a:t>
            </a:r>
            <a:endParaRPr lang="en-US" sz="4400" dirty="0" smtClean="0">
              <a:solidFill>
                <a:srgbClr val="0000CC"/>
              </a:solidFill>
              <a:latin typeface="Arial Rounded MT Bold" pitchFamily="34" charset="0"/>
            </a:endParaRPr>
          </a:p>
          <a:p>
            <a:pPr lvl="0" algn="just"/>
            <a:r>
              <a:rPr lang="fr-FR" sz="4400" dirty="0" smtClean="0">
                <a:latin typeface="Arial Rounded MT Bold" pitchFamily="34" charset="0"/>
              </a:rPr>
              <a:t>Jésus n’était jamais en quête de gloire et de triomphe au cours de son ministère terrestre.</a:t>
            </a:r>
            <a:endParaRPr lang="en-US" sz="4400" dirty="0" smtClean="0">
              <a:latin typeface="Arial Rounded MT Bold" pitchFamily="34" charset="0"/>
            </a:endParaRPr>
          </a:p>
          <a:p>
            <a:pPr lvl="0" algn="just"/>
            <a:r>
              <a:rPr lang="fr-FR" sz="4400" dirty="0" smtClean="0">
                <a:solidFill>
                  <a:srgbClr val="0000CC"/>
                </a:solidFill>
                <a:latin typeface="Arial Rounded MT Bold" pitchFamily="34" charset="0"/>
              </a:rPr>
              <a:t>Jésus s’abstenait de toutes expositions prématurées au monde, en vue de protéger l’intégrité de son ministère terrestre jusqu'à la fin</a:t>
            </a:r>
            <a:r>
              <a:rPr lang="fr-FR"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400" dirty="0" smtClean="0">
                <a:latin typeface="Arial Rounded MT Bold" pitchFamily="34" charset="0"/>
              </a:rPr>
              <a:t>Sa </a:t>
            </a:r>
            <a:r>
              <a:rPr lang="fr-FR" sz="4400" dirty="0" smtClean="0">
                <a:latin typeface="Arial Rounded MT Bold" pitchFamily="34" charset="0"/>
              </a:rPr>
              <a:t>rentrée triomphale a eut lieu simplement à cause de l’accomplissement des Saintes Ecritures.</a:t>
            </a:r>
            <a:endParaRPr lang="en-US" sz="4400" dirty="0" smtClean="0">
              <a:latin typeface="Arial Rounded MT Bold" pitchFamily="34" charset="0"/>
            </a:endParaRPr>
          </a:p>
          <a:p>
            <a:pPr lvl="0" algn="just"/>
            <a:r>
              <a:rPr lang="fr-FR" sz="4400" dirty="0" smtClean="0">
                <a:solidFill>
                  <a:srgbClr val="0000CC"/>
                </a:solidFill>
                <a:latin typeface="Arial Rounded MT Bold" pitchFamily="34" charset="0"/>
              </a:rPr>
              <a:t>C’était plutôt un signe palpable de son statut de Messie programmé par le Père et annoncé depuis des centaines d’années par le prophète Zacharie</a:t>
            </a:r>
            <a:r>
              <a:rPr lang="fr-FR"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err="1" smtClean="0">
                <a:solidFill>
                  <a:srgbClr val="0000CC"/>
                </a:solidFill>
                <a:latin typeface="Arial Rounded MT Bold" pitchFamily="34" charset="0"/>
              </a:rPr>
              <a:t>Zac</a:t>
            </a:r>
            <a:r>
              <a:rPr lang="fr-FR" sz="4400" dirty="0" smtClean="0">
                <a:solidFill>
                  <a:srgbClr val="0000CC"/>
                </a:solidFill>
                <a:latin typeface="Arial Rounded MT Bold" pitchFamily="34" charset="0"/>
              </a:rPr>
              <a:t> </a:t>
            </a:r>
            <a:r>
              <a:rPr lang="fr-FR" sz="4400" dirty="0" smtClean="0">
                <a:solidFill>
                  <a:srgbClr val="0000CC"/>
                </a:solidFill>
                <a:latin typeface="Arial Rounded MT Bold" pitchFamily="34" charset="0"/>
              </a:rPr>
              <a:t>9:9 </a:t>
            </a:r>
            <a:r>
              <a:rPr lang="fr-FR" sz="4400" dirty="0" smtClean="0">
                <a:latin typeface="Arial Rounded MT Bold" pitchFamily="34" charset="0"/>
              </a:rPr>
              <a:t>¶ Sois transportée d'allégresse, fille de Sion! Pousse des cris de joie, fille de Jérusalem! Voici, ton roi vient à toi; Il est juste et victorieux, Il est humble et monté sur un âne, Sur un âne, le petit d'une ânesse.</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fr-FR" sz="4400" dirty="0" smtClean="0">
                <a:solidFill>
                  <a:srgbClr val="FF0000"/>
                </a:solidFill>
                <a:latin typeface="Arial Rounded MT Bold" pitchFamily="34" charset="0"/>
              </a:rPr>
              <a:t>POURQUOI LE CHOIX D’UN ANON</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Le choix d’un ânon a l’endroit des autres animaux beaucoup plus musculaires et intrépides illustre d’avantage l’humilité de Jésus. </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L’ânon en question était encore très jeune, docile et inexpérimenté.</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L’ânon ne pourrait pas s’attribuer de l’honneur qu’il recevait grâce à son agilité parce qu’il n’en avait aucune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buNone/>
            </a:pPr>
            <a:r>
              <a:rPr lang="fr-FR" sz="4400" dirty="0" smtClean="0">
                <a:latin typeface="Arial Rounded MT Bold" pitchFamily="34" charset="0"/>
              </a:rPr>
              <a:t>L’ânon </a:t>
            </a:r>
            <a:r>
              <a:rPr lang="fr-FR" sz="4400" dirty="0" smtClean="0">
                <a:latin typeface="Arial Rounded MT Bold" pitchFamily="34" charset="0"/>
              </a:rPr>
              <a:t>pourrait dire c’est le roi qui par sa grâce a fait choix de moi.</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Je n’avais que mon humilité et ma disponibilité à lui offrir. </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Les gens qui sont humbles et effacés sont souvent les candidats préférés de Dieu dans le service de son Royaume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Nous </a:t>
            </a:r>
            <a:r>
              <a:rPr lang="fr-FR" sz="4400" dirty="0" smtClean="0">
                <a:latin typeface="Arial Rounded MT Bold" pitchFamily="34" charset="0"/>
              </a:rPr>
              <a:t>autres serviteurs de Dieu sommes les ânons sur qui le Seigneur s’assit dans ce monde.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N’aspirons pas à-ce-que tous nos jours seront de service a Dieu soient des entrées triomphales. </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Le </a:t>
            </a:r>
            <a:r>
              <a:rPr lang="fr-FR" sz="4400" dirty="0" smtClean="0">
                <a:latin typeface="Arial Rounded MT Bold" pitchFamily="34" charset="0"/>
              </a:rPr>
              <a:t>Christ duquel nous nous sommes chargés est bien plus souvent calomnié au lieu d’être honoré.</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Si nous partageons ses jours de gloire avec Lui, attendons aussi à partager les pierres qui seront lancées sur Lui.</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r>
              <a:rPr lang="fr-FR" sz="4400" dirty="0" smtClean="0">
                <a:solidFill>
                  <a:srgbClr val="0000CC"/>
                </a:solidFill>
                <a:latin typeface="Copperplate Gothic Bold" pitchFamily="34" charset="0"/>
              </a:rPr>
              <a:t>L’ENTREE TRIOMPHALE DE JESUS ET SES RISQUES </a:t>
            </a:r>
            <a:r>
              <a:rPr lang="fr-FR" sz="4400" dirty="0" smtClean="0">
                <a:solidFill>
                  <a:srgbClr val="0000CC"/>
                </a:solidFill>
                <a:latin typeface="Copperplate Gothic Bold" pitchFamily="34" charset="0"/>
              </a:rPr>
              <a:t>ASSOCIÉS</a:t>
            </a:r>
            <a:endParaRPr lang="en-US" sz="4400" dirty="0" smtClean="0">
              <a:solidFill>
                <a:srgbClr val="0000CC"/>
              </a:solidFill>
              <a:latin typeface="Copperplate Gothic Bold" pitchFamily="34" charset="0"/>
            </a:endParaRPr>
          </a:p>
          <a:p>
            <a:pPr lvl="0" algn="just"/>
            <a:r>
              <a:rPr lang="fr-FR" sz="4400" dirty="0" smtClean="0">
                <a:latin typeface="Arial Rounded MT Bold" pitchFamily="34" charset="0"/>
              </a:rPr>
              <a:t>Jésus savait ce que serait la suite d’une telle entrée si magistrale à Jérusalem.</a:t>
            </a:r>
            <a:endParaRPr lang="en-US" sz="4400" dirty="0" smtClean="0">
              <a:latin typeface="Arial Rounded MT Bold" pitchFamily="34" charset="0"/>
            </a:endParaRPr>
          </a:p>
          <a:p>
            <a:pPr lvl="0" algn="just"/>
            <a:r>
              <a:rPr lang="fr-FR" sz="4400" dirty="0" smtClean="0">
                <a:solidFill>
                  <a:srgbClr val="0000CC"/>
                </a:solidFill>
                <a:latin typeface="Arial Rounded MT Bold" pitchFamily="34" charset="0"/>
              </a:rPr>
              <a:t>Jésus savait qu’il était en train de mettre ses pieds dans l’embuche en acceptant l’honneur de Messie  au devant de toute la foule</a:t>
            </a:r>
            <a:r>
              <a:rPr lang="fr-FR" sz="4400" dirty="0" smtClean="0">
                <a:solidFill>
                  <a:srgbClr val="0000CC"/>
                </a:solidFill>
                <a:latin typeface="Arial Rounded MT Bold" pitchFamily="34" charset="0"/>
              </a:rPr>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dirty="0" smtClean="0">
                <a:latin typeface="Arial Rounded MT Bold" pitchFamily="34" charset="0"/>
              </a:rPr>
              <a:t>Jésus savait que tous ces événements aboutiraient à son meurtre.</a:t>
            </a:r>
            <a:endParaRPr lang="en-US" sz="4400" dirty="0" smtClean="0">
              <a:latin typeface="Arial Rounded MT Bold" pitchFamily="34" charset="0"/>
            </a:endParaRPr>
          </a:p>
          <a:p>
            <a:pPr lvl="0" algn="just"/>
            <a:r>
              <a:rPr lang="fr-FR" sz="4400" dirty="0" smtClean="0">
                <a:solidFill>
                  <a:srgbClr val="0000CC"/>
                </a:solidFill>
                <a:latin typeface="Arial Rounded MT Bold" pitchFamily="34" charset="0"/>
              </a:rPr>
              <a:t>Autre que le choc provenant de sa rentrée triomphale, le nettoyage que Jésus allait faire dans le temple au lendemain suffirait pour causer sa crucifixion.</a:t>
            </a:r>
            <a:endParaRPr lang="en-US" sz="4400" dirty="0" smtClean="0">
              <a:solidFill>
                <a:srgbClr val="0000CC"/>
              </a:solidFill>
              <a:latin typeface="Arial Rounded MT Bold" pitchFamily="34" charset="0"/>
            </a:endParaRPr>
          </a:p>
          <a:p>
            <a:pPr lvl="0" algn="just"/>
            <a:r>
              <a:rPr lang="fr-FR" sz="4400" dirty="0" smtClean="0">
                <a:latin typeface="Arial Rounded MT Bold" pitchFamily="34" charset="0"/>
              </a:rPr>
              <a:t>Jésus marchait vers Golgotha la tête haute sans aucun signe de relâche.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400" dirty="0" smtClean="0">
                <a:solidFill>
                  <a:srgbClr val="66FFFF"/>
                </a:solidFill>
                <a:latin typeface="Arial Rounded MT Bold" pitchFamily="34" charset="0"/>
              </a:rPr>
              <a:t>HOSANNA DANS LES LIEUX TRES HAUTS</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Mt 21:9 Ceux qui précédaient et ceux qui suivaient Jésus criaient: Hosanna au Fils de David! Béni soit celui qui vient au nom du Seigneur! Hosanna dans les lieux très hauts!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foule qui criait « Béni soit celui qui vient au nom du Seigneur! Hosanna dans les lieux très hauts! » pourrait être mince en quantité</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Dans </a:t>
            </a:r>
            <a:r>
              <a:rPr lang="fr-FR" sz="4400" dirty="0" smtClean="0">
                <a:latin typeface="Arial Rounded MT Bold" pitchFamily="34" charset="0"/>
              </a:rPr>
              <a:t>peut de Jours une foule beaucoup plus nombreuse composée du sanhédrin et de toutes les couches ecclésiastiques et politiques, et une masse de foule crieront a l’unisson : « crucifiez-le !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Cela se passa ainsi parce qu’ils avaient raté le jour de leur visitation</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Le </a:t>
            </a:r>
            <a:r>
              <a:rPr lang="fr-FR" sz="4400" dirty="0" smtClean="0">
                <a:latin typeface="Arial Rounded MT Bold" pitchFamily="34" charset="0"/>
              </a:rPr>
              <a:t>jour viendra quand la nation Juive pendra connaissance de sa faute.</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Ils vont se peiner pour </a:t>
            </a:r>
            <a:r>
              <a:rPr lang="fr-FR" sz="4400" dirty="0" smtClean="0">
                <a:solidFill>
                  <a:srgbClr val="66FFFF"/>
                </a:solidFill>
                <a:latin typeface="Arial Rounded MT Bold" pitchFamily="34" charset="0"/>
              </a:rPr>
              <a:t>implorer </a:t>
            </a:r>
            <a:r>
              <a:rPr lang="fr-FR" sz="4400" dirty="0" smtClean="0">
                <a:solidFill>
                  <a:srgbClr val="66FFFF"/>
                </a:solidFill>
                <a:latin typeface="Arial Rounded MT Bold" pitchFamily="34" charset="0"/>
              </a:rPr>
              <a:t>à Dieu pour un autre jour de visitation.</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Jésus fit cette déclaration dans Mathieu 23 :37-39  </a:t>
            </a:r>
            <a:endParaRPr lang="en-US" sz="4400" dirty="0" smtClean="0">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latin typeface="Arial Rounded MT Bold" pitchFamily="34" charset="0"/>
              </a:rPr>
              <a:t>Mt 23:37 </a:t>
            </a:r>
            <a:r>
              <a:rPr lang="fr-FR" sz="4400" dirty="0" smtClean="0">
                <a:latin typeface="Arial Rounded MT Bold" pitchFamily="34" charset="0"/>
              </a:rPr>
              <a:t>Jérusalem, Jérusalem, qui tues les prophètes et qui lapides ceux qui te sont envoyés, combien de fois ai-je voulu rassembler tes enfants, comme une poule rassemble ses poussins sous ses ailes, et vous ne l'avez pas voulu!</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 38 Voici, votre maison vous sera laissée déserte;</a:t>
            </a:r>
            <a:endParaRPr lang="en-US" sz="4400" dirty="0" smtClean="0">
              <a:solidFill>
                <a:srgbClr val="66FFFF"/>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39 </a:t>
            </a:r>
            <a:r>
              <a:rPr lang="fr-FR" sz="4400" dirty="0" smtClean="0">
                <a:latin typeface="Arial Rounded MT Bold" pitchFamily="34" charset="0"/>
              </a:rPr>
              <a:t>car, je vous le dis, vous ne me verrez plus désormais, jusqu'à ce que vous disiez: Béni soit celui qui vient au nom du Seigneur!</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bonne nouvelle c’est que Dieu n’a pas rejeté a toujours les Enfants d’Israël.</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Après l’enlèvement de l’Eglise, Israël se retrouvera à nouveau en tète de liste dans les annales de Dieu.</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ctr"/>
            <a:r>
              <a:rPr lang="en-US" sz="4400" dirty="0" smtClean="0">
                <a:solidFill>
                  <a:srgbClr val="C00000"/>
                </a:solidFill>
                <a:latin typeface="Arial Rounded MT Bold" pitchFamily="34" charset="0"/>
              </a:rPr>
              <a:t>CONCLUSION</a:t>
            </a:r>
          </a:p>
          <a:p>
            <a:pPr lvl="0" algn="just"/>
            <a:r>
              <a:rPr lang="fr-FR" sz="4400" dirty="0" smtClean="0">
                <a:latin typeface="Arial Rounded MT Bold" pitchFamily="34" charset="0"/>
              </a:rPr>
              <a:t>En conclusion, rappelons-nous que nous sommes l’ânon sur qui s’assit le Maitre.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Devenons aussi humbles et simples comme l’était ce petit ânon.</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En nous rappelant de l’entrée triomphale de Jésus, asseyons de voir que ce n’était pas Jésus qui foulait les branches des palmiers et les tissues qui étaient allongés sur la route, mais le petit ânon sur qui Jésus montait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smtClean="0">
                <a:latin typeface="Arial Rounded MT Bold" pitchFamily="34" charset="0"/>
              </a:rPr>
              <a:t>Pensons </a:t>
            </a:r>
            <a:r>
              <a:rPr lang="fr-FR" sz="4400" dirty="0" smtClean="0">
                <a:latin typeface="Arial Rounded MT Bold" pitchFamily="34" charset="0"/>
              </a:rPr>
              <a:t>toujours au Maitre et non à l’ânon dans nos libéralités envers Dieu.</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Jésus cherche encore des ânons dociles, soyons du nombre qu’il choisisse pour son service.</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Si Dieu te demande d’être son ânon ne te présente pas comme un cheval de guerre ou de course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Dieu </a:t>
            </a:r>
            <a:r>
              <a:rPr lang="fr-FR" sz="4400" dirty="0" smtClean="0">
                <a:latin typeface="Arial Rounded MT Bold" pitchFamily="34" charset="0"/>
              </a:rPr>
              <a:t>résiste aux orgueilleux, mais il fait grâce aux humbles.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Hosanna au Fils de David! Béni soit celui qui vient au nom du Seigneur! Hosanna dans les lieux très hauts!</a:t>
            </a:r>
            <a:endParaRPr lang="en-US" sz="4400" dirty="0" smtClean="0">
              <a:solidFill>
                <a:srgbClr val="C00000"/>
              </a:solidFill>
              <a:latin typeface="Arial Rounded MT Bold" pitchFamily="34" charset="0"/>
            </a:endParaRPr>
          </a:p>
          <a:p>
            <a:pPr lvl="0" algn="just"/>
            <a:endParaRPr lang="en-US" sz="4400" dirty="0" smtClean="0">
              <a:latin typeface="Arial Rounded MT Bold" pitchFamily="34" charset="0"/>
            </a:endParaRPr>
          </a:p>
          <a:p>
            <a:pPr lvl="0" algn="r"/>
            <a:r>
              <a:rPr lang="en-US" sz="4400" dirty="0" smtClean="0">
                <a:latin typeface="Arial Rounded MT Bold" pitchFamily="34" charset="0"/>
              </a:rPr>
              <a:t>AMEN</a:t>
            </a:r>
            <a:r>
              <a:rPr lang="en-US" sz="4400" dirty="0" smtClean="0">
                <a:latin typeface="Arial Rounded MT Bold" pitchFamily="34" charset="0"/>
              </a:rPr>
              <a:t>!</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25021</TotalTime>
  <Words>1746</Words>
  <Application>Microsoft Office PowerPoint</Application>
  <PresentationFormat>On-screen Show (4:3)</PresentationFormat>
  <Paragraphs>101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CHRIST THE ROCK CONGREGATION DIMANCHE 2 AVRIL 2023  Sermon par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115</cp:revision>
  <dcterms:created xsi:type="dcterms:W3CDTF">2022-11-04T00:47:37Z</dcterms:created>
  <dcterms:modified xsi:type="dcterms:W3CDTF">2023-03-31T01:18:35Z</dcterms:modified>
</cp:coreProperties>
</file>