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04" r:id="rId2"/>
    <p:sldId id="1622" r:id="rId3"/>
    <p:sldId id="1623" r:id="rId4"/>
    <p:sldId id="1684" r:id="rId5"/>
    <p:sldId id="1685" r:id="rId6"/>
    <p:sldId id="1686" r:id="rId7"/>
    <p:sldId id="1682" r:id="rId8"/>
    <p:sldId id="1687" r:id="rId9"/>
    <p:sldId id="1688" r:id="rId10"/>
    <p:sldId id="1676" r:id="rId11"/>
    <p:sldId id="1689" r:id="rId12"/>
    <p:sldId id="1690" r:id="rId13"/>
    <p:sldId id="1691" r:id="rId14"/>
    <p:sldId id="1692" r:id="rId15"/>
    <p:sldId id="1694" r:id="rId16"/>
    <p:sldId id="1701" r:id="rId17"/>
    <p:sldId id="1683" r:id="rId18"/>
    <p:sldId id="1695" r:id="rId19"/>
    <p:sldId id="1702" r:id="rId20"/>
    <p:sldId id="1696" r:id="rId21"/>
    <p:sldId id="1700" r:id="rId22"/>
    <p:sldId id="1703" r:id="rId23"/>
    <p:sldId id="1704" r:id="rId24"/>
    <p:sldId id="1705" r:id="rId25"/>
    <p:sldId id="1677" r:id="rId26"/>
    <p:sldId id="1706" r:id="rId27"/>
    <p:sldId id="1707" r:id="rId28"/>
    <p:sldId id="1709" r:id="rId29"/>
    <p:sldId id="1697" r:id="rId30"/>
    <p:sldId id="1713" r:id="rId31"/>
    <p:sldId id="1710" r:id="rId32"/>
    <p:sldId id="1714" r:id="rId33"/>
    <p:sldId id="1711" r:id="rId34"/>
    <p:sldId id="1715" r:id="rId35"/>
    <p:sldId id="316" r:id="rId36"/>
    <p:sldId id="1675" r:id="rId37"/>
    <p:sldId id="31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FF00"/>
    <a:srgbClr val="460000"/>
    <a:srgbClr val="FF3300"/>
    <a:srgbClr val="0DE522"/>
    <a:srgbClr val="FC0AFC"/>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407" autoAdjust="0"/>
  </p:normalViewPr>
  <p:slideViewPr>
    <p:cSldViewPr>
      <p:cViewPr varScale="1">
        <p:scale>
          <a:sx n="69" d="100"/>
          <a:sy n="69" d="100"/>
        </p:scale>
        <p:origin x="-1110" y="-90"/>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3/21/2023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3/21/2023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3/21/2023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3/21/2023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3/21/2023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frequencechretienne.fr/comment-vivre-dans-une-totale-dependance-au-saint-espri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biblia.com/bible/ec-sbgbibs212007/Gal%205.16%20%E2%80%93%2022?culture=fr" TargetMode="External"/><Relationship Id="rId2" Type="http://schemas.openxmlformats.org/officeDocument/2006/relationships/hyperlink" Target="https://frequencechretienne.fr/category/spirituel/grandir-spirituellemen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biblia.com/bible/ec-sbgbibs212007/Gal%205.16%20%E2%80%93%2022?culture=f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2">
              <a:lumMod val="40000"/>
              <a:lumOff val="60000"/>
            </a:schemeClr>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chemeClr val="accent5">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b="1" dirty="0">
                <a:solidFill>
                  <a:schemeClr val="tx1"/>
                </a:solidFill>
              </a:rPr>
              <a:t>VENDREDI </a:t>
            </a:r>
            <a:r>
              <a:rPr lang="fr-FR" b="1" dirty="0" smtClean="0">
                <a:solidFill>
                  <a:schemeClr val="tx1"/>
                </a:solidFill>
              </a:rPr>
              <a:t>24</a:t>
            </a:r>
            <a:r>
              <a:rPr lang="fr-FR" b="1" dirty="0" smtClean="0">
                <a:solidFill>
                  <a:schemeClr val="tx1"/>
                </a:solidFill>
              </a:rPr>
              <a:t> </a:t>
            </a:r>
            <a:r>
              <a:rPr lang="fr-FR" b="1" dirty="0" smtClean="0">
                <a:solidFill>
                  <a:schemeClr val="tx1"/>
                </a:solidFill>
              </a:rPr>
              <a:t>MARS 2023 </a:t>
            </a:r>
            <a:endParaRPr lang="en-US" b="1" dirty="0">
              <a:solidFill>
                <a:schemeClr val="tx1"/>
              </a:solidFill>
            </a:endParaRPr>
          </a:p>
          <a:p>
            <a:r>
              <a:rPr lang="fr-FR" b="1" dirty="0">
                <a:solidFill>
                  <a:srgbClr val="C00000"/>
                </a:solidFill>
                <a:latin typeface="Copperplate Gothic Light" pitchFamily="34" charset="0"/>
              </a:rPr>
              <a:t>ETUDE BIBLIQUE </a:t>
            </a:r>
            <a:r>
              <a:rPr lang="fr-FR" b="1" dirty="0" smtClean="0">
                <a:solidFill>
                  <a:srgbClr val="C00000"/>
                </a:solidFill>
                <a:latin typeface="Copperplate Gothic Light" pitchFamily="34" charset="0"/>
              </a:rPr>
              <a:t>49ÈME </a:t>
            </a:r>
            <a:r>
              <a:rPr lang="fr-FR" b="1" dirty="0" smtClean="0">
                <a:solidFill>
                  <a:srgbClr val="C00000"/>
                </a:solidFill>
                <a:latin typeface="Copperplate Gothic Light" pitchFamily="34" charset="0"/>
              </a:rPr>
              <a:t>SESSION </a:t>
            </a:r>
            <a:endParaRPr lang="en-US" b="1" dirty="0">
              <a:solidFill>
                <a:srgbClr val="C00000"/>
              </a:solidFill>
              <a:latin typeface="Copperplate Gothic Light" pitchFamily="34" charset="0"/>
            </a:endParaRPr>
          </a:p>
          <a:p>
            <a:r>
              <a:rPr lang="fr-FR" sz="4800" dirty="0" smtClean="0">
                <a:solidFill>
                  <a:schemeClr val="tx1"/>
                </a:solidFill>
              </a:rPr>
              <a:t>LE SAINT ESPRIT </a:t>
            </a:r>
            <a:r>
              <a:rPr lang="fr-FR" sz="4800" dirty="0" smtClean="0">
                <a:solidFill>
                  <a:schemeClr val="tx1"/>
                </a:solidFill>
              </a:rPr>
              <a:t>10</a:t>
            </a:r>
            <a:endParaRPr lang="en-US" sz="4800" dirty="0" smtClean="0">
              <a:solidFill>
                <a:schemeClr val="tx1"/>
              </a:solidFill>
            </a:endParaRPr>
          </a:p>
          <a:p>
            <a:r>
              <a:rPr lang="en-US" sz="4000" b="1" dirty="0" smtClean="0">
                <a:solidFill>
                  <a:srgbClr val="C00000"/>
                </a:solidFill>
              </a:rPr>
              <a:t>VIVRE PAR LE SAINT ESPRIT</a:t>
            </a:r>
            <a:endParaRPr lang="en-US" sz="4000" b="1" dirty="0" smtClean="0">
              <a:solidFill>
                <a:srgbClr val="C00000"/>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fontAlgn="base">
              <a:buNone/>
            </a:pPr>
            <a:r>
              <a:rPr lang="fr-FR" sz="4000" dirty="0" smtClean="0">
                <a:latin typeface="Algerian" pitchFamily="82" charset="0"/>
              </a:rPr>
              <a:t>ETUDIONS LA BIBLE </a:t>
            </a:r>
            <a:r>
              <a:rPr lang="fr-FR" sz="4000" dirty="0" smtClean="0">
                <a:latin typeface="Algerian" pitchFamily="82" charset="0"/>
              </a:rPr>
              <a:t>49EME </a:t>
            </a:r>
            <a:r>
              <a:rPr lang="fr-FR" sz="4000" dirty="0" smtClean="0">
                <a:latin typeface="Algerian" pitchFamily="82" charset="0"/>
              </a:rPr>
              <a:t>SESSION </a:t>
            </a:r>
            <a:endParaRPr lang="fr-FR" sz="4000" dirty="0" smtClean="0">
              <a:solidFill>
                <a:srgbClr val="FF0000"/>
              </a:solidFill>
              <a:latin typeface="Algerian" pitchFamily="82" charset="0"/>
            </a:endParaRPr>
          </a:p>
          <a:p>
            <a:pPr algn="ctr" fontAlgn="base">
              <a:buNone/>
            </a:pPr>
            <a:r>
              <a:rPr lang="fr-FR" sz="4000" dirty="0" smtClean="0">
                <a:solidFill>
                  <a:srgbClr val="FF0000"/>
                </a:solidFill>
                <a:latin typeface="Algerian" pitchFamily="82" charset="0"/>
              </a:rPr>
              <a:t>COMMENT VIVRE DANS UNE TOTALE DEPENDANCE DU SAINT ESPRIT</a:t>
            </a:r>
            <a:endParaRPr lang="en-US" sz="4000" dirty="0" smtClean="0">
              <a:solidFill>
                <a:srgbClr val="FF0000"/>
              </a:solidFill>
              <a:latin typeface="Algerian" pitchFamily="82" charset="0"/>
            </a:endParaRPr>
          </a:p>
          <a:p>
            <a:pPr algn="ctr" fontAlgn="base">
              <a:buNone/>
            </a:pPr>
            <a:r>
              <a:rPr lang="fr-FR" sz="4000" dirty="0" smtClean="0">
                <a:latin typeface="Algerian" pitchFamily="82" charset="0"/>
              </a:rPr>
              <a:t>VENDREDI </a:t>
            </a:r>
            <a:r>
              <a:rPr lang="fr-FR" sz="4000" dirty="0" smtClean="0">
                <a:latin typeface="Algerian" pitchFamily="82" charset="0"/>
              </a:rPr>
              <a:t>24</a:t>
            </a:r>
            <a:r>
              <a:rPr lang="fr-FR" sz="4000" dirty="0" smtClean="0">
                <a:latin typeface="Algerian" pitchFamily="82" charset="0"/>
              </a:rPr>
              <a:t> </a:t>
            </a:r>
            <a:r>
              <a:rPr lang="fr-FR" sz="4000" dirty="0" smtClean="0">
                <a:latin typeface="Algerian" pitchFamily="82" charset="0"/>
              </a:rPr>
              <a:t>MARS 2023</a:t>
            </a:r>
            <a:endParaRPr lang="en-US" sz="4000" dirty="0" smtClean="0">
              <a:latin typeface="Algerian" pitchFamily="82" charset="0"/>
            </a:endParaRPr>
          </a:p>
          <a:p>
            <a:pPr algn="ctr">
              <a:buNone/>
            </a:pPr>
            <a:r>
              <a:rPr lang="fr-FR" sz="4800" b="1" dirty="0" smtClean="0">
                <a:solidFill>
                  <a:srgbClr val="FF0000"/>
                </a:solidFill>
              </a:rPr>
              <a:t>VIVRE PAR LE SAINT </a:t>
            </a:r>
            <a:r>
              <a:rPr lang="fr-FR" sz="4800" b="1" dirty="0" smtClean="0">
                <a:solidFill>
                  <a:srgbClr val="FF0000"/>
                </a:solidFill>
              </a:rPr>
              <a:t>ESPRIT</a:t>
            </a:r>
            <a:endParaRPr lang="en-US" sz="4800" dirty="0" smtClean="0">
              <a:solidFill>
                <a:srgbClr val="FF0000"/>
              </a:solidFill>
            </a:endParaRPr>
          </a:p>
          <a:p>
            <a:pPr algn="ctr">
              <a:buNone/>
            </a:pPr>
            <a:r>
              <a:rPr lang="fr-FR" sz="4800" b="1" dirty="0" smtClean="0"/>
              <a:t>SAINT ESPRIT : Étude </a:t>
            </a:r>
            <a:r>
              <a:rPr lang="fr-FR" sz="4800" b="1" dirty="0" smtClean="0"/>
              <a:t>10</a:t>
            </a:r>
            <a:endParaRPr lang="en-US" sz="4800" dirty="0" smtClean="0"/>
          </a:p>
          <a:p>
            <a:r>
              <a:rPr lang="fr-FR" sz="4800" dirty="0" smtClean="0">
                <a:hlinkClick r:id="rId2"/>
              </a:rPr>
              <a:t>https://frequencechretienne.fr/comment-vivre-dans-une-totale-dependance-au-saint-esprit</a:t>
            </a:r>
            <a:r>
              <a:rPr lang="fr-FR" sz="4800" dirty="0" smtClean="0">
                <a:hlinkClick r:id="rId2"/>
              </a:rPr>
              <a:t>/</a:t>
            </a:r>
            <a:endParaRPr lang="fr-FR" sz="4800" dirty="0" smtClean="0"/>
          </a:p>
          <a:p>
            <a:pPr>
              <a:buNone/>
            </a:pPr>
            <a:endParaRPr lang="en-US" sz="4800" dirty="0" smtClean="0"/>
          </a:p>
          <a:p>
            <a:pPr algn="just"/>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r>
              <a:rPr lang="fr-FR" sz="4800" b="1" dirty="0" smtClean="0">
                <a:solidFill>
                  <a:srgbClr val="C00000"/>
                </a:solidFill>
                <a:latin typeface="Copperplate Gothic Light" pitchFamily="34" charset="0"/>
                <a:ea typeface="Arial Unicode MS" pitchFamily="34" charset="-128"/>
                <a:cs typeface="Arial Unicode MS" pitchFamily="34" charset="-128"/>
              </a:rPr>
              <a:t>Comment vivre dans une totale dépendance du Saint-Esprit ?</a:t>
            </a:r>
            <a:endParaRPr lang="en-US" sz="4800" b="1" dirty="0" smtClean="0">
              <a:solidFill>
                <a:srgbClr val="C00000"/>
              </a:solidFill>
              <a:latin typeface="Copperplate Gothic Light" pitchFamily="34" charset="0"/>
              <a:ea typeface="Arial Unicode MS" pitchFamily="34" charset="-128"/>
              <a:cs typeface="Arial Unicode MS" pitchFamily="34" charset="-128"/>
            </a:endParaRPr>
          </a:p>
          <a:p>
            <a:pPr algn="ctr">
              <a:buNone/>
            </a:pPr>
            <a:r>
              <a:rPr lang="fr-FR" sz="4800" b="1" u="sng" cap="all" dirty="0" smtClean="0">
                <a:solidFill>
                  <a:schemeClr val="tx1"/>
                </a:solidFill>
                <a:latin typeface="Arial Unicode MS" pitchFamily="34" charset="-128"/>
                <a:ea typeface="Arial Unicode MS" pitchFamily="34" charset="-128"/>
                <a:cs typeface="Arial Unicode MS" pitchFamily="34" charset="-128"/>
                <a:hlinkClick r:id="rId2"/>
              </a:rPr>
              <a:t>GRANDIR </a:t>
            </a:r>
            <a:r>
              <a:rPr lang="fr-FR" sz="4800" b="1" u="sng" cap="all" dirty="0" smtClean="0">
                <a:solidFill>
                  <a:schemeClr val="tx1"/>
                </a:solidFill>
                <a:latin typeface="Arial Unicode MS" pitchFamily="34" charset="-128"/>
                <a:ea typeface="Arial Unicode MS" pitchFamily="34" charset="-128"/>
                <a:cs typeface="Arial Unicode MS" pitchFamily="34" charset="-128"/>
                <a:hlinkClick r:id="rId2"/>
              </a:rPr>
              <a:t>SPIRITUELLEMENT</a:t>
            </a:r>
            <a:r>
              <a:rPr lang="fr-FR" sz="4800" b="1" dirty="0" smtClean="0">
                <a:solidFill>
                  <a:schemeClr val="tx1"/>
                </a:solidFill>
                <a:latin typeface="Arial Unicode MS" pitchFamily="34" charset="-128"/>
                <a:ea typeface="Arial Unicode MS" pitchFamily="34" charset="-128"/>
                <a:cs typeface="Arial Unicode MS" pitchFamily="34" charset="-128"/>
              </a:rPr>
              <a:t>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smtClean="0">
                <a:solidFill>
                  <a:schemeClr val="tx1"/>
                </a:solidFill>
                <a:latin typeface="Arial Unicode MS" pitchFamily="34" charset="-128"/>
                <a:ea typeface="Arial Unicode MS" pitchFamily="34" charset="-128"/>
                <a:cs typeface="Arial Unicode MS" pitchFamily="34" charset="-128"/>
              </a:rPr>
              <a:t>Voici donc ce que je dis: marchez par l’Esprit et vous n’accomplirez pas les désirs de votre nature propre.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u="sng" dirty="0" smtClean="0">
                <a:solidFill>
                  <a:schemeClr val="tx1"/>
                </a:solidFill>
                <a:latin typeface="Arial Unicode MS" pitchFamily="34" charset="-128"/>
                <a:ea typeface="Arial Unicode MS" pitchFamily="34" charset="-128"/>
                <a:cs typeface="Arial Unicode MS" pitchFamily="34" charset="-128"/>
                <a:hlinkClick r:id="rId3"/>
              </a:rPr>
              <a:t>Galates 5.16 – 22</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smtClean="0">
                <a:solidFill>
                  <a:schemeClr val="tx1"/>
                </a:solidFill>
                <a:latin typeface="Arial Unicode MS" pitchFamily="34" charset="-128"/>
                <a:ea typeface="Arial Unicode MS" pitchFamily="34" charset="-128"/>
                <a:cs typeface="Arial Unicode MS" pitchFamily="34" charset="-128"/>
              </a:rPr>
              <a:t>Les œuvres de la nature humaine sont évidentes: </a:t>
            </a:r>
            <a:r>
              <a:rPr lang="fr-FR" sz="4800" b="1" dirty="0" smtClean="0">
                <a:solidFill>
                  <a:srgbClr val="C00000"/>
                </a:solidFill>
                <a:latin typeface="Arial Unicode MS" pitchFamily="34" charset="-128"/>
                <a:ea typeface="Arial Unicode MS" pitchFamily="34" charset="-128"/>
                <a:cs typeface="Arial Unicode MS" pitchFamily="34" charset="-128"/>
              </a:rPr>
              <a:t>ce sont [l’adultère,] l’immoralité sexuelle, l’impureté, la débauche, l’idolâtrie, la magie, les haines, les querelles</a:t>
            </a:r>
            <a:r>
              <a:rPr lang="fr-FR" sz="4800" b="1" dirty="0" smtClean="0">
                <a:solidFill>
                  <a:schemeClr val="tx1"/>
                </a:solidFill>
                <a:latin typeface="Arial Unicode MS" pitchFamily="34" charset="-128"/>
                <a:ea typeface="Arial Unicode MS" pitchFamily="34" charset="-128"/>
                <a:cs typeface="Arial Unicode MS" pitchFamily="34" charset="-128"/>
              </a:rPr>
              <a:t>, les jalousies, les colères, les rivalités, les divisions, les sectes</a:t>
            </a:r>
            <a:r>
              <a:rPr lang="fr-FR" sz="4800" b="1" dirty="0" smtClean="0">
                <a:solidFill>
                  <a:srgbClr val="0033CC"/>
                </a:solidFill>
                <a:latin typeface="Arial Unicode MS" pitchFamily="34" charset="-128"/>
                <a:ea typeface="Arial Unicode MS" pitchFamily="34" charset="-128"/>
                <a:cs typeface="Arial Unicode MS" pitchFamily="34" charset="-128"/>
              </a:rPr>
              <a:t>, l’envie, [les meurtres,] l’ivrognerie, les excès de table et les choses semblables. </a:t>
            </a:r>
            <a:r>
              <a:rPr lang="fr-FR" sz="4800" b="1" dirty="0" smtClean="0">
                <a:solidFill>
                  <a:schemeClr val="tx1"/>
                </a:solidFill>
                <a:latin typeface="Arial Unicode MS" pitchFamily="34" charset="-128"/>
                <a:ea typeface="Arial Unicode MS" pitchFamily="34" charset="-128"/>
                <a:cs typeface="Arial Unicode MS" pitchFamily="34" charset="-128"/>
              </a:rPr>
              <a:t>[…] </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Mais </a:t>
            </a:r>
            <a:r>
              <a:rPr lang="fr-FR" sz="4800" b="1" dirty="0" smtClean="0">
                <a:solidFill>
                  <a:schemeClr val="tx1"/>
                </a:solidFill>
                <a:latin typeface="Arial Unicode MS" pitchFamily="34" charset="-128"/>
                <a:ea typeface="Arial Unicode MS" pitchFamily="34" charset="-128"/>
                <a:cs typeface="Arial Unicode MS" pitchFamily="34" charset="-128"/>
              </a:rPr>
              <a:t>le fruit de l’Esprit, c’est l’amour, la joie, la paix, la patience, la bonté, la bienveillance, la foi, la douceur, la maîtrise de soi. » – </a:t>
            </a:r>
            <a:r>
              <a:rPr lang="fr-FR" sz="4800" b="1" u="sng" dirty="0" smtClean="0">
                <a:solidFill>
                  <a:schemeClr val="tx1"/>
                </a:solidFill>
                <a:latin typeface="Arial Unicode MS" pitchFamily="34" charset="-128"/>
                <a:ea typeface="Arial Unicode MS" pitchFamily="34" charset="-128"/>
                <a:cs typeface="Arial Unicode MS" pitchFamily="34" charset="-128"/>
                <a:hlinkClick r:id="rId2"/>
              </a:rPr>
              <a:t>Galates 5.16 – 22</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buNone/>
            </a:pP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Jean 16.13 </a:t>
            </a:r>
            <a:r>
              <a:rPr lang="fr-FR" sz="4800" b="1" dirty="0" smtClean="0">
                <a:solidFill>
                  <a:schemeClr val="tx1"/>
                </a:solidFill>
                <a:latin typeface="Arial Unicode MS" pitchFamily="34" charset="-128"/>
                <a:ea typeface="Arial Unicode MS" pitchFamily="34" charset="-128"/>
                <a:cs typeface="Arial Unicode MS" pitchFamily="34" charset="-128"/>
              </a:rPr>
              <a:t>(Darby : « Mais quand celui-là, l’Esprit de vérité, sera venu, Il vous conduira dans toute la vérité. </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Galates </a:t>
            </a:r>
            <a:r>
              <a:rPr lang="fr-FR" sz="4800" b="1" dirty="0" smtClean="0">
                <a:solidFill>
                  <a:srgbClr val="0033CC"/>
                </a:solidFill>
                <a:latin typeface="Arial Unicode MS" pitchFamily="34" charset="-128"/>
                <a:ea typeface="Arial Unicode MS" pitchFamily="34" charset="-128"/>
                <a:cs typeface="Arial Unicode MS" pitchFamily="34" charset="-128"/>
              </a:rPr>
              <a:t>5. 16 (Semeur): </a:t>
            </a:r>
            <a:r>
              <a:rPr lang="fr-FR" sz="4800" b="1" dirty="0" smtClean="0">
                <a:solidFill>
                  <a:schemeClr val="tx1"/>
                </a:solidFill>
                <a:latin typeface="Arial Unicode MS" pitchFamily="34" charset="-128"/>
                <a:ea typeface="Arial Unicode MS" pitchFamily="34" charset="-128"/>
                <a:cs typeface="Arial Unicode MS" pitchFamily="34" charset="-128"/>
              </a:rPr>
              <a:t>« Je vous dis donc ceci: menez votre vie dans la dépendance du Saint-Esprit, et vous n’obéirez pas aux désirs qui animent l’homme livré à lui-même. »</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Avant Son départ de ce monde, le Seigneur Jésus avait promis un Consolateur à Ses </a:t>
            </a:r>
            <a:r>
              <a:rPr lang="fr-FR" sz="4800" b="1" dirty="0" smtClean="0">
                <a:latin typeface="Arial Unicode MS" pitchFamily="34" charset="-128"/>
                <a:ea typeface="Arial Unicode MS" pitchFamily="34" charset="-128"/>
                <a:cs typeface="Arial Unicode MS" pitchFamily="34" charset="-128"/>
              </a:rPr>
              <a:t>disciples</a:t>
            </a:r>
          </a:p>
          <a:p>
            <a:pPr algn="just"/>
            <a:r>
              <a:rPr lang="fr-FR" sz="4800" b="1" dirty="0" smtClean="0">
                <a:solidFill>
                  <a:srgbClr val="00FF00"/>
                </a:solidFill>
                <a:latin typeface="Arial Unicode MS" pitchFamily="34" charset="-128"/>
                <a:ea typeface="Arial Unicode MS" pitchFamily="34" charset="-128"/>
                <a:cs typeface="Arial Unicode MS" pitchFamily="34" charset="-128"/>
              </a:rPr>
              <a:t> </a:t>
            </a:r>
            <a:r>
              <a:rPr lang="fr-FR" sz="4800" b="1" dirty="0" smtClean="0">
                <a:solidFill>
                  <a:srgbClr val="00FF00"/>
                </a:solidFill>
                <a:latin typeface="Arial Unicode MS" pitchFamily="34" charset="-128"/>
                <a:ea typeface="Arial Unicode MS" pitchFamily="34" charset="-128"/>
                <a:cs typeface="Arial Unicode MS" pitchFamily="34" charset="-128"/>
              </a:rPr>
              <a:t>pour les guider, les instruire, les soutenir dans leur marche quotidienne </a:t>
            </a:r>
            <a:endParaRPr lang="fr-FR" sz="48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et </a:t>
            </a:r>
            <a:r>
              <a:rPr lang="fr-FR" sz="4800" b="1" dirty="0" smtClean="0">
                <a:latin typeface="Arial Unicode MS" pitchFamily="34" charset="-128"/>
                <a:ea typeface="Arial Unicode MS" pitchFamily="34" charset="-128"/>
                <a:cs typeface="Arial Unicode MS" pitchFamily="34" charset="-128"/>
              </a:rPr>
              <a:t>les aider dans le ministère de la prédication de l’Évangile. </a:t>
            </a:r>
            <a:endParaRPr lang="fr-FR"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Ils </a:t>
            </a:r>
            <a:r>
              <a:rPr lang="fr-FR" sz="4800" b="1" dirty="0" smtClean="0">
                <a:latin typeface="Arial Unicode MS" pitchFamily="34" charset="-128"/>
                <a:ea typeface="Arial Unicode MS" pitchFamily="34" charset="-128"/>
                <a:cs typeface="Arial Unicode MS" pitchFamily="34" charset="-128"/>
              </a:rPr>
              <a:t>devaient donc pour cela demeurer en communion avec Lui, vivre dans une totale dépendance au Saint-Esprit, </a:t>
            </a:r>
            <a:endParaRPr lang="fr-FR"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FF00"/>
                </a:solidFill>
                <a:latin typeface="Arial Unicode MS" pitchFamily="34" charset="-128"/>
                <a:ea typeface="Arial Unicode MS" pitchFamily="34" charset="-128"/>
                <a:cs typeface="Arial Unicode MS" pitchFamily="34" charset="-128"/>
              </a:rPr>
              <a:t>car </a:t>
            </a:r>
            <a:r>
              <a:rPr lang="fr-FR" sz="4800" b="1" dirty="0" smtClean="0">
                <a:solidFill>
                  <a:srgbClr val="00FF00"/>
                </a:solidFill>
                <a:latin typeface="Arial Unicode MS" pitchFamily="34" charset="-128"/>
                <a:ea typeface="Arial Unicode MS" pitchFamily="34" charset="-128"/>
                <a:cs typeface="Arial Unicode MS" pitchFamily="34" charset="-128"/>
              </a:rPr>
              <a:t>c’est avec Lui que se réaliserait la promesse de faire plus d’œuvres que le Seigneur Lui-même </a:t>
            </a:r>
            <a:r>
              <a:rPr lang="fr-FR" sz="4800" b="1" dirty="0" smtClean="0">
                <a:latin typeface="Arial Unicode MS" pitchFamily="34" charset="-128"/>
                <a:ea typeface="Arial Unicode MS" pitchFamily="34" charset="-128"/>
                <a:cs typeface="Arial Unicode MS" pitchFamily="34" charset="-128"/>
              </a:rPr>
              <a:t>(Cf. Jean 14:12</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Demeurer </a:t>
            </a:r>
            <a:r>
              <a:rPr lang="fr-FR" sz="4800" b="1" dirty="0" smtClean="0">
                <a:latin typeface="Arial Unicode MS" pitchFamily="34" charset="-128"/>
                <a:ea typeface="Arial Unicode MS" pitchFamily="34" charset="-128"/>
                <a:cs typeface="Arial Unicode MS" pitchFamily="34" charset="-128"/>
              </a:rPr>
              <a:t>ou vivre sous une dépendance signifie: </a:t>
            </a:r>
            <a:endParaRPr lang="fr-FR"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FF00"/>
                </a:solidFill>
                <a:latin typeface="Arial Unicode MS" pitchFamily="34" charset="-128"/>
                <a:ea typeface="Arial Unicode MS" pitchFamily="34" charset="-128"/>
                <a:cs typeface="Arial Unicode MS" pitchFamily="34" charset="-128"/>
              </a:rPr>
              <a:t>être </a:t>
            </a:r>
            <a:r>
              <a:rPr lang="fr-FR" sz="4800" b="1" dirty="0" smtClean="0">
                <a:solidFill>
                  <a:srgbClr val="00FF00"/>
                </a:solidFill>
                <a:latin typeface="Arial Unicode MS" pitchFamily="34" charset="-128"/>
                <a:ea typeface="Arial Unicode MS" pitchFamily="34" charset="-128"/>
                <a:cs typeface="Arial Unicode MS" pitchFamily="34" charset="-128"/>
              </a:rPr>
              <a:t>en rapport ou en liaison étroite avec quelque chose ou quelqu’un qui nous conditionne, nous régit; </a:t>
            </a:r>
            <a:endParaRPr lang="fr-FR" sz="48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être </a:t>
            </a:r>
            <a:r>
              <a:rPr lang="fr-FR" sz="4800" b="1" dirty="0" smtClean="0">
                <a:latin typeface="Arial Unicode MS" pitchFamily="34" charset="-128"/>
                <a:ea typeface="Arial Unicode MS" pitchFamily="34" charset="-128"/>
                <a:cs typeface="Arial Unicode MS" pitchFamily="34" charset="-128"/>
              </a:rPr>
              <a:t>soumis à une autorité; n’avoir pas d’autonomie ou de volonté propre, n’être pas libre d’agir à sa guise.</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Les préalables pour dépendre du Saint-Esprit ?</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Il faut des pré-requis; il faut déjà remplir certaines conditions de base pour jouir de la présence du Saint-Esprit en nous et entrer dans une dépendance vis-à-vis de Lui pour notre vie. </a:t>
            </a:r>
            <a:r>
              <a:rPr lang="en-US" sz="4800" b="1" dirty="0" smtClean="0">
                <a:solidFill>
                  <a:schemeClr val="tx1"/>
                </a:solidFill>
                <a:latin typeface="Arial Unicode MS" pitchFamily="34" charset="-128"/>
                <a:ea typeface="Arial Unicode MS" pitchFamily="34" charset="-128"/>
                <a:cs typeface="Arial Unicode MS" pitchFamily="34" charset="-128"/>
              </a:rPr>
              <a:t>Il </a:t>
            </a:r>
            <a:r>
              <a:rPr lang="en-US" sz="4800" b="1" dirty="0" err="1" smtClean="0">
                <a:solidFill>
                  <a:schemeClr val="tx1"/>
                </a:solidFill>
                <a:latin typeface="Arial Unicode MS" pitchFamily="34" charset="-128"/>
                <a:ea typeface="Arial Unicode MS" pitchFamily="34" charset="-128"/>
                <a:cs typeface="Arial Unicode MS" pitchFamily="34" charset="-128"/>
              </a:rPr>
              <a:t>s’agit</a:t>
            </a:r>
            <a:r>
              <a:rPr lang="en-US" sz="4800" b="1" dirty="0" smtClean="0">
                <a:solidFill>
                  <a:schemeClr val="tx1"/>
                </a:solidFill>
                <a:latin typeface="Arial Unicode MS" pitchFamily="34" charset="-128"/>
                <a:ea typeface="Arial Unicode MS" pitchFamily="34" charset="-128"/>
                <a:cs typeface="Arial Unicode MS" pitchFamily="34" charset="-128"/>
              </a:rPr>
              <a:t> de</a:t>
            </a:r>
            <a:r>
              <a:rPr lang="en-US"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Être </a:t>
            </a:r>
            <a:r>
              <a:rPr lang="fr-FR" sz="4800" b="1" dirty="0" smtClean="0">
                <a:solidFill>
                  <a:srgbClr val="0033CC"/>
                </a:solidFill>
                <a:latin typeface="Arial Unicode MS" pitchFamily="34" charset="-128"/>
                <a:ea typeface="Arial Unicode MS" pitchFamily="34" charset="-128"/>
                <a:cs typeface="Arial Unicode MS" pitchFamily="34" charset="-128"/>
              </a:rPr>
              <a:t>né de nouveau (cf. Matthieu 9 :17)</a:t>
            </a:r>
            <a:r>
              <a:rPr lang="fr-FR" sz="4800" dirty="0" smtClean="0">
                <a:solidFill>
                  <a:srgbClr val="0033CC"/>
                </a:solidFill>
                <a:latin typeface="Arial Unicode MS" pitchFamily="34" charset="-128"/>
                <a:ea typeface="Arial Unicode MS" pitchFamily="34" charset="-128"/>
                <a:cs typeface="Arial Unicode MS" pitchFamily="34" charset="-128"/>
              </a:rPr>
              <a:t>.</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Nous devons passer par la repentance, les eaux du baptême, mourir à nous-mêmes, pour devenir des vases nouveaux dans lesquels pourra demeurer l’Esprit de Dieu</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Faire </a:t>
            </a:r>
            <a:r>
              <a:rPr lang="fr-FR" sz="4800" b="1" dirty="0" smtClean="0">
                <a:solidFill>
                  <a:srgbClr val="0033CC"/>
                </a:solidFill>
                <a:latin typeface="Arial Unicode MS" pitchFamily="34" charset="-128"/>
                <a:ea typeface="Arial Unicode MS" pitchFamily="34" charset="-128"/>
                <a:cs typeface="Arial Unicode MS" pitchFamily="34" charset="-128"/>
              </a:rPr>
              <a:t>le choix et s’engager à se soumettre au Saint-Esprit </a:t>
            </a:r>
            <a:r>
              <a:rPr lang="fr-FR" sz="4800" b="1" dirty="0" smtClean="0">
                <a:solidFill>
                  <a:schemeClr val="tx1"/>
                </a:solidFill>
                <a:latin typeface="Arial Unicode MS" pitchFamily="34" charset="-128"/>
                <a:ea typeface="Arial Unicode MS" pitchFamily="34" charset="-128"/>
                <a:cs typeface="Arial Unicode MS" pitchFamily="34" charset="-128"/>
              </a:rPr>
              <a:t>(cf. Galates 5 :16)</a:t>
            </a:r>
            <a:r>
              <a:rPr lang="fr-FR" sz="4800" dirty="0" smtClean="0">
                <a:solidFill>
                  <a:schemeClr val="tx1"/>
                </a:solidFill>
                <a:latin typeface="Arial Unicode MS" pitchFamily="34" charset="-128"/>
                <a:ea typeface="Arial Unicode MS" pitchFamily="34" charset="-128"/>
                <a:cs typeface="Arial Unicode MS" pitchFamily="34" charset="-128"/>
              </a:rPr>
              <a:t>. </a:t>
            </a:r>
            <a:endParaRPr lang="en-US" sz="4800"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Tout comme le baptême, il s’agit d’un engagement personnel. On doit exprimer le désir le connaître Sa volonté et de Lui obéir</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800" b="1" dirty="0" err="1" smtClean="0">
                <a:solidFill>
                  <a:schemeClr val="tx1"/>
                </a:solidFill>
                <a:latin typeface="Arial Unicode MS" pitchFamily="34" charset="-128"/>
                <a:ea typeface="Arial Unicode MS" pitchFamily="34" charset="-128"/>
                <a:cs typeface="Arial Unicode MS" pitchFamily="34" charset="-128"/>
              </a:rPr>
              <a:t>Être</a:t>
            </a:r>
            <a:r>
              <a:rPr lang="en-US" sz="4800" b="1" dirty="0" smtClean="0">
                <a:solidFill>
                  <a:schemeClr val="tx1"/>
                </a:solidFill>
                <a:latin typeface="Arial Unicode MS" pitchFamily="34" charset="-128"/>
                <a:ea typeface="Arial Unicode MS" pitchFamily="34" charset="-128"/>
                <a:cs typeface="Arial Unicode MS" pitchFamily="34" charset="-128"/>
              </a:rPr>
              <a:t> </a:t>
            </a:r>
            <a:r>
              <a:rPr lang="en-US" sz="4800" b="1" dirty="0" err="1" smtClean="0">
                <a:solidFill>
                  <a:schemeClr val="tx1"/>
                </a:solidFill>
                <a:latin typeface="Arial Unicode MS" pitchFamily="34" charset="-128"/>
                <a:ea typeface="Arial Unicode MS" pitchFamily="34" charset="-128"/>
                <a:cs typeface="Arial Unicode MS" pitchFamily="34" charset="-128"/>
              </a:rPr>
              <a:t>remplis</a:t>
            </a:r>
            <a:r>
              <a:rPr lang="en-US" sz="4800" b="1" dirty="0" smtClean="0">
                <a:solidFill>
                  <a:schemeClr val="tx1"/>
                </a:solidFill>
                <a:latin typeface="Arial Unicode MS" pitchFamily="34" charset="-128"/>
                <a:ea typeface="Arial Unicode MS" pitchFamily="34" charset="-128"/>
                <a:cs typeface="Arial Unicode MS" pitchFamily="34" charset="-128"/>
              </a:rPr>
              <a:t> </a:t>
            </a:r>
            <a:r>
              <a:rPr lang="en-US" sz="4800" b="1" dirty="0" err="1" smtClean="0">
                <a:solidFill>
                  <a:schemeClr val="tx1"/>
                </a:solidFill>
                <a:latin typeface="Arial Unicode MS" pitchFamily="34" charset="-128"/>
                <a:ea typeface="Arial Unicode MS" pitchFamily="34" charset="-128"/>
                <a:cs typeface="Arial Unicode MS" pitchFamily="34" charset="-128"/>
              </a:rPr>
              <a:t>d’humilité</a:t>
            </a:r>
            <a:r>
              <a:rPr lang="en-US" sz="4800" dirty="0" smtClean="0">
                <a:solidFill>
                  <a:schemeClr val="tx1"/>
                </a:solidFill>
                <a:latin typeface="Arial Unicode MS" pitchFamily="34" charset="-128"/>
                <a:ea typeface="Arial Unicode MS" pitchFamily="34" charset="-128"/>
                <a:cs typeface="Arial Unicode MS" pitchFamily="34" charset="-128"/>
              </a:rPr>
              <a:t>.</a:t>
            </a:r>
          </a:p>
          <a:p>
            <a:pPr algn="just"/>
            <a:r>
              <a:rPr lang="fr-FR" sz="4800" b="1" dirty="0" smtClean="0">
                <a:solidFill>
                  <a:srgbClr val="0033CC"/>
                </a:solidFill>
                <a:latin typeface="Arial Unicode MS" pitchFamily="34" charset="-128"/>
                <a:ea typeface="Arial Unicode MS" pitchFamily="34" charset="-128"/>
                <a:cs typeface="Arial Unicode MS" pitchFamily="34" charset="-128"/>
              </a:rPr>
              <a:t>1 Pierre 5.5 (LSG) « …Soyez revêtus d’humilité; car Dieu résiste aux orgueilleux, mais Il donne la grâce aux humbles. »</a:t>
            </a:r>
            <a:endParaRPr lang="en-US" sz="4800"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Dans toutes nos voies, nous devons agir avec humilité et être soumis les uns aux autres. Et l’humilité précède très souvent une action puissante de l’Esprit de Dieu, qui résiste aux orgueilleux</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Le </a:t>
            </a:r>
            <a:r>
              <a:rPr lang="fr-FR" sz="4800" b="1" dirty="0" smtClean="0">
                <a:solidFill>
                  <a:schemeClr val="tx1"/>
                </a:solidFill>
                <a:latin typeface="Arial Unicode MS" pitchFamily="34" charset="-128"/>
                <a:ea typeface="Arial Unicode MS" pitchFamily="34" charset="-128"/>
                <a:cs typeface="Arial Unicode MS" pitchFamily="34" charset="-128"/>
              </a:rPr>
              <a:t>jeune prophète Samuel, à l’appel du Seigneur, accourut auprès de son mentor Eli et reçut de lui des instructions auxquelles il obéit.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C’est </a:t>
            </a:r>
            <a:r>
              <a:rPr lang="fr-FR" sz="4800" b="1" dirty="0" smtClean="0">
                <a:solidFill>
                  <a:srgbClr val="0033CC"/>
                </a:solidFill>
                <a:latin typeface="Arial Unicode MS" pitchFamily="34" charset="-128"/>
                <a:ea typeface="Arial Unicode MS" pitchFamily="34" charset="-128"/>
                <a:cs typeface="Arial Unicode MS" pitchFamily="34" charset="-128"/>
              </a:rPr>
              <a:t>ainsi qu’il devint l’un des plus grands prophètes d’Israël </a:t>
            </a:r>
            <a:r>
              <a:rPr lang="fr-FR" sz="4800" b="1" dirty="0" smtClean="0">
                <a:solidFill>
                  <a:schemeClr val="tx1"/>
                </a:solidFill>
                <a:latin typeface="Arial Unicode MS" pitchFamily="34" charset="-128"/>
                <a:ea typeface="Arial Unicode MS" pitchFamily="34" charset="-128"/>
                <a:cs typeface="Arial Unicode MS" pitchFamily="34" charset="-128"/>
              </a:rPr>
              <a:t>(Cf. 1samuel 3 : 8-10; 19)</a:t>
            </a:r>
            <a:r>
              <a:rPr lang="fr-FR" sz="4800" b="1" i="1" dirty="0" smtClean="0">
                <a:solidFill>
                  <a:schemeClr val="tx1"/>
                </a:solidFill>
                <a:latin typeface="Arial Unicode MS" pitchFamily="34" charset="-128"/>
                <a:ea typeface="Arial Unicode MS" pitchFamily="34" charset="-128"/>
                <a:cs typeface="Arial Unicode MS" pitchFamily="34" charset="-128"/>
              </a:rPr>
              <a:t>. </a:t>
            </a:r>
            <a:endParaRPr lang="fr-FR" sz="4800" b="1" i="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i="1" dirty="0" smtClean="0">
                <a:solidFill>
                  <a:schemeClr val="tx1"/>
                </a:solidFill>
                <a:latin typeface="Arial Unicode MS" pitchFamily="34" charset="-128"/>
                <a:ea typeface="Arial Unicode MS" pitchFamily="34" charset="-128"/>
                <a:cs typeface="Arial Unicode MS" pitchFamily="34" charset="-128"/>
              </a:rPr>
              <a:t> </a:t>
            </a:r>
            <a:r>
              <a:rPr lang="fr-FR" sz="4800" b="1" dirty="0" smtClean="0">
                <a:solidFill>
                  <a:schemeClr val="tx1"/>
                </a:solidFill>
                <a:latin typeface="Arial Unicode MS" pitchFamily="34" charset="-128"/>
                <a:ea typeface="Arial Unicode MS" pitchFamily="34" charset="-128"/>
                <a:cs typeface="Arial Unicode MS" pitchFamily="34" charset="-128"/>
              </a:rPr>
              <a:t>Moïse est celui à qui Dieu parlait face à face, sans détours et la Bible dit de lui qu’il était l’homme le </a:t>
            </a:r>
            <a:r>
              <a:rPr lang="fr-FR" sz="4800" b="1" i="1" dirty="0" smtClean="0">
                <a:solidFill>
                  <a:schemeClr val="tx1"/>
                </a:solidFill>
                <a:latin typeface="Arial Unicode MS" pitchFamily="34" charset="-128"/>
                <a:ea typeface="Arial Unicode MS" pitchFamily="34" charset="-128"/>
                <a:cs typeface="Arial Unicode MS" pitchFamily="34" charset="-128"/>
              </a:rPr>
              <a:t>plus humble de toute la terre </a:t>
            </a:r>
            <a:r>
              <a:rPr lang="fr-FR" sz="4800" b="1" dirty="0" smtClean="0">
                <a:solidFill>
                  <a:schemeClr val="tx1"/>
                </a:solidFill>
                <a:latin typeface="Arial Unicode MS" pitchFamily="34" charset="-128"/>
                <a:ea typeface="Arial Unicode MS" pitchFamily="34" charset="-128"/>
                <a:cs typeface="Arial Unicode MS" pitchFamily="34" charset="-128"/>
              </a:rPr>
              <a:t>(cf. nombres 12 : 1-9).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en-US" sz="4800" b="1" dirty="0" err="1" smtClean="0">
                <a:solidFill>
                  <a:srgbClr val="0033CC"/>
                </a:solidFill>
                <a:latin typeface="Arial Unicode MS" pitchFamily="34" charset="-128"/>
                <a:ea typeface="Arial Unicode MS" pitchFamily="34" charset="-128"/>
                <a:cs typeface="Arial Unicode MS" pitchFamily="34" charset="-128"/>
              </a:rPr>
              <a:t>Dieu</a:t>
            </a:r>
            <a:r>
              <a:rPr lang="en-US" sz="4800" b="1" dirty="0" smtClean="0">
                <a:solidFill>
                  <a:srgbClr val="0033CC"/>
                </a:solidFill>
                <a:latin typeface="Arial Unicode MS" pitchFamily="34" charset="-128"/>
                <a:ea typeface="Arial Unicode MS" pitchFamily="34" charset="-128"/>
                <a:cs typeface="Arial Unicode MS" pitchFamily="34" charset="-128"/>
              </a:rPr>
              <a:t> </a:t>
            </a:r>
            <a:r>
              <a:rPr lang="en-US" sz="4800" b="1" dirty="0" err="1" smtClean="0">
                <a:solidFill>
                  <a:srgbClr val="0033CC"/>
                </a:solidFill>
                <a:latin typeface="Arial Unicode MS" pitchFamily="34" charset="-128"/>
                <a:ea typeface="Arial Unicode MS" pitchFamily="34" charset="-128"/>
                <a:cs typeface="Arial Unicode MS" pitchFamily="34" charset="-128"/>
              </a:rPr>
              <a:t>rendit</a:t>
            </a:r>
            <a:r>
              <a:rPr lang="en-US" sz="4800" b="1" dirty="0" smtClean="0">
                <a:solidFill>
                  <a:srgbClr val="0033CC"/>
                </a:solidFill>
                <a:latin typeface="Arial Unicode MS" pitchFamily="34" charset="-128"/>
                <a:ea typeface="Arial Unicode MS" pitchFamily="34" charset="-128"/>
                <a:cs typeface="Arial Unicode MS" pitchFamily="34" charset="-128"/>
              </a:rPr>
              <a:t> </a:t>
            </a:r>
            <a:r>
              <a:rPr lang="en-US" sz="4800" b="1" dirty="0" err="1" smtClean="0">
                <a:solidFill>
                  <a:srgbClr val="0033CC"/>
                </a:solidFill>
                <a:latin typeface="Arial Unicode MS" pitchFamily="34" charset="-128"/>
                <a:ea typeface="Arial Unicode MS" pitchFamily="34" charset="-128"/>
                <a:cs typeface="Arial Unicode MS" pitchFamily="34" charset="-128"/>
              </a:rPr>
              <a:t>témoignage</a:t>
            </a:r>
            <a:r>
              <a:rPr lang="en-US" sz="4800" b="1" dirty="0" smtClean="0">
                <a:solidFill>
                  <a:srgbClr val="0033CC"/>
                </a:solidFill>
                <a:latin typeface="Arial Unicode MS" pitchFamily="34" charset="-128"/>
                <a:ea typeface="Arial Unicode MS" pitchFamily="34" charset="-128"/>
                <a:cs typeface="Arial Unicode MS" pitchFamily="34" charset="-128"/>
              </a:rPr>
              <a:t> en </a:t>
            </a:r>
            <a:r>
              <a:rPr lang="en-US" sz="4800" b="1" dirty="0" err="1" smtClean="0">
                <a:solidFill>
                  <a:srgbClr val="0033CC"/>
                </a:solidFill>
                <a:latin typeface="Arial Unicode MS" pitchFamily="34" charset="-128"/>
                <a:ea typeface="Arial Unicode MS" pitchFamily="34" charset="-128"/>
                <a:cs typeface="Arial Unicode MS" pitchFamily="34" charset="-128"/>
              </a:rPr>
              <a:t>faveur</a:t>
            </a:r>
            <a:r>
              <a:rPr lang="en-US" sz="4800" b="1" dirty="0" smtClean="0">
                <a:solidFill>
                  <a:srgbClr val="0033CC"/>
                </a:solidFill>
                <a:latin typeface="Arial Unicode MS" pitchFamily="34" charset="-128"/>
                <a:ea typeface="Arial Unicode MS" pitchFamily="34" charset="-128"/>
                <a:cs typeface="Arial Unicode MS" pitchFamily="34" charset="-128"/>
              </a:rPr>
              <a:t> de </a:t>
            </a:r>
            <a:r>
              <a:rPr lang="en-US" sz="4800" b="1" dirty="0" err="1" smtClean="0">
                <a:solidFill>
                  <a:srgbClr val="0033CC"/>
                </a:solidFill>
                <a:latin typeface="Arial Unicode MS" pitchFamily="34" charset="-128"/>
                <a:ea typeface="Arial Unicode MS" pitchFamily="34" charset="-128"/>
                <a:cs typeface="Arial Unicode MS" pitchFamily="34" charset="-128"/>
              </a:rPr>
              <a:t>ces</a:t>
            </a:r>
            <a:r>
              <a:rPr lang="en-US" sz="4800" b="1" dirty="0" smtClean="0">
                <a:solidFill>
                  <a:srgbClr val="0033CC"/>
                </a:solidFill>
                <a:latin typeface="Arial Unicode MS" pitchFamily="34" charset="-128"/>
                <a:ea typeface="Arial Unicode MS" pitchFamily="34" charset="-128"/>
                <a:cs typeface="Arial Unicode MS" pitchFamily="34" charset="-128"/>
              </a:rPr>
              <a:t> </a:t>
            </a:r>
            <a:r>
              <a:rPr lang="en-US" sz="4800" b="1" dirty="0" err="1" smtClean="0">
                <a:solidFill>
                  <a:srgbClr val="0033CC"/>
                </a:solidFill>
                <a:latin typeface="Arial Unicode MS" pitchFamily="34" charset="-128"/>
                <a:ea typeface="Arial Unicode MS" pitchFamily="34" charset="-128"/>
                <a:cs typeface="Arial Unicode MS" pitchFamily="34" charset="-128"/>
              </a:rPr>
              <a:t>deux</a:t>
            </a:r>
            <a:r>
              <a:rPr lang="en-US" sz="4800" b="1" dirty="0" smtClean="0">
                <a:solidFill>
                  <a:srgbClr val="0033CC"/>
                </a:solidFill>
                <a:latin typeface="Arial Unicode MS" pitchFamily="34" charset="-128"/>
                <a:ea typeface="Arial Unicode MS" pitchFamily="34" charset="-128"/>
                <a:cs typeface="Arial Unicode MS" pitchFamily="34" charset="-128"/>
              </a:rPr>
              <a:t> </a:t>
            </a:r>
            <a:r>
              <a:rPr lang="en-US" sz="4800" b="1" dirty="0" err="1" smtClean="0">
                <a:solidFill>
                  <a:srgbClr val="0033CC"/>
                </a:solidFill>
                <a:latin typeface="Arial Unicode MS" pitchFamily="34" charset="-128"/>
                <a:ea typeface="Arial Unicode MS" pitchFamily="34" charset="-128"/>
                <a:cs typeface="Arial Unicode MS" pitchFamily="34" charset="-128"/>
              </a:rPr>
              <a:t>hommes</a:t>
            </a:r>
            <a:r>
              <a:rPr lang="en-US"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solidFill>
                  <a:schemeClr val="tx1"/>
                </a:solidFill>
                <a:latin typeface="Arial Unicode MS" pitchFamily="34" charset="-128"/>
                <a:ea typeface="Arial Unicode MS" pitchFamily="34" charset="-128"/>
                <a:cs typeface="Arial Unicode MS" pitchFamily="34" charset="-128"/>
              </a:rPr>
              <a:t> Méditer et mettre en pratique de la Parole de Dieu pour une vie de sanctification</a:t>
            </a:r>
            <a:r>
              <a:rPr lang="fr-FR" sz="4800" dirty="0" smtClean="0">
                <a:solidFill>
                  <a:schemeClr val="tx1"/>
                </a:solidFill>
                <a:latin typeface="Arial Unicode MS" pitchFamily="34" charset="-128"/>
                <a:ea typeface="Arial Unicode MS" pitchFamily="34" charset="-128"/>
                <a:cs typeface="Arial Unicode MS" pitchFamily="34" charset="-128"/>
              </a:rPr>
              <a:t>.</a:t>
            </a:r>
            <a:endParaRPr lang="en-US" sz="4800"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En gardant la Parole de Dieu, en la mettant en pratique, nous montrons à notre Seigneur que nous L’aimons en vérité. </a:t>
            </a:r>
            <a:endParaRPr lang="fr-FR"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5400" b="1" dirty="0" smtClean="0">
                <a:solidFill>
                  <a:srgbClr val="0033CC"/>
                </a:solidFill>
                <a:latin typeface="Arial Unicode MS" pitchFamily="34" charset="-128"/>
                <a:ea typeface="Arial Unicode MS" pitchFamily="34" charset="-128"/>
                <a:cs typeface="Arial Unicode MS" pitchFamily="34" charset="-128"/>
              </a:rPr>
              <a:t>En </a:t>
            </a:r>
            <a:r>
              <a:rPr lang="fr-FR" sz="5400" b="1" dirty="0" smtClean="0">
                <a:solidFill>
                  <a:srgbClr val="0033CC"/>
                </a:solidFill>
                <a:latin typeface="Arial Unicode MS" pitchFamily="34" charset="-128"/>
                <a:ea typeface="Arial Unicode MS" pitchFamily="34" charset="-128"/>
                <a:cs typeface="Arial Unicode MS" pitchFamily="34" charset="-128"/>
              </a:rPr>
              <a:t>le faisant, nous grandissons en foi, en connaissance, en sainteté et en amour, rendant ainsi notre personne entière propice à l’action du Saint Esprit</a:t>
            </a:r>
            <a:r>
              <a:rPr lang="fr-FR" sz="5400" b="1" dirty="0" smtClean="0">
                <a:solidFill>
                  <a:srgbClr val="0033CC"/>
                </a:solidFill>
                <a:latin typeface="Arial Unicode MS" pitchFamily="34" charset="-128"/>
                <a:ea typeface="Arial Unicode MS" pitchFamily="34" charset="-128"/>
                <a:cs typeface="Arial Unicode MS" pitchFamily="34" charset="-128"/>
              </a:rPr>
              <a:t>.</a:t>
            </a:r>
            <a:endParaRPr lang="en-US" sz="5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lvl="0" algn="ctr"/>
            <a:r>
              <a:rPr lang="fr-FR" sz="4800" b="1" dirty="0" smtClean="0">
                <a:solidFill>
                  <a:srgbClr val="FF0000"/>
                </a:solidFill>
                <a:latin typeface="Copperplate Gothic Light" pitchFamily="34" charset="0"/>
                <a:ea typeface="Arial Unicode MS" pitchFamily="34" charset="-128"/>
                <a:cs typeface="Arial Unicode MS" pitchFamily="34" charset="-128"/>
              </a:rPr>
              <a:t> </a:t>
            </a:r>
            <a:r>
              <a:rPr lang="en-US" sz="4800" b="1" dirty="0" smtClean="0">
                <a:solidFill>
                  <a:srgbClr val="FF0000"/>
                </a:solidFill>
                <a:latin typeface="Copperplate Gothic Light" pitchFamily="34" charset="0"/>
                <a:ea typeface="Arial Unicode MS" pitchFamily="34" charset="-128"/>
                <a:cs typeface="Arial Unicode MS" pitchFamily="34" charset="-128"/>
              </a:rPr>
              <a:t>Prier </a:t>
            </a:r>
            <a:r>
              <a:rPr lang="en-US" sz="4800" b="1" dirty="0" smtClean="0">
                <a:solidFill>
                  <a:srgbClr val="FF0000"/>
                </a:solidFill>
                <a:latin typeface="Copperplate Gothic Light" pitchFamily="34" charset="0"/>
                <a:ea typeface="Arial Unicode MS" pitchFamily="34" charset="-128"/>
                <a:cs typeface="Arial Unicode MS" pitchFamily="34" charset="-128"/>
              </a:rPr>
              <a:t>sans </a:t>
            </a:r>
            <a:r>
              <a:rPr lang="en-US" sz="4800" b="1" dirty="0" err="1" smtClean="0">
                <a:solidFill>
                  <a:srgbClr val="FF0000"/>
                </a:solidFill>
                <a:latin typeface="Copperplate Gothic Light" pitchFamily="34" charset="0"/>
                <a:ea typeface="Arial Unicode MS" pitchFamily="34" charset="-128"/>
                <a:cs typeface="Arial Unicode MS" pitchFamily="34" charset="-128"/>
              </a:rPr>
              <a:t>cesse</a:t>
            </a:r>
            <a:r>
              <a:rPr lang="en-US" sz="4800" dirty="0" smtClean="0">
                <a:solidFill>
                  <a:srgbClr val="FF0000"/>
                </a:solidFill>
                <a:latin typeface="Copperplate Gothic Light" pitchFamily="34" charset="0"/>
                <a:ea typeface="Arial Unicode MS" pitchFamily="34" charset="-128"/>
                <a:cs typeface="Arial Unicode MS" pitchFamily="34" charset="-128"/>
              </a:rPr>
              <a:t>.</a:t>
            </a:r>
          </a:p>
          <a:p>
            <a:pPr algn="just"/>
            <a:r>
              <a:rPr lang="fr-FR" sz="4800" b="1" dirty="0" smtClean="0">
                <a:solidFill>
                  <a:schemeClr val="tx1"/>
                </a:solidFill>
                <a:latin typeface="Arial Unicode MS" pitchFamily="34" charset="-128"/>
                <a:ea typeface="Arial Unicode MS" pitchFamily="34" charset="-128"/>
                <a:cs typeface="Arial Unicode MS" pitchFamily="34" charset="-128"/>
              </a:rPr>
              <a:t>Prier en intelligence (Cf. romains 8 :26) et en esprit (1 Corinthiens 14 : 2).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Il </a:t>
            </a:r>
            <a:r>
              <a:rPr lang="fr-FR" sz="4800" b="1" dirty="0" smtClean="0">
                <a:solidFill>
                  <a:srgbClr val="0033CC"/>
                </a:solidFill>
                <a:latin typeface="Arial Unicode MS" pitchFamily="34" charset="-128"/>
                <a:ea typeface="Arial Unicode MS" pitchFamily="34" charset="-128"/>
                <a:cs typeface="Arial Unicode MS" pitchFamily="34" charset="-128"/>
              </a:rPr>
              <a:t>nous faut prier pour obtenir tout ce dont nous avons besoin, pour ne pas succomber à la tentation; </a:t>
            </a:r>
            <a:endParaRPr lang="fr-FR"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pour </a:t>
            </a:r>
            <a:r>
              <a:rPr lang="fr-FR" sz="4800" b="1" dirty="0" smtClean="0">
                <a:solidFill>
                  <a:schemeClr val="tx1"/>
                </a:solidFill>
                <a:latin typeface="Arial Unicode MS" pitchFamily="34" charset="-128"/>
                <a:ea typeface="Arial Unicode MS" pitchFamily="34" charset="-128"/>
                <a:cs typeface="Arial Unicode MS" pitchFamily="34" charset="-128"/>
              </a:rPr>
              <a:t>être revêtus de la puissance d’en haut afin d’être des témoins de Jésus-Christ partout (cf. Actes 1 :9);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pour </a:t>
            </a:r>
            <a:r>
              <a:rPr lang="fr-FR" sz="4800" b="1" dirty="0" smtClean="0">
                <a:solidFill>
                  <a:srgbClr val="0033CC"/>
                </a:solidFill>
                <a:latin typeface="Arial Unicode MS" pitchFamily="34" charset="-128"/>
                <a:ea typeface="Arial Unicode MS" pitchFamily="34" charset="-128"/>
                <a:cs typeface="Arial Unicode MS" pitchFamily="34" charset="-128"/>
              </a:rPr>
              <a:t>recevoir des directives, des révélations, des avertissements</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3">
            <a:schemeClr val="lt1"/>
          </a:lnRef>
          <a:fillRef idx="1">
            <a:schemeClr val="dk1"/>
          </a:fillRef>
          <a:effectRef idx="1">
            <a:schemeClr val="dk1"/>
          </a:effectRef>
          <a:fontRef idx="minor">
            <a:schemeClr val="lt1"/>
          </a:fontRef>
        </p:style>
        <p:txBody>
          <a:bodyPr>
            <a:normAutofit fontScale="92500"/>
          </a:bodyPr>
          <a:lstStyle/>
          <a:p>
            <a:pPr algn="ctr"/>
            <a:r>
              <a:rPr lang="fr-FR" sz="4800" b="1" dirty="0" smtClean="0">
                <a:solidFill>
                  <a:srgbClr val="C00000"/>
                </a:solidFill>
                <a:latin typeface="Copperplate Gothic Light" pitchFamily="34" charset="0"/>
                <a:ea typeface="Arial Unicode MS" pitchFamily="34" charset="-128"/>
                <a:cs typeface="Arial Unicode MS" pitchFamily="34" charset="-128"/>
              </a:rPr>
              <a:t>Les </a:t>
            </a:r>
            <a:r>
              <a:rPr lang="fr-FR" sz="4800" b="1" dirty="0" smtClean="0">
                <a:solidFill>
                  <a:srgbClr val="C00000"/>
                </a:solidFill>
                <a:latin typeface="Copperplate Gothic Light" pitchFamily="34" charset="0"/>
                <a:ea typeface="Arial Unicode MS" pitchFamily="34" charset="-128"/>
                <a:cs typeface="Arial Unicode MS" pitchFamily="34" charset="-128"/>
              </a:rPr>
              <a:t>avantages d’une totale dépendance au Saint-Esprit.</a:t>
            </a:r>
            <a:endParaRPr lang="en-US" sz="4800" dirty="0" smtClean="0">
              <a:solidFill>
                <a:srgbClr val="C00000"/>
              </a:solidFill>
              <a:latin typeface="Copperplate Gothic Light" pitchFamily="34" charset="0"/>
              <a:ea typeface="Arial Unicode MS" pitchFamily="34" charset="-128"/>
              <a:cs typeface="Arial Unicode MS" pitchFamily="34" charset="-128"/>
            </a:endParaRPr>
          </a:p>
          <a:p>
            <a:pPr algn="just"/>
            <a:r>
              <a:rPr lang="fr-FR" sz="5200" b="1" dirty="0" smtClean="0">
                <a:solidFill>
                  <a:schemeClr val="tx1"/>
                </a:solidFill>
                <a:latin typeface="Arial Unicode MS" pitchFamily="34" charset="-128"/>
                <a:ea typeface="Arial Unicode MS" pitchFamily="34" charset="-128"/>
                <a:cs typeface="Arial Unicode MS" pitchFamily="34" charset="-128"/>
              </a:rPr>
              <a:t>Lorsque nous dépendons du Saint-Esprit, nous n’errons plus ni ne marchons dans la confusion. </a:t>
            </a:r>
            <a:endParaRPr lang="fr-FR" sz="5200" b="1" dirty="0" smtClean="0">
              <a:solidFill>
                <a:schemeClr val="tx1"/>
              </a:solidFill>
              <a:latin typeface="Arial Unicode MS" pitchFamily="34" charset="-128"/>
              <a:ea typeface="Arial Unicode MS" pitchFamily="34" charset="-128"/>
              <a:cs typeface="Arial Unicode MS" pitchFamily="34" charset="-128"/>
            </a:endParaRPr>
          </a:p>
          <a:p>
            <a:pPr algn="just"/>
            <a:r>
              <a:rPr lang="en-US" sz="5200" b="1" dirty="0" err="1" smtClean="0">
                <a:solidFill>
                  <a:srgbClr val="0033CC"/>
                </a:solidFill>
                <a:latin typeface="Arial Unicode MS" pitchFamily="34" charset="-128"/>
                <a:ea typeface="Arial Unicode MS" pitchFamily="34" charset="-128"/>
                <a:cs typeface="Arial Unicode MS" pitchFamily="34" charset="-128"/>
              </a:rPr>
              <a:t>Sous</a:t>
            </a:r>
            <a:r>
              <a:rPr lang="en-US" sz="5200" b="1" dirty="0" smtClean="0">
                <a:solidFill>
                  <a:srgbClr val="0033CC"/>
                </a:solidFill>
                <a:latin typeface="Arial Unicode MS" pitchFamily="34" charset="-128"/>
                <a:ea typeface="Arial Unicode MS" pitchFamily="34" charset="-128"/>
                <a:cs typeface="Arial Unicode MS" pitchFamily="34" charset="-128"/>
              </a:rPr>
              <a:t> </a:t>
            </a:r>
            <a:r>
              <a:rPr lang="en-US" sz="5200" b="1" dirty="0" smtClean="0">
                <a:solidFill>
                  <a:srgbClr val="0033CC"/>
                </a:solidFill>
                <a:latin typeface="Arial Unicode MS" pitchFamily="34" charset="-128"/>
                <a:ea typeface="Arial Unicode MS" pitchFamily="34" charset="-128"/>
                <a:cs typeface="Arial Unicode MS" pitchFamily="34" charset="-128"/>
              </a:rPr>
              <a:t>Son </a:t>
            </a:r>
            <a:r>
              <a:rPr lang="en-US" sz="5200" b="1" dirty="0" err="1" smtClean="0">
                <a:solidFill>
                  <a:srgbClr val="0033CC"/>
                </a:solidFill>
                <a:latin typeface="Arial Unicode MS" pitchFamily="34" charset="-128"/>
                <a:ea typeface="Arial Unicode MS" pitchFamily="34" charset="-128"/>
                <a:cs typeface="Arial Unicode MS" pitchFamily="34" charset="-128"/>
              </a:rPr>
              <a:t>autorité</a:t>
            </a:r>
            <a:r>
              <a:rPr lang="en-US" sz="5200" b="1" dirty="0" smtClean="0">
                <a:solidFill>
                  <a:srgbClr val="0033CC"/>
                </a:solidFill>
                <a:latin typeface="Arial Unicode MS" pitchFamily="34" charset="-128"/>
                <a:ea typeface="Arial Unicode MS" pitchFamily="34" charset="-128"/>
                <a:cs typeface="Arial Unicode MS" pitchFamily="34" charset="-128"/>
              </a:rPr>
              <a:t>, nous </a:t>
            </a:r>
            <a:r>
              <a:rPr lang="en-US" sz="5200" b="1" dirty="0" err="1" smtClean="0">
                <a:solidFill>
                  <a:srgbClr val="0033CC"/>
                </a:solidFill>
                <a:latin typeface="Arial Unicode MS" pitchFamily="34" charset="-128"/>
                <a:ea typeface="Arial Unicode MS" pitchFamily="34" charset="-128"/>
                <a:cs typeface="Arial Unicode MS" pitchFamily="34" charset="-128"/>
              </a:rPr>
              <a:t>jouissons</a:t>
            </a:r>
            <a:r>
              <a:rPr lang="en-US" sz="5200" b="1" dirty="0" smtClean="0">
                <a:solidFill>
                  <a:srgbClr val="0033CC"/>
                </a:solidFill>
                <a:latin typeface="Arial Unicode MS" pitchFamily="34" charset="-128"/>
                <a:ea typeface="Arial Unicode MS" pitchFamily="34" charset="-128"/>
                <a:cs typeface="Arial Unicode MS" pitchFamily="34" charset="-128"/>
              </a:rPr>
              <a:t> des </a:t>
            </a:r>
            <a:r>
              <a:rPr lang="en-US" sz="5200" b="1" dirty="0" err="1" smtClean="0">
                <a:solidFill>
                  <a:srgbClr val="0033CC"/>
                </a:solidFill>
                <a:latin typeface="Arial Unicode MS" pitchFamily="34" charset="-128"/>
                <a:ea typeface="Arial Unicode MS" pitchFamily="34" charset="-128"/>
                <a:cs typeface="Arial Unicode MS" pitchFamily="34" charset="-128"/>
              </a:rPr>
              <a:t>avantages</a:t>
            </a:r>
            <a:r>
              <a:rPr lang="en-US" sz="5200" b="1" dirty="0" smtClean="0">
                <a:solidFill>
                  <a:srgbClr val="0033CC"/>
                </a:solidFill>
                <a:latin typeface="Arial Unicode MS" pitchFamily="34" charset="-128"/>
                <a:ea typeface="Arial Unicode MS" pitchFamily="34" charset="-128"/>
                <a:cs typeface="Arial Unicode MS" pitchFamily="34" charset="-128"/>
              </a:rPr>
              <a:t> </a:t>
            </a:r>
            <a:r>
              <a:rPr lang="en-US" sz="5200" b="1" dirty="0" err="1" smtClean="0">
                <a:solidFill>
                  <a:srgbClr val="0033CC"/>
                </a:solidFill>
                <a:latin typeface="Arial Unicode MS" pitchFamily="34" charset="-128"/>
                <a:ea typeface="Arial Unicode MS" pitchFamily="34" charset="-128"/>
                <a:cs typeface="Arial Unicode MS" pitchFamily="34" charset="-128"/>
              </a:rPr>
              <a:t>tels</a:t>
            </a:r>
            <a:r>
              <a:rPr lang="en-US" sz="5200" b="1" dirty="0" smtClean="0">
                <a:solidFill>
                  <a:srgbClr val="0033CC"/>
                </a:solidFill>
                <a:latin typeface="Arial Unicode MS" pitchFamily="34" charset="-128"/>
                <a:ea typeface="Arial Unicode MS" pitchFamily="34" charset="-128"/>
                <a:cs typeface="Arial Unicode MS" pitchFamily="34" charset="-128"/>
              </a:rPr>
              <a:t> </a:t>
            </a:r>
            <a:r>
              <a:rPr lang="en-US" sz="5200" b="1" dirty="0" err="1" smtClean="0">
                <a:solidFill>
                  <a:srgbClr val="0033CC"/>
                </a:solidFill>
                <a:latin typeface="Arial Unicode MS" pitchFamily="34" charset="-128"/>
                <a:ea typeface="Arial Unicode MS" pitchFamily="34" charset="-128"/>
                <a:cs typeface="Arial Unicode MS" pitchFamily="34" charset="-128"/>
              </a:rPr>
              <a:t>que</a:t>
            </a:r>
            <a:r>
              <a:rPr lang="en-US" sz="5200" b="1" dirty="0" smtClean="0">
                <a:solidFill>
                  <a:srgbClr val="0033CC"/>
                </a:solidFill>
                <a:latin typeface="Arial Unicode MS" pitchFamily="34" charset="-128"/>
                <a:ea typeface="Arial Unicode MS" pitchFamily="34" charset="-128"/>
                <a:cs typeface="Arial Unicode MS" pitchFamily="34" charset="-128"/>
              </a:rPr>
              <a:t>:</a:t>
            </a:r>
            <a:endParaRPr lang="en-US" sz="52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rgbClr val="0033CC"/>
                </a:solidFill>
                <a:latin typeface="Copperplate Gothic Light" pitchFamily="34" charset="0"/>
                <a:ea typeface="Arial Unicode MS" pitchFamily="34" charset="-128"/>
                <a:cs typeface="Arial Unicode MS" pitchFamily="34" charset="-128"/>
              </a:rPr>
              <a:t>Sa direction.</a:t>
            </a:r>
            <a:endParaRPr lang="en-US" sz="4800" dirty="0" smtClean="0">
              <a:solidFill>
                <a:srgbClr val="0033CC"/>
              </a:solidFill>
              <a:latin typeface="Copperplate Gothic Light" pitchFamily="34" charset="0"/>
              <a:ea typeface="Arial Unicode MS" pitchFamily="34" charset="-128"/>
              <a:cs typeface="Arial Unicode MS" pitchFamily="34" charset="-128"/>
            </a:endParaRPr>
          </a:p>
          <a:p>
            <a:pPr algn="just"/>
            <a:r>
              <a:rPr lang="fr-FR" sz="5400" b="1" dirty="0" smtClean="0">
                <a:solidFill>
                  <a:schemeClr val="tx1"/>
                </a:solidFill>
                <a:latin typeface="Arial Unicode MS" pitchFamily="34" charset="-128"/>
                <a:ea typeface="Arial Unicode MS" pitchFamily="34" charset="-128"/>
                <a:cs typeface="Arial Unicode MS" pitchFamily="34" charset="-128"/>
              </a:rPr>
              <a:t>Psaume 32.8 (Darby): « Je t’instruirai, et Je t’enseignerai le chemin où tu dois marcher; Je te conseillerai, ayant mon œil sur toi. </a:t>
            </a:r>
            <a:r>
              <a:rPr lang="fr-FR" sz="5400" b="1" dirty="0" smtClean="0">
                <a:solidFill>
                  <a:schemeClr val="tx1"/>
                </a:solidFill>
                <a:latin typeface="Arial Unicode MS" pitchFamily="34" charset="-128"/>
                <a:ea typeface="Arial Unicode MS" pitchFamily="34" charset="-128"/>
                <a:cs typeface="Arial Unicode MS" pitchFamily="34" charset="-128"/>
              </a:rPr>
              <a:t>»</a:t>
            </a:r>
            <a:endParaRPr lang="en-US" sz="5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Nous </a:t>
            </a:r>
            <a:r>
              <a:rPr lang="fr-FR" sz="4800" b="1" dirty="0" smtClean="0">
                <a:solidFill>
                  <a:schemeClr val="tx1"/>
                </a:solidFill>
                <a:latin typeface="Arial Unicode MS" pitchFamily="34" charset="-128"/>
                <a:ea typeface="Arial Unicode MS" pitchFamily="34" charset="-128"/>
                <a:cs typeface="Arial Unicode MS" pitchFamily="34" charset="-128"/>
              </a:rPr>
              <a:t>voyons en effet, comment le Saint-Esprit a dirigé les apôtres dans les choix déterminants qu’ils prenaient pour le bien de l’Église et l’avancement du Royaume de Dieu</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solidFill>
                  <a:schemeClr val="tx1"/>
                </a:solidFill>
                <a:latin typeface="Arial Unicode MS" pitchFamily="34" charset="-128"/>
                <a:ea typeface="Arial Unicode MS" pitchFamily="34" charset="-128"/>
                <a:cs typeface="Arial Unicode MS" pitchFamily="34" charset="-128"/>
              </a:rPr>
              <a:t>Comme </a:t>
            </a:r>
            <a:r>
              <a:rPr lang="fr-FR" sz="4800" dirty="0" smtClean="0">
                <a:solidFill>
                  <a:schemeClr val="tx1"/>
                </a:solidFill>
                <a:latin typeface="Arial Unicode MS" pitchFamily="34" charset="-128"/>
                <a:ea typeface="Arial Unicode MS" pitchFamily="34" charset="-128"/>
                <a:cs typeface="Arial Unicode MS" pitchFamily="34" charset="-128"/>
              </a:rPr>
              <a:t>exemple, nous pouvons citer</a:t>
            </a:r>
            <a:r>
              <a:rPr lang="fr-FR" sz="4800" dirty="0" smtClean="0">
                <a:solidFill>
                  <a:srgbClr val="0033CC"/>
                </a:solidFill>
                <a:latin typeface="Arial Unicode MS" pitchFamily="34" charset="-128"/>
                <a:ea typeface="Arial Unicode MS" pitchFamily="34" charset="-128"/>
                <a:cs typeface="Arial Unicode MS" pitchFamily="34" charset="-128"/>
              </a:rPr>
              <a:t> </a:t>
            </a:r>
            <a:r>
              <a:rPr lang="fr-FR" sz="4800" b="1" dirty="0" smtClean="0">
                <a:solidFill>
                  <a:srgbClr val="0033CC"/>
                </a:solidFill>
                <a:latin typeface="Arial Unicode MS" pitchFamily="34" charset="-128"/>
                <a:ea typeface="Arial Unicode MS" pitchFamily="34" charset="-128"/>
                <a:cs typeface="Arial Unicode MS" pitchFamily="34" charset="-128"/>
              </a:rPr>
              <a:t>Actes 13.2 (Darby): « Et comme ils servaient le Seigneur et jeûnaient, l’Esprit Saint </a:t>
            </a:r>
            <a:r>
              <a:rPr lang="fr-FR" sz="4800" b="1" dirty="0" smtClean="0">
                <a:solidFill>
                  <a:srgbClr val="0033CC"/>
                </a:solidFill>
                <a:latin typeface="Arial Unicode MS" pitchFamily="34" charset="-128"/>
                <a:ea typeface="Arial Unicode MS" pitchFamily="34" charset="-128"/>
                <a:cs typeface="Arial Unicode MS" pitchFamily="34" charset="-128"/>
              </a:rPr>
              <a:t>dit:</a:t>
            </a:r>
            <a:r>
              <a:rPr lang="fr-FR" sz="4800" b="1" dirty="0" smtClean="0">
                <a:solidFill>
                  <a:srgbClr val="0033CC"/>
                </a:solidFill>
                <a:latin typeface="Arial Unicode MS" pitchFamily="34" charset="-128"/>
                <a:ea typeface="Arial Unicode MS" pitchFamily="34" charset="-128"/>
                <a:cs typeface="Arial Unicode MS" pitchFamily="34" charset="-128"/>
              </a:rPr>
              <a:t>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Mettez-Moi </a:t>
            </a:r>
            <a:r>
              <a:rPr lang="fr-FR" sz="4800" b="1" dirty="0" smtClean="0">
                <a:solidFill>
                  <a:schemeClr val="tx1"/>
                </a:solidFill>
                <a:latin typeface="Arial Unicode MS" pitchFamily="34" charset="-128"/>
                <a:ea typeface="Arial Unicode MS" pitchFamily="34" charset="-128"/>
                <a:cs typeface="Arial Unicode MS" pitchFamily="34" charset="-128"/>
              </a:rPr>
              <a:t>maintenant à part </a:t>
            </a:r>
            <a:r>
              <a:rPr lang="fr-FR" sz="4800" b="1" dirty="0" err="1" smtClean="0">
                <a:solidFill>
                  <a:schemeClr val="tx1"/>
                </a:solidFill>
                <a:latin typeface="Arial Unicode MS" pitchFamily="34" charset="-128"/>
                <a:ea typeface="Arial Unicode MS" pitchFamily="34" charset="-128"/>
                <a:cs typeface="Arial Unicode MS" pitchFamily="34" charset="-128"/>
              </a:rPr>
              <a:t>Barnabas</a:t>
            </a:r>
            <a:r>
              <a:rPr lang="fr-FR" sz="4800" b="1" dirty="0" smtClean="0">
                <a:solidFill>
                  <a:schemeClr val="tx1"/>
                </a:solidFill>
                <a:latin typeface="Arial Unicode MS" pitchFamily="34" charset="-128"/>
                <a:ea typeface="Arial Unicode MS" pitchFamily="34" charset="-128"/>
                <a:cs typeface="Arial Unicode MS" pitchFamily="34" charset="-128"/>
              </a:rPr>
              <a:t> et Saul, pour l’œuvre à laquelle Je les ai appelés. </a:t>
            </a:r>
            <a:r>
              <a:rPr lang="fr-FR" sz="4800" b="1" dirty="0" smtClean="0">
                <a:solidFill>
                  <a:schemeClr val="tx1"/>
                </a:solidFill>
                <a:latin typeface="Arial Unicode MS" pitchFamily="34" charset="-128"/>
                <a:ea typeface="Arial Unicode MS" pitchFamily="34" charset="-128"/>
                <a:cs typeface="Arial Unicode MS" pitchFamily="34" charset="-128"/>
              </a:rPr>
              <a:t>»</a:t>
            </a:r>
          </a:p>
          <a:p>
            <a:pPr algn="just"/>
            <a:endParaRPr lang="en-US" sz="4800" dirty="0" smtClean="0">
              <a:solidFill>
                <a:schemeClr val="tx1"/>
              </a:solidFill>
              <a:latin typeface="Arial Unicode MS" pitchFamily="34" charset="-128"/>
              <a:ea typeface="Arial Unicode MS" pitchFamily="34" charset="-128"/>
              <a:cs typeface="Arial Unicode MS" pitchFamily="34" charset="-128"/>
            </a:endParaRPr>
          </a:p>
          <a:p>
            <a:pPr algn="just"/>
            <a:endParaRPr lang="en-US" sz="4800"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5400" b="1" dirty="0" smtClean="0">
                <a:solidFill>
                  <a:schemeClr val="tx1"/>
                </a:solidFill>
                <a:latin typeface="Arial Unicode MS" pitchFamily="34" charset="-128"/>
                <a:ea typeface="Arial Unicode MS" pitchFamily="34" charset="-128"/>
                <a:cs typeface="Arial Unicode MS" pitchFamily="34" charset="-128"/>
              </a:rPr>
              <a:t>Et </a:t>
            </a:r>
            <a:r>
              <a:rPr lang="fr-FR" sz="5400" b="1" dirty="0" smtClean="0">
                <a:solidFill>
                  <a:schemeClr val="tx1"/>
                </a:solidFill>
                <a:latin typeface="Arial Unicode MS" pitchFamily="34" charset="-128"/>
                <a:ea typeface="Arial Unicode MS" pitchFamily="34" charset="-128"/>
                <a:cs typeface="Arial Unicode MS" pitchFamily="34" charset="-128"/>
              </a:rPr>
              <a:t>aussi comment l’Esprit a conduit Philippe à rejoindre le char qui transportait l’eunuque Ethiopien qui cherchait Dieu en tâtonnant </a:t>
            </a:r>
            <a:r>
              <a:rPr lang="fr-FR" sz="5400" b="1" dirty="0" smtClean="0">
                <a:solidFill>
                  <a:srgbClr val="0033CC"/>
                </a:solidFill>
                <a:latin typeface="Arial Unicode MS" pitchFamily="34" charset="-128"/>
                <a:ea typeface="Arial Unicode MS" pitchFamily="34" charset="-128"/>
                <a:cs typeface="Arial Unicode MS" pitchFamily="34" charset="-128"/>
              </a:rPr>
              <a:t>(lire Actes 8. </a:t>
            </a:r>
            <a:r>
              <a:rPr lang="en-US" sz="5400" b="1" dirty="0" smtClean="0">
                <a:solidFill>
                  <a:srgbClr val="0033CC"/>
                </a:solidFill>
                <a:latin typeface="Arial Unicode MS" pitchFamily="34" charset="-128"/>
                <a:ea typeface="Arial Unicode MS" pitchFamily="34" charset="-128"/>
                <a:cs typeface="Arial Unicode MS" pitchFamily="34" charset="-128"/>
              </a:rPr>
              <a:t>29-40).</a:t>
            </a:r>
          </a:p>
          <a:p>
            <a:pPr algn="just"/>
            <a:endParaRPr lang="en-US" sz="4800" dirty="0" smtClean="0">
              <a:solidFill>
                <a:schemeClr val="tx1"/>
              </a:solidFill>
              <a:latin typeface="Arial Unicode MS" pitchFamily="34" charset="-128"/>
              <a:ea typeface="Arial Unicode MS" pitchFamily="34" charset="-128"/>
              <a:cs typeface="Arial Unicode MS" pitchFamily="34" charset="-128"/>
            </a:endParaRPr>
          </a:p>
          <a:p>
            <a:pPr algn="just"/>
            <a:endParaRPr lang="en-US" sz="4800"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85000" lnSpcReduction="10000"/>
          </a:bodyPr>
          <a:lstStyle/>
          <a:p>
            <a:pPr lvl="0" algn="ctr"/>
            <a:r>
              <a:rPr lang="fr-FR" sz="4800" b="1" dirty="0" smtClean="0">
                <a:solidFill>
                  <a:srgbClr val="FF0000"/>
                </a:solidFill>
                <a:latin typeface="Copperplate Gothic Light" pitchFamily="34" charset="0"/>
                <a:ea typeface="Arial Unicode MS" pitchFamily="34" charset="-128"/>
                <a:cs typeface="Arial Unicode MS" pitchFamily="34" charset="-128"/>
              </a:rPr>
              <a:t>Son</a:t>
            </a:r>
            <a:r>
              <a:rPr lang="fr-FR" sz="4800" dirty="0" smtClean="0">
                <a:solidFill>
                  <a:srgbClr val="FF0000"/>
                </a:solidFill>
                <a:latin typeface="Copperplate Gothic Light" pitchFamily="34" charset="0"/>
                <a:ea typeface="Arial Unicode MS" pitchFamily="34" charset="-128"/>
                <a:cs typeface="Arial Unicode MS" pitchFamily="34" charset="-128"/>
              </a:rPr>
              <a:t> </a:t>
            </a:r>
            <a:r>
              <a:rPr lang="fr-FR" sz="4800" b="1" dirty="0" smtClean="0">
                <a:solidFill>
                  <a:srgbClr val="FF0000"/>
                </a:solidFill>
                <a:latin typeface="Copperplate Gothic Light" pitchFamily="34" charset="0"/>
                <a:ea typeface="Arial Unicode MS" pitchFamily="34" charset="-128"/>
                <a:cs typeface="Arial Unicode MS" pitchFamily="34" charset="-128"/>
              </a:rPr>
              <a:t>discernement et Ses révélation</a:t>
            </a:r>
            <a:r>
              <a:rPr lang="fr-FR" sz="4800" dirty="0" smtClean="0">
                <a:solidFill>
                  <a:srgbClr val="FF0000"/>
                </a:solidFill>
                <a:latin typeface="Copperplate Gothic Light" pitchFamily="34" charset="0"/>
                <a:ea typeface="Arial Unicode MS" pitchFamily="34" charset="-128"/>
                <a:cs typeface="Arial Unicode MS" pitchFamily="34" charset="-128"/>
              </a:rPr>
              <a:t>.</a:t>
            </a:r>
            <a:endParaRPr lang="en-US" sz="4800" dirty="0" smtClean="0">
              <a:solidFill>
                <a:srgbClr val="FF0000"/>
              </a:solidFill>
              <a:latin typeface="Copperplate Gothic Light" pitchFamily="34" charset="0"/>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1 corinthiens 2 .9-10 (LSG):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a:t>
            </a:r>
            <a:r>
              <a:rPr lang="fr-FR" sz="4800" b="1" dirty="0" smtClean="0">
                <a:solidFill>
                  <a:srgbClr val="FF0000"/>
                </a:solidFill>
                <a:latin typeface="Arial Unicode MS" pitchFamily="34" charset="-128"/>
                <a:ea typeface="Arial Unicode MS" pitchFamily="34" charset="-128"/>
                <a:cs typeface="Arial Unicode MS" pitchFamily="34" charset="-128"/>
              </a:rPr>
              <a:t> Mais, comme il est écrit, ce sont des choses que l’œil n’a point vues, que l’oreille n’a point entendues, …des choses que Dieu a préparées pour ceux qui L’aiment. </a:t>
            </a:r>
            <a:endParaRPr lang="fr-FR" sz="48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Dieu </a:t>
            </a:r>
            <a:r>
              <a:rPr lang="fr-FR" sz="4800" b="1" dirty="0" smtClean="0">
                <a:solidFill>
                  <a:srgbClr val="0033CC"/>
                </a:solidFill>
                <a:latin typeface="Arial Unicode MS" pitchFamily="34" charset="-128"/>
                <a:ea typeface="Arial Unicode MS" pitchFamily="34" charset="-128"/>
                <a:cs typeface="Arial Unicode MS" pitchFamily="34" charset="-128"/>
              </a:rPr>
              <a:t>nous les a révélées par l’Esprit. Car l’Esprit sonde tout, même les profondeurs de Dieu. </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Seul </a:t>
            </a:r>
            <a:r>
              <a:rPr lang="fr-FR" sz="5400" b="1" dirty="0" smtClean="0">
                <a:solidFill>
                  <a:srgbClr val="0033CC"/>
                </a:solidFill>
                <a:latin typeface="Arial Unicode MS" pitchFamily="34" charset="-128"/>
                <a:ea typeface="Arial Unicode MS" pitchFamily="34" charset="-128"/>
                <a:cs typeface="Arial Unicode MS" pitchFamily="34" charset="-128"/>
              </a:rPr>
              <a:t>l’Esprit-Saint peut nous communiquer un esprit de discernement et de révélation. </a:t>
            </a:r>
            <a:endParaRPr lang="fr-FR" sz="5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5400" b="1" dirty="0" smtClean="0">
                <a:solidFill>
                  <a:srgbClr val="FF0000"/>
                </a:solidFill>
                <a:latin typeface="Arial Unicode MS" pitchFamily="34" charset="-128"/>
                <a:ea typeface="Arial Unicode MS" pitchFamily="34" charset="-128"/>
                <a:cs typeface="Arial Unicode MS" pitchFamily="34" charset="-128"/>
              </a:rPr>
              <a:t>Nous </a:t>
            </a:r>
            <a:r>
              <a:rPr lang="fr-FR" sz="5400" b="1" dirty="0" smtClean="0">
                <a:solidFill>
                  <a:srgbClr val="FF0000"/>
                </a:solidFill>
                <a:latin typeface="Arial Unicode MS" pitchFamily="34" charset="-128"/>
                <a:ea typeface="Arial Unicode MS" pitchFamily="34" charset="-128"/>
                <a:cs typeface="Arial Unicode MS" pitchFamily="34" charset="-128"/>
              </a:rPr>
              <a:t>sommes limités dans notre vision par les apparences que nous prenons pour vérité</a:t>
            </a:r>
            <a:r>
              <a:rPr lang="fr-FR"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Cependant</a:t>
            </a:r>
            <a:r>
              <a:rPr lang="fr-FR" sz="4800" b="1" dirty="0" smtClean="0">
                <a:solidFill>
                  <a:srgbClr val="0033CC"/>
                </a:solidFill>
                <a:latin typeface="Arial Unicode MS" pitchFamily="34" charset="-128"/>
                <a:ea typeface="Arial Unicode MS" pitchFamily="34" charset="-128"/>
                <a:cs typeface="Arial Unicode MS" pitchFamily="34" charset="-128"/>
              </a:rPr>
              <a:t>, l’Esprit de Dieu qui vit dans les cœurs et qui sonde les reins, connaît la pensée profonde de l’homme et de Dieu. </a:t>
            </a:r>
            <a:endParaRPr lang="fr-FR"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C’est </a:t>
            </a:r>
            <a:r>
              <a:rPr lang="fr-FR" sz="4800" b="1" dirty="0" smtClean="0">
                <a:solidFill>
                  <a:srgbClr val="FF0000"/>
                </a:solidFill>
                <a:latin typeface="Arial Unicode MS" pitchFamily="34" charset="-128"/>
                <a:ea typeface="Arial Unicode MS" pitchFamily="34" charset="-128"/>
                <a:cs typeface="Arial Unicode MS" pitchFamily="34" charset="-128"/>
              </a:rPr>
              <a:t>seulement Lui qui peut nous donner un témoignage authentique d’une personne ou d’une situation. </a:t>
            </a:r>
            <a:endParaRPr lang="fr-FR"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6000" dirty="0" smtClean="0">
                <a:solidFill>
                  <a:srgbClr val="0033CC"/>
                </a:solidFill>
                <a:latin typeface="Arial Unicode MS" pitchFamily="34" charset="-128"/>
                <a:ea typeface="Arial Unicode MS" pitchFamily="34" charset="-128"/>
                <a:cs typeface="Arial Unicode MS" pitchFamily="34" charset="-128"/>
              </a:rPr>
              <a:t>C’est </a:t>
            </a:r>
            <a:r>
              <a:rPr lang="fr-FR" sz="6000" dirty="0" smtClean="0">
                <a:solidFill>
                  <a:srgbClr val="0033CC"/>
                </a:solidFill>
                <a:latin typeface="Arial Unicode MS" pitchFamily="34" charset="-128"/>
                <a:ea typeface="Arial Unicode MS" pitchFamily="34" charset="-128"/>
                <a:cs typeface="Arial Unicode MS" pitchFamily="34" charset="-128"/>
              </a:rPr>
              <a:t>pour cela qu’il faut être sensibles à la voix du Saint-Esprit et rechercher Son accompagnement en toute circonstance.</a:t>
            </a:r>
            <a:endParaRPr lang="en-US" sz="6000" dirty="0" smtClean="0">
              <a:solidFill>
                <a:srgbClr val="0033CC"/>
              </a:solidFill>
              <a:latin typeface="Arial Unicode MS" pitchFamily="34" charset="-128"/>
              <a:ea typeface="Arial Unicode MS" pitchFamily="34" charset="-128"/>
              <a:cs typeface="Arial Unicode MS" pitchFamily="34" charset="-128"/>
            </a:endParaRPr>
          </a:p>
          <a:p>
            <a:pPr lvl="0" algn="just">
              <a:buNone/>
            </a:pPr>
            <a:endParaRPr lang="en-US" sz="4800"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3">
            <a:schemeClr val="lt1"/>
          </a:lnRef>
          <a:fillRef idx="1">
            <a:schemeClr val="dk1"/>
          </a:fillRef>
          <a:effectRef idx="1">
            <a:schemeClr val="dk1"/>
          </a:effectRef>
          <a:fontRef idx="minor">
            <a:schemeClr val="lt1"/>
          </a:fontRef>
        </p:style>
        <p:txBody>
          <a:bodyPr>
            <a:normAutofit fontScale="92500"/>
          </a:bodyPr>
          <a:lstStyle/>
          <a:p>
            <a:pPr lvl="0" algn="ctr"/>
            <a:r>
              <a:rPr lang="fr-FR" sz="4800" b="1" dirty="0" smtClean="0">
                <a:solidFill>
                  <a:srgbClr val="FFFF00"/>
                </a:solidFill>
                <a:latin typeface="Copperplate Gothic Light" pitchFamily="34" charset="0"/>
                <a:ea typeface="Arial Unicode MS" pitchFamily="34" charset="-128"/>
                <a:cs typeface="Arial Unicode MS" pitchFamily="34" charset="-128"/>
              </a:rPr>
              <a:t>L’amour</a:t>
            </a:r>
            <a:r>
              <a:rPr lang="fr-FR" sz="4800" b="1" dirty="0" smtClean="0">
                <a:solidFill>
                  <a:srgbClr val="FFFF00"/>
                </a:solidFill>
                <a:latin typeface="Copperplate Gothic Light" pitchFamily="34" charset="0"/>
                <a:ea typeface="Arial Unicode MS" pitchFamily="34" charset="-128"/>
                <a:cs typeface="Arial Unicode MS" pitchFamily="34" charset="-128"/>
              </a:rPr>
              <a:t>  pour Dieu, ses ennemis et pour ses frères.</a:t>
            </a:r>
            <a:r>
              <a:rPr lang="fr-FR" sz="4800" b="1" dirty="0" smtClean="0">
                <a:latin typeface="Arial Unicode MS" pitchFamily="34" charset="-128"/>
                <a:ea typeface="Arial Unicode MS" pitchFamily="34" charset="-128"/>
                <a:cs typeface="Arial Unicode MS" pitchFamily="34" charset="-128"/>
              </a:rPr>
              <a:t> </a:t>
            </a:r>
            <a:endParaRPr lang="en-US" sz="4800" dirty="0" smtClean="0">
              <a:latin typeface="Arial Unicode MS" pitchFamily="34" charset="-128"/>
              <a:ea typeface="Arial Unicode MS" pitchFamily="34" charset="-128"/>
              <a:cs typeface="Arial Unicode MS" pitchFamily="34" charset="-128"/>
            </a:endParaRPr>
          </a:p>
          <a:p>
            <a:pPr algn="just"/>
            <a:r>
              <a:rPr lang="fr-FR" sz="5200" b="1" dirty="0" smtClean="0">
                <a:latin typeface="Arial Unicode MS" pitchFamily="34" charset="-128"/>
                <a:ea typeface="Arial Unicode MS" pitchFamily="34" charset="-128"/>
                <a:cs typeface="Arial Unicode MS" pitchFamily="34" charset="-128"/>
              </a:rPr>
              <a:t>« Mais le fruit de l’Esprit est l’amour… » Galates 5. 22 (Darby)</a:t>
            </a:r>
            <a:endParaRPr lang="en-US" sz="5200" dirty="0" smtClean="0">
              <a:latin typeface="Arial Unicode MS" pitchFamily="34" charset="-128"/>
              <a:ea typeface="Arial Unicode MS" pitchFamily="34" charset="-128"/>
              <a:cs typeface="Arial Unicode MS" pitchFamily="34" charset="-128"/>
            </a:endParaRPr>
          </a:p>
          <a:p>
            <a:pPr algn="just"/>
            <a:r>
              <a:rPr lang="fr-FR" sz="5200" b="1" dirty="0" smtClean="0">
                <a:solidFill>
                  <a:srgbClr val="FFFF00"/>
                </a:solidFill>
                <a:latin typeface="Arial Unicode MS" pitchFamily="34" charset="-128"/>
                <a:ea typeface="Arial Unicode MS" pitchFamily="34" charset="-128"/>
                <a:cs typeface="Arial Unicode MS" pitchFamily="34" charset="-128"/>
              </a:rPr>
              <a:t>C’est le Saint-Esprit qui agit en nous, mettant en nous le vouloir et le faire </a:t>
            </a:r>
            <a:r>
              <a:rPr lang="fr-FR" sz="5200" b="1" dirty="0" smtClean="0">
                <a:latin typeface="Arial Unicode MS" pitchFamily="34" charset="-128"/>
                <a:ea typeface="Arial Unicode MS" pitchFamily="34" charset="-128"/>
                <a:cs typeface="Arial Unicode MS" pitchFamily="34" charset="-128"/>
              </a:rPr>
              <a:t>(Cf. </a:t>
            </a:r>
            <a:r>
              <a:rPr lang="fr-FR" sz="5200" b="1" dirty="0" err="1" smtClean="0">
                <a:latin typeface="Arial Unicode MS" pitchFamily="34" charset="-128"/>
                <a:ea typeface="Arial Unicode MS" pitchFamily="34" charset="-128"/>
                <a:cs typeface="Arial Unicode MS" pitchFamily="34" charset="-128"/>
              </a:rPr>
              <a:t>philippiens</a:t>
            </a:r>
            <a:r>
              <a:rPr lang="fr-FR" sz="5200" b="1" dirty="0" smtClean="0">
                <a:latin typeface="Arial Unicode MS" pitchFamily="34" charset="-128"/>
                <a:ea typeface="Arial Unicode MS" pitchFamily="34" charset="-128"/>
                <a:cs typeface="Arial Unicode MS" pitchFamily="34" charset="-128"/>
              </a:rPr>
              <a:t> 2 :13) </a:t>
            </a:r>
            <a:endParaRPr lang="fr-FR" sz="52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Qui </a:t>
            </a:r>
            <a:r>
              <a:rPr lang="fr-FR" sz="4800" b="1" dirty="0" smtClean="0">
                <a:latin typeface="Arial Unicode MS" pitchFamily="34" charset="-128"/>
                <a:ea typeface="Arial Unicode MS" pitchFamily="34" charset="-128"/>
                <a:cs typeface="Arial Unicode MS" pitchFamily="34" charset="-128"/>
              </a:rPr>
              <a:t>nous rendront capables d’accomplir le plus grand commandement qui est celui d’aimer Dieu de tout notre cœur, toute notre âme et de toute notre pensée;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et </a:t>
            </a:r>
            <a:r>
              <a:rPr lang="fr-FR" sz="4800" b="1" dirty="0" smtClean="0">
                <a:solidFill>
                  <a:srgbClr val="FFFF00"/>
                </a:solidFill>
                <a:latin typeface="Arial Unicode MS" pitchFamily="34" charset="-128"/>
                <a:ea typeface="Arial Unicode MS" pitchFamily="34" charset="-128"/>
                <a:cs typeface="Arial Unicode MS" pitchFamily="34" charset="-128"/>
              </a:rPr>
              <a:t>d’aimer notre prochain (Cf. Matthieu 22 .37-39). </a:t>
            </a:r>
            <a:endParaRPr lang="fr-FR"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Car </a:t>
            </a:r>
            <a:r>
              <a:rPr lang="fr-FR" sz="4800" b="1" dirty="0" smtClean="0">
                <a:latin typeface="Arial Unicode MS" pitchFamily="34" charset="-128"/>
                <a:ea typeface="Arial Unicode MS" pitchFamily="34" charset="-128"/>
                <a:cs typeface="Arial Unicode MS" pitchFamily="34" charset="-128"/>
              </a:rPr>
              <a:t>sans l’amour, nous ne sommes rien</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C’est </a:t>
            </a:r>
            <a:r>
              <a:rPr lang="fr-FR" sz="4800" b="1" dirty="0" smtClean="0">
                <a:latin typeface="Arial Unicode MS" pitchFamily="34" charset="-128"/>
                <a:ea typeface="Arial Unicode MS" pitchFamily="34" charset="-128"/>
                <a:cs typeface="Arial Unicode MS" pitchFamily="34" charset="-128"/>
              </a:rPr>
              <a:t>seulement lorsque nous avons reçu le Saint-Esprit que nous pouvons véritablement aimer ceux qui nous font du tort. </a:t>
            </a:r>
            <a:endParaRPr lang="fr-FR"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La </a:t>
            </a:r>
            <a:r>
              <a:rPr lang="fr-FR" sz="4800" b="1" dirty="0" smtClean="0">
                <a:solidFill>
                  <a:schemeClr val="tx1"/>
                </a:solidFill>
                <a:latin typeface="Arial Unicode MS" pitchFamily="34" charset="-128"/>
                <a:ea typeface="Arial Unicode MS" pitchFamily="34" charset="-128"/>
                <a:cs typeface="Arial Unicode MS" pitchFamily="34" charset="-128"/>
              </a:rPr>
              <a:t>Bible nous fait le témoignage d’un homme nommé Étienne, rempli du Saint-Esprit qui après avoir été lapidé à mort par une foule qu’il exhortait à donner sa vie à Dieu, </a:t>
            </a:r>
            <a:endParaRPr lang="fr-FR"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6000" b="1" dirty="0" smtClean="0">
                <a:latin typeface="Arial Unicode MS" pitchFamily="34" charset="-128"/>
                <a:ea typeface="Arial Unicode MS" pitchFamily="34" charset="-128"/>
                <a:cs typeface="Arial Unicode MS" pitchFamily="34" charset="-128"/>
              </a:rPr>
              <a:t>a </a:t>
            </a:r>
            <a:r>
              <a:rPr lang="fr-FR" sz="6000" b="1" dirty="0" smtClean="0">
                <a:latin typeface="Arial Unicode MS" pitchFamily="34" charset="-128"/>
                <a:ea typeface="Arial Unicode MS" pitchFamily="34" charset="-128"/>
                <a:cs typeface="Arial Unicode MS" pitchFamily="34" charset="-128"/>
              </a:rPr>
              <a:t>crié à haute voix avant de mourir: « Seigneur ne leur impute point ce péché. » </a:t>
            </a:r>
            <a:r>
              <a:rPr lang="fr-FR" sz="6000" b="1" dirty="0" smtClean="0">
                <a:solidFill>
                  <a:schemeClr val="tx1"/>
                </a:solidFill>
                <a:latin typeface="Arial Unicode MS" pitchFamily="34" charset="-128"/>
                <a:ea typeface="Arial Unicode MS" pitchFamily="34" charset="-128"/>
                <a:cs typeface="Arial Unicode MS" pitchFamily="34" charset="-128"/>
              </a:rPr>
              <a:t>(Lire Actes 6 et 7</a:t>
            </a:r>
            <a:r>
              <a:rPr lang="fr-FR" sz="6000" b="1" dirty="0" smtClean="0">
                <a:solidFill>
                  <a:schemeClr val="tx1"/>
                </a:solidFill>
                <a:latin typeface="Arial Unicode MS" pitchFamily="34" charset="-128"/>
                <a:ea typeface="Arial Unicode MS" pitchFamily="34" charset="-128"/>
                <a:cs typeface="Arial Unicode MS" pitchFamily="34" charset="-128"/>
              </a:rPr>
              <a:t>).</a:t>
            </a:r>
            <a:endParaRPr lang="en-US" sz="6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Cette </a:t>
            </a:r>
            <a:r>
              <a:rPr lang="fr-FR" sz="4800" b="1" dirty="0" smtClean="0">
                <a:latin typeface="Arial Unicode MS" pitchFamily="34" charset="-128"/>
                <a:ea typeface="Arial Unicode MS" pitchFamily="34" charset="-128"/>
                <a:cs typeface="Arial Unicode MS" pitchFamily="34" charset="-128"/>
              </a:rPr>
              <a:t>prière d’amour a non seulement calmé la colère de Dieu, mais a aussi permis à Saül </a:t>
            </a:r>
            <a:r>
              <a:rPr lang="fr-FR" sz="4800" b="1" dirty="0" smtClean="0">
                <a:solidFill>
                  <a:schemeClr val="tx1"/>
                </a:solidFill>
                <a:latin typeface="Arial Unicode MS" pitchFamily="34" charset="-128"/>
                <a:ea typeface="Arial Unicode MS" pitchFamily="34" charset="-128"/>
                <a:cs typeface="Arial Unicode MS" pitchFamily="34" charset="-128"/>
              </a:rPr>
              <a:t>(devenu l’apôtre Paul après sa conversion) </a:t>
            </a:r>
            <a:r>
              <a:rPr lang="fr-FR" sz="4800" b="1" dirty="0" smtClean="0">
                <a:latin typeface="Arial Unicode MS" pitchFamily="34" charset="-128"/>
                <a:ea typeface="Arial Unicode MS" pitchFamily="34" charset="-128"/>
                <a:cs typeface="Arial Unicode MS" pitchFamily="34" charset="-128"/>
              </a:rPr>
              <a:t>de devenir un fils de Dieu et un grand apôtre pour amener les âmes à Christ. </a:t>
            </a:r>
            <a:endParaRPr lang="fr-FR"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Seul </a:t>
            </a:r>
            <a:r>
              <a:rPr lang="fr-FR" sz="4800" b="1" dirty="0" smtClean="0">
                <a:latin typeface="Arial Unicode MS" pitchFamily="34" charset="-128"/>
                <a:ea typeface="Arial Unicode MS" pitchFamily="34" charset="-128"/>
                <a:cs typeface="Arial Unicode MS" pitchFamily="34" charset="-128"/>
              </a:rPr>
              <a:t>l’amour divin est désintéressé et aime au-delà des apparences et des faiblesses.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chemeClr val="tx1"/>
                </a:solidFill>
                <a:latin typeface="Arial Unicode MS" pitchFamily="34" charset="-128"/>
                <a:ea typeface="Arial Unicode MS" pitchFamily="34" charset="-128"/>
                <a:cs typeface="Arial Unicode MS" pitchFamily="34" charset="-128"/>
              </a:rPr>
              <a:t>Puisse le Saint-Esprit nous donner à toi et à moi de nous soumettre à Lui.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Amen</a:t>
            </a:r>
            <a:r>
              <a:rPr lang="en-US" sz="4800" b="1" dirty="0" smtClean="0">
                <a:latin typeface="Arial Unicode MS" pitchFamily="34" charset="-128"/>
                <a:ea typeface="Arial Unicode MS" pitchFamily="34" charset="-128"/>
                <a:cs typeface="Arial Unicode MS" pitchFamily="34" charset="-128"/>
              </a:rPr>
              <a:t>!</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2400" b="1" dirty="0" smtClean="0">
                <a:solidFill>
                  <a:srgbClr val="C00000"/>
                </a:solidFill>
              </a:rPr>
              <a:t>ANNOUNCEMENTS FOR MARCH 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11:OO-12:00</a:t>
            </a:r>
            <a:r>
              <a:rPr lang="en-US" b="1" dirty="0" smtClean="0">
                <a:solidFill>
                  <a:srgbClr val="C00000"/>
                </a:solidFill>
              </a:rPr>
              <a:t> (LADIES REHEARSAL) MEN’S MEETING</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23858</TotalTime>
  <Words>910</Words>
  <Application>Microsoft Office PowerPoint</Application>
  <PresentationFormat>On-screen Show (4:3)</PresentationFormat>
  <Paragraphs>112</Paragraphs>
  <Slides>37</Slides>
  <Notes>2</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VISITORS WELCOME</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264</cp:revision>
  <dcterms:created xsi:type="dcterms:W3CDTF">2022-04-13T13:36:19Z</dcterms:created>
  <dcterms:modified xsi:type="dcterms:W3CDTF">2023-03-21T17:19:59Z</dcterms:modified>
</cp:coreProperties>
</file>