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04" r:id="rId2"/>
    <p:sldId id="1622" r:id="rId3"/>
    <p:sldId id="1623" r:id="rId4"/>
    <p:sldId id="1618" r:id="rId5"/>
    <p:sldId id="1668" r:id="rId6"/>
    <p:sldId id="1666" r:id="rId7"/>
    <p:sldId id="1624" r:id="rId8"/>
    <p:sldId id="1620" r:id="rId9"/>
    <p:sldId id="1628" r:id="rId10"/>
    <p:sldId id="1619" r:id="rId11"/>
    <p:sldId id="1629" r:id="rId12"/>
    <p:sldId id="1630" r:id="rId13"/>
    <p:sldId id="1632" r:id="rId14"/>
    <p:sldId id="1633" r:id="rId15"/>
    <p:sldId id="1480" r:id="rId16"/>
    <p:sldId id="1593" r:id="rId17"/>
    <p:sldId id="1638" r:id="rId18"/>
    <p:sldId id="1635" r:id="rId19"/>
    <p:sldId id="1614" r:id="rId20"/>
    <p:sldId id="1639" r:id="rId21"/>
    <p:sldId id="1641" r:id="rId22"/>
    <p:sldId id="1640" r:id="rId23"/>
    <p:sldId id="1615" r:id="rId24"/>
    <p:sldId id="1642" r:id="rId25"/>
    <p:sldId id="1645" r:id="rId26"/>
    <p:sldId id="1647" r:id="rId27"/>
    <p:sldId id="1650" r:id="rId28"/>
    <p:sldId id="1652" r:id="rId29"/>
    <p:sldId id="1653" r:id="rId30"/>
    <p:sldId id="1655" r:id="rId31"/>
    <p:sldId id="1661" r:id="rId32"/>
    <p:sldId id="1616" r:id="rId33"/>
    <p:sldId id="1656" r:id="rId34"/>
    <p:sldId id="1664" r:id="rId35"/>
    <p:sldId id="1662" r:id="rId36"/>
    <p:sldId id="1665" r:id="rId37"/>
    <p:sldId id="316" r:id="rId38"/>
    <p:sldId id="407" r:id="rId39"/>
    <p:sldId id="318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DE522"/>
    <a:srgbClr val="0033CC"/>
    <a:srgbClr val="460000"/>
    <a:srgbClr val="00FF00"/>
    <a:srgbClr val="FC0AFC"/>
    <a:srgbClr val="99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407" autoAdjust="0"/>
  </p:normalViewPr>
  <p:slideViewPr>
    <p:cSldViewPr>
      <p:cViewPr varScale="1">
        <p:scale>
          <a:sx n="69" d="100"/>
          <a:sy n="69" d="100"/>
        </p:scale>
        <p:origin x="-11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772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CHRIST THE ROCK CONGREGATION</a:t>
            </a:r>
            <a:br>
              <a:rPr lang="en-US" sz="3600" b="1" dirty="0" smtClean="0"/>
            </a:br>
            <a:r>
              <a:rPr lang="en-US" sz="3600" b="1" dirty="0" smtClean="0">
                <a:solidFill>
                  <a:schemeClr val="bg1"/>
                </a:solidFill>
              </a:rPr>
              <a:t>PRÉSENTE</a:t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</a:rPr>
              <a:t>ÉTUDIONS LA BIBLE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ORATEUR: PASTEUR MARC E SIMEON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71800"/>
            <a:ext cx="9144000" cy="3429000"/>
          </a:xfrm>
          <a:solidFill>
            <a:srgbClr val="00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VENDREDI </a:t>
            </a:r>
            <a:r>
              <a:rPr lang="fr-FR" b="1" dirty="0" smtClean="0">
                <a:solidFill>
                  <a:schemeClr val="tx1"/>
                </a:solidFill>
              </a:rPr>
              <a:t>3 MARS 2023</a:t>
            </a:r>
            <a:r>
              <a:rPr lang="fr-FR" b="1" dirty="0" smtClean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  <a:p>
            <a:r>
              <a:rPr lang="fr-FR" b="1" dirty="0">
                <a:solidFill>
                  <a:srgbClr val="C00000"/>
                </a:solidFill>
                <a:latin typeface="Copperplate Gothic Light" pitchFamily="34" charset="0"/>
              </a:rPr>
              <a:t>ETUDE BIBLIQUE </a:t>
            </a:r>
            <a:r>
              <a:rPr lang="fr-FR" b="1" dirty="0" smtClean="0">
                <a:solidFill>
                  <a:srgbClr val="C00000"/>
                </a:solidFill>
                <a:latin typeface="Copperplate Gothic Light" pitchFamily="34" charset="0"/>
              </a:rPr>
              <a:t>46ÈME </a:t>
            </a:r>
            <a:r>
              <a:rPr lang="fr-FR" b="1" dirty="0" smtClean="0">
                <a:solidFill>
                  <a:srgbClr val="C00000"/>
                </a:solidFill>
                <a:latin typeface="Copperplate Gothic Light" pitchFamily="34" charset="0"/>
              </a:rPr>
              <a:t>SESSION </a:t>
            </a:r>
            <a:endParaRPr lang="en-US" b="1" dirty="0">
              <a:solidFill>
                <a:srgbClr val="C00000"/>
              </a:solidFill>
              <a:latin typeface="Copperplate Gothic Light" pitchFamily="34" charset="0"/>
            </a:endParaRPr>
          </a:p>
          <a:p>
            <a:r>
              <a:rPr lang="fr-FR" sz="4800" dirty="0" smtClean="0">
                <a:solidFill>
                  <a:schemeClr val="tx1"/>
                </a:solidFill>
              </a:rPr>
              <a:t>LE SAINT ESPRIT </a:t>
            </a:r>
            <a:r>
              <a:rPr lang="fr-FR" sz="4800" dirty="0" smtClean="0">
                <a:solidFill>
                  <a:schemeClr val="tx1"/>
                </a:solidFill>
              </a:rPr>
              <a:t>07</a:t>
            </a:r>
            <a:endParaRPr lang="en-US" sz="4800" dirty="0" smtClean="0">
              <a:solidFill>
                <a:schemeClr val="tx1"/>
              </a:solidFill>
            </a:endParaRPr>
          </a:p>
          <a:p>
            <a:r>
              <a:rPr lang="en-US" sz="4000" b="1" dirty="0" smtClean="0">
                <a:solidFill>
                  <a:srgbClr val="C00000"/>
                </a:solidFill>
              </a:rPr>
              <a:t>LES 9 DONS DU SAINT ESPRIT</a:t>
            </a:r>
            <a:endParaRPr lang="en-US" sz="4000" b="1" dirty="0" smtClean="0">
              <a:solidFill>
                <a:srgbClr val="C00000"/>
              </a:solidFill>
            </a:endParaRPr>
          </a:p>
          <a:p>
            <a:r>
              <a:rPr lang="fr-FR" sz="3600" dirty="0" smtClean="0">
                <a:solidFill>
                  <a:schemeClr val="tx1"/>
                </a:solidFill>
              </a:rPr>
              <a:t>https://frequencechretienne.fr/quels-sont-les-9-dons-du-saint-esprit/</a:t>
            </a:r>
            <a:endParaRPr lang="en-US" sz="3600" dirty="0" smtClean="0">
              <a:solidFill>
                <a:schemeClr val="tx1"/>
              </a:solidFill>
            </a:endParaRPr>
          </a:p>
          <a:p>
            <a:endParaRPr lang="en-US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Quels sont les 9 dons du Saint-Esprit </a:t>
            </a:r>
            <a:r>
              <a:rPr lang="fr-FR" sz="4000" b="1" dirty="0" smtClean="0">
                <a:solidFill>
                  <a:srgbClr val="FF00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000" b="1" dirty="0" smtClean="0">
              <a:solidFill>
                <a:srgbClr val="FF00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1Co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12:7-11</a:t>
            </a:r>
          </a:p>
          <a:p>
            <a:pPr algn="just"/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Or, à chacun la manifestation de l'Esprit est donnée pour l'utilité commune.</a:t>
            </a:r>
          </a:p>
          <a:p>
            <a:pPr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En effet, à l'un est donnée par l'Esprit une parole de sagesse; à un autre, une parole de connaissance, selon le même Esprit;</a:t>
            </a:r>
          </a:p>
          <a:p>
            <a:pPr algn="just"/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un autre, la foi, par le même Esprit; à un autre, le don des guérisons, par le même Esprit;</a:t>
            </a:r>
          </a:p>
          <a:p>
            <a:pPr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à un autre, le don d'opérer des miracles; à un autre, la prophétie; à un autre, le discernement des esprits; à un autre, la diversité des langues; à un autre, l'interprétation des langues.</a:t>
            </a:r>
          </a:p>
          <a:p>
            <a:pPr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Un seul et même Esprit opère toutes ces choses, les distribuant à chacun en particulier comme il veut.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DEFINITION DES DONS SPIRITUELS</a:t>
            </a:r>
          </a:p>
          <a:p>
            <a:pPr algn="just"/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dons du Saint-Esprit, encore appelés dons spirituels sont des capacités à haute dimension spirituelle dont nous a investis L’Éternel pour Son œuvre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[Dans chaque entreprise il nécessite beaucoup d’experts pour le bon fonctionnement  de l’entreprise.]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[L’Église de Jésus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hrist est une entité divine que Dieu a établie sur la terre en vue d’attirer des hommes au salut.] </a:t>
            </a:r>
          </a:p>
          <a:p>
            <a:pPr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[Pour la bonne marche de l’établissement de l’Eglise, Dieu communique des dons particuliers aux participants.]</a:t>
            </a:r>
          </a:p>
          <a:p>
            <a:pPr algn="just"/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[Le chrétien n’est pas seulement un bénéficiaire de la grâce de Dieu au salut, mais il est aussi un auxiliaire par qui Dieu communique sa grâce aux autres.]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[Le chrétien est sauvé pour aider à sauver les autres.]</a:t>
            </a:r>
          </a:p>
          <a:p>
            <a:pPr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[Le Saint Esprit communique des dons particuliers aux chrétiens pour promouvoir au bon fonctionnement de l’Eglise.]</a:t>
            </a:r>
          </a:p>
          <a:p>
            <a:pPr algn="just"/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[Un don est une capacité surnaturelle donnée à quelqu’un pour faciliter son travail.]</a:t>
            </a:r>
          </a:p>
          <a:p>
            <a:pPr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[Un don est un outil placé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au-dedans d’une personne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.]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 a 9 dons et « Tout cela est l’œuvre d’un seul et même Esprit qui distribue Son activité à chacun de manière particulière comme Il veut ( 1 Corinthiens 12 : 11) ». </a:t>
            </a:r>
            <a:endParaRPr lang="fr-FR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pouvons donc pas prétendre que L’Éternel, le Dieu est juste ait été plus généreux avec d’autres à nos détriments.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5400" dirty="0" smtClean="0"/>
          </a:p>
          <a:p>
            <a:pPr algn="just"/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Dieu ne se repent pas de Ses dons et de Son appel (Romains 11:29». </a:t>
            </a:r>
            <a:endParaRPr lang="fr-FR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demeurons pas dans l’ignorance et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rentrons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possession de cette grâce que nous avons d’êtres investis spirituellement. </a:t>
            </a:r>
            <a:endParaRPr lang="fr-FR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Demandons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 la prière à Dieu de nous aider à expérimenter au mieux le don que nous avons reçu de Lui. </a:t>
            </a:r>
            <a:endParaRPr lang="fr-FR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5400" dirty="0" smtClean="0"/>
          </a:p>
          <a:p>
            <a:pPr algn="just"/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certains ne les réalisent pas ou se freinent eux-mêmes,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car,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soit ils ne font pas preuve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d’amour,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soit ils développent un complexe de supériorité.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Afin de posséder ce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L’Éternel nous a investis, il est important de connaître et d’aspirer à ces dons, lesquels sont classifiés selon le caractère de révélation, de puissance et d’inspiration.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5400" dirty="0" smtClean="0"/>
          </a:p>
          <a:p>
            <a:pPr algn="just"/>
            <a:endParaRPr lang="en-US" sz="5400" dirty="0" smtClean="0"/>
          </a:p>
          <a:p>
            <a:pPr algn="just"/>
            <a:endParaRPr lang="en-US" sz="5400" dirty="0" smtClean="0"/>
          </a:p>
          <a:p>
            <a:pPr algn="just"/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800" b="1" dirty="0" smtClean="0">
                <a:latin typeface="Copperplate Gothic Light" pitchFamily="34" charset="0"/>
              </a:rPr>
              <a:t>I- </a:t>
            </a:r>
            <a:r>
              <a:rPr lang="fr-FR" sz="4800" b="1" dirty="0" smtClean="0">
                <a:latin typeface="Copperplate Gothic Light" pitchFamily="34" charset="0"/>
              </a:rPr>
              <a:t>Les dons de révélation.</a:t>
            </a:r>
            <a:endParaRPr lang="en-US" sz="4800" dirty="0" smtClean="0">
              <a:latin typeface="Copperplate Gothic Light" pitchFamily="34" charset="0"/>
            </a:endParaRPr>
          </a:p>
          <a:p>
            <a:pPr algn="just"/>
            <a:r>
              <a:rPr lang="fr-FR" sz="4800" b="1" dirty="0" smtClean="0">
                <a:solidFill>
                  <a:srgbClr val="0033CC"/>
                </a:solidFill>
              </a:rPr>
              <a:t>1.1 Parole de sagesse.</a:t>
            </a:r>
            <a:endParaRPr lang="en-US" sz="4800" dirty="0" smtClean="0">
              <a:solidFill>
                <a:srgbClr val="0033CC"/>
              </a:solidFill>
            </a:endParaRPr>
          </a:p>
          <a:p>
            <a:pPr algn="just"/>
            <a:r>
              <a:rPr lang="fr-FR" sz="4800" b="1" dirty="0" smtClean="0"/>
              <a:t>Colossiens 2 : 2-3 : «  …. et enrichis d’une pleine intelligence pour connaître le mystère de Dieu, savoir Christ, mystère dans lequel sont cachés tous les trésors de la sagesse et de la science. </a:t>
            </a:r>
            <a:r>
              <a:rPr lang="fr-FR" sz="4800" b="1" dirty="0" smtClean="0"/>
              <a:t>»</a:t>
            </a:r>
            <a:endParaRPr lang="en-US" sz="48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 de sagesse est une compétence qui dépasse l’entendement humain, car il ne se fonde pas sur les raisonnements de ce monde. </a:t>
            </a:r>
            <a:endParaRPr lang="fr-FR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 de sagesse est une portion de la Sagesse divine qui s’exprime au bon moment. </a:t>
            </a:r>
            <a:endParaRPr lang="fr-FR" sz="48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accorde le discernement. </a:t>
            </a:r>
            <a:endParaRPr lang="fr-FR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une découverte surnaturelle du plan et de la pensée de Dieu communiqués par le Saint-Esprit. </a:t>
            </a:r>
            <a:endParaRPr lang="fr-FR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 est étroitement lié avec la révélation divine car il est porteur de vérité indiscutable. </a:t>
            </a:r>
            <a:endParaRPr lang="fr-FR" sz="48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 le don de sagesse que L’Éternel révéla au roi Salomon qui était la véritable mère du Nourrisson.</a:t>
            </a:r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/>
            <a:r>
              <a:rPr lang="fr-FR" sz="6000" b="1" dirty="0" smtClean="0">
                <a:latin typeface="Copperplate Gothic Light" pitchFamily="34" charset="0"/>
              </a:rPr>
              <a:t>I- Les dons de révélation.</a:t>
            </a:r>
            <a:endParaRPr lang="en-US" sz="6000" dirty="0" smtClean="0">
              <a:latin typeface="Copperplate Gothic Light" pitchFamily="34" charset="0"/>
            </a:endParaRPr>
          </a:p>
          <a:p>
            <a:pPr algn="just"/>
            <a:endParaRPr lang="fr-FR" sz="5700" b="1" dirty="0" smtClean="0">
              <a:solidFill>
                <a:srgbClr val="0033CC"/>
              </a:solidFill>
              <a:latin typeface="Copperplate Gothic Light" pitchFamily="34" charset="0"/>
            </a:endParaRPr>
          </a:p>
          <a:p>
            <a:pPr algn="just"/>
            <a:r>
              <a:rPr lang="fr-FR" sz="5700" b="1" dirty="0" smtClean="0">
                <a:solidFill>
                  <a:srgbClr val="0033CC"/>
                </a:solidFill>
                <a:latin typeface="Copperplate Gothic Light" pitchFamily="34" charset="0"/>
              </a:rPr>
              <a:t>1.2 </a:t>
            </a:r>
            <a:r>
              <a:rPr lang="fr-FR" sz="5700" b="1" dirty="0" smtClean="0">
                <a:solidFill>
                  <a:srgbClr val="0033CC"/>
                </a:solidFill>
                <a:latin typeface="Copperplate Gothic Light" pitchFamily="34" charset="0"/>
              </a:rPr>
              <a:t>Parole de connaissance</a:t>
            </a:r>
            <a:r>
              <a:rPr lang="fr-FR" sz="5700" b="1" dirty="0" smtClean="0">
                <a:latin typeface="Copperplate Gothic Light" pitchFamily="34" charset="0"/>
              </a:rPr>
              <a:t>.</a:t>
            </a:r>
            <a:endParaRPr lang="fr-FR" sz="57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5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parole de connaissance est une bénédiction qui surpasse la connaissance par l’apprentissage. </a:t>
            </a:r>
            <a:endParaRPr lang="fr-FR" sz="57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7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57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 de la parole de connaissance </a:t>
            </a:r>
            <a:r>
              <a:rPr lang="fr-FR" sz="57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</a:t>
            </a:r>
            <a:r>
              <a:rPr lang="fr-FR" sz="57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fait passer de l’intelligence humaine à une dimension spirituelle </a:t>
            </a:r>
            <a:r>
              <a:rPr lang="fr-FR" sz="57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éclairée</a:t>
            </a:r>
          </a:p>
          <a:p>
            <a:pPr algn="just"/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Saint-Esprit nous communique les ordres ou le plan de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à travers du don de la connaissance. </a:t>
            </a:r>
          </a:p>
          <a:p>
            <a:pPr algn="just"/>
            <a:r>
              <a:rPr lang="fr-FR" sz="5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</a:t>
            </a:r>
            <a:r>
              <a:rPr lang="fr-FR" sz="5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peut pas être investi de parole de connaissance si on </a:t>
            </a:r>
            <a:r>
              <a:rPr lang="fr-FR" sz="5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n’expérimente </a:t>
            </a:r>
            <a:r>
              <a:rPr lang="fr-FR" sz="5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 la Sagesse divine. </a:t>
            </a:r>
            <a:endParaRPr lang="en-US" sz="4000" b="1" dirty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/>
            <a:r>
              <a:rPr lang="fr-FR" sz="5400" dirty="0" smtClean="0">
                <a:solidFill>
                  <a:srgbClr val="0033CC"/>
                </a:solidFill>
              </a:rPr>
              <a:t>Ainsi</a:t>
            </a:r>
            <a:r>
              <a:rPr lang="fr-FR" sz="5400" dirty="0" smtClean="0">
                <a:solidFill>
                  <a:srgbClr val="0033CC"/>
                </a:solidFill>
              </a:rPr>
              <a:t>, est-il écrit dans </a:t>
            </a:r>
            <a:r>
              <a:rPr lang="fr-FR" sz="5400" b="1" dirty="0" smtClean="0">
                <a:solidFill>
                  <a:srgbClr val="0033CC"/>
                </a:solidFill>
              </a:rPr>
              <a:t>Ephésiens 1 :17:</a:t>
            </a:r>
            <a:r>
              <a:rPr lang="fr-FR" sz="5400" b="1" dirty="0" smtClean="0"/>
              <a:t>  </a:t>
            </a:r>
            <a:endParaRPr lang="fr-FR" sz="5400" b="1" dirty="0" smtClean="0"/>
          </a:p>
          <a:p>
            <a:pPr algn="just"/>
            <a:r>
              <a:rPr lang="fr-FR" sz="5400" b="1" dirty="0" smtClean="0"/>
              <a:t>« </a:t>
            </a:r>
            <a:r>
              <a:rPr lang="fr-FR" sz="5400" b="1" dirty="0" smtClean="0"/>
              <a:t>afin que le Dieu de notre Seigneur Jésus-Christ, le Père de gloire, vous donne un esprit de sagesse et de révélation, dans sa connaissance »</a:t>
            </a:r>
            <a:r>
              <a:rPr lang="fr-FR" sz="5400" dirty="0" smtClean="0"/>
              <a:t>. </a:t>
            </a:r>
            <a:endParaRPr lang="fr-FR" sz="5400" dirty="0" smtClean="0"/>
          </a:p>
          <a:p>
            <a:pPr algn="just"/>
            <a:r>
              <a:rPr lang="fr-FR" sz="5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</a:t>
            </a:r>
            <a:r>
              <a:rPr lang="fr-FR" sz="5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demeurant dans la Sagesse divine et investi de parole de connaissance que Joseph, fils de Jacob fut en mesure d’expliquer les rêves de Pharaon </a:t>
            </a:r>
            <a:r>
              <a:rPr lang="fr-FR" sz="5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fr-FR" sz="5400" b="1" dirty="0" smtClean="0">
                <a:latin typeface="Copperplate Gothic Light" pitchFamily="34" charset="0"/>
              </a:rPr>
              <a:t>I- Les dons de révélation.</a:t>
            </a:r>
            <a:endParaRPr lang="en-US" sz="5400" dirty="0" smtClean="0">
              <a:latin typeface="Copperplate Gothic Light" pitchFamily="34" charset="0"/>
            </a:endParaRPr>
          </a:p>
          <a:p>
            <a:pPr algn="ctr">
              <a:buNone/>
            </a:pPr>
            <a:endParaRPr lang="fr-FR" sz="5400" b="1" dirty="0" smtClean="0">
              <a:solidFill>
                <a:srgbClr val="FC0AFC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rgbClr val="FC0AF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1.3 </a:t>
            </a:r>
            <a:r>
              <a:rPr lang="fr-FR" sz="5400" b="1" dirty="0" smtClean="0">
                <a:solidFill>
                  <a:srgbClr val="FC0AF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Discernement des esprits.</a:t>
            </a:r>
            <a:endParaRPr lang="en-US" sz="5400" b="1" dirty="0" smtClean="0">
              <a:solidFill>
                <a:srgbClr val="FC0AFC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7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1Jean 4:1-4</a:t>
            </a:r>
          </a:p>
          <a:p>
            <a:pPr algn="just"/>
            <a:r>
              <a:rPr lang="fr-FR" sz="5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fr-FR" sz="5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Bien-aimés, n'ajoutez pas foi à tout esprit; mais éprouvez les esprits, pour savoir s'ils sont de Dieu, car plusieurs faux prophètes sont venus dans le monde.</a:t>
            </a:r>
          </a:p>
          <a:p>
            <a:pPr algn="just"/>
            <a:r>
              <a:rPr lang="fr-FR" sz="5700" b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Reconnaissez à ceci l'Esprit de Dieu: tout esprit qui confesse Jésus-Christ venu en chair est de Dieu</a:t>
            </a:r>
            <a:r>
              <a:rPr lang="fr-FR" sz="5700" b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fr-FR" sz="5700" b="1" dirty="0" smtClean="0">
              <a:solidFill>
                <a:srgbClr val="FC0AF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tout esprit qui ne confesse pas Jésus n'est pas de Dieu, c'est celui de l'antéchrist, dont vous avez appris la venue, et qui maintenant est déjà dans le monde.</a:t>
            </a:r>
          </a:p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¶ Vous, petits enfants, vous êtes de Dieu, et vous les avez vaincus, parce que celui qui est en vous est plus grand que celui qui est dans le monde.</a:t>
            </a:r>
            <a:endParaRPr lang="en-US" sz="5400" b="1" dirty="0" smtClean="0">
              <a:solidFill>
                <a:srgbClr val="FC0AF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discernement des esprits nous permet donc de distinguer quelle est la manifestation du Saint-Esprit et celle des esprits impurs. </a:t>
            </a:r>
            <a:endParaRPr lang="fr-FR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b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5400" b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discernement des esprits est un don qui révèle nos blocages dans notre marche spirituelle afin que nous cessions d’être sous la domination des esprits qui rôdent autour de nous. </a:t>
            </a:r>
            <a:endParaRPr lang="fr-FR" sz="5400" b="1" dirty="0" smtClean="0">
              <a:solidFill>
                <a:srgbClr val="FC0AF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pouvoir détecter tout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esprit manifesté autre que le Saint-Esprit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donné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 Jésus.</a:t>
            </a:r>
            <a:endParaRPr lang="en-US" sz="5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algn="ctr"/>
            <a:r>
              <a:rPr lang="fr-FR" sz="54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II- </a:t>
            </a:r>
            <a:r>
              <a:rPr lang="fr-FR" sz="54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Les dons de puissance.</a:t>
            </a:r>
            <a:endParaRPr lang="en-US" sz="5400" b="1" dirty="0" smtClean="0">
              <a:solidFill>
                <a:schemeClr val="tx1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b="1" dirty="0" smtClean="0">
                <a:solidFill>
                  <a:srgbClr val="FFFF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2.1 Le don des guérisons.</a:t>
            </a:r>
            <a:endParaRPr lang="en-US" sz="5400" b="1" dirty="0" smtClean="0">
              <a:solidFill>
                <a:srgbClr val="FFFF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don des guérisons ne concerne pas les avancées scientifiques de ce monde. </a:t>
            </a:r>
            <a:endParaRPr lang="fr-FR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</a:t>
            </a:r>
            <a:r>
              <a:rPr lang="fr-FR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 ne s’agit pas de trouver le remède à une maladie mais de se servir de Christ et des Saintes Écritures comme remède pour matérialiser la guérison. </a:t>
            </a:r>
            <a:endParaRPr lang="en-US" sz="5400" b="1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raison d’être des dons de guérir est de délivrer les malades et de détruire les œuvres du diable dans le corps humain. </a:t>
            </a:r>
          </a:p>
          <a:p>
            <a:pPr algn="just"/>
            <a:r>
              <a:rPr lang="fr-FR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</a:t>
            </a:r>
            <a:r>
              <a:rPr lang="fr-FR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dons de guérisons sont accordés par Dieu pour la guérison surnaturelle, sans aucun recours aux remèdes naturels. </a:t>
            </a:r>
            <a:endParaRPr lang="fr-FR" sz="5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guérison est la conséquence de la foi mutuelle de celui qui proclame la Parole et de celui qui la reçoit. </a:t>
            </a:r>
            <a:endParaRPr lang="fr-FR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</a:t>
            </a:r>
            <a:r>
              <a:rPr lang="fr-FR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la foi qui sauve. C’est ainsi que le boiteux de </a:t>
            </a:r>
            <a:r>
              <a:rPr lang="fr-FR" sz="54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Lystre</a:t>
            </a:r>
            <a:r>
              <a:rPr lang="fr-FR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fut guéri. </a:t>
            </a:r>
            <a:endParaRPr lang="fr-FR" sz="5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avait la foi et Paul déclara avec assurance la guérison dans sa vie. Et il se mit à marcher (Actes 14 : 8-10).</a:t>
            </a:r>
            <a:endParaRPr lang="en-US" sz="5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14:8-10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A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Lystre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se tenait assis un homme impotent des pieds, boiteux de naissance, et qui n'avait jamais marché.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Il écoutait parler Paul. Et Paul, fixant les regards sur lui et voyant qu'il avait la foi pour être guéri,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 dit d'une voix forte: Lève-toi droit sur tes pieds. Et il se leva d'un bond et marcha.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algn="ctr"/>
            <a:r>
              <a:rPr lang="fr-FR" sz="5400" b="1" dirty="0" smtClean="0">
                <a:solidFill>
                  <a:srgbClr val="FF00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II- </a:t>
            </a:r>
            <a:r>
              <a:rPr lang="fr-FR" sz="5400" b="1" dirty="0" smtClean="0">
                <a:solidFill>
                  <a:srgbClr val="FF00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Les dons de puissance.</a:t>
            </a:r>
            <a:endParaRPr lang="en-US" sz="5400" b="1" dirty="0" smtClean="0">
              <a:solidFill>
                <a:srgbClr val="FF00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5400" b="1" dirty="0" smtClean="0">
                <a:solidFill>
                  <a:srgbClr val="00FF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2.2 Le don de miracles.</a:t>
            </a:r>
            <a:endParaRPr lang="en-US" sz="5400" b="1" dirty="0" smtClean="0">
              <a:solidFill>
                <a:srgbClr val="00FF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miracle vient authentifier la puissance de Dieu. </a:t>
            </a:r>
          </a:p>
          <a:p>
            <a:pPr algn="just"/>
            <a:r>
              <a:rPr lang="fr-FR" sz="5400" b="1" dirty="0" smtClean="0">
                <a:solidFill>
                  <a:srgbClr val="0DE52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don de miracles justifie notre qualité d’envoyé de Dieu. </a:t>
            </a:r>
          </a:p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miracle est un prodige qui témoigne de la bonté de Dieu. </a:t>
            </a:r>
          </a:p>
          <a:p>
            <a:pPr algn="just"/>
            <a:r>
              <a:rPr lang="fr-FR" sz="5400" b="1" dirty="0" smtClean="0">
                <a:solidFill>
                  <a:srgbClr val="0DE52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Seuls les disciples vrais dans le parcours spirituel peuvent en être bénis comme l’apôtre Paul par exemple.</a:t>
            </a:r>
            <a:endParaRPr lang="en-US" sz="5400" b="1" dirty="0" smtClean="0">
              <a:solidFill>
                <a:srgbClr val="0DE52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ctr"/>
            <a:r>
              <a:rPr lang="fr-FR" sz="5400" b="1" dirty="0" smtClean="0">
                <a:solidFill>
                  <a:srgbClr val="C000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II- </a:t>
            </a:r>
            <a:r>
              <a:rPr lang="fr-FR" sz="5400" b="1" dirty="0" smtClean="0">
                <a:solidFill>
                  <a:srgbClr val="C000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Les dons de puissance</a:t>
            </a:r>
            <a:r>
              <a:rPr lang="fr-FR" sz="5400" b="1" dirty="0" smtClean="0">
                <a:solidFill>
                  <a:srgbClr val="C000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/>
            <a:r>
              <a:rPr lang="fr-FR" sz="54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2.3 </a:t>
            </a:r>
            <a:r>
              <a:rPr lang="fr-FR" sz="5400" b="1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Le don de foi.</a:t>
            </a:r>
            <a:endParaRPr lang="en-US" sz="5400" b="1" dirty="0" smtClean="0">
              <a:solidFill>
                <a:schemeClr val="tx1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don de foi est la dimension la plus élevée de la foi. </a:t>
            </a:r>
            <a:endParaRPr lang="fr-FR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Cela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va au-delà de la foi confiante. </a:t>
            </a:r>
            <a:endParaRPr lang="fr-FR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Ceux </a:t>
            </a:r>
            <a:r>
              <a:rPr lang="fr-FR" sz="5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possèdent le don de la foi croient Dieu au point qu’Il honore leur parole comme la Sienne, et l’accomplit d’une manière miraculeuse. </a:t>
            </a:r>
            <a:endParaRPr lang="fr-FR" sz="5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/>
            <a:endParaRPr lang="en-US" sz="6000" b="1" dirty="0">
              <a:solidFill>
                <a:srgbClr val="FC0AF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pourrait dire que </a:t>
            </a:r>
            <a:r>
              <a:rPr lang="fr-FR" sz="5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foi générale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saisit les promesses de Dieu contenues dans l’Écriture, tandis que le </a:t>
            </a:r>
            <a:r>
              <a:rPr lang="fr-FR" sz="5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 de la foi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manifeste l’Esprit dans notre cœur de sorte à matérialiser l’impossible. </a:t>
            </a:r>
            <a:endParaRPr lang="fr-FR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</a:t>
            </a:r>
            <a:r>
              <a:rPr lang="fr-FR" sz="5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toute évidence, le don de la foi n’est pas accordé à tout le monde, mais uniquement selon la volonté de l’Esprit de Dieu.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fr-FR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s’agit pas d’accomplir un prodige, mais de le recevoir passivement. </a:t>
            </a:r>
            <a:endParaRPr lang="fr-FR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 </a:t>
            </a:r>
            <a:r>
              <a:rPr lang="fr-FR" sz="5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exemple de don de foi est Daniel qui dans la fosse aux lions a atteint une dimension spirituelle de la foi qui a déclenché l’intervention de Dieu et a soumis les lions à son autorité.</a:t>
            </a:r>
            <a:endParaRPr lang="en-US" sz="5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/>
            <a:endParaRPr lang="en-US" sz="6000" b="1" dirty="0">
              <a:solidFill>
                <a:srgbClr val="FC0AF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fr-FR" sz="4800" b="1" dirty="0" smtClean="0">
                <a:solidFill>
                  <a:srgbClr val="4600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III- </a:t>
            </a:r>
            <a:r>
              <a:rPr lang="fr-FR" sz="4800" b="1" dirty="0" smtClean="0">
                <a:solidFill>
                  <a:srgbClr val="4600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Les dons d’inspiration.</a:t>
            </a:r>
            <a:endParaRPr lang="en-US" sz="4800" b="1" dirty="0" smtClean="0">
              <a:solidFill>
                <a:srgbClr val="4600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FF00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3.1 Le don de prophétie.</a:t>
            </a:r>
            <a:endParaRPr lang="en-US" sz="4800" b="1" dirty="0" smtClean="0">
              <a:solidFill>
                <a:srgbClr val="FF00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Corinthiens 14 : 29-31: </a:t>
            </a:r>
            <a:endParaRPr lang="fr-FR" sz="4800" b="1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29 Pour ce qui est des prophètes, que deux ou trois parlent, et que les autres jugent;</a:t>
            </a:r>
            <a:endParaRPr lang="en-US" sz="40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30 et si un autre qui est assis a une révélation, que le premier se taise.</a:t>
            </a:r>
            <a:endParaRPr lang="en-US" sz="4000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31 Car vous pouvez tous prophétiser successivement, afin que tous soient instruits et que tous soient exhortés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just"/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prophétie est une révélation toujours en accord avec la Parole de Dieu. </a:t>
            </a:r>
            <a:endParaRPr lang="fr-FR" sz="4800" b="1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800" b="1" i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Celui qui prophétise, au contraire, parle aux hommes, les édifie, les exhorte, les console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».</a:t>
            </a:r>
            <a:endParaRPr lang="en-US" sz="48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Avoir le don de prophétie c’est expérimenter le dévoilement surnaturel des faits et événements. </a:t>
            </a:r>
            <a:endParaRPr lang="fr-FR" sz="4800" b="1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Tous 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peuvent accéder à ce don mais tous ne s’en donnent pas les moyens ( sanctification, méditation de la Bible, prière, investissement, consécration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…).</a:t>
            </a:r>
            <a:endParaRPr lang="en-US" sz="48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/>
            <a:r>
              <a:rPr lang="fr-FR" sz="4800" b="1" dirty="0" smtClean="0">
                <a:solidFill>
                  <a:srgbClr val="4600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III- Les dons d’inspiration.</a:t>
            </a:r>
            <a:endParaRPr lang="en-US" sz="4800" b="1" dirty="0" smtClean="0">
              <a:solidFill>
                <a:srgbClr val="4600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fr-FR" sz="4800" b="1" dirty="0" smtClean="0">
              <a:solidFill>
                <a:srgbClr val="C000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4800" b="1" dirty="0" smtClean="0">
                <a:solidFill>
                  <a:srgbClr val="C000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3.2 </a:t>
            </a:r>
            <a:r>
              <a:rPr lang="fr-FR" sz="4800" b="1" dirty="0" smtClean="0">
                <a:solidFill>
                  <a:srgbClr val="C000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La diversité des langues.</a:t>
            </a:r>
            <a:endParaRPr lang="en-US" sz="4800" b="1" dirty="0" smtClean="0">
              <a:solidFill>
                <a:srgbClr val="C000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Jude 1:20 : «  pour vous, bien-aimés, vous édifiant vous-mêmes sur votre très sainte foi, et priant par le Saint-Esprit. »</a:t>
            </a:r>
            <a:endParaRPr lang="en-US" sz="4800" b="1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diversité des langues peut se manifester différemment que ce soit en s’exprimant en langues inconnues afin de communiquer l’évangile ou par le parler en langue en s’adressant à Dieu sous la couverture totale et profonde du Saint-Esprit. </a:t>
            </a:r>
            <a:endParaRPr lang="fr-FR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 des langues permet de se fortifier et de développer une relation étroite avec Dieu. </a:t>
            </a:r>
            <a:endParaRPr lang="fr-FR" sz="4800" b="1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message en langues émanant de la diversité des langues, est à différencier du parler en langue signe initiale du baptême du Saint-Esprit, et qui doit toujours être suivi d’une interprétation.</a:t>
            </a:r>
            <a:endParaRPr lang="en-US" sz="48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algn="ctr"/>
            <a:r>
              <a:rPr lang="fr-FR" sz="4400" b="1" dirty="0" smtClean="0">
                <a:solidFill>
                  <a:srgbClr val="FF33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III- Les dons d’inspiration.</a:t>
            </a:r>
            <a:endParaRPr lang="en-US" sz="4400" b="1" dirty="0" smtClean="0">
              <a:solidFill>
                <a:srgbClr val="FF33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lang="fr-FR" sz="4400" b="1" dirty="0" smtClean="0">
              <a:solidFill>
                <a:srgbClr val="FFFF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4400" b="1" dirty="0" smtClean="0">
                <a:solidFill>
                  <a:srgbClr val="FFFF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3.3 </a:t>
            </a:r>
            <a:r>
              <a:rPr lang="fr-FR" sz="4400" b="1" dirty="0" smtClean="0">
                <a:solidFill>
                  <a:srgbClr val="FFFF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L’interprétation des langues.</a:t>
            </a:r>
            <a:endParaRPr lang="en-US" sz="4400" b="1" dirty="0" smtClean="0">
              <a:solidFill>
                <a:srgbClr val="FFFF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L’interprétation des langues désigne l’explication des messages libérés en langues.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Corinthiens 14 : 27-28 :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 En est-il qui parlent en langue, que deux ou trois au plus parlent, chacun à son tour, et que quelqu’un interprète s’il n’y a point d’interprète, qu’on se taise dans l’Église, et qu’on parle à soi-même et à Dieu. 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».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 d’interprétation des langues est complémentaire à celui de la diversité des langues dans la mesure où certains sont investis pour retranscrire les paroles libérées quand nous manifestons L’Esprit. </a:t>
            </a:r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L’interprétation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 langues permet d’édifier le peuple et surtout ceux qui ne se sont pas abandonnés au contrôle divin. </a:t>
            </a:r>
            <a:endParaRPr lang="fr-FR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diversité des langues et l’interprétation des langues forment ensemble les composantes du don de prophétie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 somme, retenons que nous n’avons rien fait pour mériter la grâce mais Dieu nous l’a accordée parce qu’Il nous aime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Cette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grâce ne se limite pas au fait que nous soyons sauvés et rachetés par Christ, elle nous accompagne tout au long de notre vie spirituelle. </a:t>
            </a:r>
            <a:endParaRPr lang="fr-FR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dons spirituels nous permettent d’expérimenter une connexion plus étroite avec le Seigneur qui n’attend que nous prenions conscience de nos capacités. </a:t>
            </a:r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sans l’amour, le partage et l’édification, nous pouvons restreindre notre potentiel car les dons de l’Esprit ne sont fertiles qu’au travers des fruits de l’Esprit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 n’est pas une question de mérite car Dieu nous aime tous et a déposé en nous un potentiel particulier. </a:t>
            </a:r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une question de disponibilité. </a:t>
            </a:r>
            <a:endParaRPr lang="fr-FR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Bible, allant de l’ancienne alliance à la nouvelle alliance, les dons n’ont cessé de se dévoiler parmi les élus de Dieu. </a:t>
            </a:r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Cependant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la manifestation de la diversité des langues et l’interprétation des langues n’est présente que dans le nouveau testament fruit du passage de Jésus et héritage du Saint-Esprit qui avait été promis, pour nous guider.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https://frequencechretienne.fr/quels-sont-les-9-dons-du-saint-esprit/</a:t>
            </a:r>
            <a:endParaRPr lang="en-US" sz="44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C00000"/>
                </a:solidFill>
                <a:latin typeface="Copperplate Gothic Bold" pitchFamily="34" charset="0"/>
              </a:rPr>
              <a:t>Format </a:t>
            </a:r>
            <a:r>
              <a:rPr lang="fr-FR" sz="4800" b="1" dirty="0">
                <a:solidFill>
                  <a:srgbClr val="C00000"/>
                </a:solidFill>
                <a:latin typeface="Copperplate Gothic Bold" pitchFamily="34" charset="0"/>
              </a:rPr>
              <a:t>des rencontres :</a:t>
            </a:r>
            <a:endParaRPr lang="en-US" sz="48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/>
              <a:t>Chaque vendredi de </a:t>
            </a:r>
            <a:r>
              <a:rPr lang="fr-FR" sz="4800" dirty="0">
                <a:solidFill>
                  <a:srgbClr val="C00000"/>
                </a:solidFill>
              </a:rPr>
              <a:t>7 :30 a 9 :00 PM </a:t>
            </a:r>
            <a:endParaRPr lang="fr-FR" sz="4800" dirty="0" smtClean="0">
              <a:solidFill>
                <a:srgbClr val="C00000"/>
              </a:solidFill>
            </a:endParaRP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YouTube Presentation 7:30-8:30pm</a:t>
            </a: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You can also text your questions to me at </a:t>
            </a:r>
            <a:r>
              <a:rPr lang="en-US" sz="3600" b="1" dirty="0" smtClean="0">
                <a:solidFill>
                  <a:srgbClr val="FF0000"/>
                </a:solidFill>
              </a:rPr>
              <a:t>(617) 291 3559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SATURDAY</a:t>
            </a:r>
          </a:p>
          <a:p>
            <a:pPr lvl="1"/>
            <a:r>
              <a:rPr lang="en-US" sz="3200" b="1" dirty="0" smtClean="0"/>
              <a:t>1:30-3:00PM--------------CTRC YOUTH  (</a:t>
            </a:r>
            <a:r>
              <a:rPr lang="en-US" sz="3200" b="1" u="sng" dirty="0" smtClean="0">
                <a:solidFill>
                  <a:srgbClr val="0000CC"/>
                </a:solidFill>
              </a:rPr>
              <a:t>zoom</a:t>
            </a:r>
            <a:r>
              <a:rPr lang="en-US" sz="3200" b="1" dirty="0" smtClean="0"/>
              <a:t>)</a:t>
            </a:r>
          </a:p>
          <a:p>
            <a:pPr lvl="1"/>
            <a:r>
              <a:rPr lang="en-US" sz="3200" b="1" dirty="0" smtClean="0"/>
              <a:t>3:00-5:00PM -------CTRC KIDS (</a:t>
            </a:r>
            <a:r>
              <a:rPr lang="en-US" sz="3200" b="1" dirty="0" smtClean="0">
                <a:solidFill>
                  <a:srgbClr val="0033CC"/>
                </a:solidFill>
              </a:rPr>
              <a:t>zoom</a:t>
            </a:r>
            <a:r>
              <a:rPr lang="en-US" sz="3200" b="1" dirty="0" smtClean="0"/>
              <a:t>)</a:t>
            </a:r>
          </a:p>
          <a:p>
            <a:pPr lvl="1"/>
            <a:r>
              <a:rPr lang="en-US" sz="3600" b="1" dirty="0" smtClean="0"/>
              <a:t>7:00-9:00PM--------CTRC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</a:t>
            </a:r>
          </a:p>
          <a:p>
            <a:pPr lvl="1">
              <a:buNone/>
            </a:pPr>
            <a:endParaRPr lang="en-US" sz="3600" b="1" u="sng" dirty="0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800" b="1" u="sng" dirty="0" smtClean="0">
                <a:solidFill>
                  <a:srgbClr val="0033CC"/>
                </a:solidFill>
              </a:rPr>
              <a:t>FLASH! </a:t>
            </a:r>
            <a:r>
              <a:rPr lang="fr-FR" sz="4800" b="1" u="sng" dirty="0" smtClean="0">
                <a:solidFill>
                  <a:srgbClr val="FF3300"/>
                </a:solidFill>
              </a:rPr>
              <a:t>FLASH! </a:t>
            </a:r>
            <a:r>
              <a:rPr lang="fr-FR" sz="4800" b="1" u="sng" dirty="0" smtClean="0">
                <a:solidFill>
                  <a:srgbClr val="0033CC"/>
                </a:solidFill>
              </a:rPr>
              <a:t>FLASH!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0033CC"/>
                </a:solidFill>
              </a:rPr>
              <a:t>SUNDAY SERVICES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460000"/>
                </a:solidFill>
              </a:rPr>
              <a:t>AM CREOLE FRENCH SERVICE 9-11 AM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SECOND ENGLISH WORSHIP SERVICE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12:00PM TO 2:00PM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460000"/>
                </a:solidFill>
              </a:rPr>
              <a:t>15 CARY ST, BROCKTON MASS 02302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460000"/>
                </a:solidFill>
              </a:rPr>
              <a:t>TEL: 857-318-3307</a:t>
            </a:r>
          </a:p>
          <a:p>
            <a:r>
              <a:rPr lang="fr-FR" sz="5400" dirty="0" smtClean="0"/>
              <a:t>PRIÈRE FINALE</a:t>
            </a:r>
          </a:p>
          <a:p>
            <a:r>
              <a:rPr lang="fr-FR" sz="5400" dirty="0" smtClean="0"/>
              <a:t>BENEDICTION</a:t>
            </a:r>
            <a:endParaRPr lang="en-US" sz="5400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23594</TotalTime>
  <Words>1753</Words>
  <Application>Microsoft Office PowerPoint</Application>
  <PresentationFormat>On-screen Show (4:3)</PresentationFormat>
  <Paragraphs>145</Paragraphs>
  <Slides>39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CHRIST THE ROCK CONGREGATION PRÉSENTE ÉTUDIONS LA BIBLE  ORATEUR: PASTEUR MARC E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252</cp:revision>
  <dcterms:created xsi:type="dcterms:W3CDTF">2022-04-13T13:36:19Z</dcterms:created>
  <dcterms:modified xsi:type="dcterms:W3CDTF">2023-03-01T12:19:32Z</dcterms:modified>
</cp:coreProperties>
</file>