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7"/>
  </p:notesMasterIdLst>
  <p:sldIdLst>
    <p:sldId id="256" r:id="rId2"/>
    <p:sldId id="257" r:id="rId3"/>
    <p:sldId id="796" r:id="rId4"/>
    <p:sldId id="1098" r:id="rId5"/>
    <p:sldId id="1182" r:id="rId6"/>
    <p:sldId id="1183" r:id="rId7"/>
    <p:sldId id="1112" r:id="rId8"/>
    <p:sldId id="1184" r:id="rId9"/>
    <p:sldId id="633" r:id="rId10"/>
    <p:sldId id="635" r:id="rId11"/>
    <p:sldId id="1249" r:id="rId12"/>
    <p:sldId id="1186" r:id="rId13"/>
    <p:sldId id="1187" r:id="rId14"/>
    <p:sldId id="1188" r:id="rId15"/>
    <p:sldId id="1189" r:id="rId16"/>
    <p:sldId id="783" r:id="rId17"/>
    <p:sldId id="1190" r:id="rId18"/>
    <p:sldId id="1191" r:id="rId19"/>
    <p:sldId id="1104" r:id="rId20"/>
    <p:sldId id="1192" r:id="rId21"/>
    <p:sldId id="1193" r:id="rId22"/>
    <p:sldId id="1194" r:id="rId23"/>
    <p:sldId id="405" r:id="rId24"/>
    <p:sldId id="1043" r:id="rId25"/>
    <p:sldId id="733" r:id="rId26"/>
    <p:sldId id="651" r:id="rId27"/>
    <p:sldId id="1125" r:id="rId28"/>
    <p:sldId id="1195" r:id="rId29"/>
    <p:sldId id="1196" r:id="rId30"/>
    <p:sldId id="1198" r:id="rId31"/>
    <p:sldId id="657" r:id="rId32"/>
    <p:sldId id="1199" r:id="rId33"/>
    <p:sldId id="1200" r:id="rId34"/>
    <p:sldId id="734" r:id="rId35"/>
    <p:sldId id="732" r:id="rId36"/>
    <p:sldId id="1201" r:id="rId37"/>
    <p:sldId id="1202" r:id="rId38"/>
    <p:sldId id="1203" r:id="rId39"/>
    <p:sldId id="1250" r:id="rId40"/>
    <p:sldId id="284" r:id="rId41"/>
    <p:sldId id="844" r:id="rId42"/>
    <p:sldId id="435" r:id="rId43"/>
    <p:sldId id="502" r:id="rId44"/>
    <p:sldId id="1039" r:id="rId45"/>
    <p:sldId id="1204" r:id="rId46"/>
    <p:sldId id="1205" r:id="rId47"/>
    <p:sldId id="1206" r:id="rId48"/>
    <p:sldId id="503" r:id="rId49"/>
    <p:sldId id="295" r:id="rId50"/>
    <p:sldId id="1207" r:id="rId51"/>
    <p:sldId id="1208" r:id="rId52"/>
    <p:sldId id="1211" r:id="rId53"/>
    <p:sldId id="1212" r:id="rId54"/>
    <p:sldId id="1213" r:id="rId55"/>
    <p:sldId id="1214" r:id="rId56"/>
    <p:sldId id="1215" r:id="rId57"/>
    <p:sldId id="1216" r:id="rId58"/>
    <p:sldId id="1217" r:id="rId59"/>
    <p:sldId id="1218" r:id="rId60"/>
    <p:sldId id="1219" r:id="rId61"/>
    <p:sldId id="1220" r:id="rId62"/>
    <p:sldId id="1221" r:id="rId63"/>
    <p:sldId id="1222" r:id="rId64"/>
    <p:sldId id="1223" r:id="rId65"/>
    <p:sldId id="1224" r:id="rId66"/>
    <p:sldId id="1225" r:id="rId67"/>
    <p:sldId id="1226" r:id="rId68"/>
    <p:sldId id="1227" r:id="rId69"/>
    <p:sldId id="1228" r:id="rId70"/>
    <p:sldId id="1229" r:id="rId71"/>
    <p:sldId id="1230" r:id="rId72"/>
    <p:sldId id="1231" r:id="rId73"/>
    <p:sldId id="1232" r:id="rId74"/>
    <p:sldId id="1233" r:id="rId75"/>
    <p:sldId id="1234" r:id="rId76"/>
    <p:sldId id="1235" r:id="rId77"/>
    <p:sldId id="1236" r:id="rId78"/>
    <p:sldId id="1237" r:id="rId79"/>
    <p:sldId id="1238" r:id="rId80"/>
    <p:sldId id="1239" r:id="rId81"/>
    <p:sldId id="1105" r:id="rId82"/>
    <p:sldId id="1240" r:id="rId83"/>
    <p:sldId id="1241" r:id="rId84"/>
    <p:sldId id="1242" r:id="rId85"/>
    <p:sldId id="1106" r:id="rId86"/>
    <p:sldId id="1107" r:id="rId87"/>
    <p:sldId id="1108" r:id="rId88"/>
    <p:sldId id="1109" r:id="rId89"/>
    <p:sldId id="1110" r:id="rId90"/>
    <p:sldId id="1111" r:id="rId91"/>
    <p:sldId id="1248" r:id="rId92"/>
    <p:sldId id="1246" r:id="rId93"/>
    <p:sldId id="1247" r:id="rId94"/>
    <p:sldId id="480" r:id="rId95"/>
    <p:sldId id="330" r:id="rId9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66FFFF"/>
    <a:srgbClr val="003300"/>
    <a:srgbClr val="8CCEBA"/>
    <a:srgbClr val="CC00FF"/>
    <a:srgbClr val="00FFCC"/>
    <a:srgbClr val="66FF66"/>
    <a:srgbClr val="00FF00"/>
    <a:srgbClr val="FDEDE7"/>
    <a:srgbClr val="00D6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6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A676E-6649-492B-BD11-7D3B2DE3E8D3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3/4/2023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3/4/2023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How to Take Communion for Your Healing | Kenneth Copeland Ministries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0"/>
            <a:ext cx="2362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048000"/>
            <a:ext cx="6858000" cy="3810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3600" b="1" dirty="0" smtClean="0">
              <a:solidFill>
                <a:srgbClr val="FFFF00"/>
              </a:solidFill>
              <a:latin typeface="Cambria Math" pitchFamily="18" charset="0"/>
              <a:ea typeface="Cambria Math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Sunday,  MARCH  5</a:t>
            </a:r>
            <a:r>
              <a:rPr lang="en-US" sz="3600" b="1" baseline="30000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   2023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Lead by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Rev. St Gerard </a:t>
            </a:r>
            <a:r>
              <a:rPr lang="en-US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Charlestin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1470025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0"/>
            <a:ext cx="67818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BIENVENUE A TOUS!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AUJOURD’HUI EST LE DIMANCHE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De la Sainte Scène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BIBLE 2 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76800"/>
            <a:ext cx="2327564" cy="1981200"/>
          </a:xfrm>
          <a:prstGeom prst="rect">
            <a:avLst/>
          </a:prstGeom>
        </p:spPr>
      </p:pic>
      <p:pic>
        <p:nvPicPr>
          <p:cNvPr id="8" name="Picture 7" descr="DARK SKY SUN SET 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0006"/>
            <a:ext cx="2400300" cy="1500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NEW ONES 2013 2014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BIENVENUE A TOUS!</a:t>
            </a:r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AUJOURD’HUI EST LE DIMANCHE </a:t>
            </a:r>
          </a:p>
          <a:p>
            <a:pPr algn="ctr"/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De la Sainte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</a:rPr>
              <a:t>Cène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MARCH 5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2023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>
              <a:alpha val="68000"/>
            </a:srgbClr>
          </a:solidFill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fr-FR" sz="4000" b="1" i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31. Si la route est jonchée</a:t>
            </a:r>
            <a:endParaRPr lang="en-US" sz="4000" b="1" i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40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1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Si la route est jonchée </a:t>
            </a:r>
          </a:p>
          <a:p>
            <a:pPr algn="ctr">
              <a:buNone/>
            </a:pPr>
            <a:r>
              <a:rPr lang="fr-FR" sz="51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de peines et de douleurs</a:t>
            </a:r>
            <a:endParaRPr lang="en-US" sz="5100" b="1" dirty="0" smtClean="0"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1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Si ton soleil semble dans un noir nuage</a:t>
            </a:r>
            <a:endParaRPr lang="en-US" sz="5100" b="1" dirty="0" smtClean="0"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1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Et que nul rayon d'éclat </a:t>
            </a:r>
          </a:p>
          <a:p>
            <a:pPr algn="ctr">
              <a:buNone/>
            </a:pPr>
            <a:r>
              <a:rPr lang="fr-FR" sz="51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n'illumine ton cœur</a:t>
            </a:r>
            <a:endParaRPr lang="en-US" sz="5100" b="1" dirty="0" smtClean="0"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1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Pense à Christ, à son message</a:t>
            </a:r>
            <a:br>
              <a:rPr lang="fr-FR" sz="51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fr-FR" sz="5100" b="1" dirty="0" smtClean="0">
                <a:solidFill>
                  <a:srgbClr val="00B05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5100" b="1" dirty="0" smtClean="0">
              <a:solidFill>
                <a:srgbClr val="00B05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1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Jésus ton Sauveur </a:t>
            </a:r>
          </a:p>
          <a:p>
            <a:pPr algn="ctr">
              <a:buNone/>
            </a:pPr>
            <a:r>
              <a:rPr lang="fr-FR" sz="51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sera toujours ton guide</a:t>
            </a:r>
            <a:endParaRPr lang="en-US" sz="5100" b="1" dirty="0" smtClean="0">
              <a:solidFill>
                <a:srgbClr val="00206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1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À lui seul confie ton sort il agira</a:t>
            </a:r>
            <a:endParaRPr lang="en-US" sz="5100" b="1" dirty="0" smtClean="0">
              <a:solidFill>
                <a:srgbClr val="00206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1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Rappelles-toi bien </a:t>
            </a:r>
          </a:p>
          <a:p>
            <a:pPr algn="ctr">
              <a:buNone/>
            </a:pPr>
            <a:r>
              <a:rPr lang="fr-FR" sz="51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que dans les lieux arides</a:t>
            </a:r>
            <a:endParaRPr lang="en-US" sz="5100" b="1" dirty="0" smtClean="0">
              <a:solidFill>
                <a:srgbClr val="00206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1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Ton âme il rassasiera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>
              <a:alpha val="68000"/>
            </a:srgbClr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</a:t>
            </a:r>
            <a:endParaRPr lang="en-US" sz="40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Si personne sur la terre </a:t>
            </a:r>
          </a:p>
          <a:p>
            <a:pPr algn="ctr">
              <a:buNone/>
            </a:pPr>
            <a:r>
              <a:rPr lang="fr-FR" sz="40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ne peut te comprendre</a:t>
            </a:r>
            <a:endParaRPr lang="en-US" sz="4000" b="1" dirty="0" smtClean="0"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Si la tentation s'acharne à t‘assiéger</a:t>
            </a:r>
            <a:endParaRPr lang="en-US" sz="4000" b="1" dirty="0" smtClean="0"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Si tes vains efforts </a:t>
            </a:r>
          </a:p>
          <a:p>
            <a:pPr algn="ctr">
              <a:buNone/>
            </a:pPr>
            <a:r>
              <a:rPr lang="fr-FR" sz="40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ne suffisent pour te défendre</a:t>
            </a:r>
            <a:endParaRPr lang="en-US" sz="4000" b="1" dirty="0" smtClean="0"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Fais de Christ ton bouclier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B05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00B05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Jésus ton Sauveur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sera toujours ton guide</a:t>
            </a:r>
            <a:endParaRPr lang="en-US" sz="4000" b="1" dirty="0" smtClean="0">
              <a:solidFill>
                <a:srgbClr val="00206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À lui seul confie ton sort il agira</a:t>
            </a:r>
            <a:endParaRPr lang="en-US" sz="4000" b="1" dirty="0" smtClean="0">
              <a:solidFill>
                <a:srgbClr val="00206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Rappelles-toi bien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que dans les lieux arides</a:t>
            </a:r>
            <a:endParaRPr lang="en-US" sz="4000" b="1" dirty="0" smtClean="0">
              <a:solidFill>
                <a:srgbClr val="00206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Ton âme il rassasiera</a:t>
            </a:r>
          </a:p>
          <a:p>
            <a:pPr algn="ctr">
              <a:buNone/>
            </a:pPr>
            <a:endParaRPr lang="en-US" sz="4000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>
              <a:alpha val="68000"/>
            </a:srgbClr>
          </a:solidFill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fr-FR" sz="112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</a:t>
            </a:r>
            <a:endParaRPr lang="en-US" sz="112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23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Si ton pauvre cœur </a:t>
            </a:r>
          </a:p>
          <a:p>
            <a:pPr algn="ctr">
              <a:buNone/>
            </a:pPr>
            <a:r>
              <a:rPr lang="fr-FR" sz="123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à force de revers s'enflamme</a:t>
            </a:r>
            <a:endParaRPr lang="en-US" sz="12300" b="1" dirty="0" smtClean="0"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23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Et que tu finis par te décourager</a:t>
            </a:r>
            <a:endParaRPr lang="en-US" sz="12300" b="1" dirty="0" smtClean="0"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23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Sache que Christ connait </a:t>
            </a:r>
          </a:p>
          <a:p>
            <a:pPr algn="ctr">
              <a:buNone/>
            </a:pPr>
            <a:r>
              <a:rPr lang="fr-FR" sz="123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les tortures de ton âme</a:t>
            </a:r>
            <a:endParaRPr lang="en-US" sz="12300" b="1" dirty="0" smtClean="0"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2300" b="1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Et veut bien te soulager</a:t>
            </a:r>
          </a:p>
          <a:p>
            <a:pPr algn="ctr">
              <a:buNone/>
            </a:pPr>
            <a:r>
              <a:rPr lang="fr-FR" sz="10000" b="1" dirty="0" smtClean="0">
                <a:solidFill>
                  <a:srgbClr val="00B05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10000" b="1" dirty="0" smtClean="0">
              <a:solidFill>
                <a:srgbClr val="00B05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44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Jésus ton Sauveur </a:t>
            </a:r>
          </a:p>
          <a:p>
            <a:pPr algn="ctr">
              <a:buNone/>
            </a:pPr>
            <a:r>
              <a:rPr lang="fr-FR" sz="144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sera toujours ton guide</a:t>
            </a:r>
            <a:endParaRPr lang="en-US" sz="14400" b="1" dirty="0" smtClean="0">
              <a:solidFill>
                <a:srgbClr val="00206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44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À lui seul confie ton sort il agira</a:t>
            </a:r>
            <a:endParaRPr lang="en-US" sz="14400" b="1" dirty="0" smtClean="0">
              <a:solidFill>
                <a:srgbClr val="00206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44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Rappelles-toi bien </a:t>
            </a:r>
          </a:p>
          <a:p>
            <a:pPr algn="ctr">
              <a:buNone/>
            </a:pPr>
            <a:r>
              <a:rPr lang="fr-FR" sz="144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que dans les lieux arides</a:t>
            </a:r>
            <a:endParaRPr lang="en-US" sz="14400" b="1" dirty="0" smtClean="0">
              <a:solidFill>
                <a:srgbClr val="00206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4400" b="1" dirty="0" smtClean="0">
                <a:solidFill>
                  <a:srgbClr val="00206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Ton âme il rassasiera</a:t>
            </a:r>
          </a:p>
          <a:p>
            <a:pPr algn="ctr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4000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80000"/>
            </a:srgbClr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77 Echos</a:t>
            </a:r>
            <a:endParaRPr lang="en-US" sz="40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1.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r>
              <a:rPr lang="fr-FR" sz="4000" dirty="0" err="1" smtClean="0">
                <a:latin typeface="Arial Black" pitchFamily="34" charset="0"/>
              </a:rPr>
              <a:t>Si’w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dékourajé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ak</a:t>
            </a:r>
            <a:r>
              <a:rPr lang="fr-FR" sz="4000" dirty="0" smtClean="0">
                <a:latin typeface="Arial Black" pitchFamily="34" charset="0"/>
              </a:rPr>
              <a:t> fado é </a:t>
            </a:r>
            <a:r>
              <a:rPr lang="fr-FR" sz="4000" dirty="0" err="1" smtClean="0">
                <a:latin typeface="Arial Black" pitchFamily="34" charset="0"/>
              </a:rPr>
              <a:t>krint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r>
              <a:rPr lang="fr-FR" sz="4000" dirty="0" smtClean="0">
                <a:latin typeface="Arial Black" pitchFamily="34" charset="0"/>
              </a:rPr>
              <a:t>San </a:t>
            </a:r>
            <a:r>
              <a:rPr lang="fr-FR" sz="4000" dirty="0" err="1" smtClean="0">
                <a:latin typeface="Arial Black" pitchFamily="34" charset="0"/>
              </a:rPr>
              <a:t>fòs</a:t>
            </a:r>
            <a:r>
              <a:rPr lang="fr-FR" sz="4000" dirty="0" smtClean="0">
                <a:latin typeface="Arial Black" pitchFamily="34" charset="0"/>
              </a:rPr>
              <a:t>, </a:t>
            </a:r>
            <a:r>
              <a:rPr lang="fr-FR" sz="4000" dirty="0" err="1" smtClean="0">
                <a:latin typeface="Arial Black" pitchFamily="34" charset="0"/>
              </a:rPr>
              <a:t>san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éspoua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r>
              <a:rPr lang="fr-FR" sz="4000" dirty="0" smtClean="0">
                <a:latin typeface="Arial Black" pitchFamily="34" charset="0"/>
              </a:rPr>
              <a:t>Pa min-m gnou </a:t>
            </a:r>
            <a:r>
              <a:rPr lang="fr-FR" sz="4000" dirty="0" err="1" smtClean="0">
                <a:latin typeface="Arial Black" pitchFamily="34" charset="0"/>
              </a:rPr>
              <a:t>sékou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r>
              <a:rPr lang="fr-FR" sz="4000" dirty="0" smtClean="0">
                <a:latin typeface="Arial Black" pitchFamily="34" charset="0"/>
              </a:rPr>
              <a:t>Malgré </a:t>
            </a:r>
            <a:r>
              <a:rPr lang="fr-FR" sz="4000" dirty="0" err="1" smtClean="0">
                <a:latin typeface="Arial Black" pitchFamily="34" charset="0"/>
              </a:rPr>
              <a:t>ouap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viv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sèl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r>
              <a:rPr lang="fr-FR" sz="4000" dirty="0" smtClean="0">
                <a:latin typeface="Arial Black" pitchFamily="34" charset="0"/>
              </a:rPr>
              <a:t>é </a:t>
            </a:r>
            <a:r>
              <a:rPr lang="fr-FR" sz="4000" dirty="0" err="1" smtClean="0">
                <a:latin typeface="Arial Black" pitchFamily="34" charset="0"/>
              </a:rPr>
              <a:t>rout</a:t>
            </a:r>
            <a:r>
              <a:rPr lang="fr-FR" sz="4000" dirty="0" smtClean="0">
                <a:latin typeface="Arial Black" pitchFamily="34" charset="0"/>
              </a:rPr>
              <a:t> ou gin </a:t>
            </a:r>
            <a:r>
              <a:rPr lang="fr-FR" sz="4000" dirty="0" err="1" smtClean="0">
                <a:latin typeface="Arial Black" pitchFamily="34" charset="0"/>
              </a:rPr>
              <a:t>mò-n</a:t>
            </a:r>
            <a:r>
              <a:rPr lang="fr-FR" sz="4000" dirty="0" smtClean="0">
                <a:latin typeface="Arial Black" pitchFamily="34" charset="0"/>
              </a:rPr>
              <a:t> </a:t>
            </a:r>
            <a:endParaRPr lang="en-US" sz="40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latin typeface="Arial Black" pitchFamily="34" charset="0"/>
              </a:rPr>
              <a:t>Jézu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ap</a:t>
            </a:r>
            <a:r>
              <a:rPr lang="fr-FR" sz="4000" dirty="0" smtClean="0">
                <a:latin typeface="Arial Black" pitchFamily="34" charset="0"/>
              </a:rPr>
              <a:t> pansé, lapé pansé dé ou. </a:t>
            </a:r>
            <a:endParaRPr lang="en-US" sz="40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Ref</a:t>
            </a:r>
            <a:r>
              <a:rPr lang="fr-F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endParaRPr lang="en-US" sz="40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Jézu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ap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pansé, lapé pansé dé ou. </a:t>
            </a:r>
          </a:p>
          <a:p>
            <a:pPr algn="ctr">
              <a:buNone/>
            </a:pP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(3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foua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)</a:t>
            </a:r>
            <a:b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Lè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ou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san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zanmi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é ou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bézouin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gnoun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Jézu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ap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pansé lapé pansé dé ou.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endParaRPr lang="en-US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K SKY SUN SET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80000"/>
            </a:srgbClr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2.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r>
              <a:rPr lang="fr-FR" sz="4000" dirty="0" err="1" smtClean="0">
                <a:latin typeface="Arial Black" pitchFamily="34" charset="0"/>
              </a:rPr>
              <a:t>Jézu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ap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véyé</a:t>
            </a:r>
            <a:r>
              <a:rPr lang="fr-FR" sz="4000" dirty="0" smtClean="0">
                <a:latin typeface="Arial Black" pitchFamily="34" charset="0"/>
              </a:rPr>
              <a:t>, </a:t>
            </a:r>
            <a:r>
              <a:rPr lang="fr-FR" sz="4000" dirty="0" smtClean="0">
                <a:latin typeface="Arial Black" pitchFamily="34" charset="0"/>
              </a:rPr>
              <a:t>n</a:t>
            </a:r>
            <a:r>
              <a:rPr lang="fr-FR" sz="4000" dirty="0" smtClean="0">
                <a:latin typeface="Arial Black" pitchFamily="34" charset="0"/>
              </a:rPr>
              <a:t>an chagrin</a:t>
            </a:r>
            <a:r>
              <a:rPr lang="fr-FR" sz="4000" dirty="0" smtClean="0">
                <a:latin typeface="Arial Black" pitchFamily="34" charset="0"/>
              </a:rPr>
              <a:t>, </a:t>
            </a:r>
            <a:r>
              <a:rPr lang="fr-FR" sz="4000" dirty="0" err="1" smtClean="0">
                <a:latin typeface="Arial Black" pitchFamily="34" charset="0"/>
              </a:rPr>
              <a:t>tristès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r>
              <a:rPr lang="fr-FR" sz="4000" dirty="0" err="1" smtClean="0">
                <a:latin typeface="Arial Black" pitchFamily="34" charset="0"/>
              </a:rPr>
              <a:t>L-ap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gadé</a:t>
            </a:r>
            <a:r>
              <a:rPr lang="fr-FR" sz="4000" dirty="0" err="1" smtClean="0">
                <a:latin typeface="Arial Black" pitchFamily="34" charset="0"/>
              </a:rPr>
              <a:t>’</a:t>
            </a:r>
            <a:r>
              <a:rPr lang="fr-FR" sz="4000" dirty="0" err="1" smtClean="0">
                <a:latin typeface="Arial Black" pitchFamily="34" charset="0"/>
              </a:rPr>
              <a:t>w</a:t>
            </a:r>
            <a:r>
              <a:rPr lang="fr-FR" sz="4000" dirty="0" smtClean="0">
                <a:latin typeface="Arial Black" pitchFamily="34" charset="0"/>
              </a:rPr>
              <a:t> é </a:t>
            </a:r>
            <a:r>
              <a:rPr lang="fr-FR" sz="4000" dirty="0" err="1" smtClean="0">
                <a:latin typeface="Arial Black" pitchFamily="34" charset="0"/>
              </a:rPr>
              <a:t>gidé</a:t>
            </a:r>
            <a:r>
              <a:rPr lang="fr-FR" sz="4000" dirty="0" err="1" smtClean="0">
                <a:latin typeface="Arial Black" pitchFamily="34" charset="0"/>
              </a:rPr>
              <a:t>’w</a:t>
            </a:r>
            <a:r>
              <a:rPr lang="fr-FR" sz="4000" dirty="0" smtClean="0"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latin typeface="Arial Black" pitchFamily="34" charset="0"/>
              </a:rPr>
              <a:t>koté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smtClean="0">
                <a:latin typeface="Arial Black" pitchFamily="34" charset="0"/>
              </a:rPr>
              <a:t>ou </a:t>
            </a:r>
            <a:r>
              <a:rPr lang="fr-FR" sz="4000" dirty="0" err="1" smtClean="0">
                <a:latin typeface="Arial Black" pitchFamily="34" charset="0"/>
              </a:rPr>
              <a:t>pralé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r>
              <a:rPr lang="fr-FR" sz="4000" dirty="0" err="1" smtClean="0">
                <a:latin typeface="Arial Black" pitchFamily="34" charset="0"/>
              </a:rPr>
              <a:t>L-ap</a:t>
            </a:r>
            <a:r>
              <a:rPr lang="fr-FR" sz="4000" dirty="0" smtClean="0">
                <a:latin typeface="Arial Black" pitchFamily="34" charset="0"/>
              </a:rPr>
              <a:t> tan-n pou-L </a:t>
            </a:r>
            <a:r>
              <a:rPr lang="fr-FR" sz="4000" dirty="0" err="1" smtClean="0">
                <a:latin typeface="Arial Black" pitchFamily="34" charset="0"/>
              </a:rPr>
              <a:t>montré’w</a:t>
            </a:r>
            <a:r>
              <a:rPr lang="fr-FR" sz="4000" dirty="0" smtClean="0"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latin typeface="Arial Black" pitchFamily="34" charset="0"/>
              </a:rPr>
              <a:t>mizérikòd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smtClean="0">
                <a:latin typeface="Arial Black" pitchFamily="34" charset="0"/>
              </a:rPr>
              <a:t>Li</a:t>
            </a:r>
            <a:br>
              <a:rPr lang="fr-FR" sz="4000" dirty="0" smtClean="0">
                <a:latin typeface="Arial Black" pitchFamily="34" charset="0"/>
              </a:rPr>
            </a:br>
            <a:r>
              <a:rPr lang="fr-FR" sz="4000" dirty="0" err="1" smtClean="0">
                <a:latin typeface="Arial Black" pitchFamily="34" charset="0"/>
              </a:rPr>
              <a:t>Jézu</a:t>
            </a:r>
            <a:r>
              <a:rPr lang="fr-FR" sz="4000" dirty="0" smtClean="0">
                <a:latin typeface="Arial Black" pitchFamily="34" charset="0"/>
              </a:rPr>
              <a:t> </a:t>
            </a:r>
            <a:r>
              <a:rPr lang="fr-FR" sz="4000" dirty="0" err="1" smtClean="0">
                <a:latin typeface="Arial Black" pitchFamily="34" charset="0"/>
              </a:rPr>
              <a:t>ap</a:t>
            </a:r>
            <a:r>
              <a:rPr lang="fr-FR" sz="4000" dirty="0" smtClean="0">
                <a:latin typeface="Arial Black" pitchFamily="34" charset="0"/>
              </a:rPr>
              <a:t> pansé, lapé pansé dé </a:t>
            </a:r>
            <a:r>
              <a:rPr lang="fr-FR" sz="4000" dirty="0" smtClean="0">
                <a:latin typeface="Arial Black" pitchFamily="34" charset="0"/>
              </a:rPr>
              <a:t>ou</a:t>
            </a:r>
            <a:endParaRPr lang="fr-FR" sz="40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Ref</a:t>
            </a:r>
            <a:r>
              <a:rPr lang="fr-F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endParaRPr lang="en-US" sz="40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Jézu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ap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pansé, lapé pansé dé ou. </a:t>
            </a:r>
          </a:p>
          <a:p>
            <a:pPr algn="ctr">
              <a:buNone/>
            </a:pP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(3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foua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)</a:t>
            </a:r>
            <a:b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Lè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ou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san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zanmi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é ou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bézouin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gnoun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Jézu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4000" dirty="0" err="1" smtClean="0">
                <a:solidFill>
                  <a:srgbClr val="002060"/>
                </a:solidFill>
                <a:latin typeface="Arial Black" pitchFamily="34" charset="0"/>
              </a:rPr>
              <a:t>ap</a:t>
            </a:r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 pansé lapé pansé dé ou.</a:t>
            </a:r>
            <a:r>
              <a:rPr lang="fr-FR" sz="4000" dirty="0" smtClean="0">
                <a:latin typeface="Arial Black" pitchFamily="34" charset="0"/>
              </a:rPr>
              <a:t/>
            </a:r>
            <a:br>
              <a:rPr lang="fr-FR" sz="4000" dirty="0" smtClean="0">
                <a:latin typeface="Arial Black" pitchFamily="34" charset="0"/>
              </a:rPr>
            </a:br>
            <a:endParaRPr lang="en-US" sz="4000" dirty="0" smtClean="0">
              <a:latin typeface="Arial Black" pitchFamily="34" charset="0"/>
            </a:endParaRPr>
          </a:p>
          <a:p>
            <a:pPr algn="ctr">
              <a:buNone/>
            </a:pPr>
            <a:endParaRPr lang="en-US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36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-304800"/>
            <a:ext cx="9144000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>
                <a:solidFill>
                  <a:schemeClr val="bg1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Php</a:t>
            </a:r>
            <a:r>
              <a:rPr lang="fr-FR" sz="3200" b="1" dirty="0" smtClean="0">
                <a:solidFill>
                  <a:schemeClr val="bg1"/>
                </a:solidFill>
                <a:latin typeface="Agency FB" pitchFamily="34" charset="0"/>
                <a:ea typeface="Arial Unicode MS" pitchFamily="34" charset="-128"/>
                <a:cs typeface="Arial Unicode MS" pitchFamily="34" charset="-128"/>
              </a:rPr>
              <a:t> 4:6 Ne vous inquiétez de rien; mais en toute chose faites connaître vos besoins à Dieu par des prières et des supplications, avec des actions de grâces.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486400"/>
            <a:ext cx="9144000" cy="1200329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fr-FR" sz="3600" b="1" dirty="0" smtClean="0">
                <a:solidFill>
                  <a:schemeClr val="bg1"/>
                </a:solidFill>
                <a:latin typeface="Agency FB" pitchFamily="34" charset="0"/>
              </a:rPr>
              <a:t>7 Et la paix de Dieu, qui surpasse toute intelligence, gardera vos cœurs et vos pensées en Jésus-Christ.</a:t>
            </a:r>
            <a:endParaRPr lang="en-US" sz="3600" b="1" dirty="0">
              <a:solidFill>
                <a:schemeClr val="bg1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4343400"/>
            <a:ext cx="2450592" cy="533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b="1" dirty="0" smtClean="0">
                <a:latin typeface="Copperplate Gothic Bold" pitchFamily="34" charset="0"/>
              </a:rPr>
              <a:t>DEBUT</a:t>
            </a:r>
            <a:endParaRPr lang="en-US" sz="4000" b="1" dirty="0">
              <a:latin typeface="Copperplate Gothic Bold" pitchFamily="34" charset="0"/>
            </a:endParaRPr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 est dans son saint temple. Que toute la terre fasse silence devant lui! </a:t>
            </a:r>
            <a:r>
              <a:rPr lang="fr-FR" sz="2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Habakuk</a:t>
            </a:r>
            <a:r>
              <a:rPr lang="fr-FR" sz="2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2:20 </a:t>
            </a:r>
            <a:endParaRPr lang="en-US" sz="28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Hab</a:t>
            </a:r>
            <a:r>
              <a:rPr lang="en-US" sz="2800" b="1" dirty="0" smtClean="0"/>
              <a:t> 2:20 But the LORD is in His holy temple. Let all the earth keep silence before Him</a:t>
            </a:r>
            <a:r>
              <a:rPr lang="en-US" b="1" dirty="0" smtClean="0"/>
              <a:t>."</a:t>
            </a:r>
            <a:endParaRPr lang="en-US" b="1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Ps 24:1 ¶ Psaume de David. A l'Éternel la terre et ce qu'elle renferme, Le monde et ceux qui l'habitent!</a:t>
            </a:r>
            <a:endParaRPr lang="en-US" sz="4400" b="1" dirty="0" smtClean="0">
              <a:solidFill>
                <a:srgbClr val="FFFF0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66FFF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2 Car il l'a fondée sur les mers, Et affermie sur les fleuves.</a:t>
            </a:r>
            <a:endParaRPr lang="en-US" sz="4400" b="1" dirty="0" smtClean="0">
              <a:solidFill>
                <a:srgbClr val="66FFFF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3 ¶ Qui pourra monter à la montagne de l'Éternel? Qui s'élèvera jusqu'à son lieu saint? -</a:t>
            </a:r>
            <a:endParaRPr lang="en-US" sz="4400" b="1" dirty="0" smtClean="0">
              <a:solidFill>
                <a:srgbClr val="FFFF0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3200" b="1" dirty="0" smtClean="0">
              <a:solidFill>
                <a:srgbClr val="66FFFF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4 Celui qui a les mains innocentes et le cœur pur; Celui qui ne livre pas son âme au mensonge, Et qui ne jure pas pour tromper.</a:t>
            </a:r>
            <a:endParaRPr lang="en-US" sz="4000" b="1" dirty="0" smtClean="0">
              <a:solidFill>
                <a:srgbClr val="FFFF0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66FFF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5 Il obtiendra la bénédiction de l'Éternel, La miséricorde du Dieu de son salut.</a:t>
            </a:r>
            <a:endParaRPr lang="en-US" sz="4000" b="1" dirty="0" smtClean="0">
              <a:solidFill>
                <a:srgbClr val="66FFFF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6 Voilà le partage de la génération qui l'invoque, De ceux qui cherchent ta face, de Jacob! -Pause.</a:t>
            </a:r>
            <a:endParaRPr lang="en-US" sz="4000" b="1" dirty="0" smtClean="0">
              <a:solidFill>
                <a:srgbClr val="FFFF0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3200" b="1" dirty="0" smtClean="0">
              <a:solidFill>
                <a:srgbClr val="66FFFF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7 ¶ Portes, élevez vos linteaux; Élevez-vous, portes éternelles! Que le roi de gloire fasse son entrée! -</a:t>
            </a:r>
            <a:endParaRPr lang="en-US" sz="4800" b="1" dirty="0" smtClean="0">
              <a:solidFill>
                <a:srgbClr val="FFFF0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66FFF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8 Qui est ce roi de gloire? -L'Éternel fort et puissant, L'Éternel puissant dans les combats.</a:t>
            </a:r>
            <a:endParaRPr lang="en-US" sz="4800" b="1" dirty="0" smtClean="0">
              <a:solidFill>
                <a:srgbClr val="66FFFF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FEATHER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9 Portes, élevez vos linteaux; Élevez-les, portes éternelles! Que le roi de gloire fasse son entrée! -</a:t>
            </a:r>
            <a:endParaRPr lang="en-US" sz="4800" b="1" dirty="0" smtClean="0">
              <a:solidFill>
                <a:srgbClr val="FFFF00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66FFFF"/>
                </a:solidFill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10 Qui donc est ce roi de gloire? -L'Éternel des armées: Voilà le roi de gloire! -Pause.</a:t>
            </a:r>
            <a:endParaRPr lang="en-US" sz="4800" b="1" dirty="0" smtClean="0">
              <a:solidFill>
                <a:srgbClr val="66FFFF"/>
              </a:solidFill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8CCEBA">
                  <a:tint val="66000"/>
                  <a:satMod val="160000"/>
                </a:srgbClr>
              </a:gs>
              <a:gs pos="50000">
                <a:srgbClr val="8CCEBA">
                  <a:tint val="44500"/>
                  <a:satMod val="160000"/>
                </a:srgbClr>
              </a:gs>
              <a:gs pos="100000">
                <a:srgbClr val="8CCEBA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70C0"/>
                </a:solidFill>
                <a:latin typeface="Arial Rounded MT Bold" pitchFamily="34" charset="0"/>
              </a:rPr>
              <a:t>Beau pays de lumière # 68 FM J</a:t>
            </a:r>
            <a:endParaRPr lang="en-US" sz="3600" b="1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70C0"/>
                </a:solidFill>
                <a:latin typeface="Arial Rounded MT Bold" pitchFamily="34" charset="0"/>
              </a:rPr>
              <a:t>1. 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Beau pays de lumière et d'amour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Par la foi nous voyons ton rivage;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Nos pensées s'arrêtent chaque jour,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Aux bien-aimés déjà sur ta plage.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70C0"/>
                </a:solidFill>
                <a:latin typeface="Arial Rounded MT Bold" pitchFamily="34" charset="0"/>
              </a:rPr>
              <a:t>Chœur: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Oh! Quel doux rendez-vous,</a:t>
            </a:r>
            <a:b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Après notre terrestre voyage,</a:t>
            </a:r>
            <a:b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Oh! Quel doux rendez-vous,</a:t>
            </a:r>
            <a:b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Ton céleste repos est pour nous.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8CCEBA">
                  <a:tint val="66000"/>
                  <a:satMod val="160000"/>
                </a:srgbClr>
              </a:gs>
              <a:gs pos="50000">
                <a:srgbClr val="8CCEBA">
                  <a:tint val="44500"/>
                  <a:satMod val="160000"/>
                </a:srgbClr>
              </a:gs>
              <a:gs pos="100000">
                <a:srgbClr val="8CCEBA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70C0"/>
                </a:solidFill>
                <a:latin typeface="Arial Rounded MT Bold" pitchFamily="34" charset="0"/>
              </a:rPr>
              <a:t>2. 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Et le beau cantique de l'Agneau,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Nous le chanterons avec les anges,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Le bonheur sera toujours nouveau,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Jamais ne cesseront les louanges.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70C0"/>
                </a:solidFill>
                <a:latin typeface="Arial Rounded MT Bold" pitchFamily="34" charset="0"/>
              </a:rPr>
              <a:t> Chœur: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Oh! Quel doux rendez-vous,</a:t>
            </a:r>
            <a:b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Après notre terrestre voyage,</a:t>
            </a:r>
            <a:b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Oh! Quel doux rendez-vous,</a:t>
            </a:r>
            <a:b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Ton céleste repos est pour nous.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8CCEBA">
                  <a:tint val="66000"/>
                  <a:satMod val="160000"/>
                </a:srgbClr>
              </a:gs>
              <a:gs pos="50000">
                <a:srgbClr val="8CCEBA">
                  <a:tint val="44500"/>
                  <a:satMod val="160000"/>
                </a:srgbClr>
              </a:gs>
              <a:gs pos="100000">
                <a:srgbClr val="8CCEBA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70C0"/>
                </a:solidFill>
                <a:latin typeface="Arial Rounded MT Bold" pitchFamily="34" charset="0"/>
              </a:rPr>
              <a:t>3. 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Oui, nous voulons bénir le Seigneur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Louer d'un cœur joyeux notre Père,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Dont l'amour nous donna pour Sauveur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Jésus-Christ qui se fit notre Frère.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70C0"/>
                </a:solidFill>
                <a:latin typeface="Arial Rounded MT Bold" pitchFamily="34" charset="0"/>
              </a:rPr>
              <a:t>Chœur: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Oh! Quel doux rendez-vous,</a:t>
            </a:r>
            <a:b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Après notre terrestre voyage,</a:t>
            </a:r>
            <a:b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Oh! Quel doux rendez-vous,</a:t>
            </a:r>
            <a:b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7030A0"/>
                </a:solidFill>
                <a:latin typeface="Arial Rounded MT Bold" pitchFamily="34" charset="0"/>
              </a:rPr>
              <a:t>Ton céleste repos est pour nous.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CC00FF">
                  <a:tint val="66000"/>
                  <a:satMod val="160000"/>
                </a:srgbClr>
              </a:gs>
              <a:gs pos="50000">
                <a:srgbClr val="CC00FF">
                  <a:tint val="44500"/>
                  <a:satMod val="160000"/>
                </a:srgbClr>
              </a:gs>
              <a:gs pos="100000">
                <a:srgbClr val="CC00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Mon Jésus, je t’aime # 14 CEF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Mon Jésus, je t'aime,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Je Te sais à moi,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Je fuis les plaisirs de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Ce monde pour Toi.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Sauveur qui fait grâce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A tout cœur repentant,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Si jamais je T'aime,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C'est bien maintenant.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CC00FF">
                  <a:tint val="66000"/>
                  <a:satMod val="160000"/>
                </a:srgbClr>
              </a:gs>
              <a:gs pos="50000">
                <a:srgbClr val="CC00FF">
                  <a:tint val="44500"/>
                  <a:satMod val="160000"/>
                </a:srgbClr>
              </a:gs>
              <a:gs pos="100000">
                <a:srgbClr val="CC00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Je T'aime, car Toi,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Le premier, Tu m'aimas;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Je T'aime pour la croix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Où Tu Te donnas,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Et pour les épines</a:t>
            </a:r>
            <a:b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Sur Ton front sanglant,</a:t>
            </a:r>
            <a:b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Si jamais je T'aime,</a:t>
            </a:r>
            <a:b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C'est bien maintenant.</a:t>
            </a:r>
            <a:endParaRPr lang="en-US" sz="44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CC00FF">
                  <a:tint val="66000"/>
                  <a:satMod val="160000"/>
                </a:srgbClr>
              </a:gs>
              <a:gs pos="50000">
                <a:srgbClr val="CC00FF">
                  <a:tint val="44500"/>
                  <a:satMod val="160000"/>
                </a:srgbClr>
              </a:gs>
              <a:gs pos="100000">
                <a:srgbClr val="CC00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2800" b="1" dirty="0" smtClean="0">
                <a:latin typeface="Arial Rounded MT Bold" pitchFamily="34" charset="0"/>
              </a:rPr>
              <a:t/>
            </a:r>
            <a:br>
              <a:rPr lang="fr-FR" sz="2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Je T'aimerai dans la vie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Et dans la mort;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Oui, je T'aimerai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Jusqu'à la fin encore,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Et tout bas, je dirai</a:t>
            </a:r>
            <a:b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Le mot consolant:</a:t>
            </a:r>
            <a:b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Si jamais je T'aime,</a:t>
            </a:r>
            <a:b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C'est bien maintenant.</a:t>
            </a:r>
            <a:endParaRPr lang="en-US" sz="48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CC00FF">
                  <a:tint val="66000"/>
                  <a:satMod val="160000"/>
                </a:srgbClr>
              </a:gs>
              <a:gs pos="50000">
                <a:srgbClr val="CC00FF">
                  <a:tint val="44500"/>
                  <a:satMod val="160000"/>
                </a:srgbClr>
              </a:gs>
              <a:gs pos="100000">
                <a:srgbClr val="CC00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r>
              <a:rPr lang="fr-FR" sz="2800" b="1" dirty="0" smtClean="0">
                <a:latin typeface="Arial Rounded MT Bold" pitchFamily="34" charset="0"/>
              </a:rPr>
              <a:t/>
            </a:r>
            <a:br>
              <a:rPr lang="fr-FR" sz="2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Dans la gloire et le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Bonheur de Ton palais,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Je T'adorerai, Jésus,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Plus que jamais;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De l'Église en triomphe</a:t>
            </a:r>
            <a:b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Éclate ce chant:</a:t>
            </a:r>
            <a:b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Si jamais je T'aime,</a:t>
            </a:r>
            <a:b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C'est bien maintenant.</a:t>
            </a:r>
            <a:endParaRPr lang="en-US" sz="4800" b="1" dirty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DEDE7"/>
          </a:soli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PSAUME 146</a:t>
            </a: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1-10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Lecture du Psaume 146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1 ¶ Louez l'Éternel! Mon âme, loue l'Éternel!</a:t>
            </a:r>
            <a:endParaRPr lang="en-US" sz="4400" b="1" dirty="0" smtClean="0"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 2 Je louerai l'Éternel tant que je vivrai, Je célébrerai mon Dieu tant que j'existerai.</a:t>
            </a:r>
            <a:endParaRPr lang="en-US" sz="44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3 Ne vous confiez pas aux grands, Aux fils de l'homme, qui ne peuvent sauver.</a:t>
            </a:r>
            <a:endParaRPr lang="en-US" sz="4400" b="1" dirty="0" smtClean="0">
              <a:latin typeface="Arial Rounded MT Bold" pitchFamily="34" charset="0"/>
            </a:endParaRPr>
          </a:p>
          <a:p>
            <a:pPr algn="just"/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algn="just"/>
            <a:r>
              <a:rPr lang="fr-FR" sz="4500" b="1" dirty="0" smtClean="0">
                <a:latin typeface="Arial Rounded MT Bold" pitchFamily="34" charset="0"/>
              </a:rPr>
              <a:t>4 Leur souffle s'en va, ils rentrent dans la terre, Et ce même jour leurs desseins périssent.</a:t>
            </a:r>
            <a:endParaRPr lang="en-US" sz="4500" b="1" dirty="0" smtClean="0">
              <a:latin typeface="Arial Rounded MT Bold" pitchFamily="34" charset="0"/>
            </a:endParaRPr>
          </a:p>
          <a:p>
            <a:pPr algn="just"/>
            <a:r>
              <a:rPr lang="fr-FR" sz="4500" b="1" dirty="0" smtClean="0">
                <a:latin typeface="Arial Rounded MT Bold" pitchFamily="34" charset="0"/>
              </a:rPr>
              <a:t> </a:t>
            </a:r>
            <a:r>
              <a:rPr lang="fr-FR" sz="4500" b="1" dirty="0" smtClean="0">
                <a:solidFill>
                  <a:srgbClr val="660066"/>
                </a:solidFill>
                <a:latin typeface="Arial Rounded MT Bold" pitchFamily="34" charset="0"/>
              </a:rPr>
              <a:t>5 ¶ Heureux celui qui a pour secours le Dieu de Jacob, Qui met son espoir en l'Éternel, son Dieu!</a:t>
            </a:r>
            <a:endParaRPr lang="en-US" sz="45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500" b="1" dirty="0" smtClean="0">
                <a:latin typeface="Arial Rounded MT Bold" pitchFamily="34" charset="0"/>
              </a:rPr>
              <a:t> 6 Il a fait les cieux et la terre, La mer et tout ce qui s'y trouve. Il garde la fidélité à toujours.</a:t>
            </a:r>
            <a:endParaRPr lang="en-US" sz="4500" b="1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Rounded MT Bold" pitchFamily="34" charset="0"/>
              </a:rPr>
              <a:t>7 Il fait droit aux opprimés; Il donne du pain aux affamés; L'Éternel délivre les captifs;</a:t>
            </a:r>
            <a:endParaRPr lang="en-US" sz="4800" b="1" dirty="0" smtClean="0"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8 L'Éternel ouvre les yeux des aveugles; L'Éternel redresse ceux qui sont courbés; L'Éternel aime les justes.</a:t>
            </a:r>
            <a:endParaRPr lang="en-US" sz="48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b="1" dirty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Rounded MT Bold" pitchFamily="34" charset="0"/>
              </a:rPr>
              <a:t>9 L'Éternel protège les étrangers, Il soutient l'orphelin et la veuve, Mais il renverse la voie des méchants.</a:t>
            </a:r>
            <a:endParaRPr lang="en-US" sz="4800" b="1" dirty="0" smtClean="0"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rgbClr val="660066"/>
                </a:solidFill>
                <a:latin typeface="Arial Rounded MT Bold" pitchFamily="34" charset="0"/>
              </a:rPr>
              <a:t> 10 L'Éternel règne éternellement; Ton Dieu, ô Sion! Subsiste d'âge en âge! Louez l'Éternel!</a:t>
            </a:r>
            <a:endParaRPr lang="en-US" sz="4800" b="1" dirty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1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O Toi qui donnes la vie,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A Tes pieds je veux m’asseoir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Comme s’asseyait Marie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A l’heure douce du soir. </a:t>
            </a:r>
          </a:p>
          <a:p>
            <a:pPr algn="ctr">
              <a:buNone/>
            </a:pPr>
            <a:r>
              <a:rPr lang="fr-FR" sz="4800" i="1" dirty="0" smtClean="0">
                <a:latin typeface="Arial Rounded MT Bold" pitchFamily="34" charset="0"/>
              </a:rPr>
              <a:t>(Bis 2 lignes)</a:t>
            </a:r>
            <a:endParaRPr lang="en-US" sz="48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Mon être entier Te réclame;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Tout n’est que faiblesse en moi;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Viens Te pencher sur mon âme,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Elle a tant besoin de Toi! </a:t>
            </a:r>
          </a:p>
          <a:p>
            <a:pPr algn="ctr">
              <a:buNone/>
            </a:pPr>
            <a:r>
              <a:rPr lang="fr-FR" sz="4400" i="1" dirty="0" smtClean="0">
                <a:latin typeface="Arial Rounded MT Bold" pitchFamily="34" charset="0"/>
              </a:rPr>
              <a:t>(bis 2 lignes)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Maître, à Tes pieds je m’incline,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Je T’appartiens sans retour,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Verse en moi Ta paix divine,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Répands en moi Ton amour! </a:t>
            </a:r>
          </a:p>
          <a:p>
            <a:pPr algn="ctr">
              <a:buNone/>
            </a:pPr>
            <a:r>
              <a:rPr lang="fr-FR" sz="4800" i="1" dirty="0" smtClean="0">
                <a:latin typeface="Arial Rounded MT Bold" pitchFamily="34" charset="0"/>
              </a:rPr>
              <a:t>(bis 2 lignes)</a:t>
            </a:r>
            <a:endParaRPr lang="en-US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En Christ seule mon  # 123 CEF.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En Christ seul est mon espérance;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Sa justice est mon assurance.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Il est devant Dieu mon appui;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Je n'en veux point d'autre que lui.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Jésus est ma retraite sûre,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Le Rocher en qui je m'assure. </a:t>
            </a:r>
            <a:r>
              <a:rPr lang="fr-FR" sz="4000" b="1" i="1" dirty="0" smtClean="0">
                <a:solidFill>
                  <a:srgbClr val="660066"/>
                </a:solidFill>
                <a:latin typeface="Arial Rounded MT Bold" pitchFamily="34" charset="0"/>
              </a:rPr>
              <a:t>(Bis)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Tout autre asile est périssable;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Tout autre appui n'est que du sable.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Qui n'a posé ce fondement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Travaille et souffre vainement.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Jésus est ma retraite sûre,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Le Rocher en qui je m'assure. </a:t>
            </a:r>
            <a:r>
              <a:rPr lang="fr-FR" sz="4000" b="1" i="1" dirty="0" smtClean="0">
                <a:solidFill>
                  <a:srgbClr val="660066"/>
                </a:solidFill>
                <a:latin typeface="Arial Rounded MT Bold" pitchFamily="34" charset="0"/>
              </a:rPr>
              <a:t>(Bis)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Lorsque sur moi s'abat l'orage,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Sa croix ranime mon courage.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Quand tout faiblit autour de moi,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Sa présence soutient ma foi.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Jésus est ma retraite sûre,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Le Rocher en qui je m'assure. </a:t>
            </a:r>
            <a:r>
              <a:rPr lang="fr-FR" sz="4000" b="1" i="1" dirty="0" smtClean="0">
                <a:solidFill>
                  <a:srgbClr val="660066"/>
                </a:solidFill>
                <a:latin typeface="Arial Rounded MT Bold" pitchFamily="34" charset="0"/>
              </a:rPr>
              <a:t>(Bis)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Et quand la dernière tempête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Fondra, terrible, sur ma tête,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Comme lui, vainqueur de la mort,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J'entrerai radieux au port.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Jésus est ma retraite sûre,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Le Rocher en qui je m'assure. </a:t>
            </a:r>
            <a:r>
              <a:rPr lang="fr-FR" sz="4000" b="1" i="1" dirty="0" smtClean="0">
                <a:solidFill>
                  <a:srgbClr val="660066"/>
                </a:solidFill>
                <a:latin typeface="Arial Rounded MT Bold" pitchFamily="34" charset="0"/>
              </a:rPr>
              <a:t>(Bis)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fr-FR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GRANDE  PRIÈRE</a:t>
            </a:r>
            <a:endParaRPr lang="en-US" sz="6600" dirty="0" smtClean="0"/>
          </a:p>
          <a:p>
            <a:r>
              <a:rPr lang="fr-FR" sz="4400" dirty="0" smtClean="0"/>
              <a:t> </a:t>
            </a:r>
            <a:endParaRPr lang="en-US" sz="4400" dirty="0" smtClean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THE UNIVERSE p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</a:rPr>
              <a:t>VISITORS WELCOME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</a:rPr>
              <a:t>ANNOUNCEMENT</a:t>
            </a:r>
          </a:p>
          <a:p>
            <a:endParaRPr lang="en-US" sz="6000" dirty="0" smtClean="0">
              <a:solidFill>
                <a:srgbClr val="FFFF00"/>
              </a:solidFill>
            </a:endParaRPr>
          </a:p>
          <a:p>
            <a:r>
              <a:rPr lang="en-US" sz="6000" dirty="0" smtClean="0">
                <a:solidFill>
                  <a:srgbClr val="FFFF00"/>
                </a:solidFill>
              </a:rPr>
              <a:t>MUSICAL PROGRAM</a:t>
            </a:r>
          </a:p>
          <a:p>
            <a:pPr lvl="1"/>
            <a:r>
              <a:rPr lang="en-US" sz="5800" dirty="0" err="1" smtClean="0">
                <a:solidFill>
                  <a:srgbClr val="FFFF00"/>
                </a:solidFill>
              </a:rPr>
              <a:t>Groupe</a:t>
            </a:r>
            <a:r>
              <a:rPr lang="en-US" sz="5800" dirty="0" smtClean="0">
                <a:solidFill>
                  <a:srgbClr val="FFFF00"/>
                </a:solidFill>
              </a:rPr>
              <a:t> Des </a:t>
            </a:r>
            <a:r>
              <a:rPr lang="en-US" sz="5800" dirty="0" err="1" smtClean="0">
                <a:solidFill>
                  <a:srgbClr val="FFFF00"/>
                </a:solidFill>
              </a:rPr>
              <a:t>Hommes</a:t>
            </a:r>
            <a:endParaRPr lang="en-US" sz="5800" dirty="0" smtClean="0">
              <a:solidFill>
                <a:srgbClr val="FFFF00"/>
              </a:solidFill>
            </a:endParaRP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MARCH 5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2023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DEDE7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B0F0"/>
                </a:solidFill>
                <a:latin typeface="Arial Rounded MT Bold" pitchFamily="34" charset="0"/>
              </a:rPr>
              <a:t>Travaillons et luttons # 211 CEF.</a:t>
            </a:r>
            <a:endParaRPr lang="en-US" sz="3200" b="1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200" b="1" dirty="0" smtClean="0">
                <a:solidFill>
                  <a:srgbClr val="00B0F0"/>
                </a:solidFill>
                <a:latin typeface="Arial Rounded MT Bold" pitchFamily="34" charset="0"/>
              </a:rPr>
              <a:t>1</a:t>
            </a:r>
            <a:r>
              <a:rPr lang="fr-FR" sz="3200" b="1" dirty="0" smtClean="0">
                <a:latin typeface="Arial Rounded MT Bold" pitchFamily="34" charset="0"/>
              </a:rPr>
              <a:t/>
            </a:r>
            <a:br>
              <a:rPr lang="fr-FR" sz="32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Travaillons et luttons!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Nous sommes au Seigneur,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Suivons l’étroit sentier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Qui conduit à la vie!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Jésus marche avec nous,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Avançons sans frayeur,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Il nous garde, et son bras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Toujours nous fortifie.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00B0F0"/>
                </a:solidFill>
                <a:latin typeface="Arial Rounded MT Bold" pitchFamily="34" charset="0"/>
              </a:rPr>
              <a:t>[Refrain]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Travaillons et luttons, </a:t>
            </a:r>
            <a:r>
              <a:rPr lang="fr-FR" sz="3600" b="1" i="1" dirty="0" smtClean="0">
                <a:solidFill>
                  <a:srgbClr val="660066"/>
                </a:solidFill>
                <a:latin typeface="Arial Rounded MT Bold" pitchFamily="34" charset="0"/>
              </a:rPr>
              <a:t>(bis)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/>
            </a:r>
            <a:b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Soyons prêts et prions,</a:t>
            </a:r>
            <a:b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Bientôt le Maitre va venir!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DEDE7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B0F0"/>
                </a:solidFill>
                <a:latin typeface="Arial Rounded MT Bold" pitchFamily="34" charset="0"/>
              </a:rPr>
              <a:t>2</a:t>
            </a:r>
            <a:r>
              <a:rPr lang="fr-FR" sz="3200" b="1" dirty="0" smtClean="0">
                <a:latin typeface="Arial Rounded MT Bold" pitchFamily="34" charset="0"/>
              </a:rPr>
              <a:t/>
            </a:r>
            <a:br>
              <a:rPr lang="fr-FR" sz="32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Travaillons et luttons!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Que les cœurs affligés,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Les perdus loin de Dieu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Retrouvent l’espérance!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Vers la croix, dirigeons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Leurs regards angoissés, 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Pressons-les d’accepter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Jésus, leur délivrance.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B0F0"/>
                </a:solidFill>
                <a:latin typeface="Arial Rounded MT Bold" pitchFamily="34" charset="0"/>
              </a:rPr>
              <a:t>[Refrain]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Travaillons et luttons, </a:t>
            </a:r>
            <a:r>
              <a:rPr lang="fr-FR" sz="4000" b="1" i="1" dirty="0" smtClean="0">
                <a:solidFill>
                  <a:srgbClr val="660066"/>
                </a:solidFill>
                <a:latin typeface="Arial Rounded MT Bold" pitchFamily="34" charset="0"/>
              </a:rPr>
              <a:t>(bis)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Soyons prêts et prions,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Bientôt le Maitre va venir!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DEDE7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B0F0"/>
                </a:solidFill>
                <a:latin typeface="Arial Rounded MT Bold" pitchFamily="34" charset="0"/>
              </a:rPr>
              <a:t>3</a:t>
            </a:r>
            <a:r>
              <a:rPr lang="fr-FR" sz="3200" b="1" dirty="0" smtClean="0">
                <a:latin typeface="Arial Rounded MT Bold" pitchFamily="34" charset="0"/>
              </a:rPr>
              <a:t/>
            </a:r>
            <a:br>
              <a:rPr lang="fr-FR" sz="32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Travaillons et luttons!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Il nous appelle tous,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Le champ nous est ouvert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Et la moisson est grande!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Pour servir notre Chef,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Ne pensons plus à nous,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En avant vers le but!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Le Maitre le demande.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B0F0"/>
                </a:solidFill>
                <a:latin typeface="Arial Rounded MT Bold" pitchFamily="34" charset="0"/>
              </a:rPr>
              <a:t>[Refrain]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Travaillons et luttons, </a:t>
            </a:r>
            <a:r>
              <a:rPr lang="fr-FR" sz="4000" b="1" i="1" dirty="0" smtClean="0">
                <a:solidFill>
                  <a:srgbClr val="660066"/>
                </a:solidFill>
                <a:latin typeface="Arial Rounded MT Bold" pitchFamily="34" charset="0"/>
              </a:rPr>
              <a:t>(bis)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Soyons prêts et prions,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Bientôt le Maitre va venir!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DEDE7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B0F0"/>
                </a:solidFill>
                <a:latin typeface="Arial Rounded MT Bold" pitchFamily="34" charset="0"/>
              </a:rPr>
              <a:t>4</a:t>
            </a:r>
            <a:r>
              <a:rPr lang="fr-FR" sz="3200" b="1" dirty="0" smtClean="0">
                <a:latin typeface="Arial Rounded MT Bold" pitchFamily="34" charset="0"/>
              </a:rPr>
              <a:t/>
            </a:r>
            <a:br>
              <a:rPr lang="fr-FR" sz="32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Travaillons et luttons!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Sans jamais nous lasser,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De notre Rédempteur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Elevons la bannière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Fidèles jusqu’au bout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Sachons persévérer,</a:t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Le repos nous attend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b="1" dirty="0" smtClean="0">
                <a:latin typeface="Arial Rounded MT Bold" pitchFamily="34" charset="0"/>
              </a:rPr>
              <a:t>Dans la pleine lumière!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B0F0"/>
                </a:solidFill>
                <a:latin typeface="Arial Rounded MT Bold" pitchFamily="34" charset="0"/>
              </a:rPr>
              <a:t>[Refrain]</a:t>
            </a:r>
            <a:r>
              <a:rPr lang="fr-FR" sz="4000" b="1" dirty="0" smtClean="0">
                <a:latin typeface="Arial Rounded MT Bold" pitchFamily="34" charset="0"/>
              </a:rPr>
              <a:t/>
            </a:r>
            <a:br>
              <a:rPr lang="fr-FR" sz="4000" b="1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Travaillons et luttons, </a:t>
            </a:r>
            <a:r>
              <a:rPr lang="fr-FR" sz="4000" b="1" i="1" dirty="0" smtClean="0">
                <a:solidFill>
                  <a:srgbClr val="660066"/>
                </a:solidFill>
                <a:latin typeface="Arial Rounded MT Bold" pitchFamily="34" charset="0"/>
              </a:rPr>
              <a:t>(bis)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Soyons prêts et prions,</a:t>
            </a:r>
            <a:b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Bientôt le Maitre va venir!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200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Priere</a:t>
            </a:r>
            <a:r>
              <a:rPr lang="en-US" dirty="0" smtClean="0"/>
              <a:t> pour </a:t>
            </a:r>
            <a:r>
              <a:rPr lang="en-US" dirty="0" err="1" smtClean="0"/>
              <a:t>l’OFFRANDE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4572000"/>
          </a:xfrm>
        </p:spPr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MARC EDOUARD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accent6">
              <a:lumMod val="60000"/>
              <a:lumOff val="40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DIMANCHE 5 MARS 2023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par Pasteur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3352800"/>
            <a:ext cx="9144000" cy="313932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6600" b="1" dirty="0" smtClean="0">
                <a:solidFill>
                  <a:srgbClr val="66FFFF"/>
                </a:solidFill>
              </a:rPr>
              <a:t>L’IMMENSITÉ DE LA GRÂCE DE DIEU EVERS LES RACHETÉS</a:t>
            </a:r>
            <a:endParaRPr lang="en-US" sz="6600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/>
            <a:r>
              <a:rPr lang="fr-FR" sz="7200" b="1" dirty="0" smtClean="0"/>
              <a:t>L’IMMENSITÉ DE LA GRÂCE DE DIEU EVERS LES RACHETÉS</a:t>
            </a:r>
            <a:endParaRPr lang="en-US" sz="7200" dirty="0" smtClean="0"/>
          </a:p>
          <a:p>
            <a:pPr algn="just"/>
            <a:r>
              <a:rPr lang="fr-FR" sz="7200" b="1" dirty="0" smtClean="0">
                <a:solidFill>
                  <a:srgbClr val="481F67"/>
                </a:solidFill>
              </a:rPr>
              <a:t>L’immensité, la splendeur,  la profondeur, de la grâce de Dieu. </a:t>
            </a:r>
            <a:endParaRPr lang="en-US" sz="7200" dirty="0" smtClean="0">
              <a:solidFill>
                <a:srgbClr val="481F67"/>
              </a:solidFill>
            </a:endParaRPr>
          </a:p>
          <a:p>
            <a:pPr algn="just"/>
            <a:r>
              <a:rPr lang="fr-FR" sz="7200" b="1" dirty="0" smtClean="0"/>
              <a:t>La magnitude, l’étendue, l’abondance, la surabondance de la grâce de Dieu. </a:t>
            </a:r>
            <a:endParaRPr lang="en-US" sz="7200" dirty="0" smtClean="0"/>
          </a:p>
          <a:p>
            <a:pPr algn="just"/>
            <a:r>
              <a:rPr lang="fr-FR" sz="7200" b="1" dirty="0" smtClean="0">
                <a:solidFill>
                  <a:srgbClr val="481F67"/>
                </a:solidFill>
              </a:rPr>
              <a:t>L’amplitude, la richesse, la largesse, l’énormité de la grâce de Dieu.</a:t>
            </a:r>
            <a:endParaRPr lang="en-US" sz="7200" dirty="0">
              <a:solidFill>
                <a:srgbClr val="481F6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8 :</a:t>
            </a:r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38-39</a:t>
            </a:r>
            <a:endParaRPr lang="en-US" sz="44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38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j'ai l'assurance que ni la mort ni la vie, ni les anges ni les dominations, ni les choses présentes ni les choses à venir, (8:39) ni les puissances,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39 ni la hauteur, ni la profondeur, ni aucune autre créature ne pourra nous séparer de l'amour de Dieu manifesté en Jésus-Christ notre Seigneur.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chapitre 8 dans l’épître de Paul aux Romains contient des vérités fondamentales de la foi Chrétienne.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verset premier parle de la justification radicale des enfants de Dieu. 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8:1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Il n'y a donc maintenant </a:t>
            </a:r>
            <a:r>
              <a:rPr lang="fr-FR" sz="44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aucune condamnation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pour ceux qui sont en Jésus-Christ.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verset porte l’idée d’un homme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Affranchi, libéré, innocenté,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déchargé,  acquitté,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réhabilité, blanchi, débarrassé,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délié, débarrassé.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verset 16 nous parle du garant de notre salut.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 8:16 L'Esprit lui-même rend témoignage à notre esprit que nous sommes enfants de Dieu.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L’homme étant une </a:t>
            </a:r>
            <a:r>
              <a:rPr lang="fr-FR" sz="40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tripartie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: corps, âme, et esprit.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corps est la partie visible, c’est l’enveloppe, c’est la résidence de l’esprit et de l’âme.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L’âme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est le centre de la personnalité humaine, c’est </a:t>
            </a:r>
            <a:r>
              <a:rPr lang="fr-FR" sz="48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l’homme intérieur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c’est la vraie personne, c’est le quartier général de l’homme.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Là réside les émotions, la volonté et l’intellect qui se reproduisent en action. 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lvl="0" indent="-45720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de l’homme est un don de Dieu qui lui permet de concevoir les choses de Dieu puisqu’il a été fait à l’image et à la ressemblance de Dieu.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512763" lvl="1" indent="-401638" algn="just"/>
            <a:r>
              <a:rPr lang="fr-FR" sz="48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sz="48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niveau de </a:t>
            </a:r>
            <a:r>
              <a:rPr lang="fr-FR" sz="4800" b="1" u="sng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</a:t>
            </a:r>
            <a:r>
              <a:rPr lang="fr-FR" sz="48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que Dieu le St Esprit communique à l’homme.</a:t>
            </a:r>
            <a:endParaRPr lang="en-US" sz="48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6075" lvl="1" indent="-346075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Dieu rend témoignage a l’esprit de la personne régénérée que son adoption dans la famille de Dieu est authentique.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6075" lvl="1" indent="-346075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8:16 L'Esprit lui-même rend témoignage à notre esprit que nous sommes enfants de Dieu. 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8:28 Nous savons, du reste, que toutes choses concourent au bien de ceux qui aiment Dieu, de ceux qui sont appelés selon son dessein.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8 : 28 nous parle de la souveraineté de Dieu dans les circonstances de notre vie. </a:t>
            </a: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Toutes choses s’accordent pour le plus grand bien des enfants de Dieu</a:t>
            </a:r>
            <a:r>
              <a:rPr lang="fr-FR" sz="4400" b="1" dirty="0" smtClean="0">
                <a:solidFill>
                  <a:schemeClr val="tx1"/>
                </a:solidFill>
              </a:rPr>
              <a:t>.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err="1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8:29 ¶ Car ceux qu'il </a:t>
            </a:r>
            <a:r>
              <a:rPr lang="fr-FR" sz="4800" b="1" u="sng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connus d'avance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il </a:t>
            </a:r>
            <a:r>
              <a:rPr lang="fr-FR" sz="4800" b="1" u="sng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a aussi prédestinés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u="sng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être semblables à l'image de son Fils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afin que son Fils fût le premier-né entre plusieurs frères.</a:t>
            </a:r>
            <a:endParaRPr lang="en-US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30 Et ceux qu'il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prédestinés, il les a aussi appelés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et ceux qu'il a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appelés, il les a aussi justifi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és; et ceux qu'il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justifiés, il les a aussi glorifiés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8 : 29-30 sont les versets fondamentaux de l’assurance du salut.</a:t>
            </a:r>
            <a:endParaRPr lang="en-US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Dedans on trouve : 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la prédestination.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l’élection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la justification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la préservation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doctrine de la glorification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malheureusement beaucoup 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prennent ces versets 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 excuses pour </a:t>
            </a:r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pas accentuer sur l’évangélisation.</a:t>
            </a:r>
            <a:endParaRPr lang="en-US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beaucoup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d’autres qui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s’usent de ces versets pour perpétuer leur vie dans le péché.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ceux qui disent que sera, sera.</a:t>
            </a:r>
            <a:endParaRPr lang="en-US" sz="4800" b="1" dirty="0" smtClean="0">
              <a:solidFill>
                <a:srgbClr val="481F6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un grand mystère dans le salut des hommes.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60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6000" b="1" dirty="0" smtClean="0">
                <a:solidFill>
                  <a:srgbClr val="481F6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vérité fondamentale c’est que Dieu ne force son salut sur personne. </a:t>
            </a:r>
          </a:p>
          <a:p>
            <a:pPr algn="just"/>
            <a:r>
              <a:rPr lang="fr-FR" sz="6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Personne ne peut être sauvé en dehors de sa </a:t>
            </a:r>
            <a:r>
              <a:rPr lang="fr-FR" sz="6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propre volonté</a:t>
            </a:r>
            <a:r>
              <a:rPr lang="fr-FR" sz="6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6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8 va plus loin pour parler de l’élection, et la prédestination.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vertu de toute ces vérités : de notre élection, de notre justification, de notre glorification, et de notre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préservation,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L’Apôtre va poser cinq questions rhétoriques : </a:t>
            </a:r>
            <a:endParaRPr lang="en-US" sz="48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fr-FR" sz="4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8:31 ¶ Que dirons-nous donc à l'égard de ces choses? </a:t>
            </a:r>
            <a:r>
              <a:rPr lang="fr-FR" sz="4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Dieu est pour nous, qui sera contre nous?</a:t>
            </a:r>
            <a:endParaRPr lang="en-US" sz="4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réussira en </a:t>
            </a:r>
            <a:r>
              <a:rPr lang="fr-FR" sz="4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s’élevant </a:t>
            </a:r>
            <a:r>
              <a:rPr lang="fr-FR" sz="4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contre nous ?</a:t>
            </a:r>
            <a:endParaRPr lang="en-US" sz="4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peut avoir le dessus sur nous quand Dieu est dans nos vies ?</a:t>
            </a:r>
            <a:endParaRPr lang="en-US" sz="4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8:32 Lui, qui n'a point épargné son propre Fils, mais qui l'a livré pour nous tous, </a:t>
            </a:r>
            <a:r>
              <a:rPr lang="fr-FR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ne nous donnera-t-il pas aussi toutes choses avec lui?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Qui accusera les élus de Dieu?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C'est Dieu qui justifie!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questions sont ironiques par nature pour prouver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futilité des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accusations et des tentatives du diable à nous séparer de Dieu.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qui est le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juge est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celui qui protège ses enfants accusés.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verdict final revient à Dieu qui justifie ses enfants.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34 Qui les condamnera?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Christ est mort; bien plus, il est ressuscité, il est à la droite de Dieu, et il intercède pour nous!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n’y a aucune condamnation pour ceux qui sont en Jésus Christ.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châtiment qui nous donne la paix est tombé sur Lui.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don gratuit de Dieu c’est la vie éternelle en Jésus Christ notre Sauveur.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Apres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avoir exhibé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l’immensité 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l’amour de Dieu envers les élus, Paul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pose cette pertinente question.</a:t>
            </a:r>
          </a:p>
          <a:p>
            <a:pPr algn="just"/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35 Qui nous séparera de l'amour de Christ?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Sera-ce la tribulation, ou l'angoisse, ou la persécution, ou la faim, ou la nudité, ou le péril, ou l'épée?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pourra nous séparer de l’amour de Dieu?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premières suggestions de Paul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s’adressent aux bénéficiaires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Salut de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tribulation, l’angoisse, la persécution, la faim, la nudité, le péril, ou l’épée.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Premièrement, nous devons croire que l’amour de Dieu envers ses enfants persiste même en présence de ces épreuves.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Deuxièmement, dans un autre contexte, la question est pausée à tous les chrétiens sur leur loyauté envers Dieu.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Allez-vous vous laisser séparer de Dieu quand arrivent ces choses dans votre vie 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n’est pas sans savoir que beaucoup se séparent au Seigneur à cause des épreuves qu’ils endurent dans leurs vies.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Apres avoir jeté sa base Paul va maintenant faire son coup. </a:t>
            </a: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déclaration de Paul dans Romains 8 versets 38 et 39 couronne tout le chapitre.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8:38-39  </a:t>
            </a: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38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j'ai l'assurance que ni la mort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la vie, ni les anges ni les dominations, ni les choses présentes, ni les choses à venir, ni les puissances,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39 ni la hauteur, ni la profondeur, ni aucune autre créature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pourra nous séparer de l'amour de Dieu manifesté en Jésus-Christ notre Seigneur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L’amour de Dieu pour ses élus est au delà des grandes forces de la nature.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Rien ne pourra nous séparer de l’amour de Dieu.</a:t>
            </a: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 même les anges, pas même les puissances, pas même les autorités.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nous aime au delà de tout ce que nous pouvons imaginer.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aime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encore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pécheur même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s’il doit fermer la porte du salut à ceux qui tombent dans l’apostasie et la désobéissance sans vouloir se repentir.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seul obstacle de la manifestation de l’amour de Dieu c’est le péché.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nous confessons nos péchés, il est fidèle et juste pour nous les pardonner et pour nous purifier de toutes iniquités</a:t>
            </a:r>
            <a:r>
              <a:rPr lang="fr-FR" sz="4400" dirty="0" smtClean="0"/>
              <a:t>. 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venons de vous parler de :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L’IMMENSITÉ DE LA GRÂCE DE DIEU EVERS LES RACHETÉS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L’immensité, la splendeur,  la profondeur, de la grâce de Dieu.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magnitude, l’étendue, l’abondance, la surabondance de la grâce de Dieu.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L’amplitude, la richesse, la largesse, et de l’énormité de la grâce de Dieu envers ses enfants.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grâce de Dieu envers l’humanité n’est pas une mince affaire.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chrétien convaincu qui marche dans la sanctification est sécurisé en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n’a aucune crainte du lendemain.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n’a aucune crainte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éternité.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n’a pas à avoir peur des grandes forces de la nature.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n’a pas à avoir peur du diable et de ses acolytes.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vit dans une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sérénité constante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s’appuyant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son Sauveur.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adoption dans la famille de Dieu est journellement authentifiée par le Saint Esprit.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mort </a:t>
            </a:r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fait que de lui mettre </a:t>
            </a:r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relief à son bonheur eternel.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vicissitudes de la vie ne font que de lui rapprocher de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Dieu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n’est pas sous le poids d’aucune condamnation.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 été prédestiné, appelé, régénéré, sanctifié, et sera un jour glorifié avec son Seigneur.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répondre à tant d’amour? « Je crois, j’aime et j’adore. </a:t>
            </a:r>
            <a:r>
              <a:rPr lang="fr-FR" sz="4400" b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r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 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LA SAINTE CÈNE</a:t>
            </a:r>
            <a:endParaRPr lang="en-US" sz="6600" dirty="0"/>
          </a:p>
        </p:txBody>
      </p:sp>
      <p:pic>
        <p:nvPicPr>
          <p:cNvPr id="4" name="Content Placeholder 3" descr="How to Take Communion for Your Healing | Kenneth Copeland Ministries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70C0"/>
                </a:solidFill>
                <a:latin typeface="Arial Rounded MT Bold" pitchFamily="34" charset="0"/>
              </a:rPr>
              <a:t>A la croix ou mourut mon Sauveur # 54 CEF.</a:t>
            </a:r>
            <a:endParaRPr lang="en-US" sz="3200" b="1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marL="742950" indent="-742950" algn="ctr">
              <a:buAutoNum type="arabicPeriod"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A la croix </a:t>
            </a:r>
          </a:p>
          <a:p>
            <a:pPr marL="742950" indent="-74295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où mourut mon Sauveur, </a:t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Je suis venu, brisé de douleur;</a:t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Là son sang purifia mon cœur:</a:t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A son nom la gloire! </a:t>
            </a:r>
            <a:r>
              <a:rPr lang="fr-FR" sz="4400" b="1" i="1" dirty="0" smtClean="0">
                <a:solidFill>
                  <a:srgbClr val="0070C0"/>
                </a:solidFill>
                <a:latin typeface="Arial Rounded MT Bold" pitchFamily="34" charset="0"/>
              </a:rPr>
              <a:t>(ter) </a:t>
            </a: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Là son sang purifia mon cœur:</a:t>
            </a:r>
            <a:b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A son nom la gloire!</a:t>
            </a:r>
            <a:endParaRPr lang="en-US" sz="4400" b="1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70C0"/>
                </a:solidFill>
                <a:latin typeface="Arial Rounded MT Bold" pitchFamily="34" charset="0"/>
              </a:rPr>
              <a:t>2</a:t>
            </a:r>
            <a:r>
              <a:rPr lang="fr-FR" sz="3200" b="1" dirty="0" smtClean="0">
                <a:solidFill>
                  <a:srgbClr val="C00000"/>
                </a:solidFill>
                <a:latin typeface="Arial Rounded MT Bold" pitchFamily="34" charset="0"/>
              </a:rPr>
              <a:t/>
            </a:r>
            <a:br>
              <a:rPr lang="fr-FR" sz="32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Quelle merveille! 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Il vint me sauver</a:t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Quand de sa croix 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je me fus chargé,</a:t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En moi Jésus vint pour demeurer:</a:t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A son nom la gloire!</a:t>
            </a:r>
            <a:r>
              <a:rPr lang="fr-FR" sz="4400" b="1" i="1" dirty="0" smtClean="0">
                <a:solidFill>
                  <a:srgbClr val="0070C0"/>
                </a:solidFill>
                <a:latin typeface="Arial Rounded MT Bold" pitchFamily="34" charset="0"/>
              </a:rPr>
              <a:t> (ter)</a:t>
            </a: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En moi Jésus vint pour demeurer:</a:t>
            </a:r>
            <a:b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A son nom la gloire!</a:t>
            </a:r>
            <a:endParaRPr lang="en-US" sz="4400" b="1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rgbClr val="0070C0"/>
                </a:solidFill>
                <a:latin typeface="Arial Rounded MT Bold" pitchFamily="34" charset="0"/>
              </a:rPr>
              <a:t>3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/>
            </a:r>
            <a:b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O fontaine effaçant le péché,</a:t>
            </a:r>
            <a:b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Donnant la vie au cœur desséché!</a:t>
            </a:r>
            <a:b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Là, Jésus me retient attaché:</a:t>
            </a:r>
            <a:b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0070C0"/>
                </a:solidFill>
                <a:latin typeface="Arial Rounded MT Bold" pitchFamily="34" charset="0"/>
              </a:rPr>
              <a:t>A son nom la gloire! </a:t>
            </a:r>
            <a:r>
              <a:rPr lang="fr-FR" sz="4800" b="1" i="1" dirty="0" smtClean="0">
                <a:solidFill>
                  <a:srgbClr val="0070C0"/>
                </a:solidFill>
                <a:latin typeface="Arial Rounded MT Bold" pitchFamily="34" charset="0"/>
              </a:rPr>
              <a:t>(ter) </a:t>
            </a:r>
            <a:r>
              <a:rPr lang="fr-FR" sz="4800" b="1" dirty="0" smtClean="0">
                <a:solidFill>
                  <a:srgbClr val="0070C0"/>
                </a:solidFill>
                <a:latin typeface="Arial Rounded MT Bold" pitchFamily="34" charset="0"/>
              </a:rPr>
              <a:t/>
            </a:r>
            <a:br>
              <a:rPr lang="fr-FR" sz="4800" b="1" dirty="0" smtClean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0070C0"/>
                </a:solidFill>
                <a:latin typeface="Arial Rounded MT Bold" pitchFamily="34" charset="0"/>
              </a:rPr>
              <a:t>Là, Jésus me retient attaché:</a:t>
            </a:r>
            <a:br>
              <a:rPr lang="fr-FR" sz="4800" b="1" dirty="0" smtClean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0070C0"/>
                </a:solidFill>
                <a:latin typeface="Arial Rounded MT Bold" pitchFamily="34" charset="0"/>
              </a:rPr>
              <a:t>A son nom la gloire!</a:t>
            </a:r>
            <a:endParaRPr lang="en-US" sz="4800" b="1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0070C0"/>
                </a:solidFill>
                <a:latin typeface="Arial Rounded MT Bold" pitchFamily="34" charset="0"/>
              </a:rPr>
              <a:t>4</a:t>
            </a:r>
            <a:r>
              <a:rPr lang="fr-FR" sz="3200" b="1" dirty="0" smtClean="0">
                <a:solidFill>
                  <a:srgbClr val="C00000"/>
                </a:solidFill>
                <a:latin typeface="Arial Rounded MT Bold" pitchFamily="34" charset="0"/>
              </a:rPr>
              <a:t/>
            </a:r>
            <a:br>
              <a:rPr lang="fr-FR" sz="32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Pauvre âme, 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viens aux pieds du Sauveur, </a:t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A la source ouverte 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à tout pécheur, </a:t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Viens t'y plonger, 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trouver le bonheur:</a:t>
            </a:r>
            <a:b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A son nom la gloire! </a:t>
            </a:r>
            <a:r>
              <a:rPr lang="fr-FR" sz="4400" b="1" i="1" dirty="0" smtClean="0">
                <a:solidFill>
                  <a:srgbClr val="0070C0"/>
                </a:solidFill>
                <a:latin typeface="Arial Rounded MT Bold" pitchFamily="34" charset="0"/>
              </a:rPr>
              <a:t>(bis) </a:t>
            </a: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Viens t'y plonger, 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trouver le bonheur:</a:t>
            </a:r>
            <a:b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70C0"/>
                </a:solidFill>
                <a:latin typeface="Arial Rounded MT Bold" pitchFamily="34" charset="0"/>
              </a:rPr>
              <a:t>A son nom la gloire!</a:t>
            </a:r>
            <a:endParaRPr lang="en-US" sz="4400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ctr"/>
            <a:r>
              <a:rPr lang="fr-FR" sz="3200" b="1" dirty="0" smtClean="0"/>
              <a:t>1 Corinthiens 11: 23-34</a:t>
            </a:r>
            <a:endParaRPr lang="en-US" sz="3200" dirty="0" smtClean="0"/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¶ Car j'ai reçu du Seigneur ce que je vous ai enseigné; c'est que le Seigneur Jésus, dans la nuit où il fut livré, prit du pain,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et, après avoir rendu grâces, le rompit, et dit: Ceci est mon corps, qui est rompu pour vous; faites ceci en mémoire de moi.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De même, après avoir soupé, il prit la coupe, et dit: Cette coupe est la nouvelle alliance en mon sang; faites ceci en mémoire de moi toutes les fois que vous en boirez.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26 Car toutes les fois que vous mangez ce pain et que vous buvez cette coupe, vous annoncez la mort du Seigneur, jusqu'à ce qu'il vienne.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27 C'est pourquoi celui qui mangera le pain ou boira la coupe du Seigneur indignement, sera coupable envers le corps et le sang du Seigneur.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28 Que chacun donc s'éprouve soi-même, et qu'ainsi il mange du pain et boive de la coupe;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29 car celui qui mange et boit sans discerner le corps du Seigneur, mange et boit un jugement contre lui-même.</a:t>
            </a:r>
            <a:endParaRPr lang="en-US" sz="4400" dirty="0" smtClean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30 C'est pour cela qu'il y a parmi vous beaucoup d'infirmes et de malades, et qu'un grand nombre sont morts.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31 Si nous nous jugions nous-mêmes, nous ne serions pas jugés.</a:t>
            </a:r>
            <a:endParaRPr lang="en-US" sz="40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32 Mais quand nous sommes jugés, nous sommes châtiés par le Seigneur, afin que nous ne soyons pas condamnés avec le monde.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Ainsi, mes frères, lorsque vous vous réunissez pour le repas, attendez-vous les uns les autres.</a:t>
            </a:r>
            <a:endParaRPr lang="en-US" sz="44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34 Si quelqu'un a faim, qu'il mange chez lui, afin que vous ne vous réunissiez pas pour attirer un jugement sur vous. Je réglerai les autres choses quand je serai arrivé.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16002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3200" b="1" dirty="0" smtClean="0">
                <a:solidFill>
                  <a:srgbClr val="7030A0"/>
                </a:solidFill>
              </a:rPr>
              <a:t>Christ, immolé sur la colline # 55 CEF.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7030A0"/>
                </a:solidFill>
              </a:rPr>
              <a:t>1</a:t>
            </a:r>
            <a:r>
              <a:rPr lang="fr-FR" sz="4400" b="1" dirty="0" smtClean="0">
                <a:solidFill>
                  <a:schemeClr val="tx1"/>
                </a:solidFill>
              </a:rPr>
              <a:t/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Christ, immolé sur la colline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Et cloué sur la croix,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Méprisé, couronné d’épines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Je te couronne Roi.</a:t>
            </a:r>
            <a:endParaRPr lang="en-US" sz="44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7030A0"/>
                </a:solidFill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</a:rPr>
              <a:t/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Gethsémani,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ton agonie,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ton corps meurtri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Conduis-moi vers la croix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16002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7030A0"/>
                </a:solidFill>
              </a:rPr>
              <a:t>2</a:t>
            </a:r>
            <a:r>
              <a:rPr lang="fr-FR" sz="4400" b="1" dirty="0" smtClean="0">
                <a:solidFill>
                  <a:schemeClr val="tx1"/>
                </a:solidFill>
              </a:rPr>
              <a:t/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Montre- moi ton tombeau si sombre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Où les femmes pleuraient,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Où les anges de Dieu, sans nombre,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Veillaient et te gardaient</a:t>
            </a:r>
            <a:endParaRPr lang="en-US" sz="44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7030A0"/>
                </a:solidFill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</a:rPr>
              <a:t/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Gethsémani,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ton agonie,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ton corps meurtri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Conduis-moi vers la croix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16002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7030A0"/>
                </a:solidFill>
              </a:rPr>
              <a:t>3</a:t>
            </a:r>
            <a:r>
              <a:rPr lang="fr-FR" sz="4400" b="1" dirty="0" smtClean="0">
                <a:solidFill>
                  <a:schemeClr val="tx1"/>
                </a:solidFill>
              </a:rPr>
              <a:t/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Quand au jardin, toujours humide,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j’entre en portant mon don,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Oh, montre-moi le tombeau vide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M’assurant le pardon.</a:t>
            </a:r>
            <a:endParaRPr lang="en-US" sz="44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7030A0"/>
                </a:solidFill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</a:rPr>
              <a:t/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Gethsémani,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ton agonie,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ton corps meurtri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Conduis-moi vers la croix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,238 Baptism River Photos and Premium High Res Pictures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1600200"/>
            <a:ext cx="10972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7030A0"/>
                </a:solidFill>
              </a:rPr>
              <a:t>4</a:t>
            </a:r>
            <a:r>
              <a:rPr lang="fr-FR" sz="4400" b="1" dirty="0" smtClean="0">
                <a:solidFill>
                  <a:schemeClr val="tx1"/>
                </a:solidFill>
              </a:rPr>
              <a:t/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Porter ma croix! Seigneur, que j’aime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A le faire pour toi.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Je veux gouter la coupe même</a:t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chemeClr val="tx1"/>
                </a:solidFill>
              </a:rPr>
              <a:t>Que tu vidas pour moi.</a:t>
            </a:r>
            <a:endParaRPr lang="en-US" sz="44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7030A0"/>
                </a:solidFill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</a:rPr>
              <a:t/>
            </a:r>
            <a:br>
              <a:rPr lang="fr-FR" sz="4400" b="1" dirty="0" smtClean="0">
                <a:solidFill>
                  <a:schemeClr val="tx1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Gethsémani,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ton agonie,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pour me rappeler ton corps meurtri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Conduis-moi vers la croix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382000" cy="2057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OFFRANDE MISSIONNAIRE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PRIERE FINALE / BENEDICTION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38317</TotalTime>
  <Words>2585</Words>
  <Application>Microsoft Office PowerPoint</Application>
  <PresentationFormat>On-screen Show (4:3)</PresentationFormat>
  <Paragraphs>318</Paragraphs>
  <Slides>95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6" baseType="lpstr">
      <vt:lpstr>Equity</vt:lpstr>
      <vt:lpstr>CHRIST THE ROCK CONGREGATION  WORSHIP SERVICE</vt:lpstr>
      <vt:lpstr>Slide 2</vt:lpstr>
      <vt:lpstr>MARCH 5TH 2023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LECTURE ALTERNATIVE </vt:lpstr>
      <vt:lpstr>Slide 27</vt:lpstr>
      <vt:lpstr>Slide 28</vt:lpstr>
      <vt:lpstr>Slide 29</vt:lpstr>
      <vt:lpstr>Slide 30</vt:lpstr>
      <vt:lpstr>DOXOLOGIE</vt:lpstr>
      <vt:lpstr>DOXOLOGIE</vt:lpstr>
      <vt:lpstr>DOXOLOGIE</vt:lpstr>
      <vt:lpstr>Slide 34</vt:lpstr>
      <vt:lpstr>Slide 35</vt:lpstr>
      <vt:lpstr>Slide 36</vt:lpstr>
      <vt:lpstr>Slide 37</vt:lpstr>
      <vt:lpstr>Slide 38</vt:lpstr>
      <vt:lpstr>Slide 39</vt:lpstr>
      <vt:lpstr>VISITORS WELCOME</vt:lpstr>
      <vt:lpstr>MARCH 5TH 2023</vt:lpstr>
      <vt:lpstr>OFFRANDE</vt:lpstr>
      <vt:lpstr>Slide 43</vt:lpstr>
      <vt:lpstr>Slide 44</vt:lpstr>
      <vt:lpstr>Slide 45</vt:lpstr>
      <vt:lpstr>Slide 46</vt:lpstr>
      <vt:lpstr>Slide 47</vt:lpstr>
      <vt:lpstr>Slide 48</vt:lpstr>
      <vt:lpstr>Priere pour l’OFFRANDE  ET LE SERMON</vt:lpstr>
      <vt:lpstr>CHRIST THE ROCK CONGREGATION DIMANCHE 5 MARS 2023  Sermon par Pasteur MARC E SIMEON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LA SAINTE CÈNE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OFFRANDE MISSIONNAIRE  PRIERE FINALE / BENEDICTION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122</cp:revision>
  <dcterms:created xsi:type="dcterms:W3CDTF">2012-11-25T13:28:17Z</dcterms:created>
  <dcterms:modified xsi:type="dcterms:W3CDTF">2023-03-04T21:21:09Z</dcterms:modified>
</cp:coreProperties>
</file>