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4"/>
  </p:notesMasterIdLst>
  <p:sldIdLst>
    <p:sldId id="256" r:id="rId2"/>
    <p:sldId id="667" r:id="rId3"/>
    <p:sldId id="936" r:id="rId4"/>
    <p:sldId id="1693" r:id="rId5"/>
    <p:sldId id="1797" r:id="rId6"/>
    <p:sldId id="1798" r:id="rId7"/>
    <p:sldId id="1799" r:id="rId8"/>
    <p:sldId id="1704" r:id="rId9"/>
    <p:sldId id="1800" r:id="rId10"/>
    <p:sldId id="1801" r:id="rId11"/>
    <p:sldId id="716" r:id="rId12"/>
    <p:sldId id="1796" r:id="rId13"/>
    <p:sldId id="1802" r:id="rId14"/>
    <p:sldId id="1614" r:id="rId15"/>
    <p:sldId id="1803" r:id="rId16"/>
    <p:sldId id="1805" r:id="rId17"/>
    <p:sldId id="1464" r:id="rId18"/>
    <p:sldId id="1806" r:id="rId19"/>
    <p:sldId id="1807" r:id="rId20"/>
    <p:sldId id="1811" r:id="rId21"/>
    <p:sldId id="1808" r:id="rId22"/>
    <p:sldId id="1812" r:id="rId23"/>
    <p:sldId id="1809" r:id="rId24"/>
    <p:sldId id="1813" r:id="rId25"/>
    <p:sldId id="1810" r:id="rId26"/>
    <p:sldId id="1814" r:id="rId27"/>
    <p:sldId id="1760" r:id="rId28"/>
    <p:sldId id="1759" r:id="rId29"/>
    <p:sldId id="1060" r:id="rId30"/>
    <p:sldId id="1494" r:id="rId31"/>
    <p:sldId id="1815" r:id="rId32"/>
    <p:sldId id="1816" r:id="rId33"/>
    <p:sldId id="1817" r:id="rId34"/>
    <p:sldId id="1691" r:id="rId35"/>
    <p:sldId id="1785" r:id="rId36"/>
    <p:sldId id="1818" r:id="rId37"/>
    <p:sldId id="1819" r:id="rId38"/>
    <p:sldId id="1820" r:id="rId39"/>
    <p:sldId id="1821" r:id="rId40"/>
    <p:sldId id="1822" r:id="rId41"/>
    <p:sldId id="1624" r:id="rId42"/>
    <p:sldId id="1823" r:id="rId43"/>
    <p:sldId id="1824" r:id="rId44"/>
    <p:sldId id="1825" r:id="rId45"/>
    <p:sldId id="1623" r:id="rId46"/>
    <p:sldId id="1365" r:id="rId47"/>
    <p:sldId id="1366" r:id="rId48"/>
    <p:sldId id="1367" r:id="rId49"/>
    <p:sldId id="1761" r:id="rId50"/>
    <p:sldId id="1829" r:id="rId51"/>
    <p:sldId id="1826" r:id="rId52"/>
    <p:sldId id="1830" r:id="rId53"/>
    <p:sldId id="1827" r:id="rId54"/>
    <p:sldId id="1831" r:id="rId55"/>
    <p:sldId id="1828" r:id="rId56"/>
    <p:sldId id="1832" r:id="rId57"/>
    <p:sldId id="461" r:id="rId58"/>
    <p:sldId id="949" r:id="rId59"/>
    <p:sldId id="634" r:id="rId60"/>
    <p:sldId id="1836" r:id="rId61"/>
    <p:sldId id="1837" r:id="rId62"/>
    <p:sldId id="1838" r:id="rId63"/>
    <p:sldId id="1839" r:id="rId64"/>
    <p:sldId id="1840" r:id="rId65"/>
    <p:sldId id="1841" r:id="rId66"/>
    <p:sldId id="1842" r:id="rId67"/>
    <p:sldId id="1843" r:id="rId68"/>
    <p:sldId id="1844" r:id="rId69"/>
    <p:sldId id="1845" r:id="rId70"/>
    <p:sldId id="1846" r:id="rId71"/>
    <p:sldId id="1847" r:id="rId72"/>
    <p:sldId id="1848" r:id="rId73"/>
    <p:sldId id="1849" r:id="rId74"/>
    <p:sldId id="1850" r:id="rId75"/>
    <p:sldId id="1851" r:id="rId76"/>
    <p:sldId id="1852" r:id="rId77"/>
    <p:sldId id="1853" r:id="rId78"/>
    <p:sldId id="1854" r:id="rId79"/>
    <p:sldId id="1855" r:id="rId80"/>
    <p:sldId id="1856" r:id="rId81"/>
    <p:sldId id="1857" r:id="rId82"/>
    <p:sldId id="1858" r:id="rId83"/>
    <p:sldId id="1859" r:id="rId84"/>
    <p:sldId id="1860" r:id="rId85"/>
    <p:sldId id="1861" r:id="rId86"/>
    <p:sldId id="1862" r:id="rId87"/>
    <p:sldId id="1863" r:id="rId88"/>
    <p:sldId id="1864" r:id="rId89"/>
    <p:sldId id="1865" r:id="rId90"/>
    <p:sldId id="1866" r:id="rId91"/>
    <p:sldId id="1867" r:id="rId92"/>
    <p:sldId id="1868" r:id="rId93"/>
    <p:sldId id="1869" r:id="rId94"/>
    <p:sldId id="1870" r:id="rId95"/>
    <p:sldId id="1871" r:id="rId96"/>
    <p:sldId id="1872" r:id="rId97"/>
    <p:sldId id="1873" r:id="rId98"/>
    <p:sldId id="1579" r:id="rId99"/>
    <p:sldId id="1833" r:id="rId100"/>
    <p:sldId id="1834" r:id="rId101"/>
    <p:sldId id="1835" r:id="rId102"/>
    <p:sldId id="1650" r:id="rId10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99FF33"/>
    <a:srgbClr val="FF3399"/>
    <a:srgbClr val="0000CC"/>
    <a:srgbClr val="003300"/>
    <a:srgbClr val="00FF99"/>
    <a:srgbClr val="009900"/>
    <a:srgbClr val="FF00FF"/>
    <a:srgbClr val="0D069A"/>
    <a:srgbClr val="FC0AF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3/18/2023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3/18/2023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3/18/2023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chantsdesperanceonline.com/89-fcd-il-me-conduit-douce-pensee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0"/>
            <a:ext cx="7010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124200"/>
            <a:ext cx="6934200" cy="35052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Agency FB" pitchFamily="34" charset="0"/>
              </a:rPr>
              <a:t>MARCH 19</a:t>
            </a:r>
            <a:r>
              <a:rPr lang="en-US" sz="5400" b="1" baseline="30000" dirty="0" smtClean="0">
                <a:solidFill>
                  <a:srgbClr val="FF0000"/>
                </a:solidFill>
                <a:latin typeface="Agency FB" pitchFamily="34" charset="0"/>
              </a:rPr>
              <a:t>TH</a:t>
            </a:r>
            <a:r>
              <a:rPr lang="en-US" sz="5400" b="1" dirty="0" smtClean="0">
                <a:solidFill>
                  <a:srgbClr val="FF0000"/>
                </a:solidFill>
                <a:latin typeface="Agency FB" pitchFamily="34" charset="0"/>
              </a:rPr>
              <a:t> 2023</a:t>
            </a:r>
          </a:p>
          <a:p>
            <a:pPr algn="ctr"/>
            <a:r>
              <a:rPr lang="en-US" sz="2800" b="1" dirty="0" smtClean="0">
                <a:solidFill>
                  <a:srgbClr val="009900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 err="1" smtClean="0">
                <a:solidFill>
                  <a:srgbClr val="FF0000"/>
                </a:solidFill>
                <a:latin typeface="Agency FB" pitchFamily="34" charset="0"/>
              </a:rPr>
              <a:t>Sr</a:t>
            </a:r>
            <a:r>
              <a:rPr lang="en-US" sz="5400" b="1" dirty="0" smtClean="0">
                <a:solidFill>
                  <a:srgbClr val="FF0000"/>
                </a:solidFill>
                <a:latin typeface="Agency FB" pitchFamily="34" charset="0"/>
              </a:rPr>
              <a:t> MERSILA GEDEON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286000" cy="7571303"/>
          </a:xfrm>
          <a:prstGeom prst="rect">
            <a:avLst/>
          </a:prstGeom>
          <a:solidFill>
            <a:srgbClr val="FF339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@@@@@@@@@@@</a:t>
            </a:r>
            <a:r>
              <a:rPr lang="en-US" dirty="0" smtClean="0">
                <a:solidFill>
                  <a:schemeClr val="bg1"/>
                </a:solidFill>
              </a:rPr>
              <a:t>@@@@@@@@@@@@@@@@@@@@@@@@@@@@@</a:t>
            </a:r>
            <a:r>
              <a:rPr lang="en-US" dirty="0" smtClean="0">
                <a:solidFill>
                  <a:srgbClr val="FF00FF"/>
                </a:solidFill>
              </a:rPr>
              <a:t>@@@@@@@@@@@@@@@@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smtClean="0">
                <a:solidFill>
                  <a:srgbClr val="003300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rgbClr val="99FF33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99FF33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endParaRPr lang="en-US" dirty="0">
              <a:solidFill>
                <a:srgbClr val="99FF3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solidFill>
            <a:srgbClr val="FF339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CHRIST THE ROCK CONGREGATION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WORSHIP SERVICE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>
            <a:lum bright="-9000" contrast="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288340"/>
            <a:ext cx="9144000" cy="830997"/>
          </a:xfrm>
          <a:prstGeom prst="rect">
            <a:avLst/>
          </a:prstGeom>
          <a:solidFill>
            <a:srgbClr val="FF33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Arial Rounded MT Bold" pitchFamily="34" charset="0"/>
              </a:rPr>
              <a:t>19 MARS 2023</a:t>
            </a:r>
            <a:endParaRPr lang="en-US" sz="48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149	SA 603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1.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Mon Jésus, je t'aime,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Je Te sais a moi,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Je fuis les plaisirs de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Ce monde pour Toi.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Sauveur qui fait grâce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A tout cœur repentant,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Si jamais je T aime,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C’est bien maintenant.</a:t>
            </a: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2.</a:t>
            </a:r>
            <a:endParaRPr lang="en-US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Je T'aime, car Toi,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Le premier, Tu m'aimas;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Je T'aime pour la croix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0u Tu Te donnas,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Et pour les épines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Sur Ton front sanglant,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Si jamais je T'aime,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C’est bien maintenant.</a:t>
            </a: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3.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Je T'aimerai dans la vie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Et dans la mort;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Oui, je T'aimerai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Jusqu'à la fin encor,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Et tout bas, je dirai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Le mot consolant: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Si jamais je T’aime,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C'est bien maintenant.</a:t>
            </a: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4. 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Dans la gloire et le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Bonheur de Ton palais,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Je T'adorerai, Jésus,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Plus que jamais;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De l'Eglise en triomphe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Eclate ce chant: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Si jamais je T’aime,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latin typeface="Arial Rounded MT Bold" pitchFamily="34" charset="0"/>
              </a:rPr>
              <a:t>C’est bien maintenant.</a:t>
            </a:r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95 KCD </a:t>
            </a:r>
            <a:r>
              <a:rPr lang="fr-FR" sz="4000" b="1" dirty="0" err="1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Pito</a:t>
            </a: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Jézu</a:t>
            </a: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pito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gro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lajan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pito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Li, </a:t>
            </a:r>
          </a:p>
          <a:p>
            <a:pPr marL="0" indent="0"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m-ta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rich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tan,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pito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pi bel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kay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Pito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gide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tout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bagay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pou-m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taw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nan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peyi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ta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soufri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b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Pito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m-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bagy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le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monn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ta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kapab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pito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vanite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pito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fidel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pou Li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mape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lute;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pito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renonme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pito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kenbe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-L, 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viv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la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pou-m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taw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nan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peyi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ta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soufri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b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Pito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m-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bagy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le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monn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ta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kapab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Justis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Kri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mevey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Parol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pi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gato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myel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pito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Li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satisfe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-m; 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pito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suiv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– Li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dirije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-m.</a:t>
            </a: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pou-m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taw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nan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peyi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b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ta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soufri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b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Pito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m-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bagy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le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monn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ta </a:t>
            </a:r>
            <a:r>
              <a:rPr lang="fr-FR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kapab</a:t>
            </a:r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895600" y="609600"/>
            <a:ext cx="3200400" cy="1015663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chemeClr val="bg1"/>
                </a:solidFill>
                <a:latin typeface="Arial Rounded MT Bold" pitchFamily="34" charset="0"/>
              </a:rPr>
              <a:t>DEBUT</a:t>
            </a:r>
            <a:endParaRPr lang="en-US" sz="6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just"/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Ps 150:1 </a:t>
            </a:r>
            <a:r>
              <a:rPr lang="fr-FR" sz="4000" b="1" dirty="0" smtClean="0">
                <a:latin typeface="Arial Rounded MT Bold" pitchFamily="34" charset="0"/>
              </a:rPr>
              <a:t>¶ Louez l'Éternel! Louez Dieu dans son sanctuaire! Louez-le dans l'étendue, où éclate sa puissance!</a:t>
            </a:r>
            <a:endParaRPr lang="en-US" sz="4000" b="1" dirty="0" smtClean="0">
              <a:latin typeface="Arial Rounded MT Bold" pitchFamily="34" charset="0"/>
            </a:endParaRPr>
          </a:p>
          <a:p>
            <a:pPr algn="just"/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2 Louez-le pour ses hauts faits! Louez-le selon l'immensité de sa grandeur!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b="1" dirty="0" smtClean="0">
                <a:latin typeface="Arial Rounded MT Bold" pitchFamily="34" charset="0"/>
              </a:rPr>
              <a:t> 3 Louez-le au son de la trompette! Louez-le avec le luth et la harpe!</a:t>
            </a:r>
            <a:endParaRPr lang="en-US" sz="40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just"/>
            <a:r>
              <a:rPr lang="fr-FR" sz="4400" b="1" dirty="0" smtClean="0">
                <a:latin typeface="Arial Rounded MT Bold" pitchFamily="34" charset="0"/>
              </a:rPr>
              <a:t>4 Louez-le avec le tambourin et avec des danses! Louez-le avec les instruments à cordes et le chalumeau!</a:t>
            </a:r>
            <a:endParaRPr lang="en-US" sz="4400" b="1" dirty="0" smtClean="0"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 </a:t>
            </a: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5 Louez-le avec les cymbales sonores! Louez-le avec les cymbales retentissantes!</a:t>
            </a:r>
            <a:endParaRPr lang="en-US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 6 Que tout ce qui respire loue l'Éternel! Louez l'Éternel!</a:t>
            </a:r>
            <a:endParaRPr lang="en-US" sz="4400" b="1" dirty="0" smtClean="0"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Copperplate Gothic Bold" pitchFamily="34" charset="0"/>
              </a:rPr>
              <a:t>12 CP 225, CEY 336</a:t>
            </a:r>
            <a:endParaRPr lang="en-US" sz="4000" dirty="0" smtClean="0">
              <a:solidFill>
                <a:srgbClr val="FF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0000"/>
                </a:solidFill>
                <a:latin typeface="Copperplate Gothic Bold" pitchFamily="34" charset="0"/>
              </a:rPr>
              <a:t>1</a:t>
            </a:r>
            <a:endParaRPr lang="en-US" sz="4000" dirty="0" smtClean="0">
              <a:solidFill>
                <a:srgbClr val="FF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Ton  nom soit a jamais </a:t>
            </a:r>
            <a:r>
              <a:rPr lang="fr-FR" sz="4000" dirty="0" err="1" smtClean="0">
                <a:latin typeface="Copperplate Gothic Bold" pitchFamily="34" charset="0"/>
              </a:rPr>
              <a:t>beni</a:t>
            </a:r>
            <a:r>
              <a:rPr lang="fr-FR" sz="4000" dirty="0" smtClean="0">
                <a:latin typeface="Copperplate Gothic Bold" pitchFamily="34" charset="0"/>
              </a:rPr>
              <a:t>,</a:t>
            </a:r>
            <a:endParaRPr lang="en-US" sz="40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Dieu d'amour. (bis)</a:t>
            </a:r>
            <a:endParaRPr lang="en-US" sz="40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Merci pour ton don infini,</a:t>
            </a:r>
            <a:endParaRPr lang="en-US" sz="40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Dieu d'amour, (bis)</a:t>
            </a:r>
            <a:endParaRPr lang="en-US" sz="40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L'amour rayonne sur ta face,</a:t>
            </a:r>
            <a:endParaRPr lang="en-US" sz="40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Librement  tu veux faire grâce,</a:t>
            </a:r>
            <a:endParaRPr lang="en-US" sz="40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Pour nous ton cœur a de la place,</a:t>
            </a:r>
            <a:endParaRPr lang="en-US" sz="40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Dieu d'amour, (bis)</a:t>
            </a:r>
            <a:endParaRPr lang="en-US" sz="4000" dirty="0" smtClean="0"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FF0000"/>
                </a:solidFill>
                <a:latin typeface="Copperplate Gothic Bold" pitchFamily="34" charset="0"/>
              </a:rPr>
              <a:t>2.</a:t>
            </a:r>
            <a:endParaRPr lang="en-US" sz="4000" dirty="0" smtClean="0">
              <a:solidFill>
                <a:srgbClr val="FF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Ton rôle d'angoisse est rempli,</a:t>
            </a:r>
            <a:endParaRPr lang="en-US" sz="40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o Sauveur, (bis)</a:t>
            </a:r>
            <a:endParaRPr lang="en-US" sz="40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Par ta mort tout est accompli,</a:t>
            </a:r>
            <a:endParaRPr lang="en-US" sz="40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o Sauveur, (bis)</a:t>
            </a:r>
            <a:endParaRPr lang="en-US" sz="40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Plus dévoué qu'un tendre frère,</a:t>
            </a:r>
            <a:endParaRPr lang="en-US" sz="40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Prenant sur toi notre misère,</a:t>
            </a:r>
            <a:endParaRPr lang="en-US" sz="40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Tu nous ramènes a ton Père,</a:t>
            </a:r>
            <a:endParaRPr lang="en-US" sz="40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O Sauveur, (bis)</a:t>
            </a:r>
            <a:endParaRPr lang="en-US" sz="4000" dirty="0" smtClean="0"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FF0000"/>
                </a:solidFill>
                <a:latin typeface="Copperplate Gothic Bold" pitchFamily="34" charset="0"/>
              </a:rPr>
              <a:t>3,</a:t>
            </a:r>
            <a:endParaRPr lang="en-US" sz="4000" dirty="0" smtClean="0">
              <a:solidFill>
                <a:srgbClr val="FF00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Qui voudrait s'éloigner de toi</a:t>
            </a:r>
            <a:endParaRPr lang="en-US" sz="40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A jamais? (bis)</a:t>
            </a:r>
            <a:endParaRPr lang="en-US" sz="40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Et demeurer sans Dieu, sans foi,</a:t>
            </a:r>
            <a:endParaRPr lang="en-US" sz="40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A jamais? (bis)</a:t>
            </a:r>
            <a:endParaRPr lang="en-US" sz="40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Acceptons tous ce don suprême,</a:t>
            </a:r>
            <a:endParaRPr lang="en-US" sz="40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Venons a Celui qui nous aime;</a:t>
            </a:r>
            <a:endParaRPr lang="en-US" sz="40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Son salut restera le Même'</a:t>
            </a:r>
            <a:endParaRPr lang="en-US" sz="4000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Copperplate Gothic Bold" pitchFamily="34" charset="0"/>
              </a:rPr>
              <a:t>A jamais. (bis)</a:t>
            </a:r>
            <a:endParaRPr lang="en-US" sz="4000" dirty="0"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99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3600" b="1" dirty="0" smtClean="0">
                <a:solidFill>
                  <a:srgbClr val="FF3399"/>
                </a:solidFill>
                <a:latin typeface="Arial Rounded MT Bold" pitchFamily="34" charset="0"/>
              </a:rPr>
              <a:t>146 CEF</a:t>
            </a:r>
            <a:endParaRPr lang="en-US" sz="3600" b="1" dirty="0" smtClean="0">
              <a:solidFill>
                <a:srgbClr val="FF3399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b="1" dirty="0" smtClean="0">
                <a:solidFill>
                  <a:srgbClr val="FF3399"/>
                </a:solidFill>
                <a:latin typeface="Arial Rounded MT Bold" pitchFamily="34" charset="0"/>
              </a:rPr>
              <a:t>1</a:t>
            </a: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Jusqu'à la mort,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Nous te serons fidèles,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Jusqu'à la mort,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Tu seras notre Roi;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Sous ton drapeau,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Jésus, tu nous appelles;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Nous y mourons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En luttant avec foi!</a:t>
            </a:r>
            <a:endParaRPr lang="en-US" sz="44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FF3399"/>
                </a:solidFill>
                <a:latin typeface="Arial Rounded MT Bold" pitchFamily="34" charset="0"/>
              </a:rPr>
              <a:t>[Refrain]</a:t>
            </a: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Jusqu'à la mort!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C'est notre cri de guerre,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Le libre cri d'un peuple racheté;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Jusqu'à la mort,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Nous aurons pour bannière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Ta croix sanglante,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Ô Christ ressuscité!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99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FF3399"/>
                </a:solidFill>
                <a:latin typeface="Arial Rounded MT Bold" pitchFamily="34" charset="0"/>
              </a:rPr>
              <a:t>2</a:t>
            </a: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Pour toi, Jésus,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On est heureux de vivre;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Tous les chemins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Avec toi semblent doux.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Agneau de Dieu,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Qui ne voudrait te suivre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Jusqu'à la mort,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Toi qui mourus pour nous?</a:t>
            </a:r>
            <a:endParaRPr lang="en-US" sz="44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FF3399"/>
                </a:solidFill>
                <a:latin typeface="Arial Rounded MT Bold" pitchFamily="34" charset="0"/>
              </a:rPr>
              <a:t>[Refrain]</a:t>
            </a: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Jusqu'à la mort!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C'est notre cri de guerre,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Le libre cri d'un peuple racheté;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Jusqu'à la mort,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Nous aurons pour bannière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Ta croix sanglante,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Ô Christ ressuscité!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99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FF3399"/>
                </a:solidFill>
                <a:latin typeface="Arial Rounded MT Bold" pitchFamily="34" charset="0"/>
              </a:rPr>
              <a:t>3</a:t>
            </a: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Jusqu'à la mort,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Soumis à ta puissance,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Nous voulons vivre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Et mourir sous tes lois,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Toi qui pour nous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Poussas l'obéissance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Jusqu'à la mort,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Et la mort de la croix. </a:t>
            </a:r>
            <a:endParaRPr lang="en-US" sz="44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FF3399"/>
                </a:solidFill>
                <a:latin typeface="Arial Rounded MT Bold" pitchFamily="34" charset="0"/>
              </a:rPr>
              <a:t>[Refrain]</a:t>
            </a: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Jusqu'à la mort!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C'est notre cri de guerre,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Le libre cri d'un peuple racheté;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Jusqu'à la mort,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Nous aurons pour bannière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Ta croix sanglante,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Ô Christ ressuscité!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99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FF3399"/>
                </a:solidFill>
                <a:latin typeface="Arial Rounded MT Bold" pitchFamily="34" charset="0"/>
              </a:rPr>
              <a:t>4</a:t>
            </a: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Mais, ô Sauveur!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Tu sais notre faiblesse;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Nous tomberons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Sûrement en chemin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Si tu ne viens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Accomplir ta promesse: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Jusqu'à la mort,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Nous tenir par la main.</a:t>
            </a:r>
            <a:endParaRPr lang="en-US" sz="44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FF3399"/>
                </a:solidFill>
                <a:latin typeface="Arial Rounded MT Bold" pitchFamily="34" charset="0"/>
              </a:rPr>
              <a:t>[Refrain]</a:t>
            </a: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Jusqu'à la mort!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C'est notre cri de guerre,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Le libre cri d'un peuple racheté;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Jusqu'à la mort,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Nous aurons pour bannière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Ta croix sanglante,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Ô Christ ressuscité!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99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FF3399"/>
                </a:solidFill>
                <a:latin typeface="Arial Rounded MT Bold" pitchFamily="34" charset="0"/>
              </a:rPr>
              <a:t>5</a:t>
            </a: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Que ton Esprit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Nous guide et nous anime!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Et que sa flamme,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Embrasant tous nos cœurs,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Nous devenions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Par toi, sainte victime,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Sur la mort même</a:t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Un peuple de Vainqueurs!</a:t>
            </a:r>
            <a:endParaRPr lang="en-US" sz="44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FF3399"/>
                </a:solidFill>
                <a:latin typeface="Arial Rounded MT Bold" pitchFamily="34" charset="0"/>
              </a:rPr>
              <a:t>[Refrain]</a:t>
            </a:r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Jusqu'à la mort!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C'est notre cri de guerre,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Le libre cri d'un peuple racheté;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Jusqu'à la mort,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Nous aurons pour bannière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Ta croix sanglante,</a:t>
            </a:r>
            <a:b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Ô Christ ressuscité!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ntercessory Prayer — Knit Pray Share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3810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DE CONSECRATION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Copperplate Gothic Bold" pitchFamily="34" charset="0"/>
              </a:rPr>
              <a:t>85 Fr CE: Redites-Moi L’histoire</a:t>
            </a:r>
            <a:endParaRPr lang="en-US" sz="3600" b="1" dirty="0" smtClean="0">
              <a:solidFill>
                <a:srgbClr val="99FF33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Copperplate Gothic Bold" pitchFamily="34" charset="0"/>
              </a:rPr>
              <a:t>1</a:t>
            </a:r>
            <a:endParaRPr lang="en-US" sz="3600" b="1" dirty="0" smtClean="0">
              <a:solidFill>
                <a:srgbClr val="99FF33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Redites-moi l’histoire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De l’amour de Jésus ;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Parlez-moi de la gloire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Qu’il promet aux élus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J’ai besoin qu’on m’instruise,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Car je suis ignorant,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Qu’a Christ on me conduise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Comme un petit enfant.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99FF33"/>
                </a:solidFill>
                <a:latin typeface="Copperplate Gothic Bold" pitchFamily="34" charset="0"/>
              </a:rPr>
              <a:t>Ref</a:t>
            </a:r>
            <a:endParaRPr lang="en-US" sz="3600" b="1" dirty="0" smtClean="0">
              <a:solidFill>
                <a:srgbClr val="99FF33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Bold" pitchFamily="34" charset="0"/>
              </a:rPr>
              <a:t>Redites-moi l’histoire (3x)</a:t>
            </a:r>
            <a:endParaRPr lang="en-US" sz="36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Bold" pitchFamily="34" charset="0"/>
              </a:rPr>
              <a:t>De l’amour de Jésus !</a:t>
            </a:r>
            <a:endParaRPr lang="en-US" sz="3600" b="1" dirty="0" smtClean="0">
              <a:solidFill>
                <a:srgbClr val="FFFF00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Copperplate Gothic Bold" pitchFamily="34" charset="0"/>
              </a:rPr>
              <a:t>2</a:t>
            </a:r>
            <a:endParaRPr lang="en-US" sz="3600" b="1" dirty="0" smtClean="0">
              <a:solidFill>
                <a:srgbClr val="99FF33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Redites-moi l’histoire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De la crèche a la croix ;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Eveillez ma mémoire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Oublieuse parfois.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Cette histoire si belle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Dites-la simplement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Elle est toujours nouvelle ;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Répétez-la souvent.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99FF33"/>
                </a:solidFill>
                <a:latin typeface="Copperplate Gothic Bold" pitchFamily="34" charset="0"/>
              </a:rPr>
              <a:t>Ref</a:t>
            </a:r>
            <a:endParaRPr lang="en-US" sz="3600" b="1" dirty="0" smtClean="0">
              <a:solidFill>
                <a:srgbClr val="99FF33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Bold" pitchFamily="34" charset="0"/>
              </a:rPr>
              <a:t>Redites-moi l’histoire (3x)</a:t>
            </a:r>
            <a:endParaRPr lang="en-US" sz="36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Bold" pitchFamily="34" charset="0"/>
              </a:rPr>
              <a:t>De l’amour de Jésus !</a:t>
            </a:r>
            <a:endParaRPr lang="en-US" sz="3600" b="1" dirty="0" smtClean="0">
              <a:solidFill>
                <a:srgbClr val="FFFF00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Copperplate Gothic Bold" pitchFamily="34" charset="0"/>
              </a:rPr>
              <a:t>3</a:t>
            </a:r>
            <a:endParaRPr lang="en-US" sz="3600" b="1" dirty="0" smtClean="0">
              <a:solidFill>
                <a:srgbClr val="99FF33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Redites-moi l’histoire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De mon divin Sauveur ;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C’est Lui dont la victoire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Affranchit le pécheur.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Ce glorieux message,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Oh redites-le moi,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Lorsque je perds courage,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Lorsque faiblit ma foi.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99FF33"/>
                </a:solidFill>
                <a:latin typeface="Copperplate Gothic Bold" pitchFamily="34" charset="0"/>
              </a:rPr>
              <a:t>Ref</a:t>
            </a:r>
            <a:endParaRPr lang="en-US" sz="3600" b="1" dirty="0" smtClean="0">
              <a:solidFill>
                <a:srgbClr val="99FF33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Bold" pitchFamily="34" charset="0"/>
              </a:rPr>
              <a:t>Redites-moi l’histoire (3x)</a:t>
            </a:r>
            <a:endParaRPr lang="en-US" sz="36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Bold" pitchFamily="34" charset="0"/>
              </a:rPr>
              <a:t>De l’amour de Jésus !</a:t>
            </a:r>
            <a:endParaRPr lang="en-US" sz="3600" b="1" dirty="0" smtClean="0">
              <a:solidFill>
                <a:srgbClr val="FFFF00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Copperplate Gothic Bold" pitchFamily="34" charset="0"/>
              </a:rPr>
              <a:t>4</a:t>
            </a:r>
            <a:endParaRPr lang="en-US" sz="3600" b="1" dirty="0" smtClean="0">
              <a:solidFill>
                <a:srgbClr val="99FF33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Redites-moi l’histoire,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Quand le monde trompeur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Me vend sa vaine gloire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Au prix de mon bonheur.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Et quand, loin de la terre,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Je prendrai mon essor,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En fermant la paupière,</a:t>
            </a:r>
            <a:endParaRPr lang="en-US" sz="3600" b="1" dirty="0" smtClean="0"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Bold" pitchFamily="34" charset="0"/>
              </a:rPr>
              <a:t>Que je l’entende encor !</a:t>
            </a:r>
          </a:p>
          <a:p>
            <a:pPr algn="ctr">
              <a:buNone/>
            </a:pPr>
            <a:r>
              <a:rPr lang="fr-FR" sz="3600" b="1" dirty="0" err="1" smtClean="0">
                <a:solidFill>
                  <a:srgbClr val="99FF33"/>
                </a:solidFill>
                <a:latin typeface="Copperplate Gothic Bold" pitchFamily="34" charset="0"/>
              </a:rPr>
              <a:t>Ref</a:t>
            </a:r>
            <a:endParaRPr lang="en-US" sz="3600" b="1" dirty="0" smtClean="0">
              <a:solidFill>
                <a:srgbClr val="99FF33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Bold" pitchFamily="34" charset="0"/>
              </a:rPr>
              <a:t>Redites-moi l’histoire (3x)</a:t>
            </a:r>
            <a:endParaRPr lang="en-US" sz="36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Copperplate Gothic Bold" pitchFamily="34" charset="0"/>
              </a:rPr>
              <a:t>De l’amour de Jésus !</a:t>
            </a:r>
            <a:endParaRPr lang="en-US" sz="36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endParaRPr lang="en-US" sz="3600" b="1" dirty="0"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LECTURE PS 116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Ps 116:1 ¶ J'aime l'Éternel, car il entend Ma voix, mes supplications;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2 Car il a penché son oreille vers moi; Et je l'invoquerai toute ma vie.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3 Les liens de la mort m'avaient environné, Et les angoisses du sépulcre m'avaient saisi; J'étais en proie à la détresse et à la douleur.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4 Mais j'invoquai le nom de l'Éternel: O Éternel, sauve mon âme!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 5 L'Éternel est miséricordieux et juste, Notre Dieu est plein de compassion;</a:t>
            </a:r>
            <a:endParaRPr lang="en-US" sz="44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6 L'Éternel garde les simples; J'étais malheureux, et il m'a sauvé.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endParaRPr lang="en-US" sz="4000" b="1" dirty="0" smtClean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7 Mon âme, retourne à ton repos, Car l'Éternel t'a fait du bien.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solidFill>
                  <a:schemeClr val="tx1"/>
                </a:solidFill>
                <a:latin typeface="Arial Rounded MT Bold" pitchFamily="34" charset="0"/>
              </a:rPr>
              <a:t> 8 Oui, tu as délivré mon âme de la mort, Mes yeux des larmes, Mes pieds de la chute.</a:t>
            </a:r>
            <a:endParaRPr lang="en-US" sz="44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Rounded MT Bold" pitchFamily="34" charset="0"/>
              </a:rPr>
              <a:t> 9 Je marcherai devant l'Éternel, Sur la terre des vivants.</a:t>
            </a:r>
            <a:endParaRPr lang="en-US" sz="44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endParaRPr lang="en-US" sz="4000" b="1" dirty="0" smtClean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10 ¶ J'avais confiance, lorsque je disais: Je suis bien malheureux!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11 Je disais dans mon angoisse: Tout homme est trompeur.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12 Comment rendrai-je à l'Éternel Tous ses bienfaits envers moi?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13 J'élèverai la coupe des délivrances, Et j'invoquerai le nom de l'Éternel;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4000" b="1" dirty="0" smtClean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14 J'accomplirai mes vœux envers l'Éternel, En présence de tout son peuple.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15 Elle a du prix aux yeux de l'Éternel, La mort de ceux qui l'aiment.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16 Écoute-moi, ô Éternel! car je suis ton serviteur, Ton serviteur, fils de ta servante. Tu as détaché mes liens.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endParaRPr lang="en-US" sz="4000" b="1" dirty="0" smtClean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17 Je t'offrirai un sacrifice d'actions de grâces, Et j'invoquerai le nom de l'Éternel;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r>
              <a:rPr lang="fr-FR" sz="4000" b="1" dirty="0" smtClean="0">
                <a:solidFill>
                  <a:schemeClr val="tx1"/>
                </a:solidFill>
                <a:latin typeface="Arial Rounded MT Bold" pitchFamily="34" charset="0"/>
              </a:rPr>
              <a:t> 18 J'accomplirai mes vœux envers l'Éternel, En présence de tout son peuple,</a:t>
            </a:r>
            <a:endParaRPr lang="en-US" sz="4000" b="1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19 Dans les parvis de la maison de l'Éternel, Au milieu de toi, Jérusalem! Louez l'Éternel!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just"/>
            <a:endParaRPr lang="en-US" sz="4000" b="1" dirty="0" smtClean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900" b="1" dirty="0" smtClean="0">
                <a:solidFill>
                  <a:srgbClr val="0000CC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3600" b="1" dirty="0" smtClean="0">
                <a:latin typeface="Arial Rounded MT Bold" pitchFamily="34" charset="0"/>
                <a:hlinkClick r:id="rId3" tooltip="Permanent Link to 89 FCD – Il Me Conduit, Douce Pensée"/>
              </a:rPr>
              <a:t>89 FCD – Il Me </a:t>
            </a:r>
            <a:r>
              <a:rPr lang="fr-FR" sz="3600" b="1" dirty="0" smtClean="0">
                <a:solidFill>
                  <a:srgbClr val="FFC000"/>
                </a:solidFill>
                <a:latin typeface="Arial Rounded MT Bold" pitchFamily="34" charset="0"/>
                <a:hlinkClick r:id="rId3" tooltip="Permanent Link to 89 FCD – Il Me Conduit, Douce Pensée"/>
              </a:rPr>
              <a:t>Conduit, Douce Pensée</a:t>
            </a:r>
            <a:endParaRPr lang="en-US" sz="36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FFC000"/>
                </a:solidFill>
                <a:latin typeface="Arial Rounded MT Bold" pitchFamily="34" charset="0"/>
              </a:rPr>
              <a:t>1.</a:t>
            </a:r>
            <a:endParaRPr lang="en-US" sz="36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Arial Rounded MT Bold" pitchFamily="34" charset="0"/>
              </a:rPr>
              <a:t>Il me conduit, douce pensée!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Arial Rounded MT Bold" pitchFamily="34" charset="0"/>
              </a:rPr>
              <a:t>Repas pour mon â lassée!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Arial Rounded MT Bold" pitchFamily="34" charset="0"/>
              </a:rPr>
              <a:t>En tous lieux son regard me suit,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Arial Rounded MT Bold" pitchFamily="34" charset="0"/>
              </a:rPr>
              <a:t>Et par ta main il me conduit.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FFC000"/>
                </a:solidFill>
                <a:latin typeface="Arial Rounded MT Bold" pitchFamily="34" charset="0"/>
              </a:rPr>
              <a:t>Refrain:</a:t>
            </a:r>
            <a:endParaRPr lang="en-US" sz="36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Il me conduit, il me conduit!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Désormais pour lui je veux vivre;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Brebis fidèle, je veux suivre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Le Bon Berger qui me conduit.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FFC000"/>
                </a:solidFill>
                <a:latin typeface="Arial Rounded MT Bold" pitchFamily="34" charset="0"/>
              </a:rPr>
              <a:t>2.</a:t>
            </a:r>
            <a:endParaRPr lang="en-US" sz="36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Arial Rounded MT Bold" pitchFamily="34" charset="0"/>
              </a:rPr>
              <a:t>Jésus sur moi veille sans cesse;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Arial Rounded MT Bold" pitchFamily="34" charset="0"/>
              </a:rPr>
              <a:t>Dans la joie et dans la tristesse,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Arial Rounded MT Bold" pitchFamily="34" charset="0"/>
              </a:rPr>
              <a:t>Dans le jour comme dans la nuit,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Arial Rounded MT Bold" pitchFamily="34" charset="0"/>
              </a:rPr>
              <a:t>Pas à pas sa me conduit.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FFC000"/>
                </a:solidFill>
                <a:latin typeface="Arial Rounded MT Bold" pitchFamily="34" charset="0"/>
              </a:rPr>
              <a:t>Refrain:</a:t>
            </a:r>
            <a:endParaRPr lang="en-US" sz="36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Il me conduit, il me conduit!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Désormais pour lui je veux vivre;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Brebis fidèle, je veux suivre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Le Bon Berger qui me conduit.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FFC000"/>
                </a:solidFill>
                <a:latin typeface="Arial Rounded MT Bold" pitchFamily="34" charset="0"/>
              </a:rPr>
              <a:t>3.</a:t>
            </a:r>
            <a:endParaRPr lang="en-US" sz="36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Arial Rounded MT Bold" pitchFamily="34" charset="0"/>
              </a:rPr>
              <a:t>Comme un rempart, il me protège ,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Arial Rounded MT Bold" pitchFamily="34" charset="0"/>
              </a:rPr>
              <a:t>Il me préserve de tout piège;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Arial Rounded MT Bold" pitchFamily="34" charset="0"/>
              </a:rPr>
              <a:t>Loin de moi l’ennemi s’enfuit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Arial Rounded MT Bold" pitchFamily="34" charset="0"/>
              </a:rPr>
              <a:t>Quand par la main Christ me conduit.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FFC000"/>
                </a:solidFill>
                <a:latin typeface="Arial Rounded MT Bold" pitchFamily="34" charset="0"/>
              </a:rPr>
              <a:t>Refrain:</a:t>
            </a:r>
            <a:endParaRPr lang="en-US" sz="36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Il me conduit, il me conduit!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Désormais pour lui je veux vivre;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Brebis fidèle, je veux suivre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Le Bon Berger qui me conduit.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FFC000"/>
                </a:solidFill>
                <a:latin typeface="Arial Rounded MT Bold" pitchFamily="34" charset="0"/>
              </a:rPr>
              <a:t>4.</a:t>
            </a:r>
            <a:endParaRPr lang="en-US" sz="36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Arial Rounded MT Bold" pitchFamily="34" charset="0"/>
              </a:rPr>
              <a:t>Quand mon heure sera sonnée,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Arial Rounded MT Bold" pitchFamily="34" charset="0"/>
              </a:rPr>
              <a:t>Mon œuvre ici-bas terminée,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Arial Rounded MT Bold" pitchFamily="34" charset="0"/>
              </a:rPr>
              <a:t>Je dirai, dans la sombre nuit:</a:t>
            </a:r>
            <a:endParaRPr lang="en-US" sz="36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latin typeface="Arial Rounded MT Bold" pitchFamily="34" charset="0"/>
              </a:rPr>
              <a:t>Je ne crains point, il me conduit!</a:t>
            </a:r>
          </a:p>
          <a:p>
            <a:pPr algn="ctr">
              <a:buNone/>
            </a:pPr>
            <a:r>
              <a:rPr lang="fr-FR" sz="3600" dirty="0" smtClean="0">
                <a:solidFill>
                  <a:srgbClr val="FFC000"/>
                </a:solidFill>
                <a:latin typeface="Arial Rounded MT Bold" pitchFamily="34" charset="0"/>
              </a:rPr>
              <a:t>Refrain:</a:t>
            </a:r>
            <a:endParaRPr lang="en-US" sz="36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Il me conduit, il me conduit!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Désormais pour lui je veux vivre;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Brebis fidèle, je veux suivre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99FF33"/>
                </a:solidFill>
                <a:latin typeface="Arial Rounded MT Bold" pitchFamily="34" charset="0"/>
              </a:rPr>
              <a:t>Le Bon Berger qui me conduit.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36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00F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6600" dirty="0" smtClean="0"/>
              <a:t>GRANDE  PRIÈRE</a:t>
            </a:r>
            <a:endParaRPr lang="en-US" sz="6600" dirty="0" smtClean="0"/>
          </a:p>
          <a:p>
            <a:r>
              <a:rPr lang="fr-FR" sz="4400" dirty="0" smtClean="0"/>
              <a:t> </a:t>
            </a:r>
            <a:endParaRPr lang="en-US" sz="4400" dirty="0" smtClean="0"/>
          </a:p>
        </p:txBody>
      </p:sp>
      <p:pic>
        <p:nvPicPr>
          <p:cNvPr id="7" name="Picture 6" descr="6 Types Of People At Prayer Sessions In Nigerian Churches | Zikoko!"/>
          <p:cNvPicPr/>
          <p:nvPr/>
        </p:nvPicPr>
        <p:blipFill>
          <a:blip r:embed="rId3">
            <a:lum bright="32000" contrast="16000"/>
          </a:blip>
          <a:srcRect/>
          <a:stretch>
            <a:fillRect/>
          </a:stretch>
        </p:blipFill>
        <p:spPr bwMode="auto">
          <a:xfrm>
            <a:off x="0" y="13716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098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rgbClr val="00FF00"/>
                </a:solidFill>
              </a:rPr>
              <a:t>VISITORS WELCOME</a:t>
            </a:r>
            <a:endParaRPr lang="en-US" sz="6600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00FF00"/>
          </a:solidFill>
        </p:spPr>
        <p:txBody>
          <a:bodyPr/>
          <a:lstStyle/>
          <a:p>
            <a:r>
              <a:rPr lang="en-US" sz="6600" dirty="0" smtClean="0"/>
              <a:t>ANNOUNCEMENT</a:t>
            </a:r>
          </a:p>
          <a:p>
            <a:r>
              <a:rPr lang="en-US" sz="6600" dirty="0" smtClean="0"/>
              <a:t>MUSICAL PROGRAM</a:t>
            </a:r>
          </a:p>
          <a:p>
            <a:pPr>
              <a:buNone/>
            </a:pPr>
            <a:endParaRPr lang="en-US" sz="4400" dirty="0" smtClean="0">
              <a:solidFill>
                <a:srgbClr val="00FF00"/>
              </a:solidFill>
            </a:endParaRPr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VISITORS WELCOME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3900" dirty="0" smtClean="0">
                <a:solidFill>
                  <a:srgbClr val="C00000"/>
                </a:solidFill>
              </a:rPr>
              <a:t>ANNOUNCEMENTS FOR FEBRARY 2023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  <a:endParaRPr lang="en-US" sz="3600" b="1" dirty="0" smtClean="0">
              <a:solidFill>
                <a:srgbClr val="003300"/>
              </a:solidFill>
            </a:endParaRPr>
          </a:p>
          <a:p>
            <a:r>
              <a:rPr lang="en-US" sz="4400" dirty="0" smtClean="0"/>
              <a:t>SATURDAY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1:30—3;00 PM </a:t>
            </a:r>
            <a:r>
              <a:rPr lang="en-US" sz="4200" dirty="0" smtClean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3:00—5PM </a:t>
            </a:r>
            <a:r>
              <a:rPr lang="en-US" sz="4200" dirty="0" smtClean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sz="4200" dirty="0" smtClean="0">
                <a:solidFill>
                  <a:srgbClr val="0000CC"/>
                </a:solidFill>
              </a:rPr>
              <a:t>7:00—9:PM </a:t>
            </a:r>
            <a:r>
              <a:rPr lang="en-US" sz="4200" dirty="0" smtClean="0">
                <a:solidFill>
                  <a:srgbClr val="C00000"/>
                </a:solidFill>
              </a:rPr>
              <a:t>CTRC  WOMEN MINISTRY</a:t>
            </a:r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629400"/>
          </a:xfrm>
          <a:solidFill>
            <a:srgbClr val="0000CC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FF99"/>
                </a:solidFill>
                <a:latin typeface="Copperplate Gothic Bold" pitchFamily="34" charset="0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3600" b="1" dirty="0" smtClean="0">
                <a:solidFill>
                  <a:srgbClr val="00FF99"/>
                </a:solidFill>
                <a:latin typeface="Copperplate Gothic Bold" pitchFamily="34" charset="0"/>
              </a:rPr>
              <a:t>67 </a:t>
            </a:r>
            <a:r>
              <a:rPr lang="fr-FR" sz="3600" b="1" dirty="0" err="1" smtClean="0">
                <a:solidFill>
                  <a:srgbClr val="00FF99"/>
                </a:solidFill>
                <a:latin typeface="Copperplate Gothic Bold" pitchFamily="34" charset="0"/>
              </a:rPr>
              <a:t>kcd</a:t>
            </a:r>
            <a:r>
              <a:rPr lang="fr-FR" sz="3600" b="1" dirty="0" smtClean="0">
                <a:solidFill>
                  <a:srgbClr val="00FF99"/>
                </a:solidFill>
                <a:latin typeface="Copperplate Gothic Bold" pitchFamily="34" charset="0"/>
              </a:rPr>
              <a:t>  Le </a:t>
            </a:r>
            <a:r>
              <a:rPr lang="fr-FR" sz="3600" b="1" dirty="0" err="1" smtClean="0">
                <a:solidFill>
                  <a:srgbClr val="00FF99"/>
                </a:solidFill>
                <a:latin typeface="Copperplate Gothic Bold" pitchFamily="34" charset="0"/>
              </a:rPr>
              <a:t>Mwen</a:t>
            </a:r>
            <a:r>
              <a:rPr lang="fr-FR" sz="3600" b="1" dirty="0" smtClean="0">
                <a:solidFill>
                  <a:srgbClr val="00FF99"/>
                </a:solidFill>
                <a:latin typeface="Copperplate Gothic Bold" pitchFamily="34" charset="0"/>
              </a:rPr>
              <a:t> Te </a:t>
            </a:r>
            <a:r>
              <a:rPr lang="fr-FR" sz="3600" b="1" dirty="0" err="1" smtClean="0">
                <a:solidFill>
                  <a:srgbClr val="00FF99"/>
                </a:solidFill>
                <a:latin typeface="Copperplate Gothic Bold" pitchFamily="34" charset="0"/>
              </a:rPr>
              <a:t>Chache</a:t>
            </a:r>
            <a:r>
              <a:rPr lang="fr-FR" sz="3600" b="1" dirty="0" smtClean="0">
                <a:solidFill>
                  <a:srgbClr val="00FF99"/>
                </a:solidFill>
                <a:latin typeface="Copperplate Gothic Bold" pitchFamily="34" charset="0"/>
              </a:rPr>
              <a:t> </a:t>
            </a:r>
            <a:endParaRPr lang="en-US" sz="3600" b="1" dirty="0" smtClean="0">
              <a:solidFill>
                <a:srgbClr val="00FF99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chemeClr val="bg1"/>
                </a:solidFill>
                <a:latin typeface="Copperplate Gothic Bold" pitchFamily="34" charset="0"/>
              </a:rPr>
              <a:t>1.</a:t>
            </a:r>
            <a:endParaRPr lang="en-US" sz="3600" b="1" dirty="0" smtClean="0">
              <a:solidFill>
                <a:schemeClr val="bg1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Lè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te chèche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Bondye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Gnou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pòv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pechè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pèdu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Pou mande-l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padon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peche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-m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O non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Sovè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Li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koute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tout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kri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kè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Tout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swit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li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fè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-n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kontan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Paske</a:t>
            </a: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pran</a:t>
            </a: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fado</a:t>
            </a: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-m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E </a:t>
            </a:r>
            <a:r>
              <a:rPr lang="en-US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li</a:t>
            </a: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te</a:t>
            </a: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 ban-m you </a:t>
            </a:r>
            <a:r>
              <a:rPr lang="en-US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chan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629400"/>
          </a:xfrm>
          <a:solidFill>
            <a:srgbClr val="00206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err="1" smtClean="0">
                <a:solidFill>
                  <a:srgbClr val="00FF99"/>
                </a:solidFill>
                <a:latin typeface="Copperplate Gothic Bold" pitchFamily="34" charset="0"/>
              </a:rPr>
              <a:t>Kè</a:t>
            </a:r>
            <a:endParaRPr lang="en-US" sz="3600" b="1" dirty="0" smtClean="0">
              <a:solidFill>
                <a:srgbClr val="00FF99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Wi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Jezu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te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pran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fado-m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Mwen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pat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kapab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pote,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Wi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Jezu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te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pran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fado-m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Li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peye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dèt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peche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Tout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krent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mwen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yo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te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sòti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,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Li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fè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kè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-m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tou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kontan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;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Paske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Jezu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pran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fado-m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E li te ban-m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you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chan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629400"/>
          </a:xfrm>
          <a:solidFill>
            <a:srgbClr val="0000CC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FF99"/>
                </a:solidFill>
                <a:latin typeface="Copperplate Gothic Bold" pitchFamily="34" charset="0"/>
              </a:rPr>
              <a:t>2.</a:t>
            </a:r>
            <a:endParaRPr lang="en-US" sz="3600" b="1" dirty="0" smtClean="0">
              <a:solidFill>
                <a:srgbClr val="00FF99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Pafwa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chemen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an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glisan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Gen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pa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ki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difisil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Pafwa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fèb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bouke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Zeprèv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pa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fasil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Men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lè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-m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ajenouye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Seyè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jouk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ki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tan?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Lè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sa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pran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fado-m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Toujou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li ban-m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you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chan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629400"/>
          </a:xfrm>
          <a:solidFill>
            <a:srgbClr val="00206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err="1" smtClean="0">
                <a:solidFill>
                  <a:srgbClr val="00FF99"/>
                </a:solidFill>
                <a:latin typeface="Copperplate Gothic Bold" pitchFamily="34" charset="0"/>
              </a:rPr>
              <a:t>Kè</a:t>
            </a:r>
            <a:endParaRPr lang="en-US" sz="3600" b="1" dirty="0" smtClean="0">
              <a:solidFill>
                <a:srgbClr val="00FF99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Wi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Jezu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te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pran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fado-m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Mwen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pat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kapab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pote,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Wi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Jezu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te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pran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fado-m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Li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peye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dèt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peche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Tout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krent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mwen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yo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te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sòti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,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Li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fè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kè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-m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tou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kontan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;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Paske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Jezu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pran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fado-m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E li te ban-m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you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chan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629400"/>
          </a:xfrm>
          <a:solidFill>
            <a:srgbClr val="0000CC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FF99"/>
                </a:solidFill>
                <a:latin typeface="Copperplate Gothic Bold" pitchFamily="34" charset="0"/>
              </a:rPr>
              <a:t>3.</a:t>
            </a:r>
            <a:endParaRPr lang="en-US" sz="3600" b="1" dirty="0" smtClean="0">
              <a:solidFill>
                <a:srgbClr val="00FF99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Gnou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jou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tristès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te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kraze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-m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pèdu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tout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espwa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Chaj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doulè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touman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mwen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Te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sanble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tròp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mil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fwa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Lè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sa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you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vwa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vi-n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pale-m,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Ou pou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sètènman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Lè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sa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pran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fado-m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E li te ban-m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you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chan</a:t>
            </a:r>
            <a:endParaRPr lang="en-US" sz="4000" b="1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629400"/>
          </a:xfrm>
          <a:solidFill>
            <a:srgbClr val="00206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err="1" smtClean="0">
                <a:solidFill>
                  <a:srgbClr val="00FF99"/>
                </a:solidFill>
                <a:latin typeface="Copperplate Gothic Bold" pitchFamily="34" charset="0"/>
              </a:rPr>
              <a:t>Kè</a:t>
            </a:r>
            <a:endParaRPr lang="en-US" sz="3600" b="1" dirty="0" smtClean="0">
              <a:solidFill>
                <a:srgbClr val="00FF99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Wi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Jezu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te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pran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fado-m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Mwen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pat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kapab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pote,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Wi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Jezu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te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pran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fado-m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Li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peye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dèt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peche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Tout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krent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mwen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yo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te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sòti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,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Li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fè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kè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-m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tou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kontan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;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Paske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Jezu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pran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fado-m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E li te ban-m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you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chan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629400"/>
          </a:xfrm>
          <a:solidFill>
            <a:srgbClr val="0000CC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FF99"/>
                </a:solidFill>
                <a:latin typeface="Copperplate Gothic Bold" pitchFamily="34" charset="0"/>
              </a:rPr>
              <a:t>4.</a:t>
            </a:r>
            <a:endParaRPr lang="en-US" sz="3600" b="1" dirty="0" smtClean="0">
              <a:solidFill>
                <a:srgbClr val="00FF99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Rounded MT Bold" pitchFamily="34" charset="0"/>
              </a:rPr>
              <a:t>Ma met tout </a:t>
            </a:r>
            <a:r>
              <a:rPr lang="fr-FR" sz="4400" b="1" dirty="0" err="1" smtClean="0">
                <a:solidFill>
                  <a:schemeClr val="bg1"/>
                </a:solidFill>
                <a:latin typeface="Arial Rounded MT Bold" pitchFamily="34" charset="0"/>
              </a:rPr>
              <a:t>konfyans</a:t>
            </a:r>
            <a:r>
              <a:rPr lang="fr-FR" sz="4400" b="1" dirty="0" smtClean="0">
                <a:solidFill>
                  <a:schemeClr val="bg1"/>
                </a:solidFill>
                <a:latin typeface="Arial Rounded MT Bold" pitchFamily="34" charset="0"/>
              </a:rPr>
              <a:t> nan li,</a:t>
            </a:r>
            <a:endParaRPr lang="en-US" sz="44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Rounded MT Bold" pitchFamily="34" charset="0"/>
              </a:rPr>
              <a:t>Li </a:t>
            </a:r>
            <a:r>
              <a:rPr lang="fr-FR" sz="4400" b="1" dirty="0" err="1" smtClean="0">
                <a:solidFill>
                  <a:schemeClr val="bg1"/>
                </a:solidFill>
                <a:latin typeface="Arial Rounded MT Bold" pitchFamily="34" charset="0"/>
              </a:rPr>
              <a:t>konnen</a:t>
            </a:r>
            <a:r>
              <a:rPr lang="fr-FR" sz="4400" b="1" dirty="0" smtClean="0">
                <a:solidFill>
                  <a:schemeClr val="bg1"/>
                </a:solidFill>
                <a:latin typeface="Arial Rounded MT Bold" pitchFamily="34" charset="0"/>
              </a:rPr>
              <a:t> tout </a:t>
            </a:r>
            <a:r>
              <a:rPr lang="fr-FR" sz="4400" b="1" dirty="0" err="1" smtClean="0">
                <a:solidFill>
                  <a:schemeClr val="bg1"/>
                </a:solidFill>
                <a:latin typeface="Arial Rounded MT Bold" pitchFamily="34" charset="0"/>
              </a:rPr>
              <a:t>chemen</a:t>
            </a:r>
            <a:endParaRPr lang="en-US" sz="44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Rounded MT Bold" pitchFamily="34" charset="0"/>
              </a:rPr>
              <a:t>Li va </a:t>
            </a:r>
            <a:r>
              <a:rPr lang="fr-FR" sz="4400" b="1" dirty="0" err="1" smtClean="0">
                <a:solidFill>
                  <a:schemeClr val="bg1"/>
                </a:solidFill>
                <a:latin typeface="Arial Rounded MT Bold" pitchFamily="34" charset="0"/>
              </a:rPr>
              <a:t>gide</a:t>
            </a:r>
            <a:r>
              <a:rPr lang="fr-FR" sz="4400" b="1" dirty="0" smtClean="0">
                <a:solidFill>
                  <a:schemeClr val="bg1"/>
                </a:solidFill>
                <a:latin typeface="Arial Rounded MT Bold" pitchFamily="34" charset="0"/>
              </a:rPr>
              <a:t>-m </a:t>
            </a:r>
            <a:r>
              <a:rPr lang="fr-FR" sz="4400" b="1" dirty="0" err="1" smtClean="0">
                <a:solidFill>
                  <a:schemeClr val="bg1"/>
                </a:solidFill>
                <a:latin typeface="Arial Rounded MT Bold" pitchFamily="34" charset="0"/>
              </a:rPr>
              <a:t>ak</a:t>
            </a:r>
            <a:r>
              <a:rPr lang="fr-FR" sz="4400" b="1" dirty="0" smtClean="0">
                <a:solidFill>
                  <a:schemeClr val="bg1"/>
                </a:solidFill>
                <a:latin typeface="Arial Rounded MT Bold" pitchFamily="34" charset="0"/>
              </a:rPr>
              <a:t> je li</a:t>
            </a:r>
            <a:endParaRPr lang="en-US" sz="44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Rounded MT Bold" pitchFamily="34" charset="0"/>
              </a:rPr>
              <a:t>Nan </a:t>
            </a:r>
            <a:r>
              <a:rPr lang="fr-FR" sz="4400" b="1" dirty="0" err="1" smtClean="0">
                <a:solidFill>
                  <a:schemeClr val="bg1"/>
                </a:solidFill>
                <a:latin typeface="Arial Rounded MT Bold" pitchFamily="34" charset="0"/>
              </a:rPr>
              <a:t>pelerinaj</a:t>
            </a:r>
            <a:r>
              <a:rPr lang="fr-FR" sz="44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Rounded MT Bold" pitchFamily="34" charset="0"/>
              </a:rPr>
              <a:t>mwen</a:t>
            </a:r>
            <a:endParaRPr lang="en-US" sz="44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Rounded MT Bold" pitchFamily="34" charset="0"/>
              </a:rPr>
              <a:t>E ma pale nan </a:t>
            </a:r>
            <a:r>
              <a:rPr lang="fr-FR" sz="4400" b="1" dirty="0" err="1" smtClean="0">
                <a:solidFill>
                  <a:schemeClr val="bg1"/>
                </a:solidFill>
                <a:latin typeface="Arial Rounded MT Bold" pitchFamily="34" charset="0"/>
              </a:rPr>
              <a:t>sièl</a:t>
            </a:r>
            <a:r>
              <a:rPr lang="fr-FR" sz="4400" b="1" dirty="0" smtClean="0">
                <a:solidFill>
                  <a:schemeClr val="bg1"/>
                </a:solidFill>
                <a:latin typeface="Arial Rounded MT Bold" pitchFamily="34" charset="0"/>
              </a:rPr>
              <a:t> la</a:t>
            </a:r>
            <a:endParaRPr lang="en-US" sz="44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bg1"/>
                </a:solidFill>
                <a:latin typeface="Arial Rounded MT Bold" pitchFamily="34" charset="0"/>
              </a:rPr>
              <a:t>Pou tout </a:t>
            </a:r>
            <a:r>
              <a:rPr lang="fr-FR" sz="4400" b="1" dirty="0" err="1" smtClean="0">
                <a:solidFill>
                  <a:schemeClr val="bg1"/>
                </a:solidFill>
                <a:latin typeface="Arial Rounded MT Bold" pitchFamily="34" charset="0"/>
              </a:rPr>
              <a:t>sièk</a:t>
            </a:r>
            <a:r>
              <a:rPr lang="fr-FR" sz="44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Rounded MT Bold" pitchFamily="34" charset="0"/>
              </a:rPr>
              <a:t>ak</a:t>
            </a:r>
            <a:r>
              <a:rPr lang="fr-FR" sz="4400" b="1" dirty="0" smtClean="0">
                <a:solidFill>
                  <a:schemeClr val="bg1"/>
                </a:solidFill>
                <a:latin typeface="Arial Rounded MT Bold" pitchFamily="34" charset="0"/>
              </a:rPr>
              <a:t> tout tan</a:t>
            </a:r>
            <a:endParaRPr lang="en-US" sz="4400" b="1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400" b="1" dirty="0" err="1" smtClean="0">
                <a:solidFill>
                  <a:schemeClr val="bg1"/>
                </a:solidFill>
                <a:latin typeface="Arial Rounded MT Bold" pitchFamily="34" charset="0"/>
              </a:rPr>
              <a:t>Koman</a:t>
            </a:r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 Rounded MT Bold" pitchFamily="34" charset="0"/>
              </a:rPr>
              <a:t>Jezu</a:t>
            </a:r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 Rounded MT Bold" pitchFamily="34" charset="0"/>
              </a:rPr>
              <a:t>pran</a:t>
            </a:r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 Rounded MT Bold" pitchFamily="34" charset="0"/>
              </a:rPr>
              <a:t>fado</a:t>
            </a:r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-m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E </a:t>
            </a:r>
            <a:r>
              <a:rPr lang="en-US" sz="4400" b="1" dirty="0" err="1" smtClean="0">
                <a:solidFill>
                  <a:schemeClr val="bg1"/>
                </a:solidFill>
                <a:latin typeface="Arial Rounded MT Bold" pitchFamily="34" charset="0"/>
              </a:rPr>
              <a:t>plen</a:t>
            </a:r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 Rounded MT Bold" pitchFamily="34" charset="0"/>
              </a:rPr>
              <a:t>kè</a:t>
            </a:r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-m </a:t>
            </a:r>
            <a:r>
              <a:rPr lang="en-US" sz="4400" b="1" dirty="0" err="1" smtClean="0">
                <a:solidFill>
                  <a:schemeClr val="bg1"/>
                </a:solidFill>
                <a:latin typeface="Arial Rounded MT Bold" pitchFamily="34" charset="0"/>
              </a:rPr>
              <a:t>ak</a:t>
            </a:r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 you chan.</a:t>
            </a:r>
            <a:endParaRPr lang="en-US" sz="44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629400"/>
          </a:xfrm>
          <a:solidFill>
            <a:srgbClr val="00206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err="1" smtClean="0">
                <a:solidFill>
                  <a:srgbClr val="00FF99"/>
                </a:solidFill>
                <a:latin typeface="Copperplate Gothic Bold" pitchFamily="34" charset="0"/>
              </a:rPr>
              <a:t>Kè</a:t>
            </a:r>
            <a:endParaRPr lang="en-US" sz="3600" b="1" dirty="0" smtClean="0">
              <a:solidFill>
                <a:srgbClr val="00FF99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Wi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Jezu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te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pran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fado-m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Mwen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pat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kapab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pote,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Wi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Jezu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te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pran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fado-m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Li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peye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dèt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peche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Tout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krent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mwen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yo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te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sòti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,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Li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fè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kè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-m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tou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kontan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;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Paske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Jezu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pran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fado-m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E li te ban-m </a:t>
            </a:r>
            <a:r>
              <a:rPr lang="fr-FR" sz="4000" b="1" dirty="0" err="1" smtClean="0">
                <a:solidFill>
                  <a:srgbClr val="FFFF00"/>
                </a:solidFill>
                <a:latin typeface="Copperplate Gothic Bold" pitchFamily="34" charset="0"/>
              </a:rPr>
              <a:t>you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</a:rPr>
              <a:t> chan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PRIÈRE  POUR  L’OFFRANDE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ET LE SERMON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solidFill>
            <a:srgbClr val="00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sz="5400" b="1" dirty="0" smtClean="0">
                <a:solidFill>
                  <a:schemeClr val="bg1"/>
                </a:solidFill>
              </a:rPr>
              <a:t>SERMON </a:t>
            </a:r>
          </a:p>
          <a:p>
            <a:pPr algn="ctr">
              <a:buNone/>
            </a:pPr>
            <a:r>
              <a:rPr lang="en-US" sz="5400" b="1" dirty="0" smtClean="0">
                <a:solidFill>
                  <a:srgbClr val="FF0000"/>
                </a:solidFill>
              </a:rPr>
              <a:t>PAR </a:t>
            </a:r>
          </a:p>
          <a:p>
            <a:pPr algn="ctr">
              <a:buNone/>
            </a:pPr>
            <a:r>
              <a:rPr lang="en-US" sz="5400" b="1" dirty="0" smtClean="0">
                <a:solidFill>
                  <a:schemeClr val="bg1"/>
                </a:solidFill>
              </a:rPr>
              <a:t>PASTEUR  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MARC EDOUARD SIMEON</a:t>
            </a:r>
          </a:p>
          <a:p>
            <a:pPr>
              <a:buNone/>
            </a:pPr>
            <a:endParaRPr lang="en-US" sz="4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rgbClr val="66FFFF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DIMANCHE 19 MARS 2023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Sermon par Pasteur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MARC E SIMEON</a:t>
            </a:r>
            <a:endParaRPr lang="en-US" dirty="0">
              <a:solidFill>
                <a:srgbClr val="0D069A"/>
              </a:solidFill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2819400"/>
            <a:ext cx="9144000" cy="47089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6000" b="1" dirty="0" smtClean="0">
                <a:solidFill>
                  <a:srgbClr val="66FFFF"/>
                </a:solidFill>
              </a:rPr>
              <a:t>POURQUOI </a:t>
            </a:r>
            <a:endParaRPr lang="fr-FR" sz="6000" b="1" dirty="0" smtClean="0">
              <a:solidFill>
                <a:srgbClr val="66FFFF"/>
              </a:solidFill>
            </a:endParaRPr>
          </a:p>
          <a:p>
            <a:pPr algn="ctr"/>
            <a:r>
              <a:rPr lang="fr-FR" sz="6000" b="1" dirty="0" smtClean="0">
                <a:solidFill>
                  <a:srgbClr val="66FFFF"/>
                </a:solidFill>
              </a:rPr>
              <a:t>SOMMES-NOUS </a:t>
            </a:r>
          </a:p>
          <a:p>
            <a:pPr algn="ctr"/>
            <a:r>
              <a:rPr lang="fr-FR" sz="6000" b="1" dirty="0" smtClean="0">
                <a:solidFill>
                  <a:srgbClr val="66FFFF"/>
                </a:solidFill>
              </a:rPr>
              <a:t>À TOUTE HEURE EN </a:t>
            </a:r>
            <a:r>
              <a:rPr lang="fr-FR" sz="6000" b="1" dirty="0" smtClean="0">
                <a:solidFill>
                  <a:srgbClr val="66FFFF"/>
                </a:solidFill>
              </a:rPr>
              <a:t>PÉRIL</a:t>
            </a:r>
            <a:r>
              <a:rPr lang="fr-FR" sz="6000" b="1" dirty="0" smtClean="0">
                <a:solidFill>
                  <a:srgbClr val="66FFFF"/>
                </a:solidFill>
              </a:rPr>
              <a:t> ?</a:t>
            </a:r>
          </a:p>
          <a:p>
            <a:pPr algn="ctr"/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5400" b="1" dirty="0" smtClean="0"/>
              <a:t>POURQUOI SOMMES-NOUS À TOUTE HEURE EN PERIL ?</a:t>
            </a:r>
            <a:endParaRPr lang="en-US" sz="5400" b="1" dirty="0" smtClean="0"/>
          </a:p>
          <a:p>
            <a:pPr algn="just">
              <a:buNone/>
            </a:pPr>
            <a:r>
              <a:rPr lang="fr-FR" sz="5400" b="1" dirty="0" smtClean="0">
                <a:solidFill>
                  <a:srgbClr val="C00000"/>
                </a:solidFill>
              </a:rPr>
              <a:t>1Corinthiens 15:30-31 </a:t>
            </a:r>
          </a:p>
          <a:p>
            <a:pPr algn="just"/>
            <a:r>
              <a:rPr lang="fr-FR" sz="5400" b="1" dirty="0" smtClean="0"/>
              <a:t>30 Et nous, pourquoi sommes-nous à toute heure en péril?</a:t>
            </a:r>
            <a:endParaRPr lang="en-US" sz="5400" b="1" dirty="0" smtClean="0"/>
          </a:p>
          <a:p>
            <a:pPr algn="just"/>
            <a:r>
              <a:rPr lang="fr-FR" sz="5400" b="1" dirty="0" smtClean="0"/>
              <a:t> </a:t>
            </a:r>
            <a:r>
              <a:rPr lang="fr-FR" sz="5400" b="1" dirty="0" smtClean="0">
                <a:solidFill>
                  <a:srgbClr val="C00000"/>
                </a:solidFill>
              </a:rPr>
              <a:t>31 Chaque jour je suis exposé à la mort, je l'atteste, frères, par la gloire dont vous êtes pour moi le sujet, en Jésus-Christ notre Seigneur.</a:t>
            </a:r>
            <a:endParaRPr lang="en-US" sz="5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NTRODUCTION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sujet de ce matin n’est pas un cliché, mais une réalité.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sont les paroles mêmes de l’apôtre Paul.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sont les paroles de quelqu’un qui a rendu un grand service envers l’épanouissement de l’évangile.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Paul demande : « Pourquoi sommes-nous à toutes heures en péril ? »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sommes-nous à toutes heures aux aguets du diable ?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recevons-nous le mal pour le bien que nous avons fait pour Dieu ?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Dieu n’intercède pas pour faciliter son travail ?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le travail de Dieu fait tant souffrir ?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Bible contient bien de versets qui semblent promettre la sécurité et le bonheur des serviteurs de Dieu, pourquoi donc la réalité du jour est souvent si différente ?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les gens qui se croisent les bras sans rien faire pour Dieu semblent êtres les plus bénéficiaires des gratuités de Dieu ?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le malheur atteint si souvent le juste ?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ceux qui veulent vivre pieusement en Jésus Christ sont toujours les plus persécutés.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peut continuer à se poser ces questions à longueur de journée mais la réalité restera la même.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Aujourd’hui, ma tentative n’est pas à répondre ces questions, mais d’essayer  à équiper les chrétiens combattus à survivre dans leur pèlerinage terrestre.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mieux comprendre la souffrance des justes, nous allons remonter dans l’Ancien Testament et examiner le pourquoi de la souffrance de Job.</a:t>
            </a:r>
            <a:endParaRPr lang="en-US" sz="44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POURQUOI(S) DE JOB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le livre de Job nous voyons Job en train d’interroger Dieu en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25 reprises sur le pourquoi de sa souffrance.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son subconscient, le juste ne s’attend jamais à la souffrance.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juste est celui qui fait toutes sortes abstinences afin de ne pas offenser Dieu.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juste s’attend toujours à la faveur et à la bénédiction de Dieu.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vivait dans une sainteté la plus élevée que tout autre homme de sa génération.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surveillait scrupuleusement sur la marche spirituelle de sa famille.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bible nous dit de sa façon d’agir pour épargner ses enfants du jugement de Dieu.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1:4 ¶ Ses fils allaient les uns chez les autres et donnaient tour à tour un festin, et ils invitaient leurs trois sœurs à manger et à boire avec eux.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Et quand les jours de festin étaient passés, Job appelait et sanctifiait ses fils, puis il se levait de bon matin et offrait pour chacun d'eux un holocauste;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Job disait: Peut-être mes fils ont-ils péché et ont-ils offensé Dieu dans leur cœur. C'est ainsi que Job avait coutume d'agir.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la narrative de Job, nous voyons que c’était Dieu même qui introduisait le nom de Job dans sa conversation avec le diable.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1:8 L'Éternel dit à Satan: As-tu remarqué mon serviteur Job? Il n'y a personne comme lui sur la terre;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c'est un homme intègre et droit, craignant Dieu, et se détournant du mal.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partir de cette conversation entre Dieu et le diable résultait le dilemme de Job.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pire de la situation c’est que Job, l’homme en question n’était pas même introduit dans la conversation entre Dieu et Satan.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allait perdre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 avoir et même ses enfants sans rien savoir de quoi il s’agit.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allait futilement implorer la face de Dieu pour remédier sa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situation aggravante.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plus de beaucoup d’insultes, de mépris et d’accusations même de ses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proches, Job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allait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aussi perdre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santé 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un certain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moment de la duré, ,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pourquoi(s) de Job commençaient à faire surface.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3:11 ¶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ne suis-je pas mort dans le ventre de ma mère?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n'ai-je pas expiré au sortir de ses entrailles?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12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ai-je trouvé des genoux pour me recevoir, Et des mamelles pour m'allaiter?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3:20 ¶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donne-t-il la lumière à celui qui souffre, Et la vie à ceux qui ont l'amertume dans l'âme,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6:11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espérer quand je n'ai plus de force? Pourquoi attendre quand ma fin est certaine?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7:20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i-m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kisa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m-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ou?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Di-m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non, ou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minm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veye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sa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Poukisa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ouap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plante tout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flèch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kò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konsa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Poukisa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ou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fè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tounin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chaj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ou?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9:29 Je serai jugé coupable;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me fatiguer en vain?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10:2 Je dis à Dieu: Ne me condamne pas! Fais-moi savoir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tu me prends à partie!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10:18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m'as-tu fait sortir du sein de ma mère? Je serais mort, et aucun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oeil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ne m'aurait vu;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13:24 </a:t>
            </a:r>
            <a:r>
              <a:rPr lang="fr-FR" sz="5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caches-tu ton visage, Et me prends-tu pour ton ennemi?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26 </a:t>
            </a:r>
            <a:r>
              <a:rPr lang="fr-FR" sz="5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m'infliger d'amères souffrances, Me punir pour des fautes de jeunesse?</a:t>
            </a:r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13: 27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mettre mes pieds dans les ceps, Surveiller tous mes mouvements, Tracer une limite à mes pas, </a:t>
            </a:r>
          </a:p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19:22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me poursuivre comme Dieu me poursuit? Pourquoi vous montrer insatiables de ma chair?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21:7 ¶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les méchants vivent-ils? Pourquoi les voit-on vieillir et accroître leur force?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21:34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donc m'offrir de vaines consolations? Ce qui reste de vos réponses n'est que perfidie.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Job 24:1 ¶ </a:t>
            </a:r>
            <a:r>
              <a:rPr lang="fr-FR" sz="44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le Tout-Puissant ne met-il pas des temps en réserve, Et pourquoi ceux qui le connaissent ne voient-ils pas ses jours?</a:t>
            </a:r>
            <a:endParaRPr lang="en-US" sz="44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Sans le savoir Job est un prototype de tout homme qui veut vivre pieusement pour Dieu.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homme pieux doit s’attendre à un test d’authenticité autorisé par Dieu.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Vous pouvez l’appeler « le jour de la tentation, les temps d’épreuve, le silence de Dieu, l’épreuve de la foi, ou le temps du malheur ».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Même si votre tète est pleine de théologie, vous allez quand-même questionner Dieu.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Vous allez questionner la véracité des promesses de Dieu.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Vous allez questionner votre relation avec Dieu.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Vous allez questionner votre compréhension de Dieu.</a:t>
            </a:r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Vous allez même questionner la Bible.</a:t>
            </a:r>
            <a:endParaRPr lang="en-US" sz="5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Revenons à la question de Paul</a:t>
            </a:r>
            <a:endParaRPr lang="en-US" sz="5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SOMMES-NOUS À TOUTE HEURE EN PERIL ?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L’Apôtre Paul était infatigable dans le travail de Dieu.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Paul était méritoire des plus grandes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gratuités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Dieu pour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service rendu à la foi Chrétienne.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écrits de Paul ont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généré d’énorme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fortunes à travers les âges.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églises que Paul avait débutées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pourraient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lui rendre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vie facile.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lieu de connaitre une mesure de bonheur, la vie sociale et matérielle de Paul n’était pas du tout enviable.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Paul le témoigne dans ses écrits.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1Co 4:9-13 </a:t>
            </a:r>
          </a:p>
          <a:p>
            <a:pPr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Car Dieu, ce me semble, a fait de nous, apôtres, les derniers des hommes, des condamnés à mort </a:t>
            </a: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quelque sorte, puisque nous avons été en spectacle au monde, aux anges et aux hommes.</a:t>
            </a:r>
            <a:endParaRPr lang="en-US" sz="48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Nous sommes fous à cause de Christ; mais vous, vous êtes sages en Christ; nous sommes faibles, mais vous êtes forts. Vous êtes honorés, et nous sommes méprisés!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Jusqu'à cette heure, nous souffrons la faim, la soif, la nudité; nous sommes maltraités, errants çà et là;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nous nous fatiguons à travailler de nos propres mains; injuriés, nous bénissons; persécutés, nous supportons;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calomniés, nous parlons avec bonté; nous sommes devenus comme les balayures du monde, le rebut de tous, jusqu'à maintenant.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lieu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d’avoir une vie aisée,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Paul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avouait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qu’il 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connaissait une vie de constante hostilité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lieu d’être supporté par les frères dans la foi, c’était bien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d’entre eux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lui faisaient la guerre.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Beaucoup se réjouissaient des souffrances de Paul.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 PERILS  DE  PAUL</a:t>
            </a:r>
          </a:p>
          <a:p>
            <a:pPr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2Co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11:23-28 </a:t>
            </a:r>
          </a:p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Sont-ils ministres de Christ? -Je parle en homme qui extravague.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-Je le suis plus encore: par les travaux, bien plus; par les coups, bien plus; par les emprisonnements, bien plus. Souvent en danger de mort,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24 cinq fois j'ai reçu des Juifs quarante coups moins un,</a:t>
            </a:r>
            <a:endParaRPr lang="en-US" sz="48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25 trois fois j'ai été battu de verges, une fois j'ai été lapidé, trois fois j'ai fait naufrage, j'ai passé un jour et une nuit dans l'abîme.</a:t>
            </a:r>
            <a:endParaRPr lang="en-US" sz="48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26</a:t>
            </a:r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Fréquemment en voyage, j'ai été en péril sur les fleuves, en péril de la part des brigands, en péril de la part de ceux de ma nation,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péril de la part des païens, en péril dans les villes, en péril dans les déserts, en péril sur la mer, en péril parmi les faux frères.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27 J'ai été dans le travail et dans la peine, exposé à de nombreuses veilles, à la faim et à la soif, à des jeûnes multipliés, au froid et à la nudité.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28 Et, sans parler d'autres choses, je suis assiégé chaque jour par les soucis que me donnent toutes les Églises.</a:t>
            </a:r>
            <a:endParaRPr lang="en-US" sz="44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CONCLUSION</a:t>
            </a:r>
            <a:endParaRPr lang="en-US" sz="4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FF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SOMMES-NOUS À TOUTE HEURE EN PERIL ?</a:t>
            </a:r>
            <a:endParaRPr lang="en-US" sz="4400" b="1" dirty="0" smtClean="0">
              <a:solidFill>
                <a:srgbClr val="FF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Parce que notre royaume n’est pas de monde.</a:t>
            </a:r>
            <a:endParaRPr lang="en-US" sz="4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Parce que le monde entier est sous l’empire de diable.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Parce que le royaume de Dieu est forcé et ce sont les violents qui s’en emparent.</a:t>
            </a:r>
            <a:endParaRPr lang="en-US" sz="4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800" b="1" dirty="0" smtClean="0">
                <a:solidFill>
                  <a:srgbClr val="FF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SOMMES-NOUS À TOUTE HEURE EN PERIL ?</a:t>
            </a:r>
            <a:endParaRPr lang="en-US" sz="4800" b="1" dirty="0" smtClean="0">
              <a:solidFill>
                <a:srgbClr val="FF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Parce que nous imposons la seigneurie de Jésus dans le monde ou Satan se croit chef.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Parce </a:t>
            </a:r>
            <a:r>
              <a:rPr lang="fr-FR" sz="48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nous rappelons le diable de sa chute à venir.</a:t>
            </a:r>
            <a:endParaRPr lang="en-US" sz="48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Parce que nous aidons les autres à s’échapper des griffes du diable.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800" b="1" dirty="0" smtClean="0">
                <a:solidFill>
                  <a:srgbClr val="FF00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SOMMES-NOUS À TOUTE HEURE EN PERIL ?</a:t>
            </a:r>
            <a:endParaRPr lang="en-US" sz="4800" b="1" dirty="0" smtClean="0">
              <a:solidFill>
                <a:srgbClr val="FF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Parce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nous exposons la faiblesse du diable.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Parce que le diable connait le futur bienheureux des enfants de Dieu.</a:t>
            </a:r>
            <a:endParaRPr lang="en-US" sz="48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Parce que le diable est un être orgueilleux qui refuse d’accepter sa défaite.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8:35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nous séparera de l'amour de Christ? Sera-ce la tribulation, ou l'angoisse, ou la persécution, ou la faim, ou la nudité, ou le péril, ou l'épée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fr-FR" sz="4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err="1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</a:t>
            </a: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8:37 Mais dans toutes ces choses nous sommes plus que vainqueurs par celui qui nous a aimés.</a:t>
            </a:r>
          </a:p>
          <a:p>
            <a:pPr algn="just">
              <a:buNone/>
            </a:pPr>
            <a:endParaRPr lang="fr-FR" sz="4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b="1" dirty="0" smtClean="0">
                <a:solidFill>
                  <a:srgbClr val="66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devenons aussi plus que vainqueurs pour Christ dans nos périls comme l’était Paul et les Apôtres.</a:t>
            </a:r>
          </a:p>
          <a:p>
            <a:pPr algn="just"/>
            <a:r>
              <a:rPr lang="fr-FR" sz="4400" dirty="0" err="1" smtClean="0">
                <a:solidFill>
                  <a:srgbClr val="FFC000"/>
                </a:solidFill>
              </a:rPr>
              <a:t>Ac</a:t>
            </a:r>
            <a:r>
              <a:rPr lang="fr-FR" sz="4400" dirty="0" smtClean="0">
                <a:solidFill>
                  <a:srgbClr val="FFC000"/>
                </a:solidFill>
              </a:rPr>
              <a:t> 5:40 </a:t>
            </a:r>
            <a:r>
              <a:rPr lang="fr-FR" sz="4400" dirty="0" smtClean="0"/>
              <a:t>Et </a:t>
            </a:r>
            <a:r>
              <a:rPr lang="fr-FR" sz="4400" dirty="0" smtClean="0"/>
              <a:t>ayant appelé les apôtres, ils les firent battre de verges, ils leur défendirent de parler au nom de Jésus, et ils les </a:t>
            </a:r>
            <a:r>
              <a:rPr lang="fr-FR" sz="4400" dirty="0" smtClean="0"/>
              <a:t>relâchèrent.</a:t>
            </a:r>
            <a:r>
              <a:rPr lang="en-US" sz="4400" dirty="0" smtClean="0"/>
              <a:t> </a:t>
            </a:r>
            <a:r>
              <a:rPr lang="fr-FR" sz="4400" dirty="0" smtClean="0">
                <a:solidFill>
                  <a:srgbClr val="66FFFF"/>
                </a:solidFill>
              </a:rPr>
              <a:t>41 </a:t>
            </a:r>
            <a:r>
              <a:rPr lang="fr-FR" sz="4400" dirty="0" smtClean="0">
                <a:solidFill>
                  <a:srgbClr val="66FFFF"/>
                </a:solidFill>
              </a:rPr>
              <a:t>Les apôtres se retirèrent de devant le sanhédrin, joyeux d'avoir été jugés dignes de subir des outrages pour le nom de Jésus</a:t>
            </a:r>
            <a:r>
              <a:rPr lang="fr-FR" sz="4400" dirty="0" smtClean="0">
                <a:solidFill>
                  <a:srgbClr val="66FFFF"/>
                </a:solidFill>
              </a:rPr>
              <a:t>.       </a:t>
            </a:r>
            <a:r>
              <a:rPr lang="fr-FR" sz="4400" dirty="0" smtClean="0">
                <a:solidFill>
                  <a:srgbClr val="FFC000"/>
                </a:solidFill>
              </a:rPr>
              <a:t>AMEN!</a:t>
            </a:r>
            <a:endParaRPr lang="en-US" sz="4400" dirty="0" smtClean="0">
              <a:solidFill>
                <a:srgbClr val="FFC000"/>
              </a:solidFill>
            </a:endParaRPr>
          </a:p>
          <a:p>
            <a:pPr algn="just"/>
            <a:endParaRPr lang="fr-FR" sz="4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400" b="1" dirty="0" smtClean="0">
              <a:solidFill>
                <a:srgbClr val="66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b="1" dirty="0" smtClean="0">
                <a:solidFill>
                  <a:srgbClr val="FF3399"/>
                </a:solidFill>
                <a:latin typeface="Arial Rounded MT Bold" pitchFamily="34" charset="0"/>
              </a:rPr>
              <a:t>2 REV-NS SA </a:t>
            </a:r>
            <a:r>
              <a:rPr lang="fr-FR" sz="2800" b="1" dirty="0" err="1" smtClean="0">
                <a:solidFill>
                  <a:srgbClr val="FF3399"/>
                </a:solidFill>
                <a:latin typeface="Arial Rounded MT Bold" pitchFamily="34" charset="0"/>
              </a:rPr>
              <a:t>SA</a:t>
            </a:r>
            <a:r>
              <a:rPr lang="fr-FR" sz="2800" b="1" dirty="0" smtClean="0">
                <a:solidFill>
                  <a:srgbClr val="FF3399"/>
                </a:solidFill>
                <a:latin typeface="Arial Rounded MT Bold" pitchFamily="34" charset="0"/>
              </a:rPr>
              <a:t> FE’M SI ROUT LA MOVE</a:t>
            </a:r>
            <a:endParaRPr lang="en-US" sz="2800" b="1" dirty="0" smtClean="0">
              <a:solidFill>
                <a:srgbClr val="FF3399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2800" b="1" dirty="0" smtClean="0">
                <a:solidFill>
                  <a:srgbClr val="FF3399"/>
                </a:solidFill>
                <a:latin typeface="Arial Rounded MT Bold" pitchFamily="34" charset="0"/>
              </a:rPr>
              <a:t>1</a:t>
            </a:r>
            <a:endParaRPr lang="en-US" sz="2800" b="1" dirty="0" smtClean="0">
              <a:solidFill>
                <a:srgbClr val="FF3399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Sa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sa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fe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-m si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rout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la move</a:t>
            </a:r>
            <a:b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Menm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si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gen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move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pa-a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Li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konnen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byen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tou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sa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I'ap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fe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 </a:t>
            </a:r>
            <a:b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Papa-m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ranje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-l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konsa</a:t>
            </a:r>
            <a:endParaRPr lang="en-US" sz="4000" b="1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FF3399"/>
                </a:solidFill>
                <a:latin typeface="Arial Rounded MT Bold" pitchFamily="34" charset="0"/>
              </a:rPr>
              <a:t>Refren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M'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ap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chante nan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soley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nan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fe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nwa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,</a:t>
            </a:r>
            <a:b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Nenpot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sak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rive-m m'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ap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kontan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fo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-m chante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pa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kapab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rete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Papa-m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ranje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-l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konsa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b="1" dirty="0" smtClean="0">
                <a:solidFill>
                  <a:srgbClr val="FF3399"/>
                </a:solidFill>
                <a:latin typeface="Arial Rounded MT Bold" pitchFamily="34" charset="0"/>
              </a:rPr>
              <a:t>2</a:t>
            </a:r>
            <a:endParaRPr lang="en-US" sz="2800" b="1" dirty="0" smtClean="0">
              <a:solidFill>
                <a:srgbClr val="FF3399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Sikonstans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yo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kapab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chanje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,</a:t>
            </a:r>
            <a:b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Sa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pa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fe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anyen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Deske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se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konsa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li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chwazi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-m,</a:t>
            </a:r>
            <a:b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Plan papa-m bon pou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FF3399"/>
                </a:solidFill>
                <a:latin typeface="Arial Rounded MT Bold" pitchFamily="34" charset="0"/>
              </a:rPr>
              <a:t>Refren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M'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ap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chante nan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soley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nan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fe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nwa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,</a:t>
            </a:r>
            <a:b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Nenpot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sak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rive-m m'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ap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kontan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fo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-m chante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pa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kapab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rete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Papa-m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ranje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-l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konsa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b="1" dirty="0" smtClean="0">
                <a:solidFill>
                  <a:srgbClr val="FF3399"/>
                </a:solidFill>
                <a:latin typeface="Arial Rounded MT Bold" pitchFamily="34" charset="0"/>
              </a:rPr>
              <a:t>3</a:t>
            </a:r>
            <a:endParaRPr lang="en-US" sz="2800" b="1" dirty="0" smtClean="0">
              <a:solidFill>
                <a:srgbClr val="FF3399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Li te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deja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pase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rout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-la,</a:t>
            </a:r>
            <a:b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L'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ap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ede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-m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pazapa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,</a:t>
            </a:r>
            <a:b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gen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konfyans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,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ke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santye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sa a</a:t>
            </a:r>
            <a:b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Ap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mennen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-m nan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sydl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la.</a:t>
            </a:r>
            <a:endParaRPr lang="en-US" sz="4000" b="1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FF3399"/>
                </a:solidFill>
                <a:latin typeface="Arial Rounded MT Bold" pitchFamily="34" charset="0"/>
              </a:rPr>
              <a:t>Refren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M'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ap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chante nan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soley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nan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fe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nwa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,</a:t>
            </a:r>
            <a:b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Nenpot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sak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rive-m m'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ap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kontan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fo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-m chante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pa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kapab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rete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Papa-m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ranje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-l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konsa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b="1" dirty="0" smtClean="0">
                <a:solidFill>
                  <a:srgbClr val="FF3399"/>
                </a:solidFill>
                <a:latin typeface="Arial Rounded MT Bold" pitchFamily="34" charset="0"/>
              </a:rPr>
              <a:t>4</a:t>
            </a:r>
            <a:endParaRPr lang="en-US" sz="2800" b="1" dirty="0" smtClean="0">
              <a:solidFill>
                <a:srgbClr val="FF3399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Selman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limye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rejwisans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 </a:t>
            </a:r>
            <a:b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Ap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tan-n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a la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fen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,</a:t>
            </a:r>
            <a:b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Donk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pa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pe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yon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ti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soufrans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Papa-m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ranje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 li </a:t>
            </a:r>
            <a:r>
              <a:rPr lang="fr-FR" sz="4000" b="1" dirty="0" err="1" smtClean="0">
                <a:solidFill>
                  <a:srgbClr val="003300"/>
                </a:solidFill>
                <a:latin typeface="Arial Rounded MT Bold" pitchFamily="34" charset="0"/>
              </a:rPr>
              <a:t>byen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>.</a:t>
            </a:r>
          </a:p>
          <a:p>
            <a:pPr marL="0" indent="0" algn="ctr">
              <a:buNone/>
            </a:pPr>
            <a:r>
              <a:rPr lang="fr-FR" sz="4000" b="1" dirty="0" err="1" smtClean="0">
                <a:solidFill>
                  <a:srgbClr val="FF3399"/>
                </a:solidFill>
                <a:latin typeface="Arial Rounded MT Bold" pitchFamily="34" charset="0"/>
              </a:rPr>
              <a:t>Refren</a:t>
            </a:r>
            <a: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rgbClr val="0033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M'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ap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chante nan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soley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nan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fe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nwa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,</a:t>
            </a:r>
            <a:b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Nenpot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sak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rive-m m'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ap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kontan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fo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-m chante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mwen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pa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kapab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rete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Papa-m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ranje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-l </a:t>
            </a:r>
            <a:r>
              <a:rPr lang="fr-FR" sz="4000" b="1" dirty="0" err="1" smtClean="0">
                <a:solidFill>
                  <a:srgbClr val="0000CC"/>
                </a:solidFill>
                <a:latin typeface="Arial Rounded MT Bold" pitchFamily="34" charset="0"/>
              </a:rPr>
              <a:t>konsa</a:t>
            </a:r>
            <a:r>
              <a:rPr lang="fr-FR" sz="4000" b="1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2800" b="1" dirty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chemeClr val="accent4">
              <a:lumMod val="75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PRIERE  FINALE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/BENEDICTION</a:t>
            </a:r>
          </a:p>
          <a:p>
            <a:endParaRPr lang="en-US" dirty="0">
              <a:solidFill>
                <a:srgbClr val="FF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65006</TotalTime>
  <Words>3018</Words>
  <Application>Microsoft Office PowerPoint</Application>
  <PresentationFormat>On-screen Show (4:3)</PresentationFormat>
  <Paragraphs>446</Paragraphs>
  <Slides>102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102</vt:i4>
      </vt:variant>
    </vt:vector>
  </HeadingPairs>
  <TitlesOfParts>
    <vt:vector size="103" baseType="lpstr">
      <vt:lpstr>Equity</vt:lpstr>
      <vt:lpstr>CHRIST THE ROCK CONGREGATION WORSHIP SERVICE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VISITORS WELCOME</vt:lpstr>
      <vt:lpstr>VISITORS WELCOME</vt:lpstr>
      <vt:lpstr>OFFRANDE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PRIÈRE  POUR  L’OFFRANDE  ET LE SERMON</vt:lpstr>
      <vt:lpstr>CHRIST THE ROCK CONGREGATION DIMANCHE 19 MARS 2023  Sermon par Pasteur MARC E SIMEON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433</cp:revision>
  <dcterms:created xsi:type="dcterms:W3CDTF">2012-11-25T13:28:17Z</dcterms:created>
  <dcterms:modified xsi:type="dcterms:W3CDTF">2023-03-18T16:36:18Z</dcterms:modified>
</cp:coreProperties>
</file>