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8" r:id="rId2"/>
    <p:sldId id="420" r:id="rId3"/>
    <p:sldId id="465" r:id="rId4"/>
    <p:sldId id="471" r:id="rId5"/>
    <p:sldId id="460" r:id="rId6"/>
    <p:sldId id="472" r:id="rId7"/>
    <p:sldId id="473" r:id="rId8"/>
    <p:sldId id="477" r:id="rId9"/>
    <p:sldId id="474" r:id="rId10"/>
    <p:sldId id="475" r:id="rId11"/>
    <p:sldId id="478" r:id="rId12"/>
    <p:sldId id="479" r:id="rId13"/>
    <p:sldId id="480" r:id="rId14"/>
    <p:sldId id="467" r:id="rId15"/>
    <p:sldId id="481" r:id="rId16"/>
    <p:sldId id="482" r:id="rId17"/>
    <p:sldId id="483" r:id="rId18"/>
    <p:sldId id="484" r:id="rId19"/>
    <p:sldId id="431" r:id="rId20"/>
    <p:sldId id="490" r:id="rId21"/>
    <p:sldId id="485" r:id="rId22"/>
    <p:sldId id="491" r:id="rId23"/>
    <p:sldId id="492" r:id="rId24"/>
    <p:sldId id="493" r:id="rId25"/>
    <p:sldId id="486" r:id="rId26"/>
    <p:sldId id="494" r:id="rId27"/>
    <p:sldId id="495" r:id="rId28"/>
    <p:sldId id="496" r:id="rId29"/>
    <p:sldId id="498" r:id="rId30"/>
    <p:sldId id="470" r:id="rId31"/>
    <p:sldId id="499" r:id="rId32"/>
    <p:sldId id="500" r:id="rId33"/>
    <p:sldId id="501" r:id="rId34"/>
    <p:sldId id="502" r:id="rId35"/>
    <p:sldId id="503" r:id="rId36"/>
    <p:sldId id="504" r:id="rId37"/>
    <p:sldId id="505" r:id="rId38"/>
    <p:sldId id="461" r:id="rId39"/>
    <p:sldId id="506" r:id="rId40"/>
    <p:sldId id="511" r:id="rId41"/>
    <p:sldId id="512" r:id="rId42"/>
    <p:sldId id="513" r:id="rId43"/>
    <p:sldId id="514" r:id="rId44"/>
    <p:sldId id="507" r:id="rId45"/>
    <p:sldId id="515" r:id="rId46"/>
    <p:sldId id="516" r:id="rId47"/>
    <p:sldId id="518" r:id="rId48"/>
    <p:sldId id="521" r:id="rId49"/>
    <p:sldId id="462" r:id="rId50"/>
    <p:sldId id="519" r:id="rId51"/>
    <p:sldId id="520"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2/16/2023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2/16/2023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2/16/2023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2/16/2023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2/16/2023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2/16/2023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2/16/2023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2/16/2023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2/16/2023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blipFill>
            <a:blip r:embed="rId2"/>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SUNDY FEBRUARY 19</a:t>
            </a:r>
            <a:r>
              <a:rPr lang="en-US" b="1" baseline="30000" dirty="0" smtClean="0">
                <a:solidFill>
                  <a:srgbClr val="0D069A"/>
                </a:solidFill>
              </a:rPr>
              <a:t>TH</a:t>
            </a:r>
            <a:r>
              <a:rPr lang="en-US" b="1" dirty="0" smtClean="0">
                <a:solidFill>
                  <a:srgbClr val="0D069A"/>
                </a:solidFill>
              </a:rPr>
              <a:t> 2023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a:t>
            </a:r>
            <a:r>
              <a:rPr lang="en-US" b="1" dirty="0" smtClean="0">
                <a:solidFill>
                  <a:schemeClr val="bg1"/>
                </a:solidFill>
              </a:rPr>
              <a:t/>
            </a:r>
            <a:br>
              <a:rPr lang="en-US" b="1" dirty="0" smtClean="0">
                <a:solidFill>
                  <a:schemeClr val="bg1"/>
                </a:solidFill>
              </a:rPr>
            </a:br>
            <a:r>
              <a:rPr lang="en-US" b="1" dirty="0" smtClean="0">
                <a:solidFill>
                  <a:srgbClr val="0D069A"/>
                </a:solidFill>
              </a:rPr>
              <a:t>MARC SIMEON</a:t>
            </a:r>
            <a:endParaRPr lang="en-US" dirty="0">
              <a:solidFill>
                <a:srgbClr val="0D069A"/>
              </a:solidFill>
            </a:endParaRPr>
          </a:p>
        </p:txBody>
      </p:sp>
      <p:pic>
        <p:nvPicPr>
          <p:cNvPr id="5" name="Picture 4" descr="The Media and the Ballot Box: Confronting 21st Century Voter Suppression -  Nieman Reports"/>
          <p:cNvPicPr/>
          <p:nvPr/>
        </p:nvPicPr>
        <p:blipFill>
          <a:blip r:embed="rId3"/>
          <a:srcRect/>
          <a:stretch>
            <a:fillRect/>
          </a:stretch>
        </p:blipFill>
        <p:spPr bwMode="auto">
          <a:xfrm>
            <a:off x="0" y="2743200"/>
            <a:ext cx="9144000" cy="4114800"/>
          </a:xfrm>
          <a:prstGeom prst="rect">
            <a:avLst/>
          </a:prstGeom>
          <a:noFill/>
          <a:ln w="9525">
            <a:noFill/>
            <a:miter lim="800000"/>
            <a:headEnd/>
            <a:tailEnd/>
          </a:ln>
        </p:spPr>
      </p:pic>
      <p:sp>
        <p:nvSpPr>
          <p:cNvPr id="7" name="TextBox 6"/>
          <p:cNvSpPr txBox="1"/>
          <p:nvPr/>
        </p:nvSpPr>
        <p:spPr>
          <a:xfrm>
            <a:off x="0" y="4953000"/>
            <a:ext cx="9144000" cy="1938992"/>
          </a:xfrm>
          <a:prstGeom prst="rect">
            <a:avLst/>
          </a:prstGeom>
          <a:solidFill>
            <a:schemeClr val="accent3">
              <a:lumMod val="40000"/>
              <a:lumOff val="60000"/>
              <a:alpha val="71000"/>
            </a:schemeClr>
          </a:solidFill>
        </p:spPr>
        <p:txBody>
          <a:bodyPr wrap="square" rtlCol="0">
            <a:spAutoFit/>
          </a:bodyPr>
          <a:lstStyle/>
          <a:p>
            <a:pPr algn="ctr"/>
            <a:r>
              <a:rPr lang="en-US" sz="4000" b="1" dirty="0" smtClean="0">
                <a:latin typeface="Copperplate Gothic Bold" pitchFamily="34" charset="0"/>
              </a:rPr>
              <a:t>GOD   DOES   NOT   RUN   HIS KINGDOM   BY   POPULARITY CONTEST</a:t>
            </a:r>
            <a:endParaRPr lang="en-US" sz="4000" b="1" dirty="0">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5400" b="1" dirty="0" smtClean="0">
                <a:solidFill>
                  <a:srgbClr val="C00000"/>
                </a:solidFill>
                <a:latin typeface="Arial Unicode MS" pitchFamily="34" charset="-128"/>
                <a:ea typeface="Arial Unicode MS" pitchFamily="34" charset="-128"/>
                <a:cs typeface="Arial Unicode MS" pitchFamily="34" charset="-128"/>
              </a:rPr>
              <a:t>1Kings 18:21 </a:t>
            </a:r>
            <a:r>
              <a:rPr lang="en-US" sz="5400" b="1" dirty="0" smtClean="0">
                <a:latin typeface="Arial Unicode MS" pitchFamily="34" charset="-128"/>
                <a:ea typeface="Arial Unicode MS" pitchFamily="34" charset="-128"/>
                <a:cs typeface="Arial Unicode MS" pitchFamily="34" charset="-128"/>
              </a:rPr>
              <a:t>¶ And Elijah came to all the people, and said, "How long will you falter between two opinions? </a:t>
            </a:r>
            <a:r>
              <a:rPr lang="en-US" sz="5400" b="1" dirty="0" smtClean="0">
                <a:solidFill>
                  <a:srgbClr val="C00000"/>
                </a:solidFill>
                <a:latin typeface="Arial Unicode MS" pitchFamily="34" charset="-128"/>
                <a:ea typeface="Arial Unicode MS" pitchFamily="34" charset="-128"/>
                <a:cs typeface="Arial Unicode MS" pitchFamily="34" charset="-128"/>
              </a:rPr>
              <a:t>If the LORD is God, follow Him; but if Baal, follow him." But the people answered him not a word.</a:t>
            </a:r>
            <a:endParaRPr lang="en-US" sz="5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2800" b="1" dirty="0" smtClean="0">
                <a:solidFill>
                  <a:srgbClr val="C00000"/>
                </a:solidFill>
                <a:latin typeface="Arial Unicode MS" pitchFamily="34" charset="-128"/>
                <a:ea typeface="Arial Unicode MS" pitchFamily="34" charset="-128"/>
                <a:cs typeface="Arial Unicode MS" pitchFamily="34" charset="-128"/>
              </a:rPr>
              <a:t> </a:t>
            </a:r>
            <a:r>
              <a:rPr lang="en-US" sz="4400" b="1" dirty="0" smtClean="0">
                <a:solidFill>
                  <a:srgbClr val="C00000"/>
                </a:solidFill>
                <a:latin typeface="Arial Unicode MS" pitchFamily="34" charset="-128"/>
                <a:ea typeface="Arial Unicode MS" pitchFamily="34" charset="-128"/>
                <a:cs typeface="Arial Unicode MS" pitchFamily="34" charset="-128"/>
              </a:rPr>
              <a:t>Matthew 4:8-11</a:t>
            </a:r>
          </a:p>
          <a:p>
            <a:pPr algn="just"/>
            <a:r>
              <a:rPr lang="en-US" sz="4400" b="1" dirty="0" smtClean="0">
                <a:latin typeface="Arial Unicode MS" pitchFamily="34" charset="-128"/>
                <a:ea typeface="Arial Unicode MS" pitchFamily="34" charset="-128"/>
                <a:cs typeface="Arial Unicode MS" pitchFamily="34" charset="-128"/>
              </a:rPr>
              <a:t>8 Again, the devil took Him up on an exceedingly high mountain, and showed Him all the kingdoms of the world and their glory.</a:t>
            </a:r>
          </a:p>
          <a:p>
            <a:pPr algn="just"/>
            <a:r>
              <a:rPr lang="en-US" sz="4400" b="1" dirty="0" smtClean="0">
                <a:solidFill>
                  <a:srgbClr val="C00000"/>
                </a:solidFill>
                <a:latin typeface="Arial Unicode MS" pitchFamily="34" charset="-128"/>
                <a:ea typeface="Arial Unicode MS" pitchFamily="34" charset="-128"/>
                <a:cs typeface="Arial Unicode MS" pitchFamily="34" charset="-128"/>
              </a:rPr>
              <a:t> 9 And he said to Him, "All these things I will give You if You will fall down and worship me."</a:t>
            </a:r>
          </a:p>
          <a:p>
            <a:pPr algn="just">
              <a:buNone/>
            </a:pP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800" b="1" dirty="0" smtClean="0">
                <a:latin typeface="Arial Unicode MS" pitchFamily="34" charset="-128"/>
                <a:ea typeface="Arial Unicode MS" pitchFamily="34" charset="-128"/>
                <a:cs typeface="Arial Unicode MS" pitchFamily="34" charset="-128"/>
              </a:rPr>
              <a:t>10 Then Jesus said to him, "Away with you, Satan! For it is written, 'You shall worship the LORD your God, and Him only you shall serve.'"</a:t>
            </a:r>
          </a:p>
          <a:p>
            <a:pPr algn="just"/>
            <a:r>
              <a:rPr lang="en-US" sz="4800" b="1" dirty="0" smtClean="0">
                <a:solidFill>
                  <a:srgbClr val="C00000"/>
                </a:solidFill>
                <a:latin typeface="Arial Unicode MS" pitchFamily="34" charset="-128"/>
                <a:ea typeface="Arial Unicode MS" pitchFamily="34" charset="-128"/>
                <a:cs typeface="Arial Unicode MS" pitchFamily="34" charset="-128"/>
              </a:rPr>
              <a:t> 11 Then the devil left Him, and behold, angels came and ministered to Him.</a:t>
            </a:r>
          </a:p>
          <a:p>
            <a:pPr algn="just">
              <a:buNone/>
            </a:pP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400" b="1" dirty="0" smtClean="0">
                <a:solidFill>
                  <a:schemeClr val="bg1"/>
                </a:solidFill>
                <a:latin typeface="Arial Unicode MS" pitchFamily="34" charset="-128"/>
                <a:ea typeface="Arial Unicode MS" pitchFamily="34" charset="-128"/>
                <a:cs typeface="Arial Unicode MS" pitchFamily="34" charset="-128"/>
              </a:rPr>
              <a:t>INTRODUCTION</a:t>
            </a:r>
          </a:p>
          <a:p>
            <a:pPr lvl="0" algn="just"/>
            <a:r>
              <a:rPr lang="en-US" sz="4400" b="1" dirty="0" smtClean="0">
                <a:latin typeface="Arial Unicode MS" pitchFamily="34" charset="-128"/>
                <a:ea typeface="Arial Unicode MS" pitchFamily="34" charset="-128"/>
                <a:cs typeface="Arial Unicode MS" pitchFamily="34" charset="-128"/>
              </a:rPr>
              <a:t>When we look at our world today, there’s a quest for popularity that is unparalleled to any previous generations.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We bombard the social Media to make ourselves known in quest for love and acceptance and popularity.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300" b="1" dirty="0" smtClean="0">
                <a:latin typeface="Arial Unicode MS" pitchFamily="34" charset="-128"/>
                <a:ea typeface="Arial Unicode MS" pitchFamily="34" charset="-128"/>
                <a:cs typeface="Arial Unicode MS" pitchFamily="34" charset="-128"/>
              </a:rPr>
              <a:t>The way we are segregated by race, by economic status, by nationalities, and by geographical boundaries, the urge to form one society, one big human family is somewhat rational. </a:t>
            </a:r>
          </a:p>
          <a:p>
            <a:pPr lvl="0" algn="just"/>
            <a:r>
              <a:rPr lang="en-US" sz="4300" b="1" dirty="0" smtClean="0">
                <a:latin typeface="Arial Unicode MS" pitchFamily="34" charset="-128"/>
                <a:ea typeface="Arial Unicode MS" pitchFamily="34" charset="-128"/>
                <a:cs typeface="Arial Unicode MS" pitchFamily="34" charset="-128"/>
              </a:rPr>
              <a:t> </a:t>
            </a:r>
            <a:r>
              <a:rPr lang="en-US" sz="4300" b="1" dirty="0" smtClean="0">
                <a:solidFill>
                  <a:schemeClr val="bg1"/>
                </a:solidFill>
                <a:latin typeface="Arial Unicode MS" pitchFamily="34" charset="-128"/>
                <a:ea typeface="Arial Unicode MS" pitchFamily="34" charset="-128"/>
                <a:cs typeface="Arial Unicode MS" pitchFamily="34" charset="-128"/>
              </a:rPr>
              <a:t>Popularity is a very powerful force, no one wants to be invisible, and everyone wants to be recognized.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Some would say, “Popularity is everything”.</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Billions are spent in advertising every year for the sake of maximizing popularity.</a:t>
            </a:r>
          </a:p>
          <a:p>
            <a:pPr lvl="0" algn="just"/>
            <a:r>
              <a:rPr lang="en-US" sz="4400" b="1" dirty="0" smtClean="0">
                <a:latin typeface="Arial Unicode MS" pitchFamily="34" charset="-128"/>
                <a:ea typeface="Arial Unicode MS" pitchFamily="34" charset="-128"/>
                <a:cs typeface="Arial Unicode MS" pitchFamily="34" charset="-128"/>
              </a:rPr>
              <a:t>I read an article that says that the artists who perform in the America Super Balls don’t get paid.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They do it for the sake of worldwide exposure. </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Some people lie in order to impose a good impression on others for popularity and affirmation.</a:t>
            </a:r>
          </a:p>
          <a:p>
            <a:pPr algn="just"/>
            <a:r>
              <a:rPr lang="en-US" sz="4400" b="1" dirty="0" smtClean="0">
                <a:latin typeface="Arial Unicode MS" pitchFamily="34" charset="-128"/>
                <a:ea typeface="Arial Unicode MS" pitchFamily="34" charset="-128"/>
                <a:cs typeface="Arial Unicode MS" pitchFamily="34" charset="-128"/>
              </a:rPr>
              <a:t>Some people live beyond their means in order to project a positive image, in order to boost their popularity.</a:t>
            </a:r>
          </a:p>
          <a:p>
            <a:pPr lvl="0"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Deception and pretence are everywhere and at every level in order to boost popularity.</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To be loved and accepted is at the core of every human being and it should happen naturally.</a:t>
            </a:r>
          </a:p>
          <a:p>
            <a:pPr lvl="0" algn="just"/>
            <a:r>
              <a:rPr lang="en-US" sz="4400" b="1" dirty="0" smtClean="0">
                <a:latin typeface="Arial Unicode MS" pitchFamily="34" charset="-128"/>
                <a:ea typeface="Arial Unicode MS" pitchFamily="34" charset="-128"/>
                <a:cs typeface="Arial Unicode MS" pitchFamily="34" charset="-128"/>
              </a:rPr>
              <a:t>The quest for popularity affects all aspects of life. It is the drive in the business and political world.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700" b="1" dirty="0" smtClean="0">
                <a:latin typeface="Arial Unicode MS" pitchFamily="34" charset="-128"/>
                <a:ea typeface="Arial Unicode MS" pitchFamily="34" charset="-128"/>
                <a:cs typeface="Arial Unicode MS" pitchFamily="34" charset="-128"/>
              </a:rPr>
              <a:t>To become popular may require a lot of sacrifices</a:t>
            </a:r>
          </a:p>
          <a:p>
            <a:pPr lvl="0" algn="just"/>
            <a:r>
              <a:rPr lang="en-US" sz="4700" b="1" dirty="0" smtClean="0">
                <a:solidFill>
                  <a:schemeClr val="bg1"/>
                </a:solidFill>
                <a:latin typeface="Arial Unicode MS" pitchFamily="34" charset="-128"/>
                <a:ea typeface="Arial Unicode MS" pitchFamily="34" charset="-128"/>
                <a:cs typeface="Arial Unicode MS" pitchFamily="34" charset="-128"/>
              </a:rPr>
              <a:t>Some have joined gangs for popularity and respect.</a:t>
            </a:r>
          </a:p>
          <a:p>
            <a:pPr lvl="0" algn="just"/>
            <a:r>
              <a:rPr lang="en-US" sz="4700" b="1" dirty="0" smtClean="0">
                <a:latin typeface="Arial Unicode MS" pitchFamily="34" charset="-128"/>
                <a:ea typeface="Arial Unicode MS" pitchFamily="34" charset="-128"/>
                <a:cs typeface="Arial Unicode MS" pitchFamily="34" charset="-128"/>
              </a:rPr>
              <a:t>You may have to do something outrageous and sinful to achieve a certain level of popularity and respect among your peers.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 children who display the least respect for authority figures like (parents, teachers, police), are the envies of most of their peers.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This idea of getting popularity by being bad predates human history.</a:t>
            </a:r>
          </a:p>
          <a:p>
            <a:pPr lvl="0" algn="just"/>
            <a:r>
              <a:rPr lang="en-US" sz="4000" b="1" dirty="0" smtClean="0">
                <a:latin typeface="Arial Unicode MS" pitchFamily="34" charset="-128"/>
                <a:ea typeface="Arial Unicode MS" pitchFamily="34" charset="-128"/>
                <a:cs typeface="Arial Unicode MS" pitchFamily="34" charset="-128"/>
              </a:rPr>
              <a:t>Before there was ever a physical world and a spiritual world God has always existed from all eternities.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300" b="1" dirty="0" smtClean="0">
                <a:latin typeface="Arial Unicode MS" pitchFamily="34" charset="-128"/>
                <a:ea typeface="Arial Unicode MS" pitchFamily="34" charset="-128"/>
                <a:cs typeface="Arial Unicode MS" pitchFamily="34" charset="-128"/>
              </a:rPr>
              <a:t>God  is the Father of the spirit world just as He is the Father of the physical world</a:t>
            </a:r>
          </a:p>
          <a:p>
            <a:pPr lvl="0" algn="just"/>
            <a:r>
              <a:rPr lang="en-US" sz="4300" b="1" dirty="0" smtClean="0">
                <a:solidFill>
                  <a:schemeClr val="bg1"/>
                </a:solidFill>
                <a:latin typeface="Arial Unicode MS" pitchFamily="34" charset="-128"/>
                <a:ea typeface="Arial Unicode MS" pitchFamily="34" charset="-128"/>
                <a:cs typeface="Arial Unicode MS" pitchFamily="34" charset="-128"/>
              </a:rPr>
              <a:t>He created a host of angelic beings and placed each one in their respective ranks and jurisdictions.</a:t>
            </a:r>
          </a:p>
          <a:p>
            <a:pPr lvl="0" algn="just"/>
            <a:r>
              <a:rPr lang="en-US" sz="4300" b="1" dirty="0" smtClean="0">
                <a:latin typeface="Arial Unicode MS" pitchFamily="34" charset="-128"/>
                <a:ea typeface="Arial Unicode MS" pitchFamily="34" charset="-128"/>
                <a:cs typeface="Arial Unicode MS" pitchFamily="34" charset="-128"/>
              </a:rPr>
              <a:t>We don’t know what length of time it took, but eventually a problem occurred in the kingdom of God.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One of the high rank officers of God began to show signs of rebellion.</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One particular being became envious of the Creator God Himself.</a:t>
            </a:r>
          </a:p>
          <a:p>
            <a:pPr lvl="0" algn="just"/>
            <a:r>
              <a:rPr lang="en-US" sz="4000" b="1" dirty="0" smtClean="0">
                <a:latin typeface="Arial Unicode MS" pitchFamily="34" charset="-128"/>
                <a:ea typeface="Arial Unicode MS" pitchFamily="34" charset="-128"/>
                <a:cs typeface="Arial Unicode MS" pitchFamily="34" charset="-128"/>
              </a:rPr>
              <a:t>This particular being was so high in rank and so decorated with honor and beauty that he became prideful.</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This being began to envy to receive the same glory and worship that the Creator God was getting out of His creation</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marL="0" indent="0" algn="ctr">
              <a:buNone/>
            </a:pPr>
            <a:r>
              <a:rPr lang="en-US" sz="4800" b="1" dirty="0" smtClean="0">
                <a:latin typeface="Arial Unicode MS" pitchFamily="34" charset="-128"/>
                <a:ea typeface="Arial Unicode MS" pitchFamily="34" charset="-128"/>
                <a:cs typeface="Arial Unicode MS" pitchFamily="34" charset="-128"/>
              </a:rPr>
              <a:t> </a:t>
            </a:r>
            <a:r>
              <a:rPr lang="en-US" sz="4800" b="1" dirty="0" smtClean="0">
                <a:solidFill>
                  <a:srgbClr val="0000CC"/>
                </a:solidFill>
                <a:latin typeface="Arial Unicode MS" pitchFamily="34" charset="-128"/>
                <a:ea typeface="Arial Unicode MS" pitchFamily="34" charset="-128"/>
                <a:cs typeface="Arial Unicode MS" pitchFamily="34" charset="-128"/>
              </a:rPr>
              <a:t>THE MANAGER WHO ENVIED THE OWNER OF THE COMPANY</a:t>
            </a:r>
          </a:p>
          <a:p>
            <a:pPr lvl="0" algn="just"/>
            <a:r>
              <a:rPr lang="en-US" sz="4800" b="1" dirty="0" smtClean="0">
                <a:latin typeface="Arial Unicode MS" pitchFamily="34" charset="-128"/>
                <a:ea typeface="Arial Unicode MS" pitchFamily="34" charset="-128"/>
                <a:cs typeface="Arial Unicode MS" pitchFamily="34" charset="-128"/>
              </a:rPr>
              <a:t>Satan is like a manager who envies the owner of an enterprise.</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All a sudden, he envies the fact that the owner does not have to punch in when he comes; </a:t>
            </a:r>
          </a:p>
          <a:p>
            <a:pPr lvl="0" algn="just"/>
            <a:r>
              <a:rPr lang="en-US" sz="4800" b="1" dirty="0" smtClean="0">
                <a:latin typeface="Arial Unicode MS" pitchFamily="34" charset="-128"/>
                <a:ea typeface="Arial Unicode MS" pitchFamily="34" charset="-128"/>
                <a:cs typeface="Arial Unicode MS" pitchFamily="34" charset="-128"/>
              </a:rPr>
              <a:t>He envies that the owner can stay home if he wishes;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en-US" sz="4800" b="1" dirty="0" smtClean="0">
                <a:latin typeface="Arial Unicode MS" pitchFamily="34" charset="-128"/>
                <a:ea typeface="Arial Unicode MS" pitchFamily="34" charset="-128"/>
                <a:cs typeface="Arial Unicode MS" pitchFamily="34" charset="-128"/>
              </a:rPr>
              <a:t>He envies the fact that the owner lives in the biggest house in town; drives the most expensive car, etc. </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All a sudden, consumed by envy, a shift in the manager’s thinking pattern is developed.</a:t>
            </a:r>
          </a:p>
          <a:p>
            <a:pPr lvl="0" algn="just"/>
            <a:r>
              <a:rPr lang="en-US" sz="4800" b="1" dirty="0" smtClean="0">
                <a:latin typeface="Arial Unicode MS" pitchFamily="34" charset="-128"/>
                <a:ea typeface="Arial Unicode MS" pitchFamily="34" charset="-128"/>
                <a:cs typeface="Arial Unicode MS" pitchFamily="34" charset="-128"/>
              </a:rPr>
              <a:t>Just because he was well paid, he assumed himself as a co-owner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800" b="1" dirty="0" smtClean="0">
                <a:latin typeface="Arial Unicode MS" pitchFamily="34" charset="-128"/>
                <a:ea typeface="Arial Unicode MS" pitchFamily="34" charset="-128"/>
                <a:cs typeface="Arial Unicode MS" pitchFamily="34" charset="-128"/>
              </a:rPr>
              <a:t>Just because he was given special privileges, he assumed himself equal to the owner</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Just because he knows so much confidential information about the company, he feels that all his wishes should be granted.</a:t>
            </a:r>
          </a:p>
          <a:p>
            <a:pPr lvl="0" algn="just"/>
            <a:r>
              <a:rPr lang="en-US" sz="4800" b="1" dirty="0" smtClean="0">
                <a:latin typeface="Arial Unicode MS" pitchFamily="34" charset="-128"/>
                <a:ea typeface="Arial Unicode MS" pitchFamily="34" charset="-128"/>
                <a:cs typeface="Arial Unicode MS" pitchFamily="34" charset="-128"/>
              </a:rPr>
              <a:t>One day, the manager squares up with owner in demand for more rights and joint ownership.</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While thinking that he was indispensable to the company, to his greatest surprise, He got fired on the spot.</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In his vexation for his revocation and in retaliation, he sets out to destroy the very company that made him who he was.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5400" b="1" dirty="0" smtClean="0">
                <a:latin typeface="Arial Unicode MS" pitchFamily="34" charset="-128"/>
                <a:ea typeface="Arial Unicode MS" pitchFamily="34" charset="-128"/>
                <a:cs typeface="Arial Unicode MS" pitchFamily="34" charset="-128"/>
              </a:rPr>
              <a:t>He knew some of the next projects of the company.</a:t>
            </a:r>
          </a:p>
          <a:p>
            <a:pPr lvl="0" algn="just"/>
            <a:r>
              <a:rPr lang="en-US" sz="5400" b="1" dirty="0" smtClean="0">
                <a:solidFill>
                  <a:srgbClr val="0000CC"/>
                </a:solidFill>
                <a:latin typeface="Arial Unicode MS" pitchFamily="34" charset="-128"/>
                <a:ea typeface="Arial Unicode MS" pitchFamily="34" charset="-128"/>
                <a:cs typeface="Arial Unicode MS" pitchFamily="34" charset="-128"/>
              </a:rPr>
              <a:t>In his anger, he gathers a bunch of the supporters who got fired with him and began an operation of destruction</a:t>
            </a:r>
            <a:endParaRPr lang="en-US" sz="5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en-US" sz="4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THE FALL OF LUCIFER</a:t>
            </a:r>
          </a:p>
          <a:p>
            <a:pPr algn="just"/>
            <a:r>
              <a:rPr lang="en-US" sz="48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Isaiah 14 ; 12-16</a:t>
            </a:r>
          </a:p>
          <a:p>
            <a:pPr algn="just"/>
            <a:r>
              <a:rPr lang="en-US" sz="4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Isa 14:12 </a:t>
            </a:r>
            <a:r>
              <a:rPr lang="en-US" sz="48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"How you are fallen from heaven, O Lucifer, son of the morning! How you are cut down to the ground, You who weakened the nations!</a:t>
            </a:r>
          </a:p>
          <a:p>
            <a:pPr algn="just">
              <a:buNone/>
            </a:pPr>
            <a:endParaRPr lang="en-US" sz="3600" b="1" dirty="0" smtClean="0">
              <a:solidFill>
                <a:schemeClr val="accent5">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13 For you have said in your heart: 'I will ascend into heaven, I will exalt my throne above the stars of God; I will also sit on the mount of the congregation On the farthest sides of the north;</a:t>
            </a:r>
          </a:p>
          <a:p>
            <a:pPr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14 I will ascend above the heights of the clouds, I will be like the Most High.'</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15 Yet you shall be brought down to </a:t>
            </a:r>
            <a:r>
              <a:rPr lang="en-US" sz="4800" b="1" dirty="0" err="1" smtClean="0">
                <a:solidFill>
                  <a:schemeClr val="accent5">
                    <a:lumMod val="40000"/>
                    <a:lumOff val="60000"/>
                  </a:schemeClr>
                </a:solidFill>
                <a:latin typeface="Arial Unicode MS" pitchFamily="34" charset="-128"/>
                <a:ea typeface="Arial Unicode MS" pitchFamily="34" charset="-128"/>
                <a:cs typeface="Arial Unicode MS" pitchFamily="34" charset="-128"/>
              </a:rPr>
              <a:t>Sheol</a:t>
            </a:r>
            <a:r>
              <a:rPr lang="en-US" sz="48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 To the lowest depths of the Pit.</a:t>
            </a:r>
          </a:p>
          <a:p>
            <a:pPr algn="just"/>
            <a:r>
              <a:rPr lang="en-US" sz="4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16 "Those who see you will gaze at you, And consider you, saying: 'Is this the man who made the earth tremble, Who shook kingdoms,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Revelation 12:7-9</a:t>
            </a:r>
          </a:p>
          <a:p>
            <a:pPr algn="just"/>
            <a:r>
              <a:rPr lang="en-US" sz="48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7 And war broke out in heaven: Michael and his angels fought with the dragon; and the dragon and his angels fought,</a:t>
            </a:r>
          </a:p>
          <a:p>
            <a:pPr algn="just"/>
            <a:r>
              <a:rPr lang="en-US" sz="4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 8 but they did not prevail, nor was a place found for them in heaven any longer.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9 So the great dragon was cast out, that serpent of old, called the Devil and Satan, who deceives the whole world; he was cast to the earth, and his angels were cast out with him.</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Satan relies always on his popularity to maintain a seat in the heart of the world.</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lies</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father of deception and make belief</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ignorance</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father of arrogance</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destruction</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father of rebellion</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greed</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injustice</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father of stealing</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a:t>
            </a:r>
            <a:r>
              <a:rPr lang="en-US" sz="4400" b="1" dirty="0" err="1" smtClean="0">
                <a:solidFill>
                  <a:schemeClr val="accent5">
                    <a:lumMod val="40000"/>
                    <a:lumOff val="60000"/>
                  </a:schemeClr>
                </a:solidFill>
                <a:latin typeface="Arial Unicode MS" pitchFamily="34" charset="-128"/>
                <a:ea typeface="Arial Unicode MS" pitchFamily="34" charset="-128"/>
                <a:cs typeface="Arial Unicode MS" pitchFamily="34" charset="-128"/>
              </a:rPr>
              <a:t>unforgiveness</a:t>
            </a:r>
            <a:endPar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endParaRP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father of evil</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pride</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father of division</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shame and disgrace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father of selfishness</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father killing stealing and destroying</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enemy of peace</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enemy of love</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enemy of joy</a:t>
            </a:r>
          </a:p>
          <a:p>
            <a:pPr lvl="0" algn="just"/>
            <a:r>
              <a:rPr lang="en-US" sz="44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enemy of righteousness</a:t>
            </a:r>
          </a:p>
          <a:p>
            <a:pPr lvl="0" algn="just"/>
            <a:r>
              <a:rPr lang="en-US" sz="44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enemy of unity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6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is the enemy of grace</a:t>
            </a:r>
          </a:p>
          <a:p>
            <a:pPr lvl="0" algn="just"/>
            <a:r>
              <a:rPr lang="en-US" sz="4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He is the enemy of contentment.</a:t>
            </a:r>
          </a:p>
          <a:p>
            <a:pPr algn="just"/>
            <a:r>
              <a:rPr lang="en-US" sz="46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Satan always wants to challenge God in a popularity contest.</a:t>
            </a:r>
          </a:p>
          <a:p>
            <a:pPr algn="just"/>
            <a:r>
              <a:rPr lang="en-US" sz="46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With his many deceptions, the devil has managed to steal the hearts of many.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He was so popular in heaven that at his fall, a third of the angels of God had fallen with him</a:t>
            </a:r>
          </a:p>
          <a:p>
            <a:pPr lvl="0" algn="just"/>
            <a:r>
              <a:rPr lang="en-US" sz="48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Can you believe the catastrophic disorder that one being can cause to disrupt the heavens of one third of its stars.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en-US" sz="4300" b="1" dirty="0" smtClean="0">
                <a:solidFill>
                  <a:schemeClr val="accent5">
                    <a:lumMod val="40000"/>
                    <a:lumOff val="60000"/>
                  </a:schemeClr>
                </a:solidFill>
                <a:latin typeface="Arial Unicode MS" pitchFamily="34" charset="-128"/>
                <a:ea typeface="Arial Unicode MS" pitchFamily="34" charset="-128"/>
                <a:cs typeface="Arial Unicode MS" pitchFamily="34" charset="-128"/>
              </a:rPr>
              <a:t>We’re talking about celestial Beings that have been in the presence of God an indefinite period of time; powerful angels, powerful dominions who have fallen by the deceptions of Lucifer.</a:t>
            </a:r>
          </a:p>
          <a:p>
            <a:pPr lvl="0" algn="just"/>
            <a:r>
              <a:rPr lang="en-US" sz="4300" b="1" dirty="0" smtClean="0">
                <a:solidFill>
                  <a:schemeClr val="accent2">
                    <a:lumMod val="40000"/>
                    <a:lumOff val="60000"/>
                  </a:schemeClr>
                </a:solidFill>
                <a:latin typeface="Arial Unicode MS" pitchFamily="34" charset="-128"/>
                <a:ea typeface="Arial Unicode MS" pitchFamily="34" charset="-128"/>
                <a:cs typeface="Arial Unicode MS" pitchFamily="34" charset="-128"/>
              </a:rPr>
              <a:t>The devil knows about the power of popularity, he lives every minute of his existence in quest for popularity and dominance.</a:t>
            </a:r>
            <a:endParaRPr lang="en-US" sz="4300" b="1" dirty="0">
              <a:solidFill>
                <a:schemeClr val="accent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r>
              <a:rPr lang="en-US" sz="4400" b="1" dirty="0" smtClean="0">
                <a:solidFill>
                  <a:srgbClr val="FFFF00"/>
                </a:solidFill>
              </a:rPr>
              <a:t>GOD DOES NOT RUN HIS KINGDOM ON POPULARITY CONTEST</a:t>
            </a:r>
          </a:p>
          <a:p>
            <a:pPr lvl="0" algn="just"/>
            <a:r>
              <a:rPr lang="en-US" sz="4400" b="1" dirty="0" smtClean="0"/>
              <a:t>Satan is a mastermind and a great deceiver.</a:t>
            </a:r>
          </a:p>
          <a:p>
            <a:pPr lvl="0" algn="just"/>
            <a:r>
              <a:rPr lang="en-US" sz="4400" b="1" dirty="0" smtClean="0">
                <a:solidFill>
                  <a:srgbClr val="FFFF00"/>
                </a:solidFill>
              </a:rPr>
              <a:t>With his many lies, he manages to maintain a superior popularity over God among all his subjects.</a:t>
            </a:r>
          </a:p>
          <a:p>
            <a:pPr lvl="0" algn="just"/>
            <a:r>
              <a:rPr lang="en-US" sz="4400" b="1" dirty="0" smtClean="0"/>
              <a:t>Even with the presence and influence of Christianity in our time, Satan remains more popular than God in this realm.</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t>The good news is, God does not need to win the popularity contest over Satan to maintain his seat as the Supreme Ruler of the universe.</a:t>
            </a:r>
          </a:p>
          <a:p>
            <a:pPr lvl="0" algn="just"/>
            <a:r>
              <a:rPr lang="en-US" sz="4400" b="1" dirty="0" smtClean="0">
                <a:solidFill>
                  <a:srgbClr val="FFFF00"/>
                </a:solidFill>
              </a:rPr>
              <a:t>Satan was all time popular on earth as if he had won the battle, yet God chose one man named Enoch the grandfather of Noah to make alliance with.</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400" b="1" dirty="0" smtClean="0"/>
              <a:t>Through Enoch’s lineage, God destroyed everyone else with the flood and repopulated the earth with one family. You tell me who is in charge?</a:t>
            </a:r>
          </a:p>
          <a:p>
            <a:pPr lvl="0" algn="just"/>
            <a:r>
              <a:rPr lang="en-US" sz="4400" b="1" dirty="0" smtClean="0">
                <a:solidFill>
                  <a:srgbClr val="FFFF00"/>
                </a:solidFill>
              </a:rPr>
              <a:t>When they repopulated the earth, Satan got busy again and stole the hearts of everyone on earth. </a:t>
            </a:r>
          </a:p>
          <a:p>
            <a:pPr lvl="0" algn="just"/>
            <a:r>
              <a:rPr lang="en-US" sz="4400" b="1" dirty="0" smtClean="0">
                <a:solidFill>
                  <a:schemeClr val="bg1"/>
                </a:solidFill>
              </a:rPr>
              <a:t>They began to build the Tower of Babel. God stepped in again and said, I don’t think so!</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400" b="1" dirty="0" smtClean="0"/>
              <a:t>He confounded their languages and everyone became confused and they parted their ways and abandoned the project. </a:t>
            </a:r>
            <a:r>
              <a:rPr lang="en-US" sz="4400" b="1" dirty="0" smtClean="0">
                <a:solidFill>
                  <a:schemeClr val="accent6">
                    <a:lumMod val="75000"/>
                  </a:schemeClr>
                </a:solidFill>
              </a:rPr>
              <a:t>You tell me who is in charge?</a:t>
            </a:r>
          </a:p>
          <a:p>
            <a:pPr lvl="0" algn="just"/>
            <a:r>
              <a:rPr lang="en-US" sz="4400" b="1" dirty="0" smtClean="0">
                <a:solidFill>
                  <a:srgbClr val="FFFF00"/>
                </a:solidFill>
              </a:rPr>
              <a:t>In the midst of it all, Satan got busy again and stole the hearts of every living being living on planet earth.</a:t>
            </a:r>
          </a:p>
          <a:p>
            <a:pPr lvl="0" algn="just"/>
            <a:r>
              <a:rPr lang="en-US" sz="4400" b="1" dirty="0" smtClean="0">
                <a:solidFill>
                  <a:srgbClr val="FFFF00"/>
                </a:solidFill>
              </a:rPr>
              <a:t> </a:t>
            </a:r>
            <a:r>
              <a:rPr lang="en-US" sz="4400" b="1" dirty="0" smtClean="0">
                <a:solidFill>
                  <a:schemeClr val="bg1"/>
                </a:solidFill>
              </a:rPr>
              <a:t>In the midst of it God pick Abram a former idol worshiper and made a covenant with him.</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t>From that point on God decided to get in the competition with Satan.</a:t>
            </a:r>
          </a:p>
          <a:p>
            <a:pPr lvl="0" algn="just"/>
            <a:r>
              <a:rPr lang="en-US" sz="4400" b="1" dirty="0" smtClean="0">
                <a:solidFill>
                  <a:srgbClr val="FFFF00"/>
                </a:solidFill>
              </a:rPr>
              <a:t>God said, “I am going to make me a nation that carries my name through the ancestral line of Abraham.</a:t>
            </a:r>
          </a:p>
          <a:p>
            <a:pPr lvl="0" algn="just"/>
            <a:r>
              <a:rPr lang="en-US" sz="4400" b="1" dirty="0" smtClean="0"/>
              <a:t>Satan got busy again by the time of Moses not even the Children of Israel had a good knowledge of God.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400" b="1" dirty="0" smtClean="0"/>
              <a:t>The Jewish people did not even know the name of their God, yet God removed all of them out of Egypt in one day, by beating Satan in every game that was on the table. </a:t>
            </a:r>
            <a:r>
              <a:rPr lang="en-US" sz="4400" b="1" dirty="0" smtClean="0">
                <a:solidFill>
                  <a:schemeClr val="accent6">
                    <a:lumMod val="75000"/>
                  </a:schemeClr>
                </a:solidFill>
              </a:rPr>
              <a:t>You tell me who is in charge?</a:t>
            </a:r>
          </a:p>
          <a:p>
            <a:pPr lvl="0" algn="just"/>
            <a:r>
              <a:rPr lang="en-US" sz="4400" b="1" dirty="0" smtClean="0"/>
              <a:t> </a:t>
            </a:r>
            <a:r>
              <a:rPr lang="en-US" sz="4400" b="1" dirty="0" smtClean="0">
                <a:solidFill>
                  <a:srgbClr val="FFFF00"/>
                </a:solidFill>
              </a:rPr>
              <a:t>God opened the Red Sea, fed the Israelites for 40 years in the desert and established them as a nation. </a:t>
            </a:r>
            <a:r>
              <a:rPr lang="en-US" sz="4400" b="1" dirty="0" smtClean="0">
                <a:solidFill>
                  <a:schemeClr val="accent6">
                    <a:lumMod val="75000"/>
                  </a:schemeClr>
                </a:solidFill>
              </a:rPr>
              <a:t>You tell me who is in charge?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t>Satan got busy again, after the death of the prominent leaders like Moses and Joshua and his generation, the Israelites forgot about their God and began to worship the more popular gods.</a:t>
            </a:r>
          </a:p>
          <a:p>
            <a:pPr lvl="0" algn="just"/>
            <a:r>
              <a:rPr lang="en-US" sz="4400" b="1" dirty="0" smtClean="0">
                <a:solidFill>
                  <a:srgbClr val="FFFF00"/>
                </a:solidFill>
              </a:rPr>
              <a:t>God sent famine and war and pestilence and sicknesses to them as promised.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6000" b="1" dirty="0" smtClean="0"/>
              <a:t>Though God always loses the popularity contest against Satan on earth but he never lost his seat as </a:t>
            </a:r>
            <a:r>
              <a:rPr lang="en-US" sz="6000" b="1" dirty="0" smtClean="0">
                <a:solidFill>
                  <a:schemeClr val="accent6">
                    <a:lumMod val="75000"/>
                  </a:schemeClr>
                </a:solidFill>
              </a:rPr>
              <a:t>Almighty God and Supreme ruler of the universe.</a:t>
            </a:r>
            <a:endParaRPr lang="en-US" sz="60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marL="0" indent="0" algn="ctr">
              <a:buNone/>
            </a:pPr>
            <a:r>
              <a:rPr lang="en-US" sz="4000" b="1" dirty="0" smtClean="0">
                <a:solidFill>
                  <a:srgbClr val="FF0000"/>
                </a:solidFill>
                <a:latin typeface="Arial Unicode MS" pitchFamily="34" charset="-128"/>
                <a:ea typeface="Arial Unicode MS" pitchFamily="34" charset="-128"/>
                <a:cs typeface="Arial Unicode MS" pitchFamily="34" charset="-128"/>
              </a:rPr>
              <a:t>SATAN FAILED TO GOD IN THE TEST OF POWER AGAINST GOD</a:t>
            </a:r>
          </a:p>
          <a:p>
            <a:pPr lvl="0" algn="just"/>
            <a:r>
              <a:rPr lang="en-US" sz="5400" b="1" dirty="0" smtClean="0">
                <a:solidFill>
                  <a:srgbClr val="0000CC"/>
                </a:solidFill>
                <a:latin typeface="Arial Unicode MS" pitchFamily="34" charset="-128"/>
                <a:ea typeface="Arial Unicode MS" pitchFamily="34" charset="-128"/>
                <a:cs typeface="Arial Unicode MS" pitchFamily="34" charset="-128"/>
              </a:rPr>
              <a:t>When Satan’s popularity was in its all time high in Israel to the point that they killed all the prophets of God and replace them by prophets of Baal</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Prophet Elisha says let’s not determine who the real God of the land is by popularity contest.</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 Let’s put them in the ring to see who is the strongest.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Let He who is the real true God bring fire and consume the sacrifice. </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Let the God who wins be the God of the whole Land.</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So they created the setting for the battle of the gods; to their biggest surprise, even with 850 cheerleaders shouting for Satan versus a handful of people for God, Satan was nowhere to be found that day. </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The devotees did all the their power to bring Satan to the scene, all to no avail</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He could not show up in person to face the humiliation in front of all of these people he had deceived for so long.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Although Satan did not show up, God showed up and consumed the wet sacrifice with fire and was declared the winner of the match.</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After it was all settled Elisha just raised his hand and signaled the true God to manifest Himself. </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before you know it all the sacrifices were consumed by fire. </a:t>
            </a:r>
            <a:r>
              <a:rPr lang="en-US" sz="4000" b="1" dirty="0" smtClean="0">
                <a:solidFill>
                  <a:srgbClr val="FF0000"/>
                </a:solidFill>
                <a:latin typeface="Arial Unicode MS" pitchFamily="34" charset="-128"/>
                <a:ea typeface="Arial Unicode MS" pitchFamily="34" charset="-128"/>
                <a:cs typeface="Arial Unicode MS" pitchFamily="34" charset="-128"/>
              </a:rPr>
              <a:t>You tell me who is in charge?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Satan got more popular again in the land which caused God to vanish the ten tribes and consequently the rest of Israel.</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400 years of silence from the part of God went by, and Satan got very popular again, yet when it seemed that the battle was lost, God showed up with the promised Messiah.</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Satan tried his best to destroy Jesus to no avail, then Satan knew right there and then that the tide was going to change for him.</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Satan inspired the killing of Jesus, but in three days, he was found alive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Jesus established His church, and Satan has being battling the church for 2000 years.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At times, Satan becomes even more popular than Jesus in the very church that Jesus created.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Now that the age of grace is drawing to a close, a segment of the church begins to be showered by the latter rain of grace. </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The church is now again beginning to exercise its authority while a great majority is falling into apostasy.</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The kingdom of Satan is in a big panic right now; his all time high popularity will not be able to save him from the calamities that are closing in on him and his kingdom.</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Once the fragile church of Christ is removed from earth, then the real showdown will begin.</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It will be Power versus power.</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Satan will run another popularity contest to line all the nations against Israel.</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Jesus will be coming to the scene with his kingdom and his entourage and sit on the throne of David for 1000 years, meanwhile the popular god of this age will be locked up in chains.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After the reign of Christ, Satan will be released from prison, and he will run his last popularity contest against God.</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After his release, in no time, the master of popularity will gather all the nations of the earth against the Holy city of God.</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At which point God will no longer have any interest on this planet.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000" b="1" dirty="0" smtClean="0">
                <a:solidFill>
                  <a:schemeClr val="tx1"/>
                </a:solidFill>
                <a:latin typeface="Arial Unicode MS" pitchFamily="34" charset="-128"/>
                <a:ea typeface="Arial Unicode MS" pitchFamily="34" charset="-128"/>
                <a:cs typeface="Arial Unicode MS" pitchFamily="34" charset="-128"/>
              </a:rPr>
              <a:t>With all the insulations removed, meaning the people of interest who kept God from destroying this earth, God will send His wrap and consume this whole physical creation.</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Satan will be thrown in the lake of fire to be tormented day and night for ever and ever</a:t>
            </a:r>
          </a:p>
          <a:p>
            <a:pPr lvl="0" algn="just"/>
            <a:r>
              <a:rPr lang="en-US" sz="4000" b="1" dirty="0" smtClean="0">
                <a:solidFill>
                  <a:schemeClr val="tx1"/>
                </a:solidFill>
                <a:latin typeface="Arial Unicode MS" pitchFamily="34" charset="-128"/>
                <a:ea typeface="Arial Unicode MS" pitchFamily="34" charset="-128"/>
                <a:cs typeface="Arial Unicode MS" pitchFamily="34" charset="-128"/>
              </a:rPr>
              <a:t>And the Eternal God will begin a new project of creation where evil can never permeate.</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8000" b="1" dirty="0" smtClean="0">
                <a:latin typeface="Arial Unicode MS" pitchFamily="34" charset="-128"/>
                <a:ea typeface="Arial Unicode MS" pitchFamily="34" charset="-128"/>
                <a:cs typeface="Arial Unicode MS" pitchFamily="34" charset="-128"/>
              </a:rPr>
              <a:t>God does not run His kingdom by popularity contest </a:t>
            </a:r>
            <a:r>
              <a:rPr lang="en-US" sz="8000" b="1" dirty="0" smtClean="0">
                <a:solidFill>
                  <a:srgbClr val="0000CC"/>
                </a:solidFill>
                <a:latin typeface="Arial Unicode MS" pitchFamily="34" charset="-128"/>
                <a:ea typeface="Arial Unicode MS" pitchFamily="34" charset="-128"/>
                <a:cs typeface="Arial Unicode MS" pitchFamily="34" charset="-128"/>
              </a:rPr>
              <a:t>but He always wins.</a:t>
            </a:r>
            <a:endParaRPr lang="en-US" sz="8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CONCLUSION</a:t>
            </a:r>
          </a:p>
          <a:p>
            <a:pPr algn="just"/>
            <a:r>
              <a:rPr lang="en-US" sz="4400" b="1" dirty="0" smtClean="0">
                <a:solidFill>
                  <a:srgbClr val="C00000"/>
                </a:solidFill>
                <a:latin typeface="Arial Unicode MS" pitchFamily="34" charset="-128"/>
                <a:ea typeface="Arial Unicode MS" pitchFamily="34" charset="-128"/>
                <a:cs typeface="Arial Unicode MS" pitchFamily="34" charset="-128"/>
              </a:rPr>
              <a:t>Revelation 21:1-5 </a:t>
            </a:r>
          </a:p>
          <a:p>
            <a:pPr algn="just"/>
            <a:r>
              <a:rPr lang="en-US" sz="4400" b="1" dirty="0" smtClean="0">
                <a:solidFill>
                  <a:srgbClr val="C00000"/>
                </a:solidFill>
                <a:latin typeface="Arial Unicode MS" pitchFamily="34" charset="-128"/>
                <a:ea typeface="Arial Unicode MS" pitchFamily="34" charset="-128"/>
                <a:cs typeface="Arial Unicode MS" pitchFamily="34" charset="-128"/>
              </a:rPr>
              <a:t>1 </a:t>
            </a:r>
            <a:r>
              <a:rPr lang="en-US" sz="4400" b="1" dirty="0" smtClean="0">
                <a:latin typeface="Arial Unicode MS" pitchFamily="34" charset="-128"/>
                <a:ea typeface="Arial Unicode MS" pitchFamily="34" charset="-128"/>
                <a:cs typeface="Arial Unicode MS" pitchFamily="34" charset="-128"/>
              </a:rPr>
              <a:t>¶ Now I saw a new heaven and a new earth, for the first heaven and the first earth had passed away. Also there was no more sea.</a:t>
            </a: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chemeClr val="bg1"/>
                </a:solidFill>
                <a:latin typeface="Arial Unicode MS" pitchFamily="34" charset="-128"/>
                <a:ea typeface="Arial Unicode MS" pitchFamily="34" charset="-128"/>
                <a:cs typeface="Arial Unicode MS" pitchFamily="34" charset="-128"/>
              </a:rPr>
              <a:t>2 Then I, John, saw the holy city, New Jerusalem, coming down out of heaven from God, prepared as a bride adorned for her husband.</a:t>
            </a:r>
          </a:p>
          <a:p>
            <a:pPr algn="just"/>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en-US" sz="4000" b="1" dirty="0" smtClean="0">
                <a:latin typeface="Arial Unicode MS" pitchFamily="34" charset="-128"/>
                <a:ea typeface="Arial Unicode MS" pitchFamily="34" charset="-128"/>
                <a:cs typeface="Arial Unicode MS" pitchFamily="34" charset="-128"/>
              </a:rPr>
              <a:t>3 And I heard a loud voice from heaven saying, "Behold, the tabernacle of God is with men, and He will dwell with them, and they shall be His people. God Himself will be with them and be their God.</a:t>
            </a:r>
          </a:p>
          <a:p>
            <a:pPr algn="just"/>
            <a:r>
              <a:rPr lang="en-US" sz="4000" b="1" dirty="0" smtClean="0">
                <a:solidFill>
                  <a:schemeClr val="bg1"/>
                </a:solidFill>
                <a:latin typeface="Arial Unicode MS" pitchFamily="34" charset="-128"/>
                <a:ea typeface="Arial Unicode MS" pitchFamily="34" charset="-128"/>
                <a:cs typeface="Arial Unicode MS" pitchFamily="34" charset="-128"/>
              </a:rPr>
              <a:t> 4 "And God will wipe away every tear from their eyes; there shall be no more death, nor sorrow, nor crying. There shall be no more pain, for the former things have passed away."</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en-US" sz="5400" b="1" dirty="0" smtClean="0">
                <a:latin typeface="Arial Unicode MS" pitchFamily="34" charset="-128"/>
                <a:ea typeface="Arial Unicode MS" pitchFamily="34" charset="-128"/>
                <a:cs typeface="Arial Unicode MS" pitchFamily="34" charset="-128"/>
              </a:rPr>
              <a:t>5 Then He who sat on the throne said, "Behold, I make all things new." And He said to me, "Write, for these words are true and faithful</a:t>
            </a:r>
            <a:r>
              <a:rPr lang="en-US" sz="5400" b="1" dirty="0" smtClean="0">
                <a:latin typeface="Arial Unicode MS" pitchFamily="34" charset="-128"/>
                <a:ea typeface="Arial Unicode MS" pitchFamily="34" charset="-128"/>
                <a:cs typeface="Arial Unicode MS" pitchFamily="34" charset="-128"/>
              </a:rPr>
              <a:t>." </a:t>
            </a:r>
            <a:endParaRPr lang="en-US" sz="5400" b="1" dirty="0" smtClean="0">
              <a:latin typeface="Arial Unicode MS" pitchFamily="34" charset="-128"/>
              <a:ea typeface="Arial Unicode MS" pitchFamily="34" charset="-128"/>
              <a:cs typeface="Arial Unicode MS" pitchFamily="34" charset="-128"/>
            </a:endParaRPr>
          </a:p>
          <a:p>
            <a:pPr lvl="0" algn="just"/>
            <a:r>
              <a:rPr lang="en-US" sz="5400" b="1" dirty="0" smtClean="0">
                <a:solidFill>
                  <a:srgbClr val="FF0000"/>
                </a:solidFill>
                <a:latin typeface="Arial Unicode MS" pitchFamily="34" charset="-128"/>
                <a:ea typeface="Arial Unicode MS" pitchFamily="34" charset="-128"/>
                <a:cs typeface="Arial Unicode MS" pitchFamily="34" charset="-128"/>
              </a:rPr>
              <a:t>God does not run His kingdom by popularity contest </a:t>
            </a:r>
            <a:r>
              <a:rPr lang="en-US" sz="5400" b="1" dirty="0" smtClean="0">
                <a:solidFill>
                  <a:srgbClr val="0000CC"/>
                </a:solidFill>
                <a:latin typeface="Arial Unicode MS" pitchFamily="34" charset="-128"/>
                <a:ea typeface="Arial Unicode MS" pitchFamily="34" charset="-128"/>
                <a:cs typeface="Arial Unicode MS" pitchFamily="34" charset="-128"/>
              </a:rPr>
              <a:t>but He always wins</a:t>
            </a:r>
            <a:r>
              <a:rPr lang="en-US" sz="5400" b="1" dirty="0" smtClean="0">
                <a:solidFill>
                  <a:srgbClr val="0000CC"/>
                </a:solidFill>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a:p>
            <a:pPr algn="r"/>
            <a:r>
              <a:rPr lang="en-US" sz="5400" b="1" dirty="0" smtClean="0">
                <a:latin typeface="Arial Unicode MS" pitchFamily="34" charset="-128"/>
                <a:ea typeface="Arial Unicode MS" pitchFamily="34" charset="-128"/>
                <a:cs typeface="Arial Unicode MS" pitchFamily="34" charset="-128"/>
              </a:rPr>
              <a:t>	</a:t>
            </a:r>
            <a:r>
              <a:rPr lang="en-US" sz="5400" b="1" dirty="0" smtClean="0">
                <a:solidFill>
                  <a:schemeClr val="bg1"/>
                </a:solidFill>
                <a:latin typeface="Arial Unicode MS" pitchFamily="34" charset="-128"/>
                <a:ea typeface="Arial Unicode MS" pitchFamily="34" charset="-128"/>
                <a:cs typeface="Arial Unicode MS" pitchFamily="34" charset="-128"/>
              </a:rPr>
              <a:t>AMEN</a:t>
            </a:r>
            <a:endParaRPr lang="en-US" sz="5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24710</TotalTime>
  <Words>2670</Words>
  <Application>Microsoft Office PowerPoint</Application>
  <PresentationFormat>On-screen Show (4:3)</PresentationFormat>
  <Paragraphs>151</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CHRIST THE ROCK CONGREGATION SUNDY FEBRUARY 19TH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79</cp:revision>
  <dcterms:created xsi:type="dcterms:W3CDTF">2022-11-04T00:47:37Z</dcterms:created>
  <dcterms:modified xsi:type="dcterms:W3CDTF">2023-02-16T22:54:11Z</dcterms:modified>
</cp:coreProperties>
</file>