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8" r:id="rId2"/>
    <p:sldId id="420" r:id="rId3"/>
    <p:sldId id="465" r:id="rId4"/>
    <p:sldId id="466" r:id="rId5"/>
    <p:sldId id="460" r:id="rId6"/>
    <p:sldId id="467" r:id="rId7"/>
    <p:sldId id="468" r:id="rId8"/>
    <p:sldId id="431" r:id="rId9"/>
    <p:sldId id="469" r:id="rId10"/>
    <p:sldId id="470" r:id="rId11"/>
    <p:sldId id="471" r:id="rId12"/>
    <p:sldId id="461" r:id="rId13"/>
    <p:sldId id="472" r:id="rId14"/>
    <p:sldId id="473" r:id="rId15"/>
    <p:sldId id="479" r:id="rId16"/>
    <p:sldId id="480" r:id="rId17"/>
    <p:sldId id="481" r:id="rId18"/>
    <p:sldId id="483" r:id="rId19"/>
    <p:sldId id="484" r:id="rId20"/>
    <p:sldId id="462" r:id="rId21"/>
    <p:sldId id="485" r:id="rId22"/>
    <p:sldId id="486" r:id="rId23"/>
    <p:sldId id="487" r:id="rId24"/>
    <p:sldId id="488" r:id="rId25"/>
    <p:sldId id="489" r:id="rId26"/>
    <p:sldId id="463" r:id="rId27"/>
    <p:sldId id="490" r:id="rId28"/>
    <p:sldId id="491" r:id="rId29"/>
    <p:sldId id="493" r:id="rId30"/>
    <p:sldId id="494" r:id="rId31"/>
    <p:sldId id="464" r:id="rId32"/>
    <p:sldId id="495" r:id="rId33"/>
    <p:sldId id="496" r:id="rId34"/>
    <p:sldId id="497" r:id="rId35"/>
    <p:sldId id="498" r:id="rId36"/>
    <p:sldId id="500" r:id="rId37"/>
    <p:sldId id="432" r:id="rId38"/>
    <p:sldId id="501" r:id="rId39"/>
    <p:sldId id="502" r:id="rId40"/>
    <p:sldId id="503" r:id="rId41"/>
    <p:sldId id="50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2/11/2023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2/11/2023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2/11/2023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2/11/2023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2/11/2023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SUNDY FEBRUARY 12</a:t>
            </a:r>
            <a:r>
              <a:rPr lang="en-US" b="1" baseline="30000" dirty="0" smtClean="0">
                <a:solidFill>
                  <a:srgbClr val="0D069A"/>
                </a:solidFill>
              </a:rPr>
              <a:t>TH</a:t>
            </a:r>
            <a:r>
              <a:rPr lang="en-US" b="1" dirty="0" smtClean="0">
                <a:solidFill>
                  <a:srgbClr val="0D069A"/>
                </a:solidFill>
              </a:rPr>
              <a:t> 2023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pic>
        <p:nvPicPr>
          <p:cNvPr id="6" name="Picture 5" descr="Judges 6:12 KJV Desktop Wallpaper - And the angel of the ..."/>
          <p:cNvPicPr/>
          <p:nvPr/>
        </p:nvPicPr>
        <p:blipFill>
          <a:blip r:embed="rId2"/>
          <a:srcRect/>
          <a:stretch>
            <a:fillRect/>
          </a:stretch>
        </p:blipFill>
        <p:spPr bwMode="auto">
          <a:xfrm>
            <a:off x="0" y="4038600"/>
            <a:ext cx="9144000" cy="2971800"/>
          </a:xfrm>
          <a:prstGeom prst="rect">
            <a:avLst/>
          </a:prstGeom>
          <a:noFill/>
          <a:ln w="9525">
            <a:noFill/>
            <a:miter lim="800000"/>
            <a:headEnd/>
            <a:tailEnd/>
          </a:ln>
        </p:spPr>
      </p:pic>
      <p:sp>
        <p:nvSpPr>
          <p:cNvPr id="32769" name="Rectangle 1"/>
          <p:cNvSpPr>
            <a:spLocks noChangeArrowheads="1"/>
          </p:cNvSpPr>
          <p:nvPr/>
        </p:nvSpPr>
        <p:spPr bwMode="auto">
          <a:xfrm>
            <a:off x="0" y="2971800"/>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GIDEON  A  MIGHTY  MAN  OF VALOR  IN  CAGE</a:t>
            </a:r>
            <a:endParaRPr kumimoji="0" lang="fr-FR"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800" b="1" dirty="0" smtClean="0"/>
              <a:t>Judges 6:1-6</a:t>
            </a:r>
            <a:endParaRPr lang="en-US" sz="2800" dirty="0" smtClean="0"/>
          </a:p>
          <a:p>
            <a:pPr algn="just"/>
            <a:r>
              <a:rPr lang="en-US" sz="4000" dirty="0" smtClean="0"/>
              <a:t>1 ¶ Then the children of Israel </a:t>
            </a:r>
            <a:r>
              <a:rPr lang="en-US" sz="4000" b="1" u="sng" dirty="0" smtClean="0"/>
              <a:t>did evil</a:t>
            </a:r>
            <a:r>
              <a:rPr lang="en-US" sz="4000" dirty="0" smtClean="0"/>
              <a:t> in the sight of the LORD. So the LORD delivered them into the hand of </a:t>
            </a:r>
            <a:r>
              <a:rPr lang="en-US" sz="4000" b="1" u="sng" dirty="0" err="1" smtClean="0"/>
              <a:t>Midian</a:t>
            </a:r>
            <a:r>
              <a:rPr lang="en-US" sz="4000" dirty="0" smtClean="0"/>
              <a:t> for </a:t>
            </a:r>
            <a:r>
              <a:rPr lang="en-US" sz="4000" b="1" u="sng" dirty="0" smtClean="0"/>
              <a:t>seven years</a:t>
            </a:r>
            <a:r>
              <a:rPr lang="en-US" sz="4000" dirty="0" smtClean="0"/>
              <a:t>,</a:t>
            </a:r>
          </a:p>
          <a:p>
            <a:pPr algn="just"/>
            <a:r>
              <a:rPr lang="en-US" sz="4000" dirty="0" smtClean="0"/>
              <a:t> 2 and the hand of </a:t>
            </a:r>
            <a:r>
              <a:rPr lang="en-US" sz="4000" dirty="0" err="1" smtClean="0"/>
              <a:t>Midian</a:t>
            </a:r>
            <a:r>
              <a:rPr lang="en-US" sz="4000" dirty="0" smtClean="0"/>
              <a:t> prevailed against Israel. Because of the </a:t>
            </a:r>
            <a:r>
              <a:rPr lang="en-US" sz="4000" dirty="0" err="1" smtClean="0"/>
              <a:t>Midianites</a:t>
            </a:r>
            <a:r>
              <a:rPr lang="en-US" sz="4000" dirty="0" smtClean="0"/>
              <a:t>, the children of Israel made for themselves the </a:t>
            </a:r>
            <a:r>
              <a:rPr lang="en-US" sz="4000" b="1" u="sng" dirty="0" smtClean="0"/>
              <a:t>dens</a:t>
            </a:r>
            <a:r>
              <a:rPr lang="en-US" sz="4000" dirty="0" smtClean="0"/>
              <a:t>, the </a:t>
            </a:r>
            <a:r>
              <a:rPr lang="en-US" sz="4000" b="1" u="sng" dirty="0" smtClean="0"/>
              <a:t>caves</a:t>
            </a:r>
            <a:r>
              <a:rPr lang="en-US" sz="4000" dirty="0" smtClean="0"/>
              <a:t>, and the </a:t>
            </a:r>
            <a:r>
              <a:rPr lang="en-US" sz="4000" b="1" u="sng" dirty="0" smtClean="0"/>
              <a:t>strongholds</a:t>
            </a:r>
            <a:r>
              <a:rPr lang="en-US" sz="4000" dirty="0" smtClean="0"/>
              <a:t> which are in the mountains. [Living in holes]</a:t>
            </a:r>
          </a:p>
          <a:p>
            <a:pPr algn="just"/>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2800" dirty="0" smtClean="0"/>
              <a:t> </a:t>
            </a:r>
            <a:r>
              <a:rPr lang="en-US" sz="4400" dirty="0" smtClean="0"/>
              <a:t>3 So it was, whenever Israel had sown, </a:t>
            </a:r>
            <a:r>
              <a:rPr lang="en-US" sz="4400" b="1" dirty="0" err="1" smtClean="0"/>
              <a:t>Midianites</a:t>
            </a:r>
            <a:r>
              <a:rPr lang="en-US" sz="4400" dirty="0" smtClean="0"/>
              <a:t> would come up; also </a:t>
            </a:r>
            <a:r>
              <a:rPr lang="en-US" sz="4400" b="1" u="sng" dirty="0" err="1" smtClean="0"/>
              <a:t>Amalekites</a:t>
            </a:r>
            <a:r>
              <a:rPr lang="en-US" sz="4400" dirty="0" smtClean="0"/>
              <a:t> and the people </a:t>
            </a:r>
            <a:r>
              <a:rPr lang="en-US" sz="4400" b="1" u="sng" dirty="0" smtClean="0"/>
              <a:t>of the East</a:t>
            </a:r>
            <a:r>
              <a:rPr lang="en-US" sz="4400" dirty="0" smtClean="0"/>
              <a:t> would come up against them. [</a:t>
            </a:r>
            <a:r>
              <a:rPr lang="en-US" sz="4400" b="1" dirty="0" smtClean="0"/>
              <a:t>3 x factor</a:t>
            </a:r>
            <a:r>
              <a:rPr lang="en-US" sz="4400" dirty="0" smtClean="0"/>
              <a:t>]</a:t>
            </a:r>
          </a:p>
          <a:p>
            <a:pPr algn="just"/>
            <a:r>
              <a:rPr lang="en-US" sz="4400" dirty="0" smtClean="0"/>
              <a:t> 4 Then they would encamp against them and destroy the produce of the earth as far as </a:t>
            </a:r>
            <a:r>
              <a:rPr lang="en-US" sz="4400" b="1" dirty="0" smtClean="0"/>
              <a:t>Gaza</a:t>
            </a:r>
            <a:r>
              <a:rPr lang="en-US" sz="4400" dirty="0" smtClean="0"/>
              <a:t>, and leave </a:t>
            </a:r>
            <a:r>
              <a:rPr lang="en-US" sz="4400" b="1" dirty="0" smtClean="0"/>
              <a:t>no sustenance</a:t>
            </a:r>
            <a:r>
              <a:rPr lang="en-US" sz="4400" dirty="0" smtClean="0"/>
              <a:t> for Israel, neither</a:t>
            </a:r>
            <a:r>
              <a:rPr lang="en-US" sz="4400" b="1" dirty="0" smtClean="0"/>
              <a:t> sheep</a:t>
            </a:r>
            <a:r>
              <a:rPr lang="en-US" sz="4400" dirty="0" smtClean="0"/>
              <a:t> nor </a:t>
            </a:r>
            <a:r>
              <a:rPr lang="en-US" sz="4400" b="1" dirty="0" smtClean="0"/>
              <a:t>ox</a:t>
            </a:r>
            <a:r>
              <a:rPr lang="en-US" sz="4400" dirty="0" smtClean="0"/>
              <a:t> nor </a:t>
            </a:r>
            <a:r>
              <a:rPr lang="en-US" sz="4400" b="1" dirty="0" smtClean="0"/>
              <a:t>donkey</a:t>
            </a:r>
            <a:r>
              <a:rPr lang="en-US" sz="4400" dirty="0" smtClean="0"/>
              <a:t>.</a:t>
            </a:r>
          </a:p>
          <a:p>
            <a:pPr algn="just">
              <a:buNone/>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algn="just"/>
            <a:r>
              <a:rPr lang="en-US" sz="4300" dirty="0" smtClean="0"/>
              <a:t> 5 For they would come up with their </a:t>
            </a:r>
            <a:r>
              <a:rPr lang="en-US" sz="4300" b="1" dirty="0" smtClean="0"/>
              <a:t>livestock</a:t>
            </a:r>
            <a:r>
              <a:rPr lang="en-US" sz="4300" dirty="0" smtClean="0"/>
              <a:t> and their </a:t>
            </a:r>
            <a:r>
              <a:rPr lang="en-US" sz="4300" b="1" dirty="0" smtClean="0"/>
              <a:t>tents</a:t>
            </a:r>
            <a:r>
              <a:rPr lang="en-US" sz="4300" dirty="0" smtClean="0"/>
              <a:t>, coming in </a:t>
            </a:r>
            <a:r>
              <a:rPr lang="en-US" sz="4300" b="1" dirty="0" smtClean="0"/>
              <a:t>as numerous as locusts</a:t>
            </a:r>
            <a:r>
              <a:rPr lang="en-US" sz="4300" dirty="0" smtClean="0"/>
              <a:t>; both they and their </a:t>
            </a:r>
            <a:r>
              <a:rPr lang="en-US" sz="4300" b="1" dirty="0" smtClean="0"/>
              <a:t>camels were without number</a:t>
            </a:r>
            <a:r>
              <a:rPr lang="en-US" sz="4300" dirty="0" smtClean="0"/>
              <a:t>; and they would enter the land to </a:t>
            </a:r>
            <a:r>
              <a:rPr lang="en-US" sz="4300" b="1" dirty="0" smtClean="0"/>
              <a:t>destroy it</a:t>
            </a:r>
            <a:r>
              <a:rPr lang="en-US" sz="4300" dirty="0" smtClean="0"/>
              <a:t>.</a:t>
            </a:r>
          </a:p>
          <a:p>
            <a:pPr algn="just"/>
            <a:r>
              <a:rPr lang="en-US" sz="4300" dirty="0" smtClean="0"/>
              <a:t> 6 So Israel was </a:t>
            </a:r>
            <a:r>
              <a:rPr lang="en-US" sz="4300" b="1" dirty="0" smtClean="0"/>
              <a:t>greatly impoverished</a:t>
            </a:r>
            <a:r>
              <a:rPr lang="en-US" sz="4300" dirty="0" smtClean="0"/>
              <a:t> because of the </a:t>
            </a:r>
            <a:r>
              <a:rPr lang="en-US" sz="4300" dirty="0" err="1" smtClean="0"/>
              <a:t>Midianites</a:t>
            </a:r>
            <a:r>
              <a:rPr lang="en-US" sz="4300" dirty="0" smtClean="0"/>
              <a:t>, and the children of Israel </a:t>
            </a:r>
            <a:r>
              <a:rPr lang="en-US" sz="4300" b="1" dirty="0" smtClean="0"/>
              <a:t>cried out to the LORD. [</a:t>
            </a:r>
            <a:r>
              <a:rPr lang="en-US" sz="4300" dirty="0" smtClean="0"/>
              <a:t>Finally</a:t>
            </a:r>
            <a:r>
              <a:rPr lang="en-US" sz="4300" b="1" dirty="0" smtClean="0"/>
              <a:t>]</a:t>
            </a:r>
            <a:endParaRPr lang="en-US" sz="43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smtClean="0"/>
              <a:t>Judges 6:11-16</a:t>
            </a:r>
            <a:endParaRPr lang="en-US" sz="4000" dirty="0" smtClean="0"/>
          </a:p>
          <a:p>
            <a:pPr algn="just"/>
            <a:r>
              <a:rPr lang="en-US" sz="4000" dirty="0" smtClean="0"/>
              <a:t>11 ¶ Now the </a:t>
            </a:r>
            <a:r>
              <a:rPr lang="en-US" sz="4000" b="1" dirty="0" smtClean="0"/>
              <a:t>Angel of the LORD</a:t>
            </a:r>
            <a:r>
              <a:rPr lang="en-US" sz="4000" dirty="0" smtClean="0"/>
              <a:t> came and sat under the </a:t>
            </a:r>
            <a:r>
              <a:rPr lang="en-US" sz="4000" dirty="0" err="1" smtClean="0"/>
              <a:t>terebinth</a:t>
            </a:r>
            <a:r>
              <a:rPr lang="en-US" sz="4000" dirty="0" smtClean="0"/>
              <a:t> tree which was in </a:t>
            </a:r>
            <a:r>
              <a:rPr lang="en-US" sz="4000" dirty="0" err="1" smtClean="0"/>
              <a:t>Ophrah</a:t>
            </a:r>
            <a:r>
              <a:rPr lang="en-US" sz="4000" dirty="0" smtClean="0"/>
              <a:t>, which belonged to </a:t>
            </a:r>
            <a:r>
              <a:rPr lang="en-US" sz="4000" dirty="0" err="1" smtClean="0"/>
              <a:t>Joash</a:t>
            </a:r>
            <a:r>
              <a:rPr lang="en-US" sz="4000" dirty="0" smtClean="0"/>
              <a:t> the </a:t>
            </a:r>
            <a:r>
              <a:rPr lang="en-US" sz="4000" dirty="0" err="1" smtClean="0"/>
              <a:t>Abiezrite</a:t>
            </a:r>
            <a:r>
              <a:rPr lang="en-US" sz="4000" dirty="0" smtClean="0"/>
              <a:t>, while his son </a:t>
            </a:r>
            <a:r>
              <a:rPr lang="en-US" sz="4000" b="1" dirty="0" smtClean="0"/>
              <a:t>Gideon</a:t>
            </a:r>
            <a:r>
              <a:rPr lang="en-US" sz="4000" dirty="0" smtClean="0"/>
              <a:t> threshed wheat in the winepress, in order to </a:t>
            </a:r>
            <a:r>
              <a:rPr lang="en-US" sz="4000" b="1" dirty="0" smtClean="0"/>
              <a:t>hide</a:t>
            </a:r>
            <a:r>
              <a:rPr lang="en-US" sz="4000" dirty="0" smtClean="0"/>
              <a:t> it from the </a:t>
            </a:r>
            <a:r>
              <a:rPr lang="en-US" sz="4000" dirty="0" err="1" smtClean="0"/>
              <a:t>Midianites</a:t>
            </a:r>
            <a:r>
              <a:rPr lang="en-US" sz="4000" dirty="0" smtClean="0"/>
              <a:t>.</a:t>
            </a:r>
          </a:p>
          <a:p>
            <a:pPr algn="just"/>
            <a:r>
              <a:rPr lang="en-US" sz="4000" dirty="0" smtClean="0"/>
              <a:t> 12 And the Angel of the LORD appeared to him, and said to him, "</a:t>
            </a:r>
            <a:r>
              <a:rPr lang="en-US" sz="4000" b="1" u="sng" dirty="0" smtClean="0"/>
              <a:t>The LORD is with you, you mighty man of valor!"</a:t>
            </a:r>
            <a:endParaRPr lang="en-US" sz="40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smtClean="0"/>
              <a:t> 13 Gideon said to Him, "O my lord, if the LORD is with us, why then has all this happened to us? And where are all His miracles which our fathers told us about, saying, 'Did not the LORD bring us up from Egypt?' But now the LORD has forsaken us and delivered us into the hands of the </a:t>
            </a:r>
            <a:r>
              <a:rPr lang="en-US" sz="4800" dirty="0" err="1" smtClean="0"/>
              <a:t>Midianites</a:t>
            </a:r>
            <a:r>
              <a:rPr lang="en-US" sz="4800" dirty="0" smtClean="0"/>
              <a:t>."</a:t>
            </a:r>
          </a:p>
          <a:p>
            <a:pPr algn="just">
              <a:buNone/>
            </a:pPr>
            <a:endParaRPr lang="en-US"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solidFill>
        </p:spPr>
        <p:style>
          <a:lnRef idx="1">
            <a:schemeClr val="accent2"/>
          </a:lnRef>
          <a:fillRef idx="2">
            <a:schemeClr val="accent2"/>
          </a:fillRef>
          <a:effectRef idx="1">
            <a:schemeClr val="accent2"/>
          </a:effectRef>
          <a:fontRef idx="minor">
            <a:schemeClr val="dk1"/>
          </a:fontRef>
        </p:style>
        <p:txBody>
          <a:bodyPr>
            <a:noAutofit/>
          </a:bodyPr>
          <a:lstStyle/>
          <a:p>
            <a:pPr algn="just"/>
            <a:r>
              <a:rPr lang="en-US" sz="3800" dirty="0" smtClean="0"/>
              <a:t> 14 Then the LORD turned to him and said, "</a:t>
            </a:r>
            <a:r>
              <a:rPr lang="en-US" sz="3800" b="1" dirty="0" smtClean="0"/>
              <a:t>Go in this might of yours</a:t>
            </a:r>
            <a:r>
              <a:rPr lang="en-US" sz="3800" dirty="0" smtClean="0"/>
              <a:t>, and you shall save Israel from the hand of the </a:t>
            </a:r>
            <a:r>
              <a:rPr lang="en-US" sz="3800" dirty="0" err="1" smtClean="0"/>
              <a:t>Midianites</a:t>
            </a:r>
            <a:r>
              <a:rPr lang="en-US" sz="3800" dirty="0" smtClean="0"/>
              <a:t>. </a:t>
            </a:r>
            <a:r>
              <a:rPr lang="en-US" sz="3800" b="1" dirty="0" smtClean="0"/>
              <a:t>Have I not sent you</a:t>
            </a:r>
            <a:r>
              <a:rPr lang="en-US" sz="3800" dirty="0" smtClean="0"/>
              <a:t>?"</a:t>
            </a:r>
          </a:p>
          <a:p>
            <a:pPr algn="just"/>
            <a:r>
              <a:rPr lang="en-US" sz="3800" dirty="0" smtClean="0"/>
              <a:t> 15 So he said to Him, "O my Lord, how can I save Israel? Indeed my clan is the </a:t>
            </a:r>
            <a:r>
              <a:rPr lang="en-US" sz="3800" b="1" dirty="0" smtClean="0"/>
              <a:t>weakest in Manasseh</a:t>
            </a:r>
            <a:r>
              <a:rPr lang="en-US" sz="3800" dirty="0" smtClean="0"/>
              <a:t>, and I am the </a:t>
            </a:r>
            <a:r>
              <a:rPr lang="en-US" sz="3800" b="1" dirty="0" smtClean="0"/>
              <a:t>least in my father's house</a:t>
            </a:r>
            <a:r>
              <a:rPr lang="en-US" sz="3800" dirty="0" smtClean="0"/>
              <a:t>."</a:t>
            </a:r>
          </a:p>
          <a:p>
            <a:pPr algn="just"/>
            <a:r>
              <a:rPr lang="en-US" sz="3800" dirty="0" smtClean="0"/>
              <a:t> 16 And the LORD said to him, "</a:t>
            </a:r>
            <a:r>
              <a:rPr lang="en-US" sz="3800" u="sng" dirty="0" smtClean="0"/>
              <a:t>Surely I will be with you, and you shall defeat the </a:t>
            </a:r>
            <a:r>
              <a:rPr lang="en-US" sz="3800" u="sng" dirty="0" err="1" smtClean="0"/>
              <a:t>Midianites</a:t>
            </a:r>
            <a:r>
              <a:rPr lang="en-US" sz="3800" u="sng" dirty="0" smtClean="0"/>
              <a:t> as one man</a:t>
            </a:r>
            <a:r>
              <a:rPr lang="en-US" sz="3800" dirty="0" smtClean="0"/>
              <a:t>."</a:t>
            </a:r>
            <a:endParaRPr lang="en-US" sz="3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3600" b="1" dirty="0" smtClean="0">
                <a:solidFill>
                  <a:srgbClr val="92D050"/>
                </a:solidFill>
                <a:latin typeface="Arial Unicode MS" pitchFamily="34" charset="-128"/>
                <a:ea typeface="Arial Unicode MS" pitchFamily="34" charset="-128"/>
                <a:cs typeface="Arial Unicode MS" pitchFamily="34" charset="-128"/>
              </a:rPr>
              <a:t>INTRODUCTION</a:t>
            </a:r>
            <a:endParaRPr lang="en-US" sz="3600" dirty="0" smtClean="0">
              <a:solidFill>
                <a:srgbClr val="92D050"/>
              </a:solidFill>
              <a:latin typeface="Arial Unicode MS" pitchFamily="34" charset="-128"/>
              <a:ea typeface="Arial Unicode MS" pitchFamily="34" charset="-128"/>
              <a:cs typeface="Arial Unicode MS" pitchFamily="34" charset="-128"/>
            </a:endParaRPr>
          </a:p>
          <a:p>
            <a:pPr lvl="0" algn="just"/>
            <a:r>
              <a:rPr lang="en-US" sz="4600" b="1" dirty="0" smtClean="0">
                <a:latin typeface="Arial Unicode MS" pitchFamily="34" charset="-128"/>
                <a:ea typeface="Arial Unicode MS" pitchFamily="34" charset="-128"/>
                <a:cs typeface="Arial Unicode MS" pitchFamily="34" charset="-128"/>
              </a:rPr>
              <a:t>When we read the story of Gideon we can see that everyone on earth is walking around with unclaimed titles.</a:t>
            </a:r>
          </a:p>
          <a:p>
            <a:pPr lvl="0" algn="just"/>
            <a:r>
              <a:rPr lang="en-US" sz="4600" b="1" dirty="0" smtClean="0">
                <a:solidFill>
                  <a:srgbClr val="92D050"/>
                </a:solidFill>
                <a:latin typeface="Arial Unicode MS" pitchFamily="34" charset="-128"/>
                <a:ea typeface="Arial Unicode MS" pitchFamily="34" charset="-128"/>
                <a:cs typeface="Arial Unicode MS" pitchFamily="34" charset="-128"/>
              </a:rPr>
              <a:t>There are many unclaimed packages from heaven that came under the names that no one recognizes.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3800" b="1" dirty="0" smtClean="0">
                <a:latin typeface="Arial Unicode MS" pitchFamily="34" charset="-128"/>
                <a:ea typeface="Arial Unicode MS" pitchFamily="34" charset="-128"/>
                <a:cs typeface="Arial Unicode MS" pitchFamily="34" charset="-128"/>
              </a:rPr>
              <a:t>There are many salutations addressed to us that we do not respond to because we don't know our proper names, meaning our spiritual names.</a:t>
            </a:r>
          </a:p>
          <a:p>
            <a:pPr lvl="0" algn="just"/>
            <a:r>
              <a:rPr lang="en-US" sz="3800" b="1" dirty="0" smtClean="0">
                <a:solidFill>
                  <a:srgbClr val="92D050"/>
                </a:solidFill>
                <a:latin typeface="Arial Unicode MS" pitchFamily="34" charset="-128"/>
                <a:ea typeface="Arial Unicode MS" pitchFamily="34" charset="-128"/>
                <a:cs typeface="Arial Unicode MS" pitchFamily="34" charset="-128"/>
              </a:rPr>
              <a:t>The name that God gives us matches our personality and our missions in this life.</a:t>
            </a:r>
          </a:p>
          <a:p>
            <a:pPr lvl="0" algn="just"/>
            <a:r>
              <a:rPr lang="en-US" sz="3800" b="1" dirty="0" smtClean="0">
                <a:latin typeface="Arial Unicode MS" pitchFamily="34" charset="-128"/>
                <a:ea typeface="Arial Unicode MS" pitchFamily="34" charset="-128"/>
                <a:cs typeface="Arial Unicode MS" pitchFamily="34" charset="-128"/>
              </a:rPr>
              <a:t>Because we don't know our God-given name, we respond to other self-inflicted names that are imposed upon us.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We accept the label tag that society places on us.</a:t>
            </a:r>
          </a:p>
          <a:p>
            <a:pPr lvl="0" algn="just"/>
            <a:r>
              <a:rPr lang="en-US" sz="4400" b="1" dirty="0" smtClean="0">
                <a:solidFill>
                  <a:srgbClr val="92D050"/>
                </a:solidFill>
                <a:latin typeface="Arial Unicode MS" pitchFamily="34" charset="-128"/>
                <a:ea typeface="Arial Unicode MS" pitchFamily="34" charset="-128"/>
                <a:cs typeface="Arial Unicode MS" pitchFamily="34" charset="-128"/>
              </a:rPr>
              <a:t>We accept the names that our social-economic status imposes upon us.</a:t>
            </a:r>
          </a:p>
          <a:p>
            <a:pPr lvl="0" algn="just"/>
            <a:r>
              <a:rPr lang="en-US" sz="4400" b="1" dirty="0" smtClean="0">
                <a:latin typeface="Arial Unicode MS" pitchFamily="34" charset="-128"/>
                <a:ea typeface="Arial Unicode MS" pitchFamily="34" charset="-128"/>
                <a:cs typeface="Arial Unicode MS" pitchFamily="34" charset="-128"/>
              </a:rPr>
              <a:t>We accept the names that our enemies place on us.</a:t>
            </a:r>
          </a:p>
          <a:p>
            <a:pPr lvl="0" algn="just"/>
            <a:r>
              <a:rPr lang="en-US" sz="4400" b="1" dirty="0" smtClean="0">
                <a:solidFill>
                  <a:srgbClr val="92D050"/>
                </a:solidFill>
                <a:latin typeface="Arial Unicode MS" pitchFamily="34" charset="-128"/>
                <a:ea typeface="Arial Unicode MS" pitchFamily="34" charset="-128"/>
                <a:cs typeface="Arial Unicode MS" pitchFamily="34" charset="-128"/>
              </a:rPr>
              <a:t>We accept the names that the devil places on us.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We call ourselves names associated with defeat, failure and disappointment.</a:t>
            </a:r>
          </a:p>
          <a:p>
            <a:pPr lvl="0" algn="just"/>
            <a:r>
              <a:rPr lang="en-US" sz="4400" b="1" dirty="0" smtClean="0">
                <a:solidFill>
                  <a:srgbClr val="92D050"/>
                </a:solidFill>
                <a:latin typeface="Arial Unicode MS" pitchFamily="34" charset="-128"/>
                <a:ea typeface="Arial Unicode MS" pitchFamily="34" charset="-128"/>
                <a:cs typeface="Arial Unicode MS" pitchFamily="34" charset="-128"/>
              </a:rPr>
              <a:t>What is the name on your birth certificate?</a:t>
            </a:r>
          </a:p>
          <a:p>
            <a:pPr lvl="0" algn="just"/>
            <a:r>
              <a:rPr lang="en-US" sz="4400" b="1" dirty="0" smtClean="0">
                <a:latin typeface="Arial Unicode MS" pitchFamily="34" charset="-128"/>
                <a:ea typeface="Arial Unicode MS" pitchFamily="34" charset="-128"/>
                <a:cs typeface="Arial Unicode MS" pitchFamily="34" charset="-128"/>
              </a:rPr>
              <a:t>What is the name on your God's birth certificate?</a:t>
            </a:r>
          </a:p>
          <a:p>
            <a:pPr lvl="0" algn="just"/>
            <a:r>
              <a:rPr lang="en-US" sz="4400" b="1" dirty="0" smtClean="0">
                <a:solidFill>
                  <a:srgbClr val="92D050"/>
                </a:solidFill>
                <a:latin typeface="Arial Unicode MS" pitchFamily="34" charset="-128"/>
                <a:ea typeface="Arial Unicode MS" pitchFamily="34" charset="-128"/>
                <a:cs typeface="Arial Unicode MS" pitchFamily="34" charset="-128"/>
              </a:rPr>
              <a:t>Are both your names the same?</a:t>
            </a:r>
            <a:endParaRPr lang="en-US" sz="44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smtClean="0">
                <a:solidFill>
                  <a:srgbClr val="FF0000"/>
                </a:solidFill>
                <a:latin typeface="Arial Unicode MS" pitchFamily="34" charset="-128"/>
                <a:ea typeface="Arial Unicode MS" pitchFamily="34" charset="-128"/>
                <a:cs typeface="Arial Unicode MS" pitchFamily="34" charset="-128"/>
              </a:rPr>
              <a:t>THE CALL OF GIDEON</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We find a man in the Bible that did not go by the name tag that God gave him.</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Gideon was teased by the salutation he received from God. </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Social economic conditions are </a:t>
            </a:r>
            <a:r>
              <a:rPr lang="en-US" sz="4000" b="1" dirty="0" smtClean="0">
                <a:solidFill>
                  <a:srgbClr val="0000CC"/>
                </a:solidFill>
                <a:latin typeface="Arial Unicode MS" pitchFamily="34" charset="-128"/>
                <a:ea typeface="Arial Unicode MS" pitchFamily="34" charset="-128"/>
                <a:cs typeface="Arial Unicode MS" pitchFamily="34" charset="-128"/>
              </a:rPr>
              <a:t>powerful molds. </a:t>
            </a:r>
            <a:r>
              <a:rPr lang="en-US" sz="4000" b="1" dirty="0" smtClean="0">
                <a:solidFill>
                  <a:srgbClr val="0000CC"/>
                </a:solidFill>
                <a:latin typeface="Arial Unicode MS" pitchFamily="34" charset="-128"/>
                <a:ea typeface="Arial Unicode MS" pitchFamily="34" charset="-128"/>
                <a:cs typeface="Arial Unicode MS" pitchFamily="34" charset="-128"/>
              </a:rPr>
              <a:t>T</a:t>
            </a:r>
            <a:r>
              <a:rPr lang="en-US" sz="4000" b="1" dirty="0" smtClean="0">
                <a:solidFill>
                  <a:srgbClr val="0000CC"/>
                </a:solidFill>
                <a:latin typeface="Arial Unicode MS" pitchFamily="34" charset="-128"/>
                <a:ea typeface="Arial Unicode MS" pitchFamily="34" charset="-128"/>
                <a:cs typeface="Arial Unicode MS" pitchFamily="34" charset="-128"/>
              </a:rPr>
              <a:t>hey </a:t>
            </a:r>
            <a:r>
              <a:rPr lang="en-US" sz="4000" b="1" dirty="0" smtClean="0">
                <a:solidFill>
                  <a:srgbClr val="0000CC"/>
                </a:solidFill>
                <a:latin typeface="Arial Unicode MS" pitchFamily="34" charset="-128"/>
                <a:ea typeface="Arial Unicode MS" pitchFamily="34" charset="-128"/>
                <a:cs typeface="Arial Unicode MS" pitchFamily="34" charset="-128"/>
              </a:rPr>
              <a:t>can press you to the point that it becomes nearly impossible to be reshaped properly.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entire environment you live in poses a name tag on you, and that name is reinforced in all your interactions with others.</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If you live in a swamp, it's hard to hide it from others. You smell like it; you have mud in your feet and on your clothes.</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Your worldviews may reflect those of the people who live there with you.</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200" b="1" dirty="0" smtClean="0">
                <a:solidFill>
                  <a:srgbClr val="FF0000"/>
                </a:solidFill>
                <a:latin typeface="Arial Unicode MS" pitchFamily="34" charset="-128"/>
                <a:ea typeface="Arial Unicode MS" pitchFamily="34" charset="-128"/>
                <a:cs typeface="Arial Unicode MS" pitchFamily="34" charset="-128"/>
              </a:rPr>
              <a:t>Gideon was living a nightmare; he was experiencing a national shame.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There was No </a:t>
            </a:r>
            <a:r>
              <a:rPr lang="en-US" sz="4400" b="1" dirty="0" smtClean="0">
                <a:solidFill>
                  <a:srgbClr val="0000CC"/>
                </a:solidFill>
                <a:latin typeface="Arial Unicode MS" pitchFamily="34" charset="-128"/>
                <a:ea typeface="Arial Unicode MS" pitchFamily="34" charset="-128"/>
                <a:cs typeface="Arial Unicode MS" pitchFamily="34" charset="-128"/>
              </a:rPr>
              <a:t>King, no leader, no hope of change.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Israel was occupied by the </a:t>
            </a:r>
            <a:r>
              <a:rPr lang="en-US" sz="4400" b="1" dirty="0" err="1" smtClean="0">
                <a:solidFill>
                  <a:srgbClr val="FF0000"/>
                </a:solidFill>
                <a:latin typeface="Arial Unicode MS" pitchFamily="34" charset="-128"/>
                <a:ea typeface="Arial Unicode MS" pitchFamily="34" charset="-128"/>
                <a:cs typeface="Arial Unicode MS" pitchFamily="34" charset="-128"/>
              </a:rPr>
              <a:t>Midianites</a:t>
            </a:r>
            <a:r>
              <a:rPr lang="en-US" sz="4400" b="1" dirty="0" smtClean="0">
                <a:solidFill>
                  <a:srgbClr val="FF0000"/>
                </a:solidFill>
                <a:latin typeface="Arial Unicode MS" pitchFamily="34" charset="-128"/>
                <a:ea typeface="Arial Unicode MS" pitchFamily="34" charset="-128"/>
                <a:cs typeface="Arial Unicode MS" pitchFamily="34" charset="-128"/>
              </a:rPr>
              <a: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Dominion of the </a:t>
            </a:r>
            <a:r>
              <a:rPr lang="en-US" sz="4400" b="1" dirty="0" err="1" smtClean="0">
                <a:solidFill>
                  <a:srgbClr val="0000CC"/>
                </a:solidFill>
                <a:latin typeface="Arial Unicode MS" pitchFamily="34" charset="-128"/>
                <a:ea typeface="Arial Unicode MS" pitchFamily="34" charset="-128"/>
                <a:cs typeface="Arial Unicode MS" pitchFamily="34" charset="-128"/>
              </a:rPr>
              <a:t>Midianites</a:t>
            </a:r>
            <a:r>
              <a:rPr lang="en-US" sz="4400" b="1" dirty="0" smtClean="0">
                <a:solidFill>
                  <a:srgbClr val="0000CC"/>
                </a:solidFill>
                <a:latin typeface="Arial Unicode MS" pitchFamily="34" charset="-128"/>
                <a:ea typeface="Arial Unicode MS" pitchFamily="34" charset="-128"/>
                <a:cs typeface="Arial Unicode MS" pitchFamily="34" charset="-128"/>
              </a:rPr>
              <a:t> was a humiliating and destructive one.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200" b="1" dirty="0" smtClean="0">
                <a:solidFill>
                  <a:srgbClr val="FF0000"/>
                </a:solidFill>
                <a:latin typeface="Arial Unicode MS" pitchFamily="34" charset="-128"/>
                <a:ea typeface="Arial Unicode MS" pitchFamily="34" charset="-128"/>
                <a:cs typeface="Arial Unicode MS" pitchFamily="34" charset="-128"/>
              </a:rPr>
              <a:t>The </a:t>
            </a:r>
            <a:r>
              <a:rPr lang="en-US" sz="4200" b="1" dirty="0" err="1" smtClean="0">
                <a:solidFill>
                  <a:srgbClr val="FF0000"/>
                </a:solidFill>
                <a:latin typeface="Arial Unicode MS" pitchFamily="34" charset="-128"/>
                <a:ea typeface="Arial Unicode MS" pitchFamily="34" charset="-128"/>
                <a:cs typeface="Arial Unicode MS" pitchFamily="34" charset="-128"/>
              </a:rPr>
              <a:t>Midianites</a:t>
            </a:r>
            <a:r>
              <a:rPr lang="en-US" sz="4200" b="1" dirty="0" smtClean="0">
                <a:solidFill>
                  <a:srgbClr val="FF0000"/>
                </a:solidFill>
                <a:latin typeface="Arial Unicode MS" pitchFamily="34" charset="-128"/>
                <a:ea typeface="Arial Unicode MS" pitchFamily="34" charset="-128"/>
                <a:cs typeface="Arial Unicode MS" pitchFamily="34" charset="-128"/>
              </a:rPr>
              <a:t> took pleasure in </a:t>
            </a:r>
            <a:r>
              <a:rPr lang="en-US" sz="4200" b="1" dirty="0" err="1" smtClean="0">
                <a:solidFill>
                  <a:srgbClr val="FF0000"/>
                </a:solidFill>
                <a:latin typeface="Arial Unicode MS" pitchFamily="34" charset="-128"/>
                <a:ea typeface="Arial Unicode MS" pitchFamily="34" charset="-128"/>
                <a:cs typeface="Arial Unicode MS" pitchFamily="34" charset="-128"/>
              </a:rPr>
              <a:t>Harrassing</a:t>
            </a:r>
            <a:r>
              <a:rPr lang="en-US" sz="4200" b="1" dirty="0" smtClean="0">
                <a:solidFill>
                  <a:srgbClr val="FF0000"/>
                </a:solidFill>
                <a:latin typeface="Arial Unicode MS" pitchFamily="34" charset="-128"/>
                <a:ea typeface="Arial Unicode MS" pitchFamily="34" charset="-128"/>
                <a:cs typeface="Arial Unicode MS" pitchFamily="34" charset="-128"/>
              </a:rPr>
              <a:t> the Jews. </a:t>
            </a:r>
          </a:p>
          <a:p>
            <a:pPr lvl="0" algn="just"/>
            <a:r>
              <a:rPr lang="en-US" sz="4200" b="1" dirty="0" smtClean="0">
                <a:solidFill>
                  <a:srgbClr val="0000CC"/>
                </a:solidFill>
                <a:latin typeface="Arial Unicode MS" pitchFamily="34" charset="-128"/>
                <a:ea typeface="Arial Unicode MS" pitchFamily="34" charset="-128"/>
                <a:cs typeface="Arial Unicode MS" pitchFamily="34" charset="-128"/>
              </a:rPr>
              <a:t>They managed to force the Jews to flee to the mountains and live in holes and dens.</a:t>
            </a:r>
          </a:p>
          <a:p>
            <a:pPr lvl="0" algn="just"/>
            <a:r>
              <a:rPr lang="en-US" sz="4200" b="1" dirty="0" smtClean="0">
                <a:solidFill>
                  <a:srgbClr val="FF0000"/>
                </a:solidFill>
                <a:latin typeface="Arial Unicode MS" pitchFamily="34" charset="-128"/>
                <a:ea typeface="Arial Unicode MS" pitchFamily="34" charset="-128"/>
                <a:cs typeface="Arial Unicode MS" pitchFamily="34" charset="-128"/>
              </a:rPr>
              <a:t>When the Jews planted their fields, before the harvest was ripe the </a:t>
            </a:r>
            <a:r>
              <a:rPr lang="en-US" sz="4200" b="1" dirty="0" err="1" smtClean="0">
                <a:solidFill>
                  <a:srgbClr val="FF0000"/>
                </a:solidFill>
                <a:latin typeface="Arial Unicode MS" pitchFamily="34" charset="-128"/>
                <a:ea typeface="Arial Unicode MS" pitchFamily="34" charset="-128"/>
                <a:cs typeface="Arial Unicode MS" pitchFamily="34" charset="-128"/>
              </a:rPr>
              <a:t>Midianites</a:t>
            </a:r>
            <a:r>
              <a:rPr lang="en-US" sz="4200" b="1" dirty="0" smtClean="0">
                <a:solidFill>
                  <a:srgbClr val="FF0000"/>
                </a:solidFill>
                <a:latin typeface="Arial Unicode MS" pitchFamily="34" charset="-128"/>
                <a:ea typeface="Arial Unicode MS" pitchFamily="34" charset="-128"/>
                <a:cs typeface="Arial Unicode MS" pitchFamily="34" charset="-128"/>
              </a:rPr>
              <a:t> would bring their animals to eat all the products of the field.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If they realized they had some grains saved, they would come to their houses and seize them.</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If they were milling some grains for food, they had to do it in secret.</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3 groups of people came to reinforce the dominion of the </a:t>
            </a:r>
            <a:r>
              <a:rPr lang="en-US" sz="4000" b="1" dirty="0" err="1" smtClean="0">
                <a:solidFill>
                  <a:srgbClr val="FF0000"/>
                </a:solidFill>
                <a:latin typeface="Arial Unicode MS" pitchFamily="34" charset="-128"/>
                <a:ea typeface="Arial Unicode MS" pitchFamily="34" charset="-128"/>
                <a:cs typeface="Arial Unicode MS" pitchFamily="34" charset="-128"/>
              </a:rPr>
              <a:t>Madianites</a:t>
            </a:r>
            <a:r>
              <a:rPr lang="en-US" sz="4000" b="1" dirty="0" smtClean="0">
                <a:solidFill>
                  <a:srgbClr val="FF0000"/>
                </a:solidFill>
                <a:latin typeface="Arial Unicode MS" pitchFamily="34" charset="-128"/>
                <a:ea typeface="Arial Unicode MS" pitchFamily="34" charset="-128"/>
                <a:cs typeface="Arial Unicode MS" pitchFamily="34" charset="-128"/>
              </a:rPr>
              <a:t>. The </a:t>
            </a:r>
            <a:r>
              <a:rPr lang="en-US" sz="4000" b="1" dirty="0" err="1" smtClean="0">
                <a:solidFill>
                  <a:srgbClr val="FF0000"/>
                </a:solidFill>
                <a:latin typeface="Arial Unicode MS" pitchFamily="34" charset="-128"/>
                <a:ea typeface="Arial Unicode MS" pitchFamily="34" charset="-128"/>
                <a:cs typeface="Arial Unicode MS" pitchFamily="34" charset="-128"/>
              </a:rPr>
              <a:t>Madianites</a:t>
            </a:r>
            <a:r>
              <a:rPr lang="en-US" sz="4000" b="1" dirty="0" smtClean="0">
                <a:solidFill>
                  <a:srgbClr val="FF0000"/>
                </a:solidFill>
                <a:latin typeface="Arial Unicode MS" pitchFamily="34" charset="-128"/>
                <a:ea typeface="Arial Unicode MS" pitchFamily="34" charset="-128"/>
                <a:cs typeface="Arial Unicode MS" pitchFamily="34" charset="-128"/>
              </a:rPr>
              <a:t>, the </a:t>
            </a:r>
            <a:r>
              <a:rPr lang="en-US" sz="4000" b="1" dirty="0" err="1" smtClean="0">
                <a:solidFill>
                  <a:srgbClr val="FF0000"/>
                </a:solidFill>
                <a:latin typeface="Arial Unicode MS" pitchFamily="34" charset="-128"/>
                <a:ea typeface="Arial Unicode MS" pitchFamily="34" charset="-128"/>
                <a:cs typeface="Arial Unicode MS" pitchFamily="34" charset="-128"/>
              </a:rPr>
              <a:t>Amalekites</a:t>
            </a:r>
            <a:r>
              <a:rPr lang="en-US" sz="4000" b="1" dirty="0" smtClean="0">
                <a:solidFill>
                  <a:srgbClr val="FF0000"/>
                </a:solidFill>
                <a:latin typeface="Arial Unicode MS" pitchFamily="34" charset="-128"/>
                <a:ea typeface="Arial Unicode MS" pitchFamily="34" charset="-128"/>
                <a:cs typeface="Arial Unicode MS" pitchFamily="34" charset="-128"/>
              </a:rPr>
              <a:t> and the people of the East.</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Gideon was trapped in that system.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There was no United Nation to call upon.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There were no big brothers to come to their rescue.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morality level of the young Israelites was very low.</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Gideon was enduring an unending oppression when he received a peculiar salutation from God.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Gideon was greeted by a name he never knew he </a:t>
            </a:r>
            <a:r>
              <a:rPr lang="en-US" sz="4800" b="1" dirty="0" smtClean="0">
                <a:solidFill>
                  <a:srgbClr val="FF0000"/>
                </a:solidFill>
                <a:latin typeface="Arial Unicode MS" pitchFamily="34" charset="-128"/>
                <a:ea typeface="Arial Unicode MS" pitchFamily="34" charset="-128"/>
                <a:cs typeface="Arial Unicode MS" pitchFamily="34" charset="-128"/>
              </a:rPr>
              <a:t>possessed:. </a:t>
            </a:r>
            <a:r>
              <a:rPr lang="en-US" sz="4800" b="1" u="sng" dirty="0" smtClean="0">
                <a:solidFill>
                  <a:srgbClr val="FF0000"/>
                </a:solidFill>
                <a:latin typeface="Arial Unicode MS" pitchFamily="34" charset="-128"/>
                <a:ea typeface="Arial Unicode MS" pitchFamily="34" charset="-128"/>
                <a:cs typeface="Arial Unicode MS" pitchFamily="34" charset="-128"/>
              </a:rPr>
              <a:t>Mighty Men of Valor</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Gideon wanted to ensure it was not a joke that was being pulled on him.</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a:t>
            </a:r>
            <a:r>
              <a:rPr lang="en-US" sz="4800" b="1" dirty="0" smtClean="0">
                <a:solidFill>
                  <a:srgbClr val="FF0000"/>
                </a:solidFill>
                <a:latin typeface="Arial Unicode MS" pitchFamily="34" charset="-128"/>
                <a:ea typeface="Arial Unicode MS" pitchFamily="34" charset="-128"/>
                <a:cs typeface="Arial Unicode MS" pitchFamily="34" charset="-128"/>
              </a:rPr>
              <a:t>felt that was </a:t>
            </a:r>
            <a:r>
              <a:rPr lang="en-US" sz="4800" b="1" dirty="0" smtClean="0">
                <a:solidFill>
                  <a:srgbClr val="FF0000"/>
                </a:solidFill>
                <a:latin typeface="Arial Unicode MS" pitchFamily="34" charset="-128"/>
                <a:ea typeface="Arial Unicode MS" pitchFamily="34" charset="-128"/>
                <a:cs typeface="Arial Unicode MS" pitchFamily="34" charset="-128"/>
              </a:rPr>
              <a:t>at the very </a:t>
            </a:r>
            <a:r>
              <a:rPr lang="en-US" sz="4800" b="1" dirty="0" smtClean="0">
                <a:solidFill>
                  <a:srgbClr val="FF0000"/>
                </a:solidFill>
                <a:latin typeface="Arial Unicode MS" pitchFamily="34" charset="-128"/>
                <a:ea typeface="Arial Unicode MS" pitchFamily="34" charset="-128"/>
                <a:cs typeface="Arial Unicode MS" pitchFamily="34" charset="-128"/>
              </a:rPr>
              <a:t>bottom of the societal latter.</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His nation was occupied.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His family was poor.</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was the poorest and the youngest of his family.</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The greeting was accompanied with a command to go and deliver Israel with the strength that he </a:t>
            </a:r>
            <a:r>
              <a:rPr lang="en-US" sz="4800" b="1" dirty="0" smtClean="0">
                <a:solidFill>
                  <a:srgbClr val="FF0000"/>
                </a:solidFill>
                <a:latin typeface="Arial Unicode MS" pitchFamily="34" charset="-128"/>
                <a:ea typeface="Arial Unicode MS" pitchFamily="34" charset="-128"/>
                <a:cs typeface="Arial Unicode MS" pitchFamily="34" charset="-128"/>
              </a:rPr>
              <a:t>already had, </a:t>
            </a:r>
            <a:r>
              <a:rPr lang="en-US" sz="4800" b="1" dirty="0" smtClean="0">
                <a:solidFill>
                  <a:srgbClr val="FF0000"/>
                </a:solidFill>
                <a:latin typeface="Arial Unicode MS" pitchFamily="34" charset="-128"/>
                <a:ea typeface="Arial Unicode MS" pitchFamily="34" charset="-128"/>
                <a:cs typeface="Arial Unicode MS" pitchFamily="34" charset="-128"/>
              </a:rPr>
              <a:t>although </a:t>
            </a:r>
            <a:r>
              <a:rPr lang="en-US" sz="4800" b="1" dirty="0" smtClean="0">
                <a:solidFill>
                  <a:srgbClr val="FF0000"/>
                </a:solidFill>
                <a:latin typeface="Arial Unicode MS" pitchFamily="34" charset="-128"/>
                <a:ea typeface="Arial Unicode MS" pitchFamily="34" charset="-128"/>
                <a:cs typeface="Arial Unicode MS" pitchFamily="34" charset="-128"/>
              </a:rPr>
              <a:t>unknown </a:t>
            </a:r>
            <a:r>
              <a:rPr lang="en-US" sz="4800" b="1" dirty="0" smtClean="0">
                <a:solidFill>
                  <a:srgbClr val="FF0000"/>
                </a:solidFill>
                <a:latin typeface="Arial Unicode MS" pitchFamily="34" charset="-128"/>
                <a:ea typeface="Arial Unicode MS" pitchFamily="34" charset="-128"/>
                <a:cs typeface="Arial Unicode MS" pitchFamily="34" charset="-128"/>
              </a:rPr>
              <a:t>to him.</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GIDEON’S FIRST ASSIGNMENT TO TEAR THE ALTAR OF BAAL DOWN</a:t>
            </a:r>
          </a:p>
          <a:p>
            <a:pPr algn="just"/>
            <a:r>
              <a:rPr lang="en-US" sz="4000" b="1" dirty="0" smtClean="0">
                <a:solidFill>
                  <a:srgbClr val="FFFF00"/>
                </a:solidFill>
                <a:latin typeface="Arial Unicode MS" pitchFamily="34" charset="-128"/>
                <a:ea typeface="Arial Unicode MS" pitchFamily="34" charset="-128"/>
                <a:cs typeface="Arial Unicode MS" pitchFamily="34" charset="-128"/>
              </a:rPr>
              <a:t>Judges 6:25-26</a:t>
            </a:r>
          </a:p>
          <a:p>
            <a:pPr algn="just"/>
            <a:r>
              <a:rPr lang="en-US" sz="4000" b="1" dirty="0" smtClean="0">
                <a:latin typeface="Arial Unicode MS" pitchFamily="34" charset="-128"/>
                <a:ea typeface="Arial Unicode MS" pitchFamily="34" charset="-128"/>
                <a:cs typeface="Arial Unicode MS" pitchFamily="34" charset="-128"/>
              </a:rPr>
              <a:t>25 ¶ Now it came to pass the same night that the LORD said to him, "Take your father's young bull, the second bull of seven years old, and tear down the altar of Baal that your father has, and cut down the wooden image that is beside it;</a:t>
            </a:r>
          </a:p>
          <a:p>
            <a:pPr algn="just"/>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28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26 "and build an altar to the LORD your God on top of this rock in the proper arrangement, and take the second bull and offer a burnt sacrifice with the wood of the image which you shall cut down."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first assignment of Gideon was to destroy the altar of Baal that was in his family compound.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400" b="1" dirty="0" smtClean="0">
                <a:latin typeface="Arial Unicode MS" pitchFamily="34" charset="-128"/>
                <a:ea typeface="Arial Unicode MS" pitchFamily="34" charset="-128"/>
                <a:cs typeface="Arial Unicode MS" pitchFamily="34" charset="-128"/>
              </a:rPr>
              <a:t>He was also to build an altar dedicated to the </a:t>
            </a:r>
            <a:r>
              <a:rPr lang="en-US" sz="4400" b="1" dirty="0" smtClean="0">
                <a:latin typeface="Arial Unicode MS" pitchFamily="34" charset="-128"/>
                <a:ea typeface="Arial Unicode MS" pitchFamily="34" charset="-128"/>
                <a:cs typeface="Arial Unicode MS" pitchFamily="34" charset="-128"/>
              </a:rPr>
              <a:t>Lord in the place.</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Who would have thought that Gideon’s identity crisis was linked to the altar of Baal.</a:t>
            </a:r>
          </a:p>
          <a:p>
            <a:pPr lvl="0" algn="just"/>
            <a:r>
              <a:rPr lang="en-US" sz="4400" b="1" dirty="0" smtClean="0">
                <a:latin typeface="Arial Unicode MS" pitchFamily="34" charset="-128"/>
                <a:ea typeface="Arial Unicode MS" pitchFamily="34" charset="-128"/>
                <a:cs typeface="Arial Unicode MS" pitchFamily="34" charset="-128"/>
              </a:rPr>
              <a:t>The Israelites worshiped Baal out of fear in search of protection and prosperity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Unknowing to them, the altar of Baal was the prime reason for their dilemma.</a:t>
            </a:r>
          </a:p>
          <a:p>
            <a:pPr lvl="0" algn="just"/>
            <a:r>
              <a:rPr lang="en-US" sz="4400" b="1" dirty="0" smtClean="0">
                <a:latin typeface="Arial Unicode MS" pitchFamily="34" charset="-128"/>
                <a:ea typeface="Arial Unicode MS" pitchFamily="34" charset="-128"/>
                <a:cs typeface="Arial Unicode MS" pitchFamily="34" charset="-128"/>
              </a:rPr>
              <a:t>Before </a:t>
            </a:r>
            <a:r>
              <a:rPr lang="en-US" sz="4400" b="1" dirty="0" smtClean="0">
                <a:latin typeface="Arial Unicode MS" pitchFamily="34" charset="-128"/>
                <a:ea typeface="Arial Unicode MS" pitchFamily="34" charset="-128"/>
                <a:cs typeface="Arial Unicode MS" pitchFamily="34" charset="-128"/>
              </a:rPr>
              <a:t>Gideon could enter into God’s identity, he had to be freed from the grip of Baal.</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Gideon fought Baal for his personal freedom.</a:t>
            </a:r>
          </a:p>
          <a:p>
            <a:pPr lvl="0" algn="just"/>
            <a:r>
              <a:rPr lang="en-US" sz="4400" b="1" dirty="0" smtClean="0">
                <a:latin typeface="Arial Unicode MS" pitchFamily="34" charset="-128"/>
                <a:ea typeface="Arial Unicode MS" pitchFamily="34" charset="-128"/>
                <a:cs typeface="Arial Unicode MS" pitchFamily="34" charset="-128"/>
              </a:rPr>
              <a:t>Gideon had to get weed off the altar of Baal so that he could free his family.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300" b="1" dirty="0" smtClean="0">
                <a:latin typeface="Arial Unicode MS" pitchFamily="34" charset="-128"/>
                <a:ea typeface="Arial Unicode MS" pitchFamily="34" charset="-128"/>
                <a:cs typeface="Arial Unicode MS" pitchFamily="34" charset="-128"/>
              </a:rPr>
              <a:t>Gideon would continue to tear the </a:t>
            </a:r>
            <a:r>
              <a:rPr lang="en-US" sz="4300" b="1" dirty="0" smtClean="0">
                <a:latin typeface="Arial Unicode MS" pitchFamily="34" charset="-128"/>
                <a:ea typeface="Arial Unicode MS" pitchFamily="34" charset="-128"/>
                <a:cs typeface="Arial Unicode MS" pitchFamily="34" charset="-128"/>
              </a:rPr>
              <a:t>altars </a:t>
            </a:r>
            <a:r>
              <a:rPr lang="en-US" sz="4300" b="1" dirty="0" smtClean="0">
                <a:latin typeface="Arial Unicode MS" pitchFamily="34" charset="-128"/>
                <a:ea typeface="Arial Unicode MS" pitchFamily="34" charset="-128"/>
                <a:cs typeface="Arial Unicode MS" pitchFamily="34" charset="-128"/>
              </a:rPr>
              <a:t>of Baal throughout the land to free his nation from the dominion of the </a:t>
            </a:r>
            <a:r>
              <a:rPr lang="en-US" sz="4300" b="1" dirty="0" err="1" smtClean="0">
                <a:latin typeface="Arial Unicode MS" pitchFamily="34" charset="-128"/>
                <a:ea typeface="Arial Unicode MS" pitchFamily="34" charset="-128"/>
                <a:cs typeface="Arial Unicode MS" pitchFamily="34" charset="-128"/>
              </a:rPr>
              <a:t>Midianites</a:t>
            </a:r>
            <a:r>
              <a:rPr lang="en-US" sz="4300" b="1" dirty="0" smtClean="0">
                <a:latin typeface="Arial Unicode MS" pitchFamily="34" charset="-128"/>
                <a:ea typeface="Arial Unicode MS" pitchFamily="34" charset="-128"/>
                <a:cs typeface="Arial Unicode MS" pitchFamily="34" charset="-128"/>
              </a:rPr>
              <a:t>.</a:t>
            </a:r>
          </a:p>
          <a:p>
            <a:pPr lvl="0" algn="just"/>
            <a:r>
              <a:rPr lang="en-US" sz="4300" b="1" dirty="0" smtClean="0">
                <a:solidFill>
                  <a:schemeClr val="bg1"/>
                </a:solidFill>
                <a:latin typeface="Arial Unicode MS" pitchFamily="34" charset="-128"/>
                <a:ea typeface="Arial Unicode MS" pitchFamily="34" charset="-128"/>
                <a:cs typeface="Arial Unicode MS" pitchFamily="34" charset="-128"/>
              </a:rPr>
              <a:t>The first reason they lost their dignity and their sovereignty as a </a:t>
            </a:r>
            <a:r>
              <a:rPr lang="en-US" sz="4300" b="1" dirty="0" smtClean="0">
                <a:solidFill>
                  <a:schemeClr val="bg1"/>
                </a:solidFill>
                <a:latin typeface="Arial Unicode MS" pitchFamily="34" charset="-128"/>
                <a:ea typeface="Arial Unicode MS" pitchFamily="34" charset="-128"/>
                <a:cs typeface="Arial Unicode MS" pitchFamily="34" charset="-128"/>
              </a:rPr>
              <a:t>nation, </a:t>
            </a:r>
            <a:r>
              <a:rPr lang="en-US" sz="4300" b="1" dirty="0" smtClean="0">
                <a:solidFill>
                  <a:schemeClr val="bg1"/>
                </a:solidFill>
                <a:latin typeface="Arial Unicode MS" pitchFamily="34" charset="-128"/>
                <a:ea typeface="Arial Unicode MS" pitchFamily="34" charset="-128"/>
                <a:cs typeface="Arial Unicode MS" pitchFamily="34" charset="-128"/>
              </a:rPr>
              <a:t>was because they began to worship these pagan </a:t>
            </a:r>
            <a:r>
              <a:rPr lang="en-US" sz="4300" b="1" dirty="0" smtClean="0">
                <a:solidFill>
                  <a:schemeClr val="bg1"/>
                </a:solidFill>
                <a:latin typeface="Arial Unicode MS" pitchFamily="34" charset="-128"/>
                <a:ea typeface="Arial Unicode MS" pitchFamily="34" charset="-128"/>
                <a:cs typeface="Arial Unicode MS" pitchFamily="34" charset="-128"/>
              </a:rPr>
              <a:t>deities, </a:t>
            </a:r>
            <a:r>
              <a:rPr lang="en-US" sz="4300" b="1" dirty="0" smtClean="0">
                <a:solidFill>
                  <a:schemeClr val="bg1"/>
                </a:solidFill>
                <a:latin typeface="Arial Unicode MS" pitchFamily="34" charset="-128"/>
                <a:ea typeface="Arial Unicode MS" pitchFamily="34" charset="-128"/>
                <a:cs typeface="Arial Unicode MS" pitchFamily="34" charset="-128"/>
              </a:rPr>
              <a:t>causing God to remove his protection </a:t>
            </a:r>
            <a:r>
              <a:rPr lang="en-US" sz="4300" b="1" dirty="0" smtClean="0">
                <a:solidFill>
                  <a:schemeClr val="bg1"/>
                </a:solidFill>
                <a:latin typeface="Arial Unicode MS" pitchFamily="34" charset="-128"/>
                <a:ea typeface="Arial Unicode MS" pitchFamily="34" charset="-128"/>
                <a:cs typeface="Arial Unicode MS" pitchFamily="34" charset="-128"/>
              </a:rPr>
              <a:t>from </a:t>
            </a:r>
            <a:r>
              <a:rPr lang="en-US" sz="4300" b="1" dirty="0" smtClean="0">
                <a:solidFill>
                  <a:schemeClr val="bg1"/>
                </a:solidFill>
                <a:latin typeface="Arial Unicode MS" pitchFamily="34" charset="-128"/>
                <a:ea typeface="Arial Unicode MS" pitchFamily="34" charset="-128"/>
                <a:cs typeface="Arial Unicode MS" pitchFamily="34" charset="-128"/>
              </a:rPr>
              <a:t>them.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6000" b="1" dirty="0" smtClean="0">
                <a:latin typeface="Arial Unicode MS" pitchFamily="34" charset="-128"/>
                <a:ea typeface="Arial Unicode MS" pitchFamily="34" charset="-128"/>
                <a:cs typeface="Arial Unicode MS" pitchFamily="34" charset="-128"/>
              </a:rPr>
              <a:t>So long that the altar of Baal remained in Gideon’s family, he could never enter </a:t>
            </a:r>
            <a:r>
              <a:rPr lang="en-US" sz="6000" b="1" dirty="0" smtClean="0">
                <a:latin typeface="Arial Unicode MS" pitchFamily="34" charset="-128"/>
                <a:ea typeface="Arial Unicode MS" pitchFamily="34" charset="-128"/>
                <a:cs typeface="Arial Unicode MS" pitchFamily="34" charset="-128"/>
              </a:rPr>
              <a:t>into God’s </a:t>
            </a:r>
            <a:r>
              <a:rPr lang="en-US" sz="6000" b="1" dirty="0" smtClean="0">
                <a:latin typeface="Arial Unicode MS" pitchFamily="34" charset="-128"/>
                <a:ea typeface="Arial Unicode MS" pitchFamily="34" charset="-128"/>
                <a:cs typeface="Arial Unicode MS" pitchFamily="34" charset="-128"/>
              </a:rPr>
              <a:t>intended destiny for his life.</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b="1" dirty="0" smtClean="0">
                <a:solidFill>
                  <a:srgbClr val="0000CC"/>
                </a:solidFill>
                <a:latin typeface="Arial Unicode MS" pitchFamily="34" charset="-128"/>
                <a:ea typeface="Arial Unicode MS" pitchFamily="34" charset="-128"/>
                <a:cs typeface="Arial Unicode MS" pitchFamily="34" charset="-128"/>
              </a:rPr>
              <a:t>THE TEARING DOWN OF THE ALTAR OF BAAL</a:t>
            </a:r>
          </a:p>
          <a:p>
            <a:pPr algn="just"/>
            <a:r>
              <a:rPr lang="en-US" sz="4000" b="1" u="sng" dirty="0" err="1" smtClean="0">
                <a:latin typeface="Arial Unicode MS" pitchFamily="34" charset="-128"/>
                <a:ea typeface="Arial Unicode MS" pitchFamily="34" charset="-128"/>
                <a:cs typeface="Arial Unicode MS" pitchFamily="34" charset="-128"/>
              </a:rPr>
              <a:t>Jg</a:t>
            </a:r>
            <a:r>
              <a:rPr lang="en-US" sz="4000" b="1" u="sng" dirty="0" smtClean="0">
                <a:latin typeface="Arial Unicode MS" pitchFamily="34" charset="-128"/>
                <a:ea typeface="Arial Unicode MS" pitchFamily="34" charset="-128"/>
                <a:cs typeface="Arial Unicode MS" pitchFamily="34" charset="-128"/>
              </a:rPr>
              <a:t> 6:27 </a:t>
            </a:r>
            <a:r>
              <a:rPr lang="en-US" sz="4000" b="1" dirty="0" smtClean="0">
                <a:latin typeface="Arial Unicode MS" pitchFamily="34" charset="-128"/>
                <a:ea typeface="Arial Unicode MS" pitchFamily="34" charset="-128"/>
                <a:cs typeface="Arial Unicode MS" pitchFamily="34" charset="-128"/>
              </a:rPr>
              <a:t>So Gideon took ten men from among his servants and did as the LORD had said to him. But because he feared his father's household and the men of the city too much to do it by day, he did it by night.</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Gideon mounted enough courage to do the job secretly by night.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800" b="1" dirty="0" smtClean="0">
                <a:latin typeface="Arial Unicode MS" pitchFamily="34" charset="-128"/>
                <a:ea typeface="Arial Unicode MS" pitchFamily="34" charset="-128"/>
                <a:cs typeface="Arial Unicode MS" pitchFamily="34" charset="-128"/>
              </a:rPr>
              <a:t>It’s okay to stumble a little in your first assignments for </a:t>
            </a:r>
            <a:r>
              <a:rPr lang="en-US" sz="4800" b="1" dirty="0" smtClean="0">
                <a:latin typeface="Arial Unicode MS" pitchFamily="34" charset="-128"/>
                <a:ea typeface="Arial Unicode MS" pitchFamily="34" charset="-128"/>
                <a:cs typeface="Arial Unicode MS" pitchFamily="34" charset="-128"/>
              </a:rPr>
              <a:t>God,, </a:t>
            </a:r>
            <a:r>
              <a:rPr lang="en-US" sz="4800" b="1" dirty="0" smtClean="0">
                <a:latin typeface="Arial Unicode MS" pitchFamily="34" charset="-128"/>
                <a:ea typeface="Arial Unicode MS" pitchFamily="34" charset="-128"/>
                <a:cs typeface="Arial Unicode MS" pitchFamily="34" charset="-128"/>
              </a:rPr>
              <a:t>but get the job done anyway.</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Do it at night if you’re afraid to do it during the day.</a:t>
            </a:r>
          </a:p>
          <a:p>
            <a:pPr lvl="0" algn="just"/>
            <a:r>
              <a:rPr lang="en-US" sz="4800" b="1" dirty="0" smtClean="0">
                <a:latin typeface="Arial Unicode MS" pitchFamily="34" charset="-128"/>
                <a:ea typeface="Arial Unicode MS" pitchFamily="34" charset="-128"/>
                <a:cs typeface="Arial Unicode MS" pitchFamily="34" charset="-128"/>
              </a:rPr>
              <a:t>Do it secretly if you don’t yet have the courage to do it openly.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800" b="1" dirty="0" smtClean="0">
                <a:latin typeface="Arial Unicode MS" pitchFamily="34" charset="-128"/>
                <a:ea typeface="Arial Unicode MS" pitchFamily="34" charset="-128"/>
                <a:cs typeface="Arial Unicode MS" pitchFamily="34" charset="-128"/>
              </a:rPr>
              <a:t>When the people woke up in the morning they found out what Gideon </a:t>
            </a:r>
            <a:r>
              <a:rPr lang="en-US" sz="4800" b="1" dirty="0" smtClean="0">
                <a:latin typeface="Arial Unicode MS" pitchFamily="34" charset="-128"/>
                <a:ea typeface="Arial Unicode MS" pitchFamily="34" charset="-128"/>
                <a:cs typeface="Arial Unicode MS" pitchFamily="34" charset="-128"/>
              </a:rPr>
              <a:t>had done, </a:t>
            </a:r>
            <a:r>
              <a:rPr lang="en-US" sz="4800" b="1" dirty="0" smtClean="0">
                <a:latin typeface="Arial Unicode MS" pitchFamily="34" charset="-128"/>
                <a:ea typeface="Arial Unicode MS" pitchFamily="34" charset="-128"/>
                <a:cs typeface="Arial Unicode MS" pitchFamily="34" charset="-128"/>
              </a:rPr>
              <a:t>they wanted to stone Gideon out of the fear of Baal.</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It took the action of Gideon to </a:t>
            </a:r>
            <a:r>
              <a:rPr lang="en-US" sz="4800" b="1" dirty="0" smtClean="0">
                <a:solidFill>
                  <a:srgbClr val="0000CC"/>
                </a:solidFill>
                <a:latin typeface="Arial Unicode MS" pitchFamily="34" charset="-128"/>
                <a:ea typeface="Arial Unicode MS" pitchFamily="34" charset="-128"/>
                <a:cs typeface="Arial Unicode MS" pitchFamily="34" charset="-128"/>
              </a:rPr>
              <a:t>expose </a:t>
            </a:r>
            <a:r>
              <a:rPr lang="en-US" sz="4800" b="1" dirty="0" smtClean="0">
                <a:solidFill>
                  <a:srgbClr val="0000CC"/>
                </a:solidFill>
                <a:latin typeface="Arial Unicode MS" pitchFamily="34" charset="-128"/>
                <a:ea typeface="Arial Unicode MS" pitchFamily="34" charset="-128"/>
                <a:cs typeface="Arial Unicode MS" pitchFamily="34" charset="-128"/>
              </a:rPr>
              <a:t>the weakness of Baal.</a:t>
            </a:r>
          </a:p>
          <a:p>
            <a:pPr lvl="0" algn="just"/>
            <a:r>
              <a:rPr lang="en-US" sz="4800" b="1" dirty="0" smtClean="0">
                <a:latin typeface="Arial Unicode MS" pitchFamily="34" charset="-128"/>
                <a:ea typeface="Arial Unicode MS" pitchFamily="34" charset="-128"/>
                <a:cs typeface="Arial Unicode MS" pitchFamily="34" charset="-128"/>
              </a:rPr>
              <a:t>Satan rules by propaganda.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people feared for their lives of what they thought Baal’s repercussions would be because of Gideon’s action. </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father of Gideon said let Baal defend himself if he is </a:t>
            </a:r>
            <a:r>
              <a:rPr lang="en-US" sz="4400" b="1" dirty="0" smtClean="0">
                <a:solidFill>
                  <a:srgbClr val="0000CC"/>
                </a:solidFill>
                <a:latin typeface="Arial Unicode MS" pitchFamily="34" charset="-128"/>
                <a:ea typeface="Arial Unicode MS" pitchFamily="34" charset="-128"/>
                <a:cs typeface="Arial Unicode MS" pitchFamily="34" charset="-128"/>
              </a:rPr>
              <a:t>god</a:t>
            </a:r>
            <a:r>
              <a:rPr lang="en-US" sz="4400" b="1" dirty="0" smtClean="0">
                <a:solidFill>
                  <a:srgbClr val="0000CC"/>
                </a:solidFill>
                <a:latin typeface="Arial Unicode MS" pitchFamily="34" charset="-128"/>
                <a:ea typeface="Arial Unicode MS" pitchFamily="34" charset="-128"/>
                <a:cs typeface="Arial Unicode MS" pitchFamily="34" charset="-128"/>
              </a:rPr>
              <a:t>.</a:t>
            </a:r>
          </a:p>
          <a:p>
            <a:pPr lvl="0" algn="just"/>
            <a:r>
              <a:rPr lang="en-US" sz="4400" b="1" dirty="0" smtClean="0">
                <a:latin typeface="Arial Unicode MS" pitchFamily="34" charset="-128"/>
                <a:ea typeface="Arial Unicode MS" pitchFamily="34" charset="-128"/>
                <a:cs typeface="Arial Unicode MS" pitchFamily="34" charset="-128"/>
              </a:rPr>
              <a:t>After a few days, seeing that Baal did not kill Gideon, they then gave Gideon the name of </a:t>
            </a:r>
            <a:r>
              <a:rPr lang="en-US" sz="4400" b="1" dirty="0" err="1" smtClean="0">
                <a:latin typeface="Arial Unicode MS" pitchFamily="34" charset="-128"/>
                <a:ea typeface="Arial Unicode MS" pitchFamily="34" charset="-128"/>
                <a:cs typeface="Arial Unicode MS" pitchFamily="34" charset="-128"/>
              </a:rPr>
              <a:t>Jeru</a:t>
            </a:r>
            <a:r>
              <a:rPr lang="en-US" sz="4400" b="1" dirty="0" smtClean="0">
                <a:latin typeface="Arial Unicode MS" pitchFamily="34" charset="-128"/>
                <a:ea typeface="Arial Unicode MS" pitchFamily="34" charset="-128"/>
                <a:cs typeface="Arial Unicode MS" pitchFamily="34" charset="-128"/>
              </a:rPr>
              <a:t>-Baal.</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300" b="1" dirty="0" smtClean="0">
                <a:latin typeface="Arial Unicode MS" pitchFamily="34" charset="-128"/>
                <a:ea typeface="Arial Unicode MS" pitchFamily="34" charset="-128"/>
                <a:cs typeface="Arial Unicode MS" pitchFamily="34" charset="-128"/>
              </a:rPr>
              <a:t>Meaning: the boy that beat Baal.</a:t>
            </a:r>
          </a:p>
          <a:p>
            <a:pPr lvl="0" algn="just"/>
            <a:r>
              <a:rPr lang="en-US" sz="4300" b="1" dirty="0" smtClean="0">
                <a:solidFill>
                  <a:srgbClr val="0000CC"/>
                </a:solidFill>
                <a:latin typeface="Arial Unicode MS" pitchFamily="34" charset="-128"/>
                <a:ea typeface="Arial Unicode MS" pitchFamily="34" charset="-128"/>
                <a:cs typeface="Arial Unicode MS" pitchFamily="34" charset="-128"/>
              </a:rPr>
              <a:t>The new name was an improvement </a:t>
            </a:r>
            <a:r>
              <a:rPr lang="en-US" sz="4300" b="1" dirty="0" smtClean="0">
                <a:solidFill>
                  <a:srgbClr val="0000CC"/>
                </a:solidFill>
                <a:latin typeface="Arial Unicode MS" pitchFamily="34" charset="-128"/>
                <a:ea typeface="Arial Unicode MS" pitchFamily="34" charset="-128"/>
                <a:cs typeface="Arial Unicode MS" pitchFamily="34" charset="-128"/>
              </a:rPr>
              <a:t>but </a:t>
            </a:r>
            <a:r>
              <a:rPr lang="en-US" sz="4300" b="1" dirty="0" smtClean="0">
                <a:solidFill>
                  <a:srgbClr val="0000CC"/>
                </a:solidFill>
                <a:latin typeface="Arial Unicode MS" pitchFamily="34" charset="-128"/>
                <a:ea typeface="Arial Unicode MS" pitchFamily="34" charset="-128"/>
                <a:cs typeface="Arial Unicode MS" pitchFamily="34" charset="-128"/>
              </a:rPr>
              <a:t>it still did not match God's </a:t>
            </a:r>
            <a:r>
              <a:rPr lang="en-US" sz="4300" b="1" dirty="0" smtClean="0">
                <a:solidFill>
                  <a:srgbClr val="0000CC"/>
                </a:solidFill>
                <a:latin typeface="Arial Unicode MS" pitchFamily="34" charset="-128"/>
                <a:ea typeface="Arial Unicode MS" pitchFamily="34" charset="-128"/>
                <a:cs typeface="Arial Unicode MS" pitchFamily="34" charset="-128"/>
              </a:rPr>
              <a:t>intended name </a:t>
            </a:r>
            <a:r>
              <a:rPr lang="en-US" sz="4300" b="1" dirty="0" smtClean="0">
                <a:solidFill>
                  <a:srgbClr val="0000CC"/>
                </a:solidFill>
                <a:latin typeface="Arial Unicode MS" pitchFamily="34" charset="-128"/>
                <a:ea typeface="Arial Unicode MS" pitchFamily="34" charset="-128"/>
                <a:cs typeface="Arial Unicode MS" pitchFamily="34" charset="-128"/>
              </a:rPr>
              <a:t>for Gideon.</a:t>
            </a:r>
          </a:p>
          <a:p>
            <a:pPr lvl="0" algn="just"/>
            <a:r>
              <a:rPr lang="en-US" sz="4200" b="1" dirty="0" smtClean="0">
                <a:latin typeface="Arial Unicode MS" pitchFamily="34" charset="-128"/>
                <a:ea typeface="Arial Unicode MS" pitchFamily="34" charset="-128"/>
                <a:cs typeface="Arial Unicode MS" pitchFamily="34" charset="-128"/>
              </a:rPr>
              <a:t>Your environment may adjust your name based on your latest performance or lack of, but they can never match the name that God has destined for you.</a:t>
            </a:r>
            <a:endParaRPr lang="en-US" sz="4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7030A0"/>
                </a:solidFill>
                <a:latin typeface="Arial Unicode MS" pitchFamily="34" charset="-128"/>
                <a:ea typeface="Arial Unicode MS" pitchFamily="34" charset="-128"/>
                <a:cs typeface="Arial Unicode MS" pitchFamily="34" charset="-128"/>
              </a:rPr>
              <a:t>HOW TO EMBRACE GOD’S IDENTITY?</a:t>
            </a:r>
          </a:p>
          <a:p>
            <a:pPr lvl="0" algn="just"/>
            <a:r>
              <a:rPr lang="en-US" sz="4400" b="1" dirty="0" smtClean="0">
                <a:latin typeface="Arial Unicode MS" pitchFamily="34" charset="-128"/>
                <a:ea typeface="Arial Unicode MS" pitchFamily="34" charset="-128"/>
                <a:cs typeface="Arial Unicode MS" pitchFamily="34" charset="-128"/>
              </a:rPr>
              <a:t>The small victories will instill faith in you and in others.</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After beating Baal, Gideon’s confidence did not rise immediately.</a:t>
            </a:r>
          </a:p>
          <a:p>
            <a:pPr lvl="0" algn="just"/>
            <a:r>
              <a:rPr lang="en-US" sz="4400" b="1" dirty="0" smtClean="0">
                <a:latin typeface="Arial Unicode MS" pitchFamily="34" charset="-128"/>
                <a:ea typeface="Arial Unicode MS" pitchFamily="34" charset="-128"/>
                <a:cs typeface="Arial Unicode MS" pitchFamily="34" charset="-128"/>
              </a:rPr>
              <a:t>He was still trapped in self-defeating attitude.</a:t>
            </a:r>
          </a:p>
          <a:p>
            <a:pPr lvl="0" algn="just">
              <a:buNone/>
            </a:pP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Gideon refused to come out of the shell of the wimp he thought of himself to </a:t>
            </a:r>
            <a:r>
              <a:rPr lang="en-US" sz="4400" b="1" dirty="0" smtClean="0">
                <a:latin typeface="Arial Unicode MS" pitchFamily="34" charset="-128"/>
                <a:ea typeface="Arial Unicode MS" pitchFamily="34" charset="-128"/>
                <a:cs typeface="Arial Unicode MS" pitchFamily="34" charset="-128"/>
              </a:rPr>
              <a:t>embrace the </a:t>
            </a:r>
            <a:r>
              <a:rPr lang="en-US" sz="4400" b="1" dirty="0" smtClean="0">
                <a:latin typeface="Arial Unicode MS" pitchFamily="34" charset="-128"/>
                <a:ea typeface="Arial Unicode MS" pitchFamily="34" charset="-128"/>
                <a:cs typeface="Arial Unicode MS" pitchFamily="34" charset="-128"/>
              </a:rPr>
              <a:t>image of the (MMV) </a:t>
            </a:r>
            <a:r>
              <a:rPr lang="en-US" sz="4400" b="1" u="sng" dirty="0" smtClean="0">
                <a:latin typeface="Arial Unicode MS" pitchFamily="34" charset="-128"/>
                <a:ea typeface="Arial Unicode MS" pitchFamily="34" charset="-128"/>
                <a:cs typeface="Arial Unicode MS" pitchFamily="34" charset="-128"/>
              </a:rPr>
              <a:t>Mighty Man of Valor</a:t>
            </a:r>
            <a:r>
              <a:rPr lang="en-US" sz="4400" b="1" dirty="0" smtClean="0">
                <a:latin typeface="Arial Unicode MS" pitchFamily="34" charset="-128"/>
                <a:ea typeface="Arial Unicode MS" pitchFamily="34" charset="-128"/>
                <a:cs typeface="Arial Unicode MS" pitchFamily="34" charset="-128"/>
              </a:rPr>
              <a:t> that God created him for.</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There is a sense of safety when one admits he is a coward, he has nothing to prove for he already accepts defeat.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had to prove it over and over to Gideon that he was the man of the hour. </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With God's help Gideon was able to bring peace and restoration to the land.</a:t>
            </a:r>
          </a:p>
          <a:p>
            <a:pPr lvl="0" algn="just"/>
            <a:r>
              <a:rPr lang="en-US" sz="4400" b="1" dirty="0" smtClean="0">
                <a:latin typeface="Arial Unicode MS" pitchFamily="34" charset="-128"/>
                <a:ea typeface="Arial Unicode MS" pitchFamily="34" charset="-128"/>
                <a:cs typeface="Arial Unicode MS" pitchFamily="34" charset="-128"/>
              </a:rPr>
              <a:t>He became the hero and the judge of Israel for the rest of his life.</a:t>
            </a:r>
          </a:p>
          <a:p>
            <a:pPr>
              <a:buNone/>
            </a:pPr>
            <a:endParaRPr lang="en-US" sz="4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600" b="1" dirty="0" smtClean="0">
                <a:latin typeface="Arial Unicode MS" pitchFamily="34" charset="-128"/>
                <a:ea typeface="Arial Unicode MS" pitchFamily="34" charset="-128"/>
                <a:cs typeface="Arial Unicode MS" pitchFamily="34" charset="-128"/>
              </a:rPr>
              <a:t>God showed Gideon that he didn't need much to do much. </a:t>
            </a:r>
          </a:p>
          <a:p>
            <a:pPr lvl="0" algn="just"/>
            <a:r>
              <a:rPr lang="en-US" sz="4600" b="1" dirty="0" smtClean="0">
                <a:solidFill>
                  <a:srgbClr val="7030A0"/>
                </a:solidFill>
                <a:latin typeface="Arial Unicode MS" pitchFamily="34" charset="-128"/>
                <a:ea typeface="Arial Unicode MS" pitchFamily="34" charset="-128"/>
                <a:cs typeface="Arial Unicode MS" pitchFamily="34" charset="-128"/>
              </a:rPr>
              <a:t>With a handful of soldiers, Gideon was able to defeat the </a:t>
            </a:r>
            <a:r>
              <a:rPr lang="en-US" sz="4600" b="1" dirty="0" err="1" smtClean="0">
                <a:solidFill>
                  <a:srgbClr val="7030A0"/>
                </a:solidFill>
                <a:latin typeface="Arial Unicode MS" pitchFamily="34" charset="-128"/>
                <a:ea typeface="Arial Unicode MS" pitchFamily="34" charset="-128"/>
                <a:cs typeface="Arial Unicode MS" pitchFamily="34" charset="-128"/>
              </a:rPr>
              <a:t>Midianites</a:t>
            </a:r>
            <a:r>
              <a:rPr lang="en-US" sz="4600" b="1" dirty="0" smtClean="0">
                <a:solidFill>
                  <a:srgbClr val="7030A0"/>
                </a:solidFill>
                <a:latin typeface="Arial Unicode MS" pitchFamily="34" charset="-128"/>
                <a:ea typeface="Arial Unicode MS" pitchFamily="34" charset="-128"/>
                <a:cs typeface="Arial Unicode MS" pitchFamily="34" charset="-128"/>
              </a:rPr>
              <a:t> in battle on behalf of Israel. </a:t>
            </a:r>
          </a:p>
          <a:p>
            <a:pPr lvl="0" algn="just"/>
            <a:r>
              <a:rPr lang="en-US" sz="4600" b="1" dirty="0" smtClean="0">
                <a:latin typeface="Arial Unicode MS" pitchFamily="34" charset="-128"/>
                <a:ea typeface="Arial Unicode MS" pitchFamily="34" charset="-128"/>
                <a:cs typeface="Arial Unicode MS" pitchFamily="34" charset="-128"/>
              </a:rPr>
              <a:t>Satan profits when we accept the identity that he places on us.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There will always be external forces to fixate you and to reinforce the image that the devil wants to impose on you.</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You need to embrace God’s identity by faith and not by sight.</a:t>
            </a:r>
          </a:p>
          <a:p>
            <a:pPr lvl="0" algn="just"/>
            <a:r>
              <a:rPr lang="en-US" sz="4400" b="1" dirty="0" smtClean="0">
                <a:latin typeface="Arial Unicode MS" pitchFamily="34" charset="-128"/>
                <a:ea typeface="Arial Unicode MS" pitchFamily="34" charset="-128"/>
                <a:cs typeface="Arial Unicode MS" pitchFamily="34" charset="-128"/>
              </a:rPr>
              <a:t>The strength is already in you, you just have to release it.</a:t>
            </a:r>
          </a:p>
          <a:p>
            <a:pPr>
              <a:buNone/>
            </a:pPr>
            <a:endParaRPr lang="en-US" sz="4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To release it, you need to believe </a:t>
            </a:r>
            <a:r>
              <a:rPr lang="en-US" sz="4400" b="1" dirty="0" smtClean="0">
                <a:latin typeface="Arial Unicode MS" pitchFamily="34" charset="-128"/>
                <a:ea typeface="Arial Unicode MS" pitchFamily="34" charset="-128"/>
                <a:cs typeface="Arial Unicode MS" pitchFamily="34" charset="-128"/>
              </a:rPr>
              <a:t>that you have it.</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As you embrace and engage your mission, self-discovery will happen.</a:t>
            </a:r>
          </a:p>
          <a:p>
            <a:pPr lvl="0" algn="just"/>
            <a:r>
              <a:rPr lang="en-US" sz="4400" b="1" dirty="0" smtClean="0">
                <a:latin typeface="Arial Unicode MS" pitchFamily="34" charset="-128"/>
                <a:ea typeface="Arial Unicode MS" pitchFamily="34" charset="-128"/>
                <a:cs typeface="Arial Unicode MS" pitchFamily="34" charset="-128"/>
              </a:rPr>
              <a:t>As you take your eyes off your limitations </a:t>
            </a:r>
            <a:r>
              <a:rPr lang="en-US" sz="4400" b="1" dirty="0" smtClean="0">
                <a:latin typeface="Arial Unicode MS" pitchFamily="34" charset="-128"/>
                <a:ea typeface="Arial Unicode MS" pitchFamily="34" charset="-128"/>
                <a:cs typeface="Arial Unicode MS" pitchFamily="34" charset="-128"/>
              </a:rPr>
              <a:t>unto </a:t>
            </a:r>
            <a:r>
              <a:rPr lang="en-US" sz="4400" b="1" dirty="0" smtClean="0">
                <a:latin typeface="Arial Unicode MS" pitchFamily="34" charset="-128"/>
                <a:ea typeface="Arial Unicode MS" pitchFamily="34" charset="-128"/>
                <a:cs typeface="Arial Unicode MS" pitchFamily="34" charset="-128"/>
              </a:rPr>
              <a:t>God’s omnipotence, you will realize </a:t>
            </a:r>
            <a:r>
              <a:rPr lang="en-US" sz="4400" b="1" dirty="0" smtClean="0">
                <a:latin typeface="Arial Unicode MS" pitchFamily="34" charset="-128"/>
                <a:ea typeface="Arial Unicode MS" pitchFamily="34" charset="-128"/>
                <a:cs typeface="Arial Unicode MS" pitchFamily="34" charset="-128"/>
              </a:rPr>
              <a:t>that victory is not </a:t>
            </a:r>
            <a:r>
              <a:rPr lang="en-US" sz="4400" b="1" dirty="0" err="1" smtClean="0">
                <a:latin typeface="Arial Unicode MS" pitchFamily="34" charset="-128"/>
                <a:ea typeface="Arial Unicode MS" pitchFamily="34" charset="-128"/>
                <a:cs typeface="Arial Unicode MS" pitchFamily="34" charset="-128"/>
              </a:rPr>
              <a:t>acheived</a:t>
            </a:r>
            <a:r>
              <a:rPr lang="en-US" sz="4400" b="1" dirty="0" smtClean="0">
                <a:latin typeface="Arial Unicode MS" pitchFamily="34" charset="-128"/>
                <a:ea typeface="Arial Unicode MS" pitchFamily="34" charset="-128"/>
                <a:cs typeface="Arial Unicode MS" pitchFamily="34" charset="-128"/>
              </a:rPr>
              <a:t> by might nor by man’s power but by the Spirit of God.</a:t>
            </a:r>
            <a:endParaRPr lang="en-US" sz="4400" b="1" dirty="0" smtClean="0">
              <a:latin typeface="Arial Unicode MS" pitchFamily="34" charset="-128"/>
              <a:ea typeface="Arial Unicode MS" pitchFamily="34" charset="-128"/>
              <a:cs typeface="Arial Unicode MS" pitchFamily="34" charset="-128"/>
            </a:endParaRPr>
          </a:p>
          <a:p>
            <a:pPr>
              <a:buNone/>
            </a:pPr>
            <a:endParaRPr lang="en-US" sz="4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CONCLUSION</a:t>
            </a:r>
            <a:r>
              <a:rPr lang="en-US" sz="4400" b="1" dirty="0" smtClean="0">
                <a:latin typeface="Arial Unicode MS" pitchFamily="34" charset="-128"/>
                <a:ea typeface="Arial Unicode MS" pitchFamily="34" charset="-128"/>
                <a:cs typeface="Arial Unicode MS" pitchFamily="34" charset="-128"/>
              </a:rPr>
              <a:t>      </a:t>
            </a:r>
          </a:p>
          <a:p>
            <a:pPr lvl="0" algn="just"/>
            <a:r>
              <a:rPr lang="en-US" sz="4400" b="1" dirty="0" smtClean="0">
                <a:latin typeface="Arial Unicode MS" pitchFamily="34" charset="-128"/>
                <a:ea typeface="Arial Unicode MS" pitchFamily="34" charset="-128"/>
                <a:cs typeface="Arial Unicode MS" pitchFamily="34" charset="-128"/>
              </a:rPr>
              <a:t>What will it take for you to adjust your conceptions of yourself?</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What would it take for you to embrace </a:t>
            </a:r>
            <a:r>
              <a:rPr lang="en-US" sz="4400" b="1" dirty="0" smtClean="0">
                <a:solidFill>
                  <a:schemeClr val="bg1"/>
                </a:solidFill>
                <a:latin typeface="Arial Unicode MS" pitchFamily="34" charset="-128"/>
                <a:ea typeface="Arial Unicode MS" pitchFamily="34" charset="-128"/>
                <a:cs typeface="Arial Unicode MS" pitchFamily="34" charset="-128"/>
              </a:rPr>
              <a:t>your God given identity</a:t>
            </a:r>
            <a:r>
              <a:rPr lang="en-US" sz="44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400" b="1" dirty="0" smtClean="0">
                <a:latin typeface="Arial Unicode MS" pitchFamily="34" charset="-128"/>
                <a:ea typeface="Arial Unicode MS" pitchFamily="34" charset="-128"/>
                <a:cs typeface="Arial Unicode MS" pitchFamily="34" charset="-128"/>
              </a:rPr>
              <a:t>What is your first assignment in claiming your proper identity?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What is your immediate fear?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Gideon feared his family.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Gideon feared the worshipers of Baal.</a:t>
            </a:r>
          </a:p>
          <a:p>
            <a:pPr lvl="0" algn="just"/>
            <a:r>
              <a:rPr lang="en-US" sz="4400" b="1" dirty="0" smtClean="0">
                <a:latin typeface="Arial Unicode MS" pitchFamily="34" charset="-128"/>
                <a:ea typeface="Arial Unicode MS" pitchFamily="34" charset="-128"/>
                <a:cs typeface="Arial Unicode MS" pitchFamily="34" charset="-128"/>
              </a:rPr>
              <a:t>Gideon feared the people in his own family.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Gideon feared the </a:t>
            </a:r>
            <a:r>
              <a:rPr lang="en-US" sz="4400" b="1" dirty="0" err="1" smtClean="0">
                <a:solidFill>
                  <a:schemeClr val="bg1"/>
                </a:solidFill>
                <a:latin typeface="Arial Unicode MS" pitchFamily="34" charset="-128"/>
                <a:ea typeface="Arial Unicode MS" pitchFamily="34" charset="-128"/>
                <a:cs typeface="Arial Unicode MS" pitchFamily="34" charset="-128"/>
              </a:rPr>
              <a:t>Midianites</a:t>
            </a:r>
            <a:r>
              <a:rPr lang="en-US" sz="44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400" b="1" dirty="0" smtClean="0">
                <a:latin typeface="Arial Unicode MS" pitchFamily="34" charset="-128"/>
                <a:ea typeface="Arial Unicode MS" pitchFamily="34" charset="-128"/>
                <a:cs typeface="Arial Unicode MS" pitchFamily="34" charset="-128"/>
              </a:rPr>
              <a:t>Gideon had to face each of his fears to claim his proper name of Men of Valor,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was patient with him as God is being patient with you.</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Although God assigns you a spiritual identity, you still have your part to play to claim it.</a:t>
            </a:r>
          </a:p>
          <a:p>
            <a:pPr lvl="0" algn="just"/>
            <a:r>
              <a:rPr lang="en-US" sz="4400" b="1" dirty="0" smtClean="0">
                <a:latin typeface="Arial Unicode MS" pitchFamily="34" charset="-128"/>
                <a:ea typeface="Arial Unicode MS" pitchFamily="34" charset="-128"/>
                <a:cs typeface="Arial Unicode MS" pitchFamily="34" charset="-128"/>
              </a:rPr>
              <a:t>You must never lose sight </a:t>
            </a:r>
            <a:r>
              <a:rPr lang="en-US" sz="4400" b="1" dirty="0" smtClean="0">
                <a:latin typeface="Arial Unicode MS" pitchFamily="34" charset="-128"/>
                <a:ea typeface="Arial Unicode MS" pitchFamily="34" charset="-128"/>
                <a:cs typeface="Arial Unicode MS" pitchFamily="34" charset="-128"/>
              </a:rPr>
              <a:t>whose </a:t>
            </a:r>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are, </a:t>
            </a:r>
            <a:r>
              <a:rPr lang="en-US" sz="4400" b="1" dirty="0" smtClean="0">
                <a:latin typeface="Arial Unicode MS" pitchFamily="34" charset="-128"/>
                <a:ea typeface="Arial Unicode MS" pitchFamily="34" charset="-128"/>
                <a:cs typeface="Arial Unicode MS" pitchFamily="34" charset="-128"/>
              </a:rPr>
              <a:t>so that you can embrace who He makes you to be.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You have to come out of your caves and dens as safe as they may have made you feel to embrace the glorious title That God destined to you.</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Always aspire to actualize the true meaning of the name tag that God assigned to you.</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5400" b="1" dirty="0" smtClean="0">
                <a:latin typeface="Arial Unicode MS" pitchFamily="34" charset="-128"/>
                <a:ea typeface="Arial Unicode MS" pitchFamily="34" charset="-128"/>
                <a:cs typeface="Arial Unicode MS" pitchFamily="34" charset="-128"/>
              </a:rPr>
              <a:t>May God help you to understand this message, so that you can begin to pave your way from defeat and insecurity to victory. </a:t>
            </a:r>
          </a:p>
          <a:p>
            <a:pPr lvl="0" algn="r"/>
            <a:r>
              <a:rPr lang="en-US" sz="5400" b="1" dirty="0" smtClean="0">
                <a:solidFill>
                  <a:schemeClr val="bg1"/>
                </a:solidFill>
                <a:latin typeface="Arial Unicode MS" pitchFamily="34" charset="-128"/>
                <a:ea typeface="Arial Unicode MS" pitchFamily="34" charset="-128"/>
                <a:cs typeface="Arial Unicode MS" pitchFamily="34" charset="-128"/>
              </a:rPr>
              <a:t>AMEN! </a:t>
            </a:r>
          </a:p>
          <a:p>
            <a:pPr>
              <a:buNone/>
            </a:pPr>
            <a:r>
              <a:rPr lang="en-US" sz="5400" dirty="0" smtClean="0"/>
              <a:t> </a:t>
            </a:r>
            <a:endParaRPr lang="en-US" sz="5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24520</TotalTime>
  <Words>1670</Words>
  <Application>Microsoft Office PowerPoint</Application>
  <PresentationFormat>On-screen Show (4:3)</PresentationFormat>
  <Paragraphs>126</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SUNDY FEBRUARY 12TH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67</cp:revision>
  <dcterms:created xsi:type="dcterms:W3CDTF">2022-11-04T00:47:37Z</dcterms:created>
  <dcterms:modified xsi:type="dcterms:W3CDTF">2023-02-12T00:04:05Z</dcterms:modified>
</cp:coreProperties>
</file>