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503" r:id="rId2"/>
    <p:sldId id="504" r:id="rId3"/>
    <p:sldId id="505" r:id="rId4"/>
    <p:sldId id="506" r:id="rId5"/>
    <p:sldId id="507" r:id="rId6"/>
    <p:sldId id="508" r:id="rId7"/>
    <p:sldId id="509" r:id="rId8"/>
    <p:sldId id="510" r:id="rId9"/>
    <p:sldId id="511" r:id="rId10"/>
    <p:sldId id="512" r:id="rId11"/>
    <p:sldId id="513" r:id="rId12"/>
    <p:sldId id="515" r:id="rId13"/>
    <p:sldId id="516" r:id="rId14"/>
    <p:sldId id="517" r:id="rId15"/>
    <p:sldId id="518" r:id="rId16"/>
    <p:sldId id="519" r:id="rId17"/>
    <p:sldId id="520" r:id="rId18"/>
    <p:sldId id="521" r:id="rId19"/>
    <p:sldId id="522" r:id="rId20"/>
    <p:sldId id="523" r:id="rId21"/>
    <p:sldId id="524" r:id="rId22"/>
    <p:sldId id="525" r:id="rId23"/>
    <p:sldId id="526" r:id="rId24"/>
    <p:sldId id="527" r:id="rId25"/>
    <p:sldId id="528" r:id="rId26"/>
    <p:sldId id="529" r:id="rId27"/>
    <p:sldId id="530" r:id="rId28"/>
    <p:sldId id="531" r:id="rId29"/>
    <p:sldId id="532" r:id="rId30"/>
    <p:sldId id="533" r:id="rId31"/>
    <p:sldId id="534" r:id="rId32"/>
    <p:sldId id="535" r:id="rId33"/>
    <p:sldId id="536" r:id="rId34"/>
    <p:sldId id="537" r:id="rId35"/>
    <p:sldId id="538" r:id="rId36"/>
    <p:sldId id="539" r:id="rId37"/>
    <p:sldId id="540" r:id="rId38"/>
    <p:sldId id="541" r:id="rId39"/>
    <p:sldId id="542"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66FFFF"/>
    <a:srgbClr val="481F6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E1FF47-37A7-4FDF-A030-5721B9666626}" type="datetimeFigureOut">
              <a:rPr lang="en-US" smtClean="0"/>
              <a:pPr/>
              <a:t>2/11/2023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DA676E-6649-492B-BD11-7D3B2DE3E8D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913EDA-7D0E-40B0-B7FE-FB6FDE79C664}" type="datetimeFigureOut">
              <a:rPr lang="en-US" smtClean="0"/>
              <a:pPr/>
              <a:t>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913EDA-7D0E-40B0-B7FE-FB6FDE79C664}" type="datetimeFigureOut">
              <a:rPr lang="en-US" smtClean="0"/>
              <a:pPr/>
              <a:t>2/11/2023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913EDA-7D0E-40B0-B7FE-FB6FDE79C664}" type="datetimeFigureOut">
              <a:rPr lang="en-US" smtClean="0"/>
              <a:pPr/>
              <a:t>2/11/2023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913EDA-7D0E-40B0-B7FE-FB6FDE79C664}" type="datetimeFigureOut">
              <a:rPr lang="en-US" smtClean="0"/>
              <a:pPr/>
              <a:t>2/11/2023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13EDA-7D0E-40B0-B7FE-FB6FDE79C664}" type="datetimeFigureOut">
              <a:rPr lang="en-US" smtClean="0"/>
              <a:pPr/>
              <a:t>2/11/2023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2/11/2023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13EDA-7D0E-40B0-B7FE-FB6FDE79C664}" type="datetimeFigureOut">
              <a:rPr lang="en-US" smtClean="0"/>
              <a:pPr/>
              <a:t>2/11/2023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13EDA-7D0E-40B0-B7FE-FB6FDE79C664}" type="datetimeFigureOut">
              <a:rPr lang="en-US" smtClean="0"/>
              <a:pPr/>
              <a:t>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A7178-4AB4-4E2E-A0F0-676B07ACA7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13EDA-7D0E-40B0-B7FE-FB6FDE79C664}" type="datetimeFigureOut">
              <a:rPr lang="en-US" smtClean="0"/>
              <a:pPr/>
              <a:t>2/11/2023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BA7178-4AB4-4E2E-A0F0-676B07ACA7F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blipFill>
            <a:blip r:embed="rId2"/>
            <a:tile tx="0" ty="0" sx="100000" sy="100000" flip="none" algn="tl"/>
          </a:blipFill>
          <a:ln/>
        </p:spPr>
        <p:style>
          <a:lnRef idx="3">
            <a:schemeClr val="lt1"/>
          </a:lnRef>
          <a:fillRef idx="1">
            <a:schemeClr val="dk1"/>
          </a:fillRef>
          <a:effectRef idx="1">
            <a:schemeClr val="dk1"/>
          </a:effectRef>
          <a:fontRef idx="minor">
            <a:schemeClr val="lt1"/>
          </a:fontRef>
        </p:style>
        <p:txBody>
          <a:bodyPr>
            <a:normAutofit fontScale="90000"/>
          </a:bodyPr>
          <a:lstStyle/>
          <a:p>
            <a:r>
              <a:rPr lang="en-US" b="1" dirty="0" smtClean="0">
                <a:solidFill>
                  <a:schemeClr val="tx1"/>
                </a:solidFill>
              </a:rPr>
              <a:t>CHRIST THE ROCK CONGREGATION</a:t>
            </a:r>
            <a:r>
              <a:rPr lang="en-US" b="1" dirty="0" smtClean="0">
                <a:solidFill>
                  <a:schemeClr val="bg1"/>
                </a:solidFill>
              </a:rPr>
              <a:t/>
            </a:r>
            <a:br>
              <a:rPr lang="en-US" b="1" dirty="0" smtClean="0">
                <a:solidFill>
                  <a:schemeClr val="bg1"/>
                </a:solidFill>
              </a:rPr>
            </a:br>
            <a:r>
              <a:rPr lang="en-US" b="1" dirty="0" smtClean="0">
                <a:solidFill>
                  <a:srgbClr val="0D069A"/>
                </a:solidFill>
              </a:rPr>
              <a:t>DIMANCHE 12 FEVRIER 2023 </a:t>
            </a:r>
            <a:r>
              <a:rPr lang="en-US" b="1" dirty="0" smtClean="0">
                <a:solidFill>
                  <a:schemeClr val="bg1"/>
                </a:solidFill>
              </a:rPr>
              <a:t/>
            </a:r>
            <a:br>
              <a:rPr lang="en-US" b="1" dirty="0" smtClean="0">
                <a:solidFill>
                  <a:schemeClr val="bg1"/>
                </a:solidFill>
              </a:rPr>
            </a:br>
            <a:r>
              <a:rPr lang="en-US" b="1" dirty="0" smtClean="0">
                <a:solidFill>
                  <a:srgbClr val="FF0000"/>
                </a:solidFill>
              </a:rPr>
              <a:t>Sermon par Pasteur</a:t>
            </a:r>
            <a:r>
              <a:rPr lang="en-US" b="1" dirty="0" smtClean="0">
                <a:solidFill>
                  <a:schemeClr val="bg1"/>
                </a:solidFill>
              </a:rPr>
              <a:t/>
            </a:r>
            <a:br>
              <a:rPr lang="en-US" b="1" dirty="0" smtClean="0">
                <a:solidFill>
                  <a:schemeClr val="bg1"/>
                </a:solidFill>
              </a:rPr>
            </a:br>
            <a:r>
              <a:rPr lang="en-US" b="1" dirty="0" smtClean="0">
                <a:solidFill>
                  <a:srgbClr val="0D069A"/>
                </a:solidFill>
              </a:rPr>
              <a:t>MARC SIMEON</a:t>
            </a:r>
            <a:endParaRPr lang="en-US" dirty="0">
              <a:solidFill>
                <a:srgbClr val="0D069A"/>
              </a:solidFill>
            </a:endParaRPr>
          </a:p>
        </p:txBody>
      </p:sp>
      <p:pic>
        <p:nvPicPr>
          <p:cNvPr id="6" name="Picture 5" descr="Judges 6:12 KJV Desktop Wallpaper - And the angel of the ..."/>
          <p:cNvPicPr/>
          <p:nvPr/>
        </p:nvPicPr>
        <p:blipFill>
          <a:blip r:embed="rId3"/>
          <a:srcRect/>
          <a:stretch>
            <a:fillRect/>
          </a:stretch>
        </p:blipFill>
        <p:spPr bwMode="auto">
          <a:xfrm>
            <a:off x="0" y="4038600"/>
            <a:ext cx="9144000" cy="2971800"/>
          </a:xfrm>
          <a:prstGeom prst="rect">
            <a:avLst/>
          </a:prstGeom>
          <a:noFill/>
          <a:ln w="9525">
            <a:noFill/>
            <a:miter lim="800000"/>
            <a:headEnd/>
            <a:tailEnd/>
          </a:ln>
        </p:spPr>
      </p:pic>
      <p:sp>
        <p:nvSpPr>
          <p:cNvPr id="32769" name="Rectangle 1"/>
          <p:cNvSpPr>
            <a:spLocks noChangeArrowheads="1"/>
          </p:cNvSpPr>
          <p:nvPr/>
        </p:nvSpPr>
        <p:spPr bwMode="auto">
          <a:xfrm>
            <a:off x="0" y="2971800"/>
            <a:ext cx="9144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3600" b="1" i="0" u="none" strike="noStrike" cap="none" normalizeH="0" baseline="0" dirty="0" smtClean="0">
                <a:ln>
                  <a:noFill/>
                </a:ln>
                <a:solidFill>
                  <a:srgbClr val="002060"/>
                </a:solidFill>
                <a:effectLst/>
                <a:latin typeface="Copperplate Gothic Bold" pitchFamily="34" charset="0"/>
                <a:ea typeface="Times New Roman" pitchFamily="18" charset="0"/>
                <a:cs typeface="Times New Roman" pitchFamily="18" charset="0"/>
              </a:rPr>
              <a:t>G</a:t>
            </a:r>
            <a:r>
              <a:rPr kumimoji="0" lang="fr-FR" sz="3600" b="1" i="0" u="none" strike="noStrike" cap="none" normalizeH="0" baseline="0" dirty="0" smtClean="0">
                <a:ln>
                  <a:noFill/>
                </a:ln>
                <a:solidFill>
                  <a:srgbClr val="002060"/>
                </a:solidFill>
                <a:effectLst/>
                <a:latin typeface="Calibri"/>
                <a:ea typeface="Times New Roman" pitchFamily="18" charset="0"/>
                <a:cs typeface="Times New Roman" pitchFamily="18" charset="0"/>
              </a:rPr>
              <a:t>É</a:t>
            </a:r>
            <a:r>
              <a:rPr kumimoji="0" lang="fr-FR" sz="3600" b="1" i="0" u="none" strike="noStrike" cap="none" normalizeH="0" baseline="0" dirty="0" smtClean="0">
                <a:ln>
                  <a:noFill/>
                </a:ln>
                <a:solidFill>
                  <a:srgbClr val="002060"/>
                </a:solidFill>
                <a:effectLst/>
                <a:latin typeface="Copperplate Gothic Bold" pitchFamily="34" charset="0"/>
                <a:ea typeface="Times New Roman" pitchFamily="18" charset="0"/>
                <a:cs typeface="Times New Roman" pitchFamily="18" charset="0"/>
              </a:rPr>
              <a:t>D</a:t>
            </a:r>
            <a:r>
              <a:rPr kumimoji="0" lang="fr-FR" sz="3600" b="1" i="0" u="none" strike="noStrike" cap="none" normalizeH="0" baseline="0" dirty="0" smtClean="0">
                <a:ln>
                  <a:noFill/>
                </a:ln>
                <a:solidFill>
                  <a:srgbClr val="002060"/>
                </a:solidFill>
                <a:effectLst/>
                <a:latin typeface="Calibri"/>
                <a:ea typeface="Times New Roman" pitchFamily="18" charset="0"/>
                <a:cs typeface="Times New Roman" pitchFamily="18" charset="0"/>
              </a:rPr>
              <a:t>É</a:t>
            </a:r>
            <a:r>
              <a:rPr kumimoji="0" lang="fr-FR" sz="3600" b="1" i="0" u="none" strike="noStrike" cap="none" normalizeH="0" baseline="0" dirty="0" smtClean="0">
                <a:ln>
                  <a:noFill/>
                </a:ln>
                <a:solidFill>
                  <a:srgbClr val="002060"/>
                </a:solidFill>
                <a:effectLst/>
                <a:latin typeface="Copperplate Gothic Bold" pitchFamily="34" charset="0"/>
                <a:ea typeface="Times New Roman" pitchFamily="18" charset="0"/>
                <a:cs typeface="Times New Roman" pitchFamily="18" charset="0"/>
              </a:rPr>
              <a:t>ON UN VAILLANT H</a:t>
            </a:r>
            <a:r>
              <a:rPr kumimoji="0" lang="fr-FR" sz="3600" b="1" i="0" u="none" strike="noStrike" cap="none" normalizeH="0" baseline="0" dirty="0" smtClean="0">
                <a:ln>
                  <a:noFill/>
                </a:ln>
                <a:solidFill>
                  <a:srgbClr val="002060"/>
                </a:solidFill>
                <a:effectLst/>
                <a:latin typeface="Calibri"/>
                <a:ea typeface="Times New Roman" pitchFamily="18" charset="0"/>
                <a:cs typeface="Times New Roman" pitchFamily="18" charset="0"/>
              </a:rPr>
              <a:t>É</a:t>
            </a:r>
            <a:r>
              <a:rPr kumimoji="0" lang="fr-FR" sz="3600" b="1" i="0" u="none" strike="noStrike" cap="none" normalizeH="0" baseline="0" dirty="0" smtClean="0">
                <a:ln>
                  <a:noFill/>
                </a:ln>
                <a:solidFill>
                  <a:srgbClr val="002060"/>
                </a:solidFill>
                <a:effectLst/>
                <a:latin typeface="Copperplate Gothic Bold" pitchFamily="34" charset="0"/>
                <a:ea typeface="Times New Roman" pitchFamily="18" charset="0"/>
                <a:cs typeface="Times New Roman" pitchFamily="18" charset="0"/>
              </a:rPr>
              <a:t>ROS ENCHA</a:t>
            </a:r>
            <a:r>
              <a:rPr kumimoji="0" lang="fr-FR" sz="3600" b="1" i="0" u="none" strike="noStrike" cap="none" normalizeH="0" baseline="0" dirty="0" smtClean="0">
                <a:ln>
                  <a:noFill/>
                </a:ln>
                <a:solidFill>
                  <a:srgbClr val="002060"/>
                </a:solidFill>
                <a:effectLst/>
                <a:latin typeface="Calibri"/>
                <a:ea typeface="Times New Roman" pitchFamily="18" charset="0"/>
                <a:cs typeface="Times New Roman" pitchFamily="18" charset="0"/>
              </a:rPr>
              <a:t>Î</a:t>
            </a:r>
            <a:r>
              <a:rPr kumimoji="0" lang="fr-FR" sz="3600" b="1" i="0" u="none" strike="noStrike" cap="none" normalizeH="0" baseline="0" dirty="0" smtClean="0">
                <a:ln>
                  <a:noFill/>
                </a:ln>
                <a:solidFill>
                  <a:srgbClr val="002060"/>
                </a:solidFill>
                <a:effectLst/>
                <a:latin typeface="Copperplate Gothic Bold" pitchFamily="34" charset="0"/>
                <a:ea typeface="Times New Roman" pitchFamily="18" charset="0"/>
                <a:cs typeface="Times New Roman" pitchFamily="18" charset="0"/>
              </a:rPr>
              <a:t>N</a:t>
            </a:r>
            <a:r>
              <a:rPr kumimoji="0" lang="fr-FR" sz="3600" b="1" i="0" u="none" strike="noStrike" cap="none" normalizeH="0" baseline="0" dirty="0" smtClean="0">
                <a:ln>
                  <a:noFill/>
                </a:ln>
                <a:solidFill>
                  <a:srgbClr val="002060"/>
                </a:solidFill>
                <a:effectLst/>
                <a:latin typeface="Calibri"/>
                <a:ea typeface="Times New Roman" pitchFamily="18" charset="0"/>
                <a:cs typeface="Times New Roman" pitchFamily="18" charset="0"/>
              </a:rPr>
              <a:t>É</a:t>
            </a:r>
            <a:endParaRPr kumimoji="0" lang="fr-FR"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JUGES 6:1-6</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r>
              <a:rPr lang="fr-FR" sz="4400" b="1" dirty="0" err="1" smtClean="0">
                <a:latin typeface="Arial Unicode MS" pitchFamily="34" charset="-128"/>
                <a:ea typeface="Arial Unicode MS" pitchFamily="34" charset="-128"/>
                <a:cs typeface="Arial Unicode MS" pitchFamily="34" charset="-128"/>
              </a:rPr>
              <a:t>Jg</a:t>
            </a:r>
            <a:r>
              <a:rPr lang="fr-FR" sz="4400" b="1" dirty="0" smtClean="0">
                <a:latin typeface="Arial Unicode MS" pitchFamily="34" charset="-128"/>
                <a:ea typeface="Arial Unicode MS" pitchFamily="34" charset="-128"/>
                <a:cs typeface="Arial Unicode MS" pitchFamily="34" charset="-128"/>
              </a:rPr>
              <a:t> 6:1 ¶ Les enfants d'Israël firent ce qui déplaît à l'Éternel; et l'Éternel les livra entre les mains de Madian, pendant sept ans.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00CC"/>
                </a:solidFill>
                <a:latin typeface="Arial Unicode MS" pitchFamily="34" charset="-128"/>
                <a:ea typeface="Arial Unicode MS" pitchFamily="34" charset="-128"/>
                <a:cs typeface="Arial Unicode MS" pitchFamily="34" charset="-128"/>
              </a:rPr>
              <a:t> 2 La main de Madian fut puissante contre Israël. Pour échapper à Madian, les enfants d'Israël se retiraient dans les ravins des montagnes, dans les cavernes et sur les rochers fortifiés.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 3 Quand Israël avait semé, Madian montait avec </a:t>
            </a:r>
            <a:r>
              <a:rPr lang="fr-FR" sz="4400" b="1" dirty="0" err="1" smtClean="0">
                <a:latin typeface="Arial Unicode MS" pitchFamily="34" charset="-128"/>
                <a:ea typeface="Arial Unicode MS" pitchFamily="34" charset="-128"/>
                <a:cs typeface="Arial Unicode MS" pitchFamily="34" charset="-128"/>
              </a:rPr>
              <a:t>Amalek</a:t>
            </a:r>
            <a:r>
              <a:rPr lang="fr-FR" sz="4400" b="1" dirty="0" smtClean="0">
                <a:latin typeface="Arial Unicode MS" pitchFamily="34" charset="-128"/>
                <a:ea typeface="Arial Unicode MS" pitchFamily="34" charset="-128"/>
                <a:cs typeface="Arial Unicode MS" pitchFamily="34" charset="-128"/>
              </a:rPr>
              <a:t> et les fils de l'Orient, et ils marchaient contre lui.</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4 Ils campaient en face de lui, détruisaient les productions du pays jusque vers Gaza, et ne laissaient en Israël ni vivres, ni brebis, ni bœufs, ni ânes.</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 5 Car ils montaient avec leurs troupeaux et leurs tentes, ils arrivaient comme une multitude de sauterelles, ils étaient innombrables, eux et leurs chameaux, et ils venaient dans le pays pour le ravager.</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6 Israël fut très malheureux à cause de Madian, et les enfants d'Israël crièrent à l'Éternel.</a:t>
            </a:r>
            <a:endParaRPr lang="en-US" sz="4400" b="1" dirty="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ctr"/>
            <a:r>
              <a:rPr lang="fr-FR" sz="4400" b="1" dirty="0" err="1" smtClean="0">
                <a:solidFill>
                  <a:srgbClr val="C00000"/>
                </a:solidFill>
                <a:latin typeface="Arial Unicode MS" pitchFamily="34" charset="-128"/>
                <a:ea typeface="Arial Unicode MS" pitchFamily="34" charset="-128"/>
                <a:cs typeface="Arial Unicode MS" pitchFamily="34" charset="-128"/>
              </a:rPr>
              <a:t>Judges</a:t>
            </a:r>
            <a:r>
              <a:rPr lang="fr-FR" sz="4400" b="1" dirty="0" smtClean="0">
                <a:solidFill>
                  <a:srgbClr val="C00000"/>
                </a:solidFill>
                <a:latin typeface="Arial Unicode MS" pitchFamily="34" charset="-128"/>
                <a:ea typeface="Arial Unicode MS" pitchFamily="34" charset="-128"/>
                <a:cs typeface="Arial Unicode MS" pitchFamily="34" charset="-128"/>
              </a:rPr>
              <a:t> 6:11-16</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err="1" smtClean="0">
                <a:latin typeface="Arial Unicode MS" pitchFamily="34" charset="-128"/>
                <a:ea typeface="Arial Unicode MS" pitchFamily="34" charset="-128"/>
                <a:cs typeface="Arial Unicode MS" pitchFamily="34" charset="-128"/>
              </a:rPr>
              <a:t>Jg</a:t>
            </a:r>
            <a:r>
              <a:rPr lang="fr-FR" sz="4400" b="1" dirty="0" smtClean="0">
                <a:latin typeface="Arial Unicode MS" pitchFamily="34" charset="-128"/>
                <a:ea typeface="Arial Unicode MS" pitchFamily="34" charset="-128"/>
                <a:cs typeface="Arial Unicode MS" pitchFamily="34" charset="-128"/>
              </a:rPr>
              <a:t> 6:11 ¶ Puis vint l'ange de l'Éternel, et il s'assit sous le térébinthe d'</a:t>
            </a:r>
            <a:r>
              <a:rPr lang="fr-FR" sz="4400" b="1" dirty="0" err="1" smtClean="0">
                <a:latin typeface="Arial Unicode MS" pitchFamily="34" charset="-128"/>
                <a:ea typeface="Arial Unicode MS" pitchFamily="34" charset="-128"/>
                <a:cs typeface="Arial Unicode MS" pitchFamily="34" charset="-128"/>
              </a:rPr>
              <a:t>Ophra</a:t>
            </a:r>
            <a:r>
              <a:rPr lang="fr-FR" sz="4400" b="1" dirty="0" smtClean="0">
                <a:latin typeface="Arial Unicode MS" pitchFamily="34" charset="-128"/>
                <a:ea typeface="Arial Unicode MS" pitchFamily="34" charset="-128"/>
                <a:cs typeface="Arial Unicode MS" pitchFamily="34" charset="-128"/>
              </a:rPr>
              <a:t>, qui appartenait à Joas, de la famille d'</a:t>
            </a:r>
            <a:r>
              <a:rPr lang="fr-FR" sz="4400" b="1" dirty="0" err="1" smtClean="0">
                <a:latin typeface="Arial Unicode MS" pitchFamily="34" charset="-128"/>
                <a:ea typeface="Arial Unicode MS" pitchFamily="34" charset="-128"/>
                <a:cs typeface="Arial Unicode MS" pitchFamily="34" charset="-128"/>
              </a:rPr>
              <a:t>Abiézer</a:t>
            </a:r>
            <a:r>
              <a:rPr lang="fr-FR" sz="4400" b="1" dirty="0" smtClean="0">
                <a:latin typeface="Arial Unicode MS" pitchFamily="34" charset="-128"/>
                <a:ea typeface="Arial Unicode MS" pitchFamily="34" charset="-128"/>
                <a:cs typeface="Arial Unicode MS" pitchFamily="34" charset="-128"/>
              </a:rPr>
              <a:t>. Gédéon, son fils, battait du froment au pressoir, pour le mettre à l'abri de Madian.</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12 L'ange de l'Éternel lui apparut, et lui dit: L'Éternel est avec toi, vaillant héros!</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 13 Gédéon lui dit: Ah! mon seigneur, si l'Éternel est avec nous, pourquoi toutes ces choses nous sont-elles arrivées? Et où sont tous ces prodiges que nos pères nous racontent, quand ils disent: </a:t>
            </a:r>
            <a:r>
              <a:rPr lang="fr-FR" sz="4400" b="1" dirty="0" smtClean="0">
                <a:solidFill>
                  <a:srgbClr val="C00000"/>
                </a:solidFill>
                <a:latin typeface="Arial Unicode MS" pitchFamily="34" charset="-128"/>
                <a:ea typeface="Arial Unicode MS" pitchFamily="34" charset="-128"/>
                <a:cs typeface="Arial Unicode MS" pitchFamily="34" charset="-128"/>
              </a:rPr>
              <a:t>L'Éternel ne nous a-t-il pas fait monter hors d'Égypte? Maintenant l'Éternel nous abandonne, et il nous livre entre les mains de Madian!</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2">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4400" b="1" dirty="0" smtClean="0">
                <a:latin typeface="Arial Unicode MS" pitchFamily="34" charset="-128"/>
                <a:ea typeface="Arial Unicode MS" pitchFamily="34" charset="-128"/>
                <a:cs typeface="Arial Unicode MS" pitchFamily="34" charset="-128"/>
              </a:rPr>
              <a:t> 14 L'Éternel se tourna vers lui, et dit: Va avec cette force que tu as, et délivre Israël de la main de Madian; n'est-ce pas moi qui t'envoie?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15 Gédéon lui dit: Ah! mon seigneur, avec quoi délivrerai-je Israël? Voici, ma famille est la plus pauvre en Manassé, et je suis le plus petit dans la maison de mon père.</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16 L'Éternel lui dit: Mais je serai avec toi, et tu battras Madian comme un seul homme.</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INTRODUCTION</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Quand nous lisons l’histoire de Gédéon, nous remarquons que tout le monde se promène avec des noms qui sont inconnus d' eux.</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Je veux croire qu’il y a bien de paquets dans les boîtes postales spirituelles que personne ne réclame parce qu’ils portent des noms inconnus aux récipients.</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lvl="0" algn="just"/>
            <a:r>
              <a:rPr lang="fr-FR" sz="4400" b="1" dirty="0" smtClean="0">
                <a:latin typeface="Arial Unicode MS" pitchFamily="34" charset="-128"/>
                <a:ea typeface="Arial Unicode MS" pitchFamily="34" charset="-128"/>
                <a:cs typeface="Arial Unicode MS" pitchFamily="34" charset="-128"/>
              </a:rPr>
              <a:t>Il y a beaucoup de salutations qui sont faites et les gens ne répondent pas parce qu’ils ne connaissent pas leur vrais noms.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Le nom assigné par </a:t>
            </a:r>
            <a:r>
              <a:rPr lang="fr-FR" sz="4400" b="1" dirty="0" smtClean="0">
                <a:solidFill>
                  <a:srgbClr val="C00000"/>
                </a:solidFill>
                <a:latin typeface="Arial Unicode MS" pitchFamily="34" charset="-128"/>
                <a:ea typeface="Arial Unicode MS" pitchFamily="34" charset="-128"/>
                <a:cs typeface="Arial Unicode MS" pitchFamily="34" charset="-128"/>
              </a:rPr>
              <a:t>Dieu correspond </a:t>
            </a:r>
            <a:r>
              <a:rPr lang="fr-FR" sz="4400" b="1" dirty="0" smtClean="0">
                <a:solidFill>
                  <a:srgbClr val="C00000"/>
                </a:solidFill>
                <a:latin typeface="Arial Unicode MS" pitchFamily="34" charset="-128"/>
                <a:ea typeface="Arial Unicode MS" pitchFamily="34" charset="-128"/>
                <a:cs typeface="Arial Unicode MS" pitchFamily="34" charset="-128"/>
              </a:rPr>
              <a:t>à la destinée de tout un chacun.</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Du fait que nous ne connaissons pas </a:t>
            </a:r>
            <a:r>
              <a:rPr lang="fr-FR" sz="4400" b="1" dirty="0" smtClean="0">
                <a:latin typeface="Arial Unicode MS" pitchFamily="34" charset="-128"/>
                <a:ea typeface="Arial Unicode MS" pitchFamily="34" charset="-128"/>
                <a:cs typeface="Arial Unicode MS" pitchFamily="34" charset="-128"/>
              </a:rPr>
              <a:t>les </a:t>
            </a:r>
            <a:r>
              <a:rPr lang="fr-FR" sz="4400" b="1" dirty="0" smtClean="0">
                <a:latin typeface="Arial Unicode MS" pitchFamily="34" charset="-128"/>
                <a:ea typeface="Arial Unicode MS" pitchFamily="34" charset="-128"/>
                <a:cs typeface="Arial Unicode MS" pitchFamily="34" charset="-128"/>
              </a:rPr>
              <a:t>noms </a:t>
            </a:r>
            <a:r>
              <a:rPr lang="fr-FR" sz="4400" b="1" dirty="0" smtClean="0">
                <a:latin typeface="Arial Unicode MS" pitchFamily="34" charset="-128"/>
                <a:ea typeface="Arial Unicode MS" pitchFamily="34" charset="-128"/>
                <a:cs typeface="Arial Unicode MS" pitchFamily="34" charset="-128"/>
              </a:rPr>
              <a:t>qui nous </a:t>
            </a:r>
            <a:r>
              <a:rPr lang="fr-FR" sz="4400" b="1" dirty="0" smtClean="0">
                <a:latin typeface="Arial Unicode MS" pitchFamily="34" charset="-128"/>
                <a:ea typeface="Arial Unicode MS" pitchFamily="34" charset="-128"/>
                <a:cs typeface="Arial Unicode MS" pitchFamily="34" charset="-128"/>
              </a:rPr>
              <a:t>sont </a:t>
            </a:r>
            <a:r>
              <a:rPr lang="fr-FR" sz="4400" b="1" dirty="0" smtClean="0">
                <a:latin typeface="Arial Unicode MS" pitchFamily="34" charset="-128"/>
                <a:ea typeface="Arial Unicode MS" pitchFamily="34" charset="-128"/>
                <a:cs typeface="Arial Unicode MS" pitchFamily="34" charset="-128"/>
              </a:rPr>
              <a:t>assignés </a:t>
            </a:r>
            <a:r>
              <a:rPr lang="fr-FR" sz="4400" b="1" dirty="0" smtClean="0">
                <a:latin typeface="Arial Unicode MS" pitchFamily="34" charset="-128"/>
                <a:ea typeface="Arial Unicode MS" pitchFamily="34" charset="-128"/>
                <a:cs typeface="Arial Unicode MS" pitchFamily="34" charset="-128"/>
              </a:rPr>
              <a:t>par Dieu, nous répondons à toutes sortes de noms imposés par les hommes.</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fr-FR" sz="4400" b="1" dirty="0" smtClean="0">
                <a:latin typeface="Arial Unicode MS" pitchFamily="34" charset="-128"/>
                <a:ea typeface="Arial Unicode MS" pitchFamily="34" charset="-128"/>
                <a:cs typeface="Arial Unicode MS" pitchFamily="34" charset="-128"/>
              </a:rPr>
              <a:t>Nous acceptons les noms que nous impose la société dans laquelle nous vivons.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Nous acceptons des noms qui correspondent à notre </a:t>
            </a:r>
            <a:r>
              <a:rPr lang="fr-FR" sz="4400" b="1" dirty="0" smtClean="0">
                <a:solidFill>
                  <a:srgbClr val="C00000"/>
                </a:solidFill>
                <a:latin typeface="Arial Unicode MS" pitchFamily="34" charset="-128"/>
                <a:ea typeface="Arial Unicode MS" pitchFamily="34" charset="-128"/>
                <a:cs typeface="Arial Unicode MS" pitchFamily="34" charset="-128"/>
              </a:rPr>
              <a:t>classe socio-économique</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Nous acceptons des noms imposés par ceux qui nous critiquent.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Nous acceptons les noms imposés par le diable et par nos ennemis.</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Nous acceptons des noms qui symbolisent : défaites,  échecs, et misère.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Quel est </a:t>
            </a:r>
            <a:r>
              <a:rPr lang="fr-FR" sz="4400" b="1" dirty="0" smtClean="0">
                <a:solidFill>
                  <a:srgbClr val="C00000"/>
                </a:solidFill>
                <a:latin typeface="Arial Unicode MS" pitchFamily="34" charset="-128"/>
                <a:ea typeface="Arial Unicode MS" pitchFamily="34" charset="-128"/>
                <a:cs typeface="Arial Unicode MS" pitchFamily="34" charset="-128"/>
              </a:rPr>
              <a:t>le </a:t>
            </a:r>
            <a:r>
              <a:rPr lang="fr-FR" sz="4400" b="1" dirty="0" smtClean="0">
                <a:solidFill>
                  <a:srgbClr val="C00000"/>
                </a:solidFill>
                <a:latin typeface="Arial Unicode MS" pitchFamily="34" charset="-128"/>
                <a:ea typeface="Arial Unicode MS" pitchFamily="34" charset="-128"/>
                <a:cs typeface="Arial Unicode MS" pitchFamily="34" charset="-128"/>
              </a:rPr>
              <a:t>nom qui se registre dans ton acte de naissance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Quel est ton nom assigné par Dieu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Est-ce que vos deux noms se correspondent ?</a:t>
            </a:r>
            <a:endParaRPr lang="en-US" sz="44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4400" b="1" dirty="0" smtClean="0">
                <a:solidFill>
                  <a:srgbClr val="66FFFF"/>
                </a:solidFill>
                <a:latin typeface="Arial Unicode MS" pitchFamily="34" charset="-128"/>
                <a:ea typeface="Arial Unicode MS" pitchFamily="34" charset="-128"/>
                <a:cs typeface="Arial Unicode MS" pitchFamily="34" charset="-128"/>
              </a:rPr>
              <a:t>L’APPEL DE GEDEON</a:t>
            </a:r>
            <a:endParaRPr lang="en-US" sz="4400" b="1" dirty="0" smtClean="0">
              <a:solidFill>
                <a:srgbClr val="66FFFF"/>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Ici nous trouvons un homme qui ne connaissait son nom </a:t>
            </a:r>
            <a:r>
              <a:rPr lang="fr-FR" sz="4400" b="1" dirty="0" smtClean="0">
                <a:latin typeface="Arial Unicode MS" pitchFamily="34" charset="-128"/>
                <a:ea typeface="Arial Unicode MS" pitchFamily="34" charset="-128"/>
                <a:cs typeface="Arial Unicode MS" pitchFamily="34" charset="-128"/>
              </a:rPr>
              <a:t>assigné </a:t>
            </a:r>
            <a:r>
              <a:rPr lang="fr-FR" sz="4400" b="1" dirty="0" smtClean="0">
                <a:latin typeface="Arial Unicode MS" pitchFamily="34" charset="-128"/>
                <a:ea typeface="Arial Unicode MS" pitchFamily="34" charset="-128"/>
                <a:cs typeface="Arial Unicode MS" pitchFamily="34" charset="-128"/>
              </a:rPr>
              <a:t>par Dieu.</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66FFFF"/>
                </a:solidFill>
                <a:latin typeface="Arial Unicode MS" pitchFamily="34" charset="-128"/>
                <a:ea typeface="Arial Unicode MS" pitchFamily="34" charset="-128"/>
                <a:cs typeface="Arial Unicode MS" pitchFamily="34" charset="-128"/>
              </a:rPr>
              <a:t>Gédéon était perturbé par la salutation de Dieu.</a:t>
            </a:r>
            <a:endParaRPr lang="en-US" sz="4400" b="1" dirty="0" smtClean="0">
              <a:solidFill>
                <a:srgbClr val="66FFFF"/>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Les conditions socio-économiques dans lesquelles nous </a:t>
            </a:r>
            <a:r>
              <a:rPr lang="fr-FR" sz="4400" b="1" dirty="0" smtClean="0">
                <a:latin typeface="Arial Unicode MS" pitchFamily="34" charset="-128"/>
                <a:ea typeface="Arial Unicode MS" pitchFamily="34" charset="-128"/>
                <a:cs typeface="Arial Unicode MS" pitchFamily="34" charset="-128"/>
              </a:rPr>
              <a:t>vivons tendent a  appliquer </a:t>
            </a:r>
            <a:r>
              <a:rPr lang="fr-FR" sz="4400" b="1" dirty="0" smtClean="0">
                <a:latin typeface="Arial Unicode MS" pitchFamily="34" charset="-128"/>
                <a:ea typeface="Arial Unicode MS" pitchFamily="34" charset="-128"/>
                <a:cs typeface="Arial Unicode MS" pitchFamily="34" charset="-128"/>
              </a:rPr>
              <a:t>une </a:t>
            </a:r>
            <a:r>
              <a:rPr lang="fr-FR" sz="4400" b="1" dirty="0" smtClean="0">
                <a:latin typeface="Arial Unicode MS" pitchFamily="34" charset="-128"/>
                <a:ea typeface="Arial Unicode MS" pitchFamily="34" charset="-128"/>
                <a:cs typeface="Arial Unicode MS" pitchFamily="34" charset="-128"/>
              </a:rPr>
              <a:t>pression  </a:t>
            </a:r>
            <a:r>
              <a:rPr lang="fr-FR" sz="4400" b="1" dirty="0" smtClean="0">
                <a:latin typeface="Arial Unicode MS" pitchFamily="34" charset="-128"/>
                <a:ea typeface="Arial Unicode MS" pitchFamily="34" charset="-128"/>
                <a:cs typeface="Arial Unicode MS" pitchFamily="34" charset="-128"/>
              </a:rPr>
              <a:t>énorme sur la manière dont nous nous concevons.</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400" b="1" dirty="0" smtClean="0">
                <a:latin typeface="Arial Unicode MS" pitchFamily="34" charset="-128"/>
                <a:ea typeface="Arial Unicode MS" pitchFamily="34" charset="-128"/>
                <a:cs typeface="Arial Unicode MS" pitchFamily="34" charset="-128"/>
              </a:rPr>
              <a:t>Cette pseudo-identité </a:t>
            </a:r>
            <a:r>
              <a:rPr lang="fr-FR" sz="4400" b="1" dirty="0" smtClean="0">
                <a:latin typeface="Arial Unicode MS" pitchFamily="34" charset="-128"/>
                <a:ea typeface="Arial Unicode MS" pitchFamily="34" charset="-128"/>
                <a:cs typeface="Arial Unicode MS" pitchFamily="34" charset="-128"/>
              </a:rPr>
              <a:t>sera exhibée dans </a:t>
            </a:r>
            <a:r>
              <a:rPr lang="fr-FR" sz="4400" b="1" dirty="0" smtClean="0">
                <a:latin typeface="Arial Unicode MS" pitchFamily="34" charset="-128"/>
                <a:ea typeface="Arial Unicode MS" pitchFamily="34" charset="-128"/>
                <a:cs typeface="Arial Unicode MS" pitchFamily="34" charset="-128"/>
              </a:rPr>
              <a:t>toutes nos interactions avec nos semblables.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66FFFF"/>
                </a:solidFill>
                <a:latin typeface="Arial Unicode MS" pitchFamily="34" charset="-128"/>
                <a:ea typeface="Arial Unicode MS" pitchFamily="34" charset="-128"/>
                <a:cs typeface="Arial Unicode MS" pitchFamily="34" charset="-128"/>
              </a:rPr>
              <a:t>Les gens qui habitent dans les marécages ont </a:t>
            </a:r>
            <a:r>
              <a:rPr lang="fr-FR" sz="4400" b="1" dirty="0" smtClean="0">
                <a:solidFill>
                  <a:srgbClr val="66FFFF"/>
                </a:solidFill>
                <a:latin typeface="Arial Unicode MS" pitchFamily="34" charset="-128"/>
                <a:ea typeface="Arial Unicode MS" pitchFamily="34" charset="-128"/>
                <a:cs typeface="Arial Unicode MS" pitchFamily="34" charset="-128"/>
              </a:rPr>
              <a:t>la </a:t>
            </a:r>
            <a:r>
              <a:rPr lang="fr-FR" sz="4400" b="1" dirty="0" smtClean="0">
                <a:solidFill>
                  <a:srgbClr val="66FFFF"/>
                </a:solidFill>
                <a:latin typeface="Arial Unicode MS" pitchFamily="34" charset="-128"/>
                <a:ea typeface="Arial Unicode MS" pitchFamily="34" charset="-128"/>
                <a:cs typeface="Arial Unicode MS" pitchFamily="34" charset="-128"/>
              </a:rPr>
              <a:t>difficulté à cacher l’identité </a:t>
            </a:r>
            <a:r>
              <a:rPr lang="fr-FR" sz="4400" b="1" dirty="0" smtClean="0">
                <a:solidFill>
                  <a:srgbClr val="66FFFF"/>
                </a:solidFill>
                <a:latin typeface="Arial Unicode MS" pitchFamily="34" charset="-128"/>
                <a:ea typeface="Arial Unicode MS" pitchFamily="34" charset="-128"/>
                <a:cs typeface="Arial Unicode MS" pitchFamily="34" charset="-128"/>
              </a:rPr>
              <a:t>que les gens </a:t>
            </a:r>
            <a:r>
              <a:rPr lang="fr-FR" sz="4400" b="1" dirty="0" smtClean="0">
                <a:solidFill>
                  <a:srgbClr val="66FFFF"/>
                </a:solidFill>
                <a:latin typeface="Arial Unicode MS" pitchFamily="34" charset="-128"/>
                <a:ea typeface="Arial Unicode MS" pitchFamily="34" charset="-128"/>
                <a:cs typeface="Arial Unicode MS" pitchFamily="34" charset="-128"/>
              </a:rPr>
              <a:t>les </a:t>
            </a:r>
            <a:r>
              <a:rPr lang="fr-FR" sz="4400" b="1" dirty="0" smtClean="0">
                <a:solidFill>
                  <a:srgbClr val="66FFFF"/>
                </a:solidFill>
                <a:latin typeface="Arial Unicode MS" pitchFamily="34" charset="-128"/>
                <a:ea typeface="Arial Unicode MS" pitchFamily="34" charset="-128"/>
                <a:cs typeface="Arial Unicode MS" pitchFamily="34" charset="-128"/>
              </a:rPr>
              <a:t>projettent .</a:t>
            </a:r>
            <a:endParaRPr lang="en-US" sz="4400" b="1" dirty="0" smtClean="0">
              <a:solidFill>
                <a:srgbClr val="66FFFF"/>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Ils portent sur eux l’odeur </a:t>
            </a:r>
            <a:r>
              <a:rPr lang="fr-FR" sz="4400" b="1" dirty="0" smtClean="0">
                <a:latin typeface="Arial Unicode MS" pitchFamily="34" charset="-128"/>
                <a:ea typeface="Arial Unicode MS" pitchFamily="34" charset="-128"/>
                <a:cs typeface="Arial Unicode MS" pitchFamily="34" charset="-128"/>
              </a:rPr>
              <a:t>de la marécage, ensuite, souvent, </a:t>
            </a:r>
            <a:r>
              <a:rPr lang="fr-FR" sz="4400" b="1" dirty="0" smtClean="0">
                <a:latin typeface="Arial Unicode MS" pitchFamily="34" charset="-128"/>
                <a:ea typeface="Arial Unicode MS" pitchFamily="34" charset="-128"/>
                <a:cs typeface="Arial Unicode MS" pitchFamily="34" charset="-128"/>
              </a:rPr>
              <a:t>ils articulent de la même manière des gens de cette localité.</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Leurs habits et leurs chaussures sont couverts de boue.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66FFFF"/>
                </a:solidFill>
                <a:latin typeface="Arial Unicode MS" pitchFamily="34" charset="-128"/>
                <a:ea typeface="Arial Unicode MS" pitchFamily="34" charset="-128"/>
                <a:cs typeface="Arial Unicode MS" pitchFamily="34" charset="-128"/>
              </a:rPr>
              <a:t>Gédéon ne pouvait s’en passer de son </a:t>
            </a:r>
            <a:r>
              <a:rPr lang="fr-FR" sz="4400" b="1" dirty="0" smtClean="0">
                <a:solidFill>
                  <a:srgbClr val="66FFFF"/>
                </a:solidFill>
                <a:latin typeface="Arial Unicode MS" pitchFamily="34" charset="-128"/>
                <a:ea typeface="Arial Unicode MS" pitchFamily="34" charset="-128"/>
                <a:cs typeface="Arial Unicode MS" pitchFamily="34" charset="-128"/>
              </a:rPr>
              <a:t>dilemme.</a:t>
            </a:r>
            <a:endParaRPr lang="en-US" sz="4400" b="1" dirty="0" smtClean="0">
              <a:solidFill>
                <a:srgbClr val="66FFFF"/>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Tout son </a:t>
            </a:r>
            <a:r>
              <a:rPr lang="fr-FR" sz="4400" b="1" dirty="0" smtClean="0">
                <a:latin typeface="Arial Unicode MS" pitchFamily="34" charset="-128"/>
                <a:ea typeface="Arial Unicode MS" pitchFamily="34" charset="-128"/>
                <a:cs typeface="Arial Unicode MS" pitchFamily="34" charset="-128"/>
              </a:rPr>
              <a:t>mental </a:t>
            </a:r>
            <a:r>
              <a:rPr lang="fr-FR" sz="4400" b="1" dirty="0" smtClean="0">
                <a:latin typeface="Arial Unicode MS" pitchFamily="34" charset="-128"/>
                <a:ea typeface="Arial Unicode MS" pitchFamily="34" charset="-128"/>
                <a:cs typeface="Arial Unicode MS" pitchFamily="34" charset="-128"/>
              </a:rPr>
              <a:t> était consumé par l’horreur de l’occupation des </a:t>
            </a:r>
            <a:r>
              <a:rPr lang="fr-FR" sz="4400" b="1" dirty="0" err="1" smtClean="0">
                <a:latin typeface="Arial Unicode MS" pitchFamily="34" charset="-128"/>
                <a:ea typeface="Arial Unicode MS" pitchFamily="34" charset="-128"/>
                <a:cs typeface="Arial Unicode MS" pitchFamily="34" charset="-128"/>
              </a:rPr>
              <a:t>Madianites</a:t>
            </a:r>
            <a:r>
              <a:rPr lang="fr-FR"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66FFFF"/>
                </a:solidFill>
                <a:latin typeface="Arial Unicode MS" pitchFamily="34" charset="-128"/>
                <a:ea typeface="Arial Unicode MS" pitchFamily="34" charset="-128"/>
                <a:cs typeface="Arial Unicode MS" pitchFamily="34" charset="-128"/>
              </a:rPr>
              <a:t>Il n’avait pas de roi en Israël, pas de leader principal, pas d’espoir de </a:t>
            </a:r>
            <a:r>
              <a:rPr lang="fr-FR" sz="4400" b="1" dirty="0" smtClean="0">
                <a:solidFill>
                  <a:srgbClr val="66FFFF"/>
                </a:solidFill>
                <a:latin typeface="Arial Unicode MS" pitchFamily="34" charset="-128"/>
                <a:ea typeface="Arial Unicode MS" pitchFamily="34" charset="-128"/>
                <a:cs typeface="Arial Unicode MS" pitchFamily="34" charset="-128"/>
              </a:rPr>
              <a:t>changement, et pas de futur.</a:t>
            </a:r>
            <a:endParaRPr lang="en-US" sz="4400" b="1" dirty="0" smtClean="0">
              <a:solidFill>
                <a:srgbClr val="66FF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lvl="0" algn="just"/>
            <a:r>
              <a:rPr lang="fr-FR" sz="4400" b="1" dirty="0" smtClean="0">
                <a:latin typeface="Arial Unicode MS" pitchFamily="34" charset="-128"/>
                <a:ea typeface="Arial Unicode MS" pitchFamily="34" charset="-128"/>
                <a:cs typeface="Arial Unicode MS" pitchFamily="34" charset="-128"/>
              </a:rPr>
              <a:t>La domination des </a:t>
            </a:r>
            <a:r>
              <a:rPr lang="fr-FR" sz="4400" b="1" dirty="0" err="1" smtClean="0">
                <a:latin typeface="Arial Unicode MS" pitchFamily="34" charset="-128"/>
                <a:ea typeface="Arial Unicode MS" pitchFamily="34" charset="-128"/>
                <a:cs typeface="Arial Unicode MS" pitchFamily="34" charset="-128"/>
              </a:rPr>
              <a:t>Madianites</a:t>
            </a:r>
            <a:r>
              <a:rPr lang="fr-FR" sz="4400" b="1" dirty="0" smtClean="0">
                <a:latin typeface="Arial Unicode MS" pitchFamily="34" charset="-128"/>
                <a:ea typeface="Arial Unicode MS" pitchFamily="34" charset="-128"/>
                <a:cs typeface="Arial Unicode MS" pitchFamily="34" charset="-128"/>
              </a:rPr>
              <a:t> était accablante, barbare, destructive et humiliante.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66FFFF"/>
                </a:solidFill>
                <a:latin typeface="Arial Unicode MS" pitchFamily="34" charset="-128"/>
                <a:ea typeface="Arial Unicode MS" pitchFamily="34" charset="-128"/>
                <a:cs typeface="Arial Unicode MS" pitchFamily="34" charset="-128"/>
              </a:rPr>
              <a:t>Les gens de Madian prenaient plaisir à voir souffrir les Juifs.</a:t>
            </a:r>
            <a:endParaRPr lang="en-US" sz="4400" b="1" dirty="0" smtClean="0">
              <a:solidFill>
                <a:srgbClr val="66FFFF"/>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L’atrocité des </a:t>
            </a:r>
            <a:r>
              <a:rPr lang="fr-FR" sz="4400" b="1" dirty="0" err="1" smtClean="0">
                <a:latin typeface="Arial Unicode MS" pitchFamily="34" charset="-128"/>
                <a:ea typeface="Arial Unicode MS" pitchFamily="34" charset="-128"/>
                <a:cs typeface="Arial Unicode MS" pitchFamily="34" charset="-128"/>
              </a:rPr>
              <a:t>madianites</a:t>
            </a:r>
            <a:r>
              <a:rPr lang="fr-FR" sz="4400" b="1" dirty="0" smtClean="0">
                <a:latin typeface="Arial Unicode MS" pitchFamily="34" charset="-128"/>
                <a:ea typeface="Arial Unicode MS" pitchFamily="34" charset="-128"/>
                <a:cs typeface="Arial Unicode MS" pitchFamily="34" charset="-128"/>
              </a:rPr>
              <a:t> causaient aux Juifs à fuir dans les montagnes.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66FFFF"/>
                </a:solidFill>
                <a:latin typeface="Arial Unicode MS" pitchFamily="34" charset="-128"/>
                <a:ea typeface="Arial Unicode MS" pitchFamily="34" charset="-128"/>
                <a:cs typeface="Arial Unicode MS" pitchFamily="34" charset="-128"/>
              </a:rPr>
              <a:t>Les juifs étaient forcés de se cacher dans les </a:t>
            </a:r>
            <a:r>
              <a:rPr lang="fr-FR" sz="4400" b="1" dirty="0" smtClean="0">
                <a:solidFill>
                  <a:srgbClr val="66FFFF"/>
                </a:solidFill>
                <a:latin typeface="Arial Unicode MS" pitchFamily="34" charset="-128"/>
                <a:ea typeface="Arial Unicode MS" pitchFamily="34" charset="-128"/>
                <a:cs typeface="Arial Unicode MS" pitchFamily="34" charset="-128"/>
              </a:rPr>
              <a:t>grottes comme des bêtes. </a:t>
            </a:r>
            <a:endParaRPr lang="en-US" sz="4400" b="1" dirty="0" smtClean="0">
              <a:solidFill>
                <a:srgbClr val="66FF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400" b="1" dirty="0" smtClean="0">
                <a:latin typeface="Arial Unicode MS" pitchFamily="34" charset="-128"/>
                <a:ea typeface="Arial Unicode MS" pitchFamily="34" charset="-128"/>
                <a:cs typeface="Arial Unicode MS" pitchFamily="34" charset="-128"/>
              </a:rPr>
              <a:t>Les enfants d'Israël se retiraient dans les ravins des montagnes, dans les cavernes et sur les rochers fortifiés.</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err="1" smtClean="0">
                <a:solidFill>
                  <a:srgbClr val="66FFFF"/>
                </a:solidFill>
                <a:latin typeface="Arial Unicode MS" pitchFamily="34" charset="-128"/>
                <a:ea typeface="Arial Unicode MS" pitchFamily="34" charset="-128"/>
                <a:cs typeface="Arial Unicode MS" pitchFamily="34" charset="-128"/>
              </a:rPr>
              <a:t>Jg</a:t>
            </a:r>
            <a:r>
              <a:rPr lang="fr-FR" sz="4400" b="1" dirty="0" smtClean="0">
                <a:solidFill>
                  <a:srgbClr val="66FFFF"/>
                </a:solidFill>
                <a:latin typeface="Arial Unicode MS" pitchFamily="34" charset="-128"/>
                <a:ea typeface="Arial Unicode MS" pitchFamily="34" charset="-128"/>
                <a:cs typeface="Arial Unicode MS" pitchFamily="34" charset="-128"/>
              </a:rPr>
              <a:t> </a:t>
            </a:r>
            <a:r>
              <a:rPr lang="fr-FR" sz="4400" b="1" dirty="0" smtClean="0">
                <a:solidFill>
                  <a:srgbClr val="66FFFF"/>
                </a:solidFill>
                <a:latin typeface="Arial Unicode MS" pitchFamily="34" charset="-128"/>
                <a:ea typeface="Arial Unicode MS" pitchFamily="34" charset="-128"/>
                <a:cs typeface="Arial Unicode MS" pitchFamily="34" charset="-128"/>
              </a:rPr>
              <a:t>6:3 </a:t>
            </a:r>
            <a:r>
              <a:rPr lang="fr-FR" sz="4400" b="1" dirty="0" smtClean="0">
                <a:solidFill>
                  <a:srgbClr val="66FFFF"/>
                </a:solidFill>
                <a:latin typeface="Arial Unicode MS" pitchFamily="34" charset="-128"/>
                <a:ea typeface="Arial Unicode MS" pitchFamily="34" charset="-128"/>
                <a:cs typeface="Arial Unicode MS" pitchFamily="34" charset="-128"/>
              </a:rPr>
              <a:t>Quand Israël avait semé, Madian montait avec </a:t>
            </a:r>
            <a:r>
              <a:rPr lang="fr-FR" sz="4400" b="1" dirty="0" err="1" smtClean="0">
                <a:solidFill>
                  <a:srgbClr val="66FFFF"/>
                </a:solidFill>
                <a:latin typeface="Arial Unicode MS" pitchFamily="34" charset="-128"/>
                <a:ea typeface="Arial Unicode MS" pitchFamily="34" charset="-128"/>
                <a:cs typeface="Arial Unicode MS" pitchFamily="34" charset="-128"/>
              </a:rPr>
              <a:t>Amalek</a:t>
            </a:r>
            <a:r>
              <a:rPr lang="fr-FR" sz="4400" b="1" dirty="0" smtClean="0">
                <a:solidFill>
                  <a:srgbClr val="66FFFF"/>
                </a:solidFill>
                <a:latin typeface="Arial Unicode MS" pitchFamily="34" charset="-128"/>
                <a:ea typeface="Arial Unicode MS" pitchFamily="34" charset="-128"/>
                <a:cs typeface="Arial Unicode MS" pitchFamily="34" charset="-128"/>
              </a:rPr>
              <a:t> et les fils de l'Orient, et ils marchaient contre lui.</a:t>
            </a:r>
            <a:endParaRPr lang="en-US" sz="4400" b="1" dirty="0" smtClean="0">
              <a:solidFill>
                <a:srgbClr val="66FFFF"/>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4 Ils campaient en face de lui, détruisaient les productions du pays jusque vers Gaza, et ne laissaient en Israël ni vivres, ni brebis, ni bœufs, ni ânes.</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b="1" dirty="0" smtClean="0">
                <a:latin typeface="Arial Unicode MS" pitchFamily="34" charset="-128"/>
                <a:ea typeface="Arial Unicode MS" pitchFamily="34" charset="-128"/>
                <a:cs typeface="Arial Unicode MS" pitchFamily="34" charset="-128"/>
              </a:rPr>
              <a:t>5 Car ils montaient avec leurs troupeaux et leurs tentes, ils arrivaient comme une multitude de sauterelles, ils étaient innombrables, eux et leurs chameaux, et ils venaient dans le pays pour le ravager.</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66FFFF"/>
                </a:solidFill>
                <a:latin typeface="Arial Unicode MS" pitchFamily="34" charset="-128"/>
                <a:ea typeface="Arial Unicode MS" pitchFamily="34" charset="-128"/>
                <a:cs typeface="Arial Unicode MS" pitchFamily="34" charset="-128"/>
              </a:rPr>
              <a:t>6 Israël fut très malheureux à cause de Madian, et les enfants d'Israël crièrent à l'Éternel.</a:t>
            </a:r>
            <a:endParaRPr lang="en-US" sz="4400" b="1" dirty="0" smtClean="0">
              <a:solidFill>
                <a:srgbClr val="66FF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400" b="1" dirty="0" smtClean="0">
                <a:latin typeface="Arial Unicode MS" pitchFamily="34" charset="-128"/>
                <a:ea typeface="Arial Unicode MS" pitchFamily="34" charset="-128"/>
                <a:cs typeface="Arial Unicode MS" pitchFamily="34" charset="-128"/>
              </a:rPr>
              <a:t>Gédéon n’avait personne sur qui compter.</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66FFFF"/>
                </a:solidFill>
                <a:latin typeface="Arial Unicode MS" pitchFamily="34" charset="-128"/>
                <a:ea typeface="Arial Unicode MS" pitchFamily="34" charset="-128"/>
                <a:cs typeface="Arial Unicode MS" pitchFamily="34" charset="-128"/>
              </a:rPr>
              <a:t>Les </a:t>
            </a:r>
            <a:r>
              <a:rPr lang="fr-FR" sz="4400" b="1" dirty="0" smtClean="0">
                <a:solidFill>
                  <a:srgbClr val="66FFFF"/>
                </a:solidFill>
                <a:latin typeface="Arial Unicode MS" pitchFamily="34" charset="-128"/>
                <a:ea typeface="Arial Unicode MS" pitchFamily="34" charset="-128"/>
                <a:cs typeface="Arial Unicode MS" pitchFamily="34" charset="-128"/>
              </a:rPr>
              <a:t>jeunes et les enfants </a:t>
            </a:r>
            <a:r>
              <a:rPr lang="fr-FR" sz="4400" b="1" dirty="0" smtClean="0">
                <a:solidFill>
                  <a:srgbClr val="66FFFF"/>
                </a:solidFill>
                <a:latin typeface="Arial Unicode MS" pitchFamily="34" charset="-128"/>
                <a:ea typeface="Arial Unicode MS" pitchFamily="34" charset="-128"/>
                <a:cs typeface="Arial Unicode MS" pitchFamily="34" charset="-128"/>
              </a:rPr>
              <a:t>qui </a:t>
            </a:r>
            <a:r>
              <a:rPr lang="fr-FR" sz="4400" b="1" dirty="0" smtClean="0">
                <a:solidFill>
                  <a:srgbClr val="66FFFF"/>
                </a:solidFill>
                <a:latin typeface="Arial Unicode MS" pitchFamily="34" charset="-128"/>
                <a:ea typeface="Arial Unicode MS" pitchFamily="34" charset="-128"/>
                <a:cs typeface="Arial Unicode MS" pitchFamily="34" charset="-128"/>
              </a:rPr>
              <a:t>vivent </a:t>
            </a:r>
            <a:r>
              <a:rPr lang="fr-FR" sz="4400" b="1" dirty="0" smtClean="0">
                <a:solidFill>
                  <a:srgbClr val="66FFFF"/>
                </a:solidFill>
                <a:latin typeface="Arial Unicode MS" pitchFamily="34" charset="-128"/>
                <a:ea typeface="Arial Unicode MS" pitchFamily="34" charset="-128"/>
                <a:cs typeface="Arial Unicode MS" pitchFamily="34" charset="-128"/>
              </a:rPr>
              <a:t>ces genres de </a:t>
            </a:r>
            <a:r>
              <a:rPr lang="fr-FR" sz="4400" b="1" dirty="0" smtClean="0">
                <a:solidFill>
                  <a:srgbClr val="66FFFF"/>
                </a:solidFill>
                <a:latin typeface="Arial Unicode MS" pitchFamily="34" charset="-128"/>
                <a:ea typeface="Arial Unicode MS" pitchFamily="34" charset="-128"/>
                <a:cs typeface="Arial Unicode MS" pitchFamily="34" charset="-128"/>
              </a:rPr>
              <a:t>réalités </a:t>
            </a:r>
            <a:r>
              <a:rPr lang="fr-FR" sz="4400" b="1" dirty="0" smtClean="0">
                <a:solidFill>
                  <a:srgbClr val="66FFFF"/>
                </a:solidFill>
                <a:latin typeface="Arial Unicode MS" pitchFamily="34" charset="-128"/>
                <a:ea typeface="Arial Unicode MS" pitchFamily="34" charset="-128"/>
                <a:cs typeface="Arial Unicode MS" pitchFamily="34" charset="-128"/>
              </a:rPr>
              <a:t>dans leurs pays sont toujours les plus affectés.</a:t>
            </a:r>
            <a:endParaRPr lang="en-US" sz="4400" b="1" dirty="0" smtClean="0">
              <a:solidFill>
                <a:srgbClr val="66FFFF"/>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L’état d’âme des Israélites était très </a:t>
            </a:r>
            <a:r>
              <a:rPr lang="fr-FR" sz="4400" b="1" dirty="0" smtClean="0">
                <a:latin typeface="Arial Unicode MS" pitchFamily="34" charset="-128"/>
                <a:ea typeface="Arial Unicode MS" pitchFamily="34" charset="-128"/>
                <a:cs typeface="Arial Unicode MS" pitchFamily="34" charset="-128"/>
              </a:rPr>
              <a:t>abattu.</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66FFFF"/>
                </a:solidFill>
                <a:latin typeface="Arial Unicode MS" pitchFamily="34" charset="-128"/>
                <a:ea typeface="Arial Unicode MS" pitchFamily="34" charset="-128"/>
                <a:cs typeface="Arial Unicode MS" pitchFamily="34" charset="-128"/>
              </a:rPr>
              <a:t>Alors que Gédéon respirait journellement l’ordure de cette situation </a:t>
            </a:r>
            <a:r>
              <a:rPr lang="fr-FR" sz="4400" b="1" dirty="0" smtClean="0">
                <a:solidFill>
                  <a:srgbClr val="66FFFF"/>
                </a:solidFill>
                <a:latin typeface="Arial Unicode MS" pitchFamily="34" charset="-128"/>
                <a:ea typeface="Arial Unicode MS" pitchFamily="34" charset="-128"/>
                <a:cs typeface="Arial Unicode MS" pitchFamily="34" charset="-128"/>
              </a:rPr>
              <a:t>aussi odieuse</a:t>
            </a:r>
            <a:r>
              <a:rPr lang="fr-FR" sz="4400" b="1" dirty="0" smtClean="0">
                <a:solidFill>
                  <a:srgbClr val="66FFFF"/>
                </a:solidFill>
                <a:latin typeface="Arial Unicode MS" pitchFamily="34" charset="-128"/>
                <a:ea typeface="Arial Unicode MS" pitchFamily="34" charset="-128"/>
                <a:cs typeface="Arial Unicode MS" pitchFamily="34" charset="-128"/>
              </a:rPr>
              <a:t>, l’Ange de Dieu le salue d’une manière surprenante.</a:t>
            </a:r>
            <a:endParaRPr lang="en-US" sz="4400" b="1" dirty="0" smtClean="0">
              <a:solidFill>
                <a:srgbClr val="66FF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b="1" dirty="0" smtClean="0">
                <a:latin typeface="Arial Unicode MS" pitchFamily="34" charset="-128"/>
                <a:ea typeface="Arial Unicode MS" pitchFamily="34" charset="-128"/>
                <a:cs typeface="Arial Unicode MS" pitchFamily="34" charset="-128"/>
              </a:rPr>
              <a:t>12 L'ange de l'Éternel lui apparut, et lui dit: L'Éternel est avec toi, vaillant héros!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66FFFF"/>
                </a:solidFill>
                <a:latin typeface="Arial Unicode MS" pitchFamily="34" charset="-128"/>
                <a:ea typeface="Arial Unicode MS" pitchFamily="34" charset="-128"/>
                <a:cs typeface="Arial Unicode MS" pitchFamily="34" charset="-128"/>
              </a:rPr>
              <a:t>Gédéon répliquait aux mots de la salutation de l’ange de Dieu.</a:t>
            </a:r>
            <a:endParaRPr lang="en-US" sz="4400" b="1" dirty="0" smtClean="0">
              <a:solidFill>
                <a:srgbClr val="66FFFF"/>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Gédéon </a:t>
            </a:r>
            <a:r>
              <a:rPr lang="fr-FR" sz="4400" b="1" dirty="0" smtClean="0">
                <a:latin typeface="Arial Unicode MS" pitchFamily="34" charset="-128"/>
                <a:ea typeface="Arial Unicode MS" pitchFamily="34" charset="-128"/>
                <a:cs typeface="Arial Unicode MS" pitchFamily="34" charset="-128"/>
              </a:rPr>
              <a:t>refusait de croire </a:t>
            </a:r>
            <a:r>
              <a:rPr lang="fr-FR" sz="4400" b="1" dirty="0" smtClean="0">
                <a:latin typeface="Arial Unicode MS" pitchFamily="34" charset="-128"/>
                <a:ea typeface="Arial Unicode MS" pitchFamily="34" charset="-128"/>
                <a:cs typeface="Arial Unicode MS" pitchFamily="34" charset="-128"/>
              </a:rPr>
              <a:t>que L’Eternel était à son coté.</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66FFFF"/>
                </a:solidFill>
                <a:latin typeface="Arial Unicode MS" pitchFamily="34" charset="-128"/>
                <a:ea typeface="Arial Unicode MS" pitchFamily="34" charset="-128"/>
                <a:cs typeface="Arial Unicode MS" pitchFamily="34" charset="-128"/>
              </a:rPr>
              <a:t>Il ne pouvait </a:t>
            </a:r>
            <a:r>
              <a:rPr lang="fr-FR" sz="4400" b="1" dirty="0" smtClean="0">
                <a:solidFill>
                  <a:srgbClr val="66FFFF"/>
                </a:solidFill>
                <a:latin typeface="Arial Unicode MS" pitchFamily="34" charset="-128"/>
                <a:ea typeface="Arial Unicode MS" pitchFamily="34" charset="-128"/>
                <a:cs typeface="Arial Unicode MS" pitchFamily="34" charset="-128"/>
              </a:rPr>
              <a:t>se </a:t>
            </a:r>
            <a:r>
              <a:rPr lang="fr-FR" sz="4400" b="1" dirty="0" smtClean="0">
                <a:solidFill>
                  <a:srgbClr val="66FFFF"/>
                </a:solidFill>
                <a:latin typeface="Arial Unicode MS" pitchFamily="34" charset="-128"/>
                <a:ea typeface="Arial Unicode MS" pitchFamily="34" charset="-128"/>
                <a:cs typeface="Arial Unicode MS" pitchFamily="34" charset="-128"/>
              </a:rPr>
              <a:t>concevoir comme un </a:t>
            </a:r>
            <a:r>
              <a:rPr lang="fr-FR" sz="4400" b="1" dirty="0" smtClean="0">
                <a:solidFill>
                  <a:srgbClr val="66FFFF"/>
                </a:solidFill>
                <a:latin typeface="Arial Unicode MS" pitchFamily="34" charset="-128"/>
                <a:ea typeface="Arial Unicode MS" pitchFamily="34" charset="-128"/>
                <a:cs typeface="Arial Unicode MS" pitchFamily="34" charset="-128"/>
              </a:rPr>
              <a:t>héros; il se voyait </a:t>
            </a:r>
            <a:r>
              <a:rPr lang="fr-FR" sz="4400" b="1" dirty="0" smtClean="0">
                <a:solidFill>
                  <a:srgbClr val="66FFFF"/>
                </a:solidFill>
                <a:latin typeface="Arial Unicode MS" pitchFamily="34" charset="-128"/>
                <a:ea typeface="Arial Unicode MS" pitchFamily="34" charset="-128"/>
                <a:cs typeface="Arial Unicode MS" pitchFamily="34" charset="-128"/>
              </a:rPr>
              <a:t>plutôt comme l’homme le plus misérable et méprisable de la terre.</a:t>
            </a:r>
            <a:endParaRPr lang="en-US" sz="4400" b="1" dirty="0" smtClean="0">
              <a:solidFill>
                <a:srgbClr val="66FF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b="1" dirty="0" smtClean="0">
                <a:solidFill>
                  <a:srgbClr val="66FFFF"/>
                </a:solidFill>
                <a:latin typeface="Arial Unicode MS" pitchFamily="34" charset="-128"/>
                <a:ea typeface="Arial Unicode MS" pitchFamily="34" charset="-128"/>
                <a:cs typeface="Arial Unicode MS" pitchFamily="34" charset="-128"/>
              </a:rPr>
              <a:t>13</a:t>
            </a:r>
            <a:r>
              <a:rPr lang="fr-FR" sz="4400" b="1" dirty="0" smtClean="0">
                <a:latin typeface="Arial Unicode MS" pitchFamily="34" charset="-128"/>
                <a:ea typeface="Arial Unicode MS" pitchFamily="34" charset="-128"/>
                <a:cs typeface="Arial Unicode MS" pitchFamily="34" charset="-128"/>
              </a:rPr>
              <a:t> Gédéon lui dit: Ah! mon seigneur, si l'Éternel est avec nous, pourquoi toutes ces choses nous sont-elles arrivées? Et où sont tous ces prodiges que nos pères nous racontent, quand ils disent: </a:t>
            </a:r>
            <a:r>
              <a:rPr lang="fr-FR" sz="4400" b="1" dirty="0" smtClean="0">
                <a:solidFill>
                  <a:srgbClr val="66FFFF"/>
                </a:solidFill>
                <a:latin typeface="Arial Unicode MS" pitchFamily="34" charset="-128"/>
                <a:ea typeface="Arial Unicode MS" pitchFamily="34" charset="-128"/>
                <a:cs typeface="Arial Unicode MS" pitchFamily="34" charset="-128"/>
              </a:rPr>
              <a:t>L'Éternel ne nous a-t-il pas fait monter hors d'Égypte? Maintenant l'Éternel nous abandonne, et il nous livre entre les mains de Madian!</a:t>
            </a:r>
            <a:endParaRPr lang="en-US" sz="4400" b="1" dirty="0" smtClean="0">
              <a:solidFill>
                <a:srgbClr val="66FFFF"/>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400" b="1" dirty="0" smtClean="0">
                <a:latin typeface="Arial Unicode MS" pitchFamily="34" charset="-128"/>
                <a:ea typeface="Arial Unicode MS" pitchFamily="34" charset="-128"/>
                <a:cs typeface="Arial Unicode MS" pitchFamily="34" charset="-128"/>
              </a:rPr>
              <a:t>Gédéon ne voulait </a:t>
            </a:r>
            <a:r>
              <a:rPr lang="fr-FR" sz="4400" b="1" dirty="0" smtClean="0">
                <a:latin typeface="Arial Unicode MS" pitchFamily="34" charset="-128"/>
                <a:ea typeface="Arial Unicode MS" pitchFamily="34" charset="-128"/>
                <a:cs typeface="Arial Unicode MS" pitchFamily="34" charset="-128"/>
              </a:rPr>
              <a:t>pas se </a:t>
            </a:r>
            <a:r>
              <a:rPr lang="fr-FR" sz="4400" b="1" dirty="0" smtClean="0">
                <a:latin typeface="Arial Unicode MS" pitchFamily="34" charset="-128"/>
                <a:ea typeface="Arial Unicode MS" pitchFamily="34" charset="-128"/>
                <a:cs typeface="Arial Unicode MS" pitchFamily="34" charset="-128"/>
              </a:rPr>
              <a:t>laisser distraire par la </a:t>
            </a:r>
            <a:r>
              <a:rPr lang="fr-FR" sz="4400" b="1" dirty="0" smtClean="0">
                <a:latin typeface="Arial Unicode MS" pitchFamily="34" charset="-128"/>
                <a:ea typeface="Arial Unicode MS" pitchFamily="34" charset="-128"/>
                <a:cs typeface="Arial Unicode MS" pitchFamily="34" charset="-128"/>
              </a:rPr>
              <a:t>salutation de l’ange  qui  apparaissait  ironique </a:t>
            </a:r>
            <a:r>
              <a:rPr lang="fr-FR" sz="4400" b="1" dirty="0" smtClean="0">
                <a:latin typeface="Arial Unicode MS" pitchFamily="34" charset="-128"/>
                <a:ea typeface="Arial Unicode MS" pitchFamily="34" charset="-128"/>
                <a:cs typeface="Arial Unicode MS" pitchFamily="34" charset="-128"/>
              </a:rPr>
              <a:t>et </a:t>
            </a:r>
            <a:r>
              <a:rPr lang="fr-FR" sz="4400" b="1" dirty="0" smtClean="0">
                <a:latin typeface="Arial Unicode MS" pitchFamily="34" charset="-128"/>
                <a:ea typeface="Arial Unicode MS" pitchFamily="34" charset="-128"/>
                <a:cs typeface="Arial Unicode MS" pitchFamily="34" charset="-128"/>
              </a:rPr>
              <a:t>exagérée.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66FFFF"/>
                </a:solidFill>
                <a:latin typeface="Arial Unicode MS" pitchFamily="34" charset="-128"/>
                <a:ea typeface="Arial Unicode MS" pitchFamily="34" charset="-128"/>
                <a:cs typeface="Arial Unicode MS" pitchFamily="34" charset="-128"/>
              </a:rPr>
              <a:t>Quand Dieu essayait de lui convaincre  que c’était bien lui l’homme destiné pour la délivrance d’Israël.</a:t>
            </a:r>
            <a:endParaRPr lang="en-US" sz="4400" b="1" dirty="0" smtClean="0">
              <a:solidFill>
                <a:srgbClr val="66FFFF"/>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15 Gédéon lui dit: Ah! Mon seigneur, avec quoi délivrerai-je Israël? Voici ma famille est la plus pauvre en Manassé, et je suis le plus petit dans la maison de mon père.</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GEDEON ACCOMPLIT SA PREMIÈRE MISSION DE DÉTRUIRE L’AUTEL DE BAAL DE SON PÈRE</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Juges 6:25-26</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err="1" smtClean="0">
                <a:solidFill>
                  <a:srgbClr val="C00000"/>
                </a:solidFill>
                <a:latin typeface="Arial Unicode MS" pitchFamily="34" charset="-128"/>
                <a:ea typeface="Arial Unicode MS" pitchFamily="34" charset="-128"/>
                <a:cs typeface="Arial Unicode MS" pitchFamily="34" charset="-128"/>
              </a:rPr>
              <a:t>Jg</a:t>
            </a:r>
            <a:r>
              <a:rPr lang="fr-FR" sz="4400" b="1" dirty="0" smtClean="0">
                <a:solidFill>
                  <a:srgbClr val="C00000"/>
                </a:solidFill>
                <a:latin typeface="Arial Unicode MS" pitchFamily="34" charset="-128"/>
                <a:ea typeface="Arial Unicode MS" pitchFamily="34" charset="-128"/>
                <a:cs typeface="Arial Unicode MS" pitchFamily="34" charset="-128"/>
              </a:rPr>
              <a:t> 6:25 </a:t>
            </a:r>
            <a:r>
              <a:rPr lang="fr-FR" sz="4400" b="1" dirty="0" smtClean="0">
                <a:latin typeface="Arial Unicode MS" pitchFamily="34" charset="-128"/>
                <a:ea typeface="Arial Unicode MS" pitchFamily="34" charset="-128"/>
                <a:cs typeface="Arial Unicode MS" pitchFamily="34" charset="-128"/>
              </a:rPr>
              <a:t>¶ Dans la même nuit, l'Éternel dit à Gédéon: Prends le jeune taureau de ton père, et un second taureau de sept ans. Renverse l'autel de Baal qui est à ton père, et abats le pieu sacré qui est dessus.</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fr-FR" sz="4400" b="1" dirty="0" smtClean="0">
                <a:latin typeface="Arial Unicode MS" pitchFamily="34" charset="-128"/>
                <a:ea typeface="Arial Unicode MS" pitchFamily="34" charset="-128"/>
                <a:cs typeface="Arial Unicode MS" pitchFamily="34" charset="-128"/>
              </a:rPr>
              <a:t> 26 Tu bâtiras ensuite et tu disposeras, sur le haut de ce rocher, un autel à l'Éternel ton Dieu. Tu prendras le second taureau, et tu offriras un holocauste, avec le bois de l'idole que tu auras abattue.</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Qui aurait cru que c’était la présence de Baal dans sa famille qui avait causé la crise d’identité de Gédéon.</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800" b="1" dirty="0" smtClean="0">
                <a:latin typeface="Arial Unicode MS" pitchFamily="34" charset="-128"/>
                <a:ea typeface="Arial Unicode MS" pitchFamily="34" charset="-128"/>
                <a:cs typeface="Arial Unicode MS" pitchFamily="34" charset="-128"/>
              </a:rPr>
              <a:t>Les enfants d’Israël abandonnèrent l’Eternel et s’attachèrent à Baal en quête de protection.</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C00000"/>
                </a:solidFill>
                <a:latin typeface="Arial Unicode MS" pitchFamily="34" charset="-128"/>
                <a:ea typeface="Arial Unicode MS" pitchFamily="34" charset="-128"/>
                <a:cs typeface="Arial Unicode MS" pitchFamily="34" charset="-128"/>
              </a:rPr>
              <a:t>C’était bien leur association avec Baal qui lui causèrent leur malheur.</a:t>
            </a:r>
            <a:endParaRPr lang="en-US" sz="48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A la place de l’autel de Baal, Gédéon devait bâtir un autel à l’Eternel.</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Nous </a:t>
            </a:r>
            <a:r>
              <a:rPr lang="fr-FR" sz="4400" b="1" dirty="0" smtClean="0">
                <a:solidFill>
                  <a:srgbClr val="C00000"/>
                </a:solidFill>
                <a:latin typeface="Arial Unicode MS" pitchFamily="34" charset="-128"/>
                <a:ea typeface="Arial Unicode MS" pitchFamily="34" charset="-128"/>
                <a:cs typeface="Arial Unicode MS" pitchFamily="34" charset="-128"/>
              </a:rPr>
              <a:t>ne </a:t>
            </a:r>
            <a:r>
              <a:rPr lang="fr-FR" sz="4400" b="1" dirty="0" smtClean="0">
                <a:solidFill>
                  <a:srgbClr val="C00000"/>
                </a:solidFill>
                <a:latin typeface="Arial Unicode MS" pitchFamily="34" charset="-128"/>
                <a:ea typeface="Arial Unicode MS" pitchFamily="34" charset="-128"/>
                <a:cs typeface="Arial Unicode MS" pitchFamily="34" charset="-128"/>
              </a:rPr>
              <a:t>pourrons </a:t>
            </a:r>
            <a:r>
              <a:rPr lang="fr-FR" sz="4400" b="1" dirty="0" smtClean="0">
                <a:solidFill>
                  <a:srgbClr val="C00000"/>
                </a:solidFill>
                <a:latin typeface="Arial Unicode MS" pitchFamily="34" charset="-128"/>
                <a:ea typeface="Arial Unicode MS" pitchFamily="34" charset="-128"/>
                <a:cs typeface="Arial Unicode MS" pitchFamily="34" charset="-128"/>
              </a:rPr>
              <a:t>jamais vivre les réalités du nom que Dieu nous a </a:t>
            </a:r>
            <a:r>
              <a:rPr lang="fr-FR" sz="4400" b="1" dirty="0" smtClean="0">
                <a:solidFill>
                  <a:srgbClr val="C00000"/>
                </a:solidFill>
                <a:latin typeface="Arial Unicode MS" pitchFamily="34" charset="-128"/>
                <a:ea typeface="Arial Unicode MS" pitchFamily="34" charset="-128"/>
                <a:cs typeface="Arial Unicode MS" pitchFamily="34" charset="-128"/>
              </a:rPr>
              <a:t>assigné </a:t>
            </a:r>
            <a:r>
              <a:rPr lang="fr-FR" sz="4400" b="1" dirty="0" smtClean="0">
                <a:solidFill>
                  <a:srgbClr val="C00000"/>
                </a:solidFill>
                <a:latin typeface="Arial Unicode MS" pitchFamily="34" charset="-128"/>
                <a:ea typeface="Arial Unicode MS" pitchFamily="34" charset="-128"/>
                <a:cs typeface="Arial Unicode MS" pitchFamily="34" charset="-128"/>
              </a:rPr>
              <a:t>tant que l’autel de Baal n’est pas brisé dans notre vie et dans notre famille.</a:t>
            </a:r>
            <a:endParaRPr lang="en-US" sz="44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4400" b="1" dirty="0" smtClean="0">
                <a:solidFill>
                  <a:srgbClr val="0000CC"/>
                </a:solidFill>
                <a:latin typeface="Arial Unicode MS" pitchFamily="34" charset="-128"/>
                <a:ea typeface="Arial Unicode MS" pitchFamily="34" charset="-128"/>
                <a:cs typeface="Arial Unicode MS" pitchFamily="34" charset="-128"/>
              </a:rPr>
              <a:t>L'OPÉRATION DE LA DESTRUCTION DE L’AUTEL DE BAAL</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u="sng" dirty="0" err="1" smtClean="0">
                <a:latin typeface="Arial Unicode MS" pitchFamily="34" charset="-128"/>
                <a:ea typeface="Arial Unicode MS" pitchFamily="34" charset="-128"/>
                <a:cs typeface="Arial Unicode MS" pitchFamily="34" charset="-128"/>
              </a:rPr>
              <a:t>Jg</a:t>
            </a:r>
            <a:r>
              <a:rPr lang="fr-FR" sz="4400" b="1" u="sng" dirty="0" smtClean="0">
                <a:latin typeface="Arial Unicode MS" pitchFamily="34" charset="-128"/>
                <a:ea typeface="Arial Unicode MS" pitchFamily="34" charset="-128"/>
                <a:cs typeface="Arial Unicode MS" pitchFamily="34" charset="-128"/>
              </a:rPr>
              <a:t> 6:27 </a:t>
            </a:r>
            <a:r>
              <a:rPr lang="fr-FR" sz="4400" b="1" dirty="0" smtClean="0">
                <a:latin typeface="Arial Unicode MS" pitchFamily="34" charset="-128"/>
                <a:ea typeface="Arial Unicode MS" pitchFamily="34" charset="-128"/>
                <a:cs typeface="Arial Unicode MS" pitchFamily="34" charset="-128"/>
              </a:rPr>
              <a:t>Gédéon prit dix hommes parmi ses serviteurs, et fit ce que l'Éternel avait dit; mais, comme il craignait la maison de son père et les gens de la ville, il l'exécuta de nuit, et non de jour,</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Gédéon manquait de courage pour effectuer l’opération en plein jour, mais il l’exécutait </a:t>
            </a:r>
            <a:r>
              <a:rPr lang="fr-FR" sz="4400" b="1" dirty="0" smtClean="0">
                <a:latin typeface="Arial Unicode MS" pitchFamily="34" charset="-128"/>
                <a:ea typeface="Arial Unicode MS" pitchFamily="34" charset="-128"/>
                <a:cs typeface="Arial Unicode MS" pitchFamily="34" charset="-128"/>
              </a:rPr>
              <a:t>malgré tout.</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C’est compris que la bravoure ne s’obtient pas d’un seul coup mais au fur et à mesure.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La première opération de Gédéon était nocturne, mais les suivantes </a:t>
            </a:r>
            <a:r>
              <a:rPr lang="fr-FR" sz="4400" b="1" dirty="0" smtClean="0">
                <a:latin typeface="Arial Unicode MS" pitchFamily="34" charset="-128"/>
                <a:ea typeface="Arial Unicode MS" pitchFamily="34" charset="-128"/>
                <a:cs typeface="Arial Unicode MS" pitchFamily="34" charset="-128"/>
              </a:rPr>
              <a:t>allaient être </a:t>
            </a:r>
            <a:r>
              <a:rPr lang="fr-FR" sz="4400" b="1" dirty="0" smtClean="0">
                <a:latin typeface="Arial Unicode MS" pitchFamily="34" charset="-128"/>
                <a:ea typeface="Arial Unicode MS" pitchFamily="34" charset="-128"/>
                <a:cs typeface="Arial Unicode MS" pitchFamily="34" charset="-128"/>
              </a:rPr>
              <a:t>exécutées en plein jour.</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4400" b="1" u="sng" dirty="0" err="1" smtClean="0">
                <a:solidFill>
                  <a:srgbClr val="0000CC"/>
                </a:solidFill>
                <a:latin typeface="Arial Unicode MS" pitchFamily="34" charset="-128"/>
                <a:ea typeface="Arial Unicode MS" pitchFamily="34" charset="-128"/>
                <a:cs typeface="Arial Unicode MS" pitchFamily="34" charset="-128"/>
              </a:rPr>
              <a:t>Jg</a:t>
            </a:r>
            <a:r>
              <a:rPr lang="fr-FR" sz="4400" b="1" u="sng" dirty="0" smtClean="0">
                <a:solidFill>
                  <a:srgbClr val="0000CC"/>
                </a:solidFill>
                <a:latin typeface="Arial Unicode MS" pitchFamily="34" charset="-128"/>
                <a:ea typeface="Arial Unicode MS" pitchFamily="34" charset="-128"/>
                <a:cs typeface="Arial Unicode MS" pitchFamily="34" charset="-128"/>
              </a:rPr>
              <a:t> 6:28-31 </a:t>
            </a:r>
            <a:r>
              <a:rPr lang="fr-FR" sz="4400" b="1" dirty="0" smtClean="0">
                <a:latin typeface="Arial Unicode MS" pitchFamily="34" charset="-128"/>
                <a:ea typeface="Arial Unicode MS" pitchFamily="34" charset="-128"/>
                <a:cs typeface="Arial Unicode MS" pitchFamily="34" charset="-128"/>
              </a:rPr>
              <a:t>Lorsque les gens de la ville se furent levés de bon matin, voici, l'autel de Baal était renversé, le pieu sacré placé dessus était abattu, et le second taureau était offert en holocauste sur l'autel qui avait été bâti.</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29 Ils se dirent l'un à l'autre: Qui a fait cela? Et ils s'informèrent et firent des recherches. On leur dit: C'est Gédéon, fils de Joas, qui a fait cela.</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 </a:t>
            </a:r>
            <a:r>
              <a:rPr lang="fr-FR" sz="6000" b="1" dirty="0" smtClean="0">
                <a:latin typeface="Arial Unicode MS" pitchFamily="34" charset="-128"/>
                <a:ea typeface="Arial Unicode MS" pitchFamily="34" charset="-128"/>
                <a:cs typeface="Arial Unicode MS" pitchFamily="34" charset="-128"/>
              </a:rPr>
              <a:t>30 Alors les gens de la ville dirent à Joas: Fais sortir ton fils, et qu'il meure, </a:t>
            </a:r>
            <a:r>
              <a:rPr lang="fr-FR" sz="6000" b="1" dirty="0" smtClean="0">
                <a:solidFill>
                  <a:srgbClr val="0000CC"/>
                </a:solidFill>
                <a:latin typeface="Arial Unicode MS" pitchFamily="34" charset="-128"/>
                <a:ea typeface="Arial Unicode MS" pitchFamily="34" charset="-128"/>
                <a:cs typeface="Arial Unicode MS" pitchFamily="34" charset="-128"/>
              </a:rPr>
              <a:t>car il a renversé l'autel de Baal et abattu le pieu sacré qui était dessus.</a:t>
            </a:r>
            <a:endParaRPr lang="en-US" sz="6000" b="1" dirty="0" smtClean="0">
              <a:solidFill>
                <a:srgbClr val="0000CC"/>
              </a:solidFill>
              <a:latin typeface="Arial Unicode MS" pitchFamily="34" charset="-128"/>
              <a:ea typeface="Arial Unicode MS" pitchFamily="34" charset="-128"/>
              <a:cs typeface="Arial Unicode MS" pitchFamily="34" charset="-128"/>
            </a:endParaRPr>
          </a:p>
          <a:p>
            <a:pPr algn="just"/>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 31 Joas répondit à tous ceux qui se présentèrent à lui: Est-ce à vous de prendre parti pour Baal? est-ce à vous de venir à son secours? </a:t>
            </a:r>
            <a:r>
              <a:rPr lang="fr-FR" sz="4400" b="1" dirty="0" smtClean="0">
                <a:solidFill>
                  <a:srgbClr val="0000CC"/>
                </a:solidFill>
                <a:latin typeface="Arial Unicode MS" pitchFamily="34" charset="-128"/>
                <a:ea typeface="Arial Unicode MS" pitchFamily="34" charset="-128"/>
                <a:cs typeface="Arial Unicode MS" pitchFamily="34" charset="-128"/>
              </a:rPr>
              <a:t>Quiconque prendra parti pour Baal mourra avant que le matin vienne. Si Baal est un dieu, qu'il plaide lui-même sa cause, puisqu'on a renversé son autel.</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Satan s’en sert de la menace pour </a:t>
            </a:r>
            <a:r>
              <a:rPr lang="fr-FR" sz="4400" b="1" dirty="0" smtClean="0">
                <a:latin typeface="Arial Unicode MS" pitchFamily="34" charset="-128"/>
                <a:ea typeface="Arial Unicode MS" pitchFamily="34" charset="-128"/>
                <a:cs typeface="Arial Unicode MS" pitchFamily="34" charset="-128"/>
              </a:rPr>
              <a:t>inciter </a:t>
            </a:r>
            <a:r>
              <a:rPr lang="fr-FR" sz="4400" b="1" dirty="0" smtClean="0">
                <a:latin typeface="Arial Unicode MS" pitchFamily="34" charset="-128"/>
                <a:ea typeface="Arial Unicode MS" pitchFamily="34" charset="-128"/>
                <a:cs typeface="Arial Unicode MS" pitchFamily="34" charset="-128"/>
              </a:rPr>
              <a:t>la peur dans le cœur des gens.</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Il veut que les gens tuent pour lui, </a:t>
            </a:r>
            <a:r>
              <a:rPr lang="fr-FR" sz="4400" b="1" dirty="0" smtClean="0">
                <a:solidFill>
                  <a:srgbClr val="0000CC"/>
                </a:solidFill>
                <a:latin typeface="Arial Unicode MS" pitchFamily="34" charset="-128"/>
                <a:ea typeface="Arial Unicode MS" pitchFamily="34" charset="-128"/>
                <a:cs typeface="Arial Unicode MS" pitchFamily="34" charset="-128"/>
              </a:rPr>
              <a:t>parce qu’il ne peut pas se </a:t>
            </a:r>
            <a:r>
              <a:rPr lang="fr-FR" sz="4400" b="1" dirty="0" smtClean="0">
                <a:solidFill>
                  <a:srgbClr val="0000CC"/>
                </a:solidFill>
                <a:latin typeface="Arial Unicode MS" pitchFamily="34" charset="-128"/>
                <a:ea typeface="Arial Unicode MS" pitchFamily="34" charset="-128"/>
                <a:cs typeface="Arial Unicode MS" pitchFamily="34" charset="-128"/>
              </a:rPr>
              <a:t>venger lui-même.</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Les gens qui servent le diable sont très défensifs à son égard.</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Ils ne savent </a:t>
            </a:r>
            <a:r>
              <a:rPr lang="fr-FR" sz="4400" b="1" dirty="0" smtClean="0">
                <a:solidFill>
                  <a:srgbClr val="0000CC"/>
                </a:solidFill>
                <a:latin typeface="Arial Unicode MS" pitchFamily="34" charset="-128"/>
                <a:ea typeface="Arial Unicode MS" pitchFamily="34" charset="-128"/>
                <a:cs typeface="Arial Unicode MS" pitchFamily="34" charset="-128"/>
              </a:rPr>
              <a:t>pas que </a:t>
            </a:r>
            <a:r>
              <a:rPr lang="fr-FR" sz="4400" b="1" dirty="0" smtClean="0">
                <a:solidFill>
                  <a:srgbClr val="0000CC"/>
                </a:solidFill>
                <a:latin typeface="Arial Unicode MS" pitchFamily="34" charset="-128"/>
                <a:ea typeface="Arial Unicode MS" pitchFamily="34" charset="-128"/>
                <a:cs typeface="Arial Unicode MS" pitchFamily="34" charset="-128"/>
              </a:rPr>
              <a:t>le diable est un manipulateur par excellence.</a:t>
            </a: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b="1" dirty="0" err="1" smtClean="0">
                <a:solidFill>
                  <a:srgbClr val="0000CC"/>
                </a:solidFill>
                <a:latin typeface="Arial Unicode MS" pitchFamily="34" charset="-128"/>
                <a:ea typeface="Arial Unicode MS" pitchFamily="34" charset="-128"/>
                <a:cs typeface="Arial Unicode MS" pitchFamily="34" charset="-128"/>
              </a:rPr>
              <a:t>Jg</a:t>
            </a:r>
            <a:r>
              <a:rPr lang="fr-FR" sz="4400" b="1" dirty="0" smtClean="0">
                <a:solidFill>
                  <a:srgbClr val="0000CC"/>
                </a:solidFill>
                <a:latin typeface="Arial Unicode MS" pitchFamily="34" charset="-128"/>
                <a:ea typeface="Arial Unicode MS" pitchFamily="34" charset="-128"/>
                <a:cs typeface="Arial Unicode MS" pitchFamily="34" charset="-128"/>
              </a:rPr>
              <a:t> </a:t>
            </a:r>
            <a:r>
              <a:rPr lang="fr-FR" sz="4400" b="1" dirty="0" smtClean="0">
                <a:solidFill>
                  <a:srgbClr val="0000CC"/>
                </a:solidFill>
                <a:latin typeface="Arial Unicode MS" pitchFamily="34" charset="-128"/>
                <a:ea typeface="Arial Unicode MS" pitchFamily="34" charset="-128"/>
                <a:cs typeface="Arial Unicode MS" pitchFamily="34" charset="-128"/>
              </a:rPr>
              <a:t>6:32 Et en ce jour l'on donna à Gédéon le nom de </a:t>
            </a:r>
            <a:r>
              <a:rPr lang="fr-FR" sz="4400" b="1" dirty="0" err="1" smtClean="0">
                <a:solidFill>
                  <a:srgbClr val="0000CC"/>
                </a:solidFill>
                <a:latin typeface="Arial Unicode MS" pitchFamily="34" charset="-128"/>
                <a:ea typeface="Arial Unicode MS" pitchFamily="34" charset="-128"/>
                <a:cs typeface="Arial Unicode MS" pitchFamily="34" charset="-128"/>
              </a:rPr>
              <a:t>Jerubbaal</a:t>
            </a:r>
            <a:r>
              <a:rPr lang="fr-FR" sz="4400" b="1" dirty="0" smtClean="0">
                <a:solidFill>
                  <a:srgbClr val="0000CC"/>
                </a:solidFill>
                <a:latin typeface="Arial Unicode MS" pitchFamily="34" charset="-128"/>
                <a:ea typeface="Arial Unicode MS" pitchFamily="34" charset="-128"/>
                <a:cs typeface="Arial Unicode MS" pitchFamily="34" charset="-128"/>
              </a:rPr>
              <a:t>, en disant: Que Baal plaide contre lui, puisqu'il a renversé son autel</a:t>
            </a:r>
            <a:r>
              <a:rPr lang="fr-FR" sz="4400" b="1" dirty="0" smtClean="0">
                <a:solidFill>
                  <a:srgbClr val="0000CC"/>
                </a:solidFill>
                <a:latin typeface="Arial Unicode MS" pitchFamily="34" charset="-128"/>
                <a:ea typeface="Arial Unicode MS" pitchFamily="34" charset="-128"/>
                <a:cs typeface="Arial Unicode MS" pitchFamily="34" charset="-128"/>
              </a:rPr>
              <a:t>.</a:t>
            </a:r>
          </a:p>
          <a:p>
            <a:pPr algn="just"/>
            <a:r>
              <a:rPr lang="fr-FR" sz="4400" b="1" dirty="0" smtClean="0">
                <a:latin typeface="Arial Unicode MS" pitchFamily="34" charset="-128"/>
                <a:ea typeface="Arial Unicode MS" pitchFamily="34" charset="-128"/>
                <a:cs typeface="Arial Unicode MS" pitchFamily="34" charset="-128"/>
              </a:rPr>
              <a:t>Gédéon </a:t>
            </a:r>
            <a:r>
              <a:rPr lang="fr-FR" sz="4400" b="1" dirty="0" smtClean="0">
                <a:latin typeface="Arial Unicode MS" pitchFamily="34" charset="-128"/>
                <a:ea typeface="Arial Unicode MS" pitchFamily="34" charset="-128"/>
                <a:cs typeface="Arial Unicode MS" pitchFamily="34" charset="-128"/>
              </a:rPr>
              <a:t>conservait </a:t>
            </a:r>
            <a:r>
              <a:rPr lang="fr-FR" sz="4400" b="1" dirty="0" smtClean="0">
                <a:latin typeface="Arial Unicode MS" pitchFamily="34" charset="-128"/>
                <a:ea typeface="Arial Unicode MS" pitchFamily="34" charset="-128"/>
                <a:cs typeface="Arial Unicode MS" pitchFamily="34" charset="-128"/>
              </a:rPr>
              <a:t>le nom de </a:t>
            </a:r>
            <a:r>
              <a:rPr lang="fr-FR" sz="4400" b="1" dirty="0" err="1" smtClean="0">
                <a:latin typeface="Arial Unicode MS" pitchFamily="34" charset="-128"/>
                <a:ea typeface="Arial Unicode MS" pitchFamily="34" charset="-128"/>
                <a:cs typeface="Arial Unicode MS" pitchFamily="34" charset="-128"/>
              </a:rPr>
              <a:t>Jerubbaal</a:t>
            </a:r>
            <a:r>
              <a:rPr lang="fr-FR" sz="4400" b="1" dirty="0" smtClean="0">
                <a:latin typeface="Arial Unicode MS" pitchFamily="34" charset="-128"/>
                <a:ea typeface="Arial Unicode MS" pitchFamily="34" charset="-128"/>
                <a:cs typeface="Arial Unicode MS" pitchFamily="34" charset="-128"/>
              </a:rPr>
              <a:t> pendant tout le reste de sa vie sans rien ne lui </a:t>
            </a:r>
            <a:r>
              <a:rPr lang="fr-FR" sz="4400" b="1" dirty="0" smtClean="0">
                <a:latin typeface="Arial Unicode MS" pitchFamily="34" charset="-128"/>
                <a:ea typeface="Arial Unicode MS" pitchFamily="34" charset="-128"/>
                <a:cs typeface="Arial Unicode MS" pitchFamily="34" charset="-128"/>
              </a:rPr>
              <a:t>arrivasse </a:t>
            </a:r>
            <a:r>
              <a:rPr lang="fr-FR" sz="4400" b="1" dirty="0" smtClean="0">
                <a:latin typeface="Arial Unicode MS" pitchFamily="34" charset="-128"/>
                <a:ea typeface="Arial Unicode MS" pitchFamily="34" charset="-128"/>
                <a:cs typeface="Arial Unicode MS" pitchFamily="34" charset="-128"/>
              </a:rPr>
              <a:t>en conséquence.</a:t>
            </a:r>
            <a:endParaRPr lang="en-US" sz="4400" b="1" dirty="0" smtClean="0">
              <a:latin typeface="Arial Unicode MS" pitchFamily="34" charset="-128"/>
              <a:ea typeface="Arial Unicode MS" pitchFamily="34" charset="-128"/>
              <a:cs typeface="Arial Unicode MS" pitchFamily="34" charset="-128"/>
            </a:endParaRPr>
          </a:p>
          <a:p>
            <a:pPr lvl="0" algn="just">
              <a:buNone/>
            </a:pPr>
            <a:endParaRPr lang="en-US" sz="4400" b="1" dirty="0" smtClean="0">
              <a:solidFill>
                <a:srgbClr val="0000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b="1" dirty="0" smtClean="0">
                <a:solidFill>
                  <a:srgbClr val="0000CC"/>
                </a:solidFill>
                <a:latin typeface="Arial Unicode MS" pitchFamily="34" charset="-128"/>
                <a:ea typeface="Arial Unicode MS" pitchFamily="34" charset="-128"/>
                <a:cs typeface="Arial Unicode MS" pitchFamily="34" charset="-128"/>
              </a:rPr>
              <a:t>Le </a:t>
            </a:r>
            <a:r>
              <a:rPr lang="fr-FR" sz="4400" b="1" dirty="0" smtClean="0">
                <a:solidFill>
                  <a:srgbClr val="0000CC"/>
                </a:solidFill>
                <a:latin typeface="Arial Unicode MS" pitchFamily="34" charset="-128"/>
                <a:ea typeface="Arial Unicode MS" pitchFamily="34" charset="-128"/>
                <a:cs typeface="Arial Unicode MS" pitchFamily="34" charset="-128"/>
              </a:rPr>
              <a:t>nom </a:t>
            </a:r>
            <a:r>
              <a:rPr lang="fr-FR" sz="4400" b="1" dirty="0" err="1" smtClean="0">
                <a:solidFill>
                  <a:srgbClr val="0000CC"/>
                </a:solidFill>
                <a:latin typeface="Arial Unicode MS" pitchFamily="34" charset="-128"/>
                <a:ea typeface="Arial Unicode MS" pitchFamily="34" charset="-128"/>
                <a:cs typeface="Arial Unicode MS" pitchFamily="34" charset="-128"/>
              </a:rPr>
              <a:t>Jerubbaal</a:t>
            </a:r>
            <a:r>
              <a:rPr lang="fr-FR" sz="4400" b="1" dirty="0" smtClean="0">
                <a:solidFill>
                  <a:srgbClr val="0000CC"/>
                </a:solidFill>
                <a:latin typeface="Arial Unicode MS" pitchFamily="34" charset="-128"/>
                <a:ea typeface="Arial Unicode MS" pitchFamily="34" charset="-128"/>
                <a:cs typeface="Arial Unicode MS" pitchFamily="34" charset="-128"/>
              </a:rPr>
              <a:t> resta comme un nom de victoire pour Gédéon.</a:t>
            </a:r>
            <a:endParaRPr lang="en-US" sz="4400" b="1" dirty="0" smtClean="0">
              <a:solidFill>
                <a:srgbClr val="0000CC"/>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La société est prête à ajuster ton nom </a:t>
            </a:r>
            <a:r>
              <a:rPr lang="fr-FR" sz="4400" b="1" dirty="0" smtClean="0">
                <a:latin typeface="Arial Unicode MS" pitchFamily="34" charset="-128"/>
                <a:ea typeface="Arial Unicode MS" pitchFamily="34" charset="-128"/>
                <a:cs typeface="Arial Unicode MS" pitchFamily="34" charset="-128"/>
              </a:rPr>
              <a:t>à </a:t>
            </a:r>
            <a:r>
              <a:rPr lang="fr-FR" sz="4400" b="1" dirty="0" smtClean="0">
                <a:latin typeface="Arial Unicode MS" pitchFamily="34" charset="-128"/>
                <a:ea typeface="Arial Unicode MS" pitchFamily="34" charset="-128"/>
                <a:cs typeface="Arial Unicode MS" pitchFamily="34" charset="-128"/>
              </a:rPr>
              <a:t>partir de tes exploits et </a:t>
            </a:r>
            <a:r>
              <a:rPr lang="fr-FR" sz="4400" b="1" dirty="0" smtClean="0">
                <a:latin typeface="Arial Unicode MS" pitchFamily="34" charset="-128"/>
                <a:ea typeface="Arial Unicode MS" pitchFamily="34" charset="-128"/>
                <a:cs typeface="Arial Unicode MS" pitchFamily="34" charset="-128"/>
              </a:rPr>
              <a:t>de tes </a:t>
            </a:r>
            <a:r>
              <a:rPr lang="fr-FR" sz="4400" b="1" dirty="0" smtClean="0">
                <a:latin typeface="Arial Unicode MS" pitchFamily="34" charset="-128"/>
                <a:ea typeface="Arial Unicode MS" pitchFamily="34" charset="-128"/>
                <a:cs typeface="Arial Unicode MS" pitchFamily="34" charset="-128"/>
              </a:rPr>
              <a:t>performances, mais aucun nom ne peut </a:t>
            </a:r>
            <a:r>
              <a:rPr lang="fr-FR" sz="4400" b="1" dirty="0" smtClean="0">
                <a:latin typeface="Arial Unicode MS" pitchFamily="34" charset="-128"/>
                <a:ea typeface="Arial Unicode MS" pitchFamily="34" charset="-128"/>
                <a:cs typeface="Arial Unicode MS" pitchFamily="34" charset="-128"/>
              </a:rPr>
              <a:t>égaler ou surpasser </a:t>
            </a:r>
            <a:r>
              <a:rPr lang="fr-FR" sz="4400" b="1" dirty="0" smtClean="0">
                <a:latin typeface="Arial Unicode MS" pitchFamily="34" charset="-128"/>
                <a:ea typeface="Arial Unicode MS" pitchFamily="34" charset="-128"/>
                <a:cs typeface="Arial Unicode MS" pitchFamily="34" charset="-128"/>
              </a:rPr>
              <a:t>le nom que Dieu a assigné sur la vie de </a:t>
            </a:r>
            <a:r>
              <a:rPr lang="fr-FR" sz="4400" b="1" dirty="0" smtClean="0">
                <a:latin typeface="Arial Unicode MS" pitchFamily="34" charset="-128"/>
                <a:ea typeface="Arial Unicode MS" pitchFamily="34" charset="-128"/>
                <a:cs typeface="Arial Unicode MS" pitchFamily="34" charset="-128"/>
              </a:rPr>
              <a:t>chacun de ses élus.</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ctr">
              <a:buNone/>
            </a:pPr>
            <a:r>
              <a:rPr lang="fr-FR" sz="4400" b="1" dirty="0" smtClean="0">
                <a:solidFill>
                  <a:srgbClr val="FF0000"/>
                </a:solidFill>
                <a:latin typeface="Arial Unicode MS" pitchFamily="34" charset="-128"/>
                <a:ea typeface="Arial Unicode MS" pitchFamily="34" charset="-128"/>
                <a:cs typeface="Arial Unicode MS" pitchFamily="34" charset="-128"/>
              </a:rPr>
              <a:t>COMMENT EMBRASSER L'IDENTITÉ ASSIGNÉE PAR DIEU</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Par l’obéissance aux ordres de Dieu.</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En développant une foi inébranlable sur Dieu.</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Les petites victoires augmentent notre confidence pour les grandes opérations à venir.</a:t>
            </a:r>
            <a:endParaRPr lang="en-US" sz="4400" b="1" dirty="0" smtClean="0">
              <a:latin typeface="Arial Unicode MS" pitchFamily="34" charset="-128"/>
              <a:ea typeface="Arial Unicode MS" pitchFamily="34" charset="-128"/>
              <a:cs typeface="Arial Unicode MS" pitchFamily="34" charset="-128"/>
            </a:endParaRPr>
          </a:p>
          <a:p>
            <a:pPr>
              <a:buNone/>
            </a:pPr>
            <a:endParaRPr lang="en-US" sz="4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5400" b="1" dirty="0" smtClean="0">
                <a:latin typeface="Arial Unicode MS" pitchFamily="34" charset="-128"/>
                <a:ea typeface="Arial Unicode MS" pitchFamily="34" charset="-128"/>
                <a:cs typeface="Arial Unicode MS" pitchFamily="34" charset="-128"/>
              </a:rPr>
              <a:t>Gédéon n’alla pas avoir la confidence nécessaire pour exécuter les prochaines commandes de Dieu, mais son obéissance et sa dépendance sur Dieu devenaient le secret de son grand succès.</a:t>
            </a:r>
            <a:endParaRPr lang="en-US" sz="5400" b="1" dirty="0" smtClean="0">
              <a:latin typeface="Arial Unicode MS" pitchFamily="34" charset="-128"/>
              <a:ea typeface="Arial Unicode MS" pitchFamily="34" charset="-128"/>
              <a:cs typeface="Arial Unicode MS" pitchFamily="34" charset="-128"/>
            </a:endParaRPr>
          </a:p>
          <a:p>
            <a:pPr>
              <a:buNone/>
            </a:pPr>
            <a:endParaRPr lang="en-US" sz="4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b="1" dirty="0" smtClean="0">
                <a:latin typeface="Arial Unicode MS" pitchFamily="34" charset="-128"/>
                <a:ea typeface="Arial Unicode MS" pitchFamily="34" charset="-128"/>
                <a:cs typeface="Arial Unicode MS" pitchFamily="34" charset="-128"/>
              </a:rPr>
              <a:t>A la fin de la vie de Gédéon, tout le monde </a:t>
            </a:r>
            <a:r>
              <a:rPr lang="fr-FR" sz="4400" b="1" dirty="0" smtClean="0">
                <a:latin typeface="Arial Unicode MS" pitchFamily="34" charset="-128"/>
                <a:ea typeface="Arial Unicode MS" pitchFamily="34" charset="-128"/>
                <a:cs typeface="Arial Unicode MS" pitchFamily="34" charset="-128"/>
              </a:rPr>
              <a:t>pourrait </a:t>
            </a:r>
            <a:r>
              <a:rPr lang="fr-FR" sz="4400" b="1" dirty="0" smtClean="0">
                <a:latin typeface="Arial Unicode MS" pitchFamily="34" charset="-128"/>
                <a:ea typeface="Arial Unicode MS" pitchFamily="34" charset="-128"/>
                <a:cs typeface="Arial Unicode MS" pitchFamily="34" charset="-128"/>
              </a:rPr>
              <a:t>agréer avec Dieu qu’il était assurément un vaillant héros de l’Eternel.</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rgbClr val="FF0000"/>
                </a:solidFill>
                <a:latin typeface="Arial Unicode MS" pitchFamily="34" charset="-128"/>
                <a:ea typeface="Arial Unicode MS" pitchFamily="34" charset="-128"/>
                <a:cs typeface="Arial Unicode MS" pitchFamily="34" charset="-128"/>
              </a:rPr>
              <a:t>Nous devons tous accepter l’identité que Dieu nous a assignée même si les circonstances de notre vie semblent la contredire.</a:t>
            </a:r>
            <a:endParaRPr lang="en-US" sz="4400" b="1" dirty="0" smtClean="0">
              <a:solidFill>
                <a:srgbClr val="FF0000"/>
              </a:solidFill>
              <a:latin typeface="Arial Unicode MS" pitchFamily="34" charset="-128"/>
              <a:ea typeface="Arial Unicode MS" pitchFamily="34" charset="-128"/>
              <a:cs typeface="Arial Unicode MS" pitchFamily="34" charset="-128"/>
            </a:endParaRPr>
          </a:p>
          <a:p>
            <a:pPr>
              <a:buNone/>
            </a:pPr>
            <a:endParaRPr lang="en-US" sz="4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4400" b="1" dirty="0" smtClean="0">
                <a:solidFill>
                  <a:schemeClr val="bg1"/>
                </a:solidFill>
                <a:latin typeface="Arial Unicode MS" pitchFamily="34" charset="-128"/>
                <a:ea typeface="Arial Unicode MS" pitchFamily="34" charset="-128"/>
                <a:cs typeface="Arial Unicode MS" pitchFamily="34" charset="-128"/>
              </a:rPr>
              <a:t>CONCLUSION</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Qu’est-ce qu’il te faut pour assumer ta vraie identité?</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Quelle est ta première mission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Comment vas-tu détruire les hauts lieux de Satan dans ta vie et dans la vie de ta famille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Quelle est ta stratégie secrète pour les premières opérations.</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Quel risque dois-tu prendre pour vivre la réalité du nom que Dieu t’a donné ?</a:t>
            </a:r>
            <a:endParaRPr lang="en-US" sz="4400" b="1" dirty="0" smtClean="0">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Le nom que Dieu </a:t>
            </a:r>
            <a:r>
              <a:rPr lang="fr-FR" sz="4400" b="1" dirty="0" smtClean="0">
                <a:solidFill>
                  <a:schemeClr val="bg1"/>
                </a:solidFill>
                <a:latin typeface="Arial Unicode MS" pitchFamily="34" charset="-128"/>
                <a:ea typeface="Arial Unicode MS" pitchFamily="34" charset="-128"/>
                <a:cs typeface="Arial Unicode MS" pitchFamily="34" charset="-128"/>
              </a:rPr>
              <a:t>t’a assumé </a:t>
            </a:r>
            <a:r>
              <a:rPr lang="fr-FR" sz="4400" b="1" dirty="0" smtClean="0">
                <a:solidFill>
                  <a:schemeClr val="bg1"/>
                </a:solidFill>
                <a:latin typeface="Arial Unicode MS" pitchFamily="34" charset="-128"/>
                <a:ea typeface="Arial Unicode MS" pitchFamily="34" charset="-128"/>
                <a:cs typeface="Arial Unicode MS" pitchFamily="34" charset="-128"/>
              </a:rPr>
              <a:t>ne </a:t>
            </a:r>
            <a:r>
              <a:rPr lang="fr-FR" sz="4400" b="1" dirty="0" smtClean="0">
                <a:solidFill>
                  <a:schemeClr val="bg1"/>
                </a:solidFill>
                <a:latin typeface="Arial Unicode MS" pitchFamily="34" charset="-128"/>
                <a:ea typeface="Arial Unicode MS" pitchFamily="34" charset="-128"/>
                <a:cs typeface="Arial Unicode MS" pitchFamily="34" charset="-128"/>
              </a:rPr>
              <a:t>va </a:t>
            </a:r>
            <a:r>
              <a:rPr lang="fr-FR" sz="4400" b="1" dirty="0" smtClean="0">
                <a:solidFill>
                  <a:schemeClr val="bg1"/>
                </a:solidFill>
                <a:latin typeface="Arial Unicode MS" pitchFamily="34" charset="-128"/>
                <a:ea typeface="Arial Unicode MS" pitchFamily="34" charset="-128"/>
                <a:cs typeface="Arial Unicode MS" pitchFamily="34" charset="-128"/>
              </a:rPr>
              <a:t>pas </a:t>
            </a:r>
            <a:r>
              <a:rPr lang="fr-FR" sz="4400" b="1" dirty="0" smtClean="0">
                <a:solidFill>
                  <a:schemeClr val="bg1"/>
                </a:solidFill>
                <a:latin typeface="Arial Unicode MS" pitchFamily="34" charset="-128"/>
                <a:ea typeface="Arial Unicode MS" pitchFamily="34" charset="-128"/>
                <a:cs typeface="Arial Unicode MS" pitchFamily="34" charset="-128"/>
              </a:rPr>
              <a:t>être authentifié </a:t>
            </a:r>
            <a:r>
              <a:rPr lang="fr-FR" sz="4400" b="1" dirty="0" smtClean="0">
                <a:solidFill>
                  <a:schemeClr val="bg1"/>
                </a:solidFill>
                <a:latin typeface="Arial Unicode MS" pitchFamily="34" charset="-128"/>
                <a:ea typeface="Arial Unicode MS" pitchFamily="34" charset="-128"/>
                <a:cs typeface="Arial Unicode MS" pitchFamily="34" charset="-128"/>
              </a:rPr>
              <a:t>automatiquement.</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Gédéon devait </a:t>
            </a:r>
            <a:r>
              <a:rPr lang="fr-FR" sz="4400" b="1" dirty="0" smtClean="0">
                <a:latin typeface="Arial Unicode MS" pitchFamily="34" charset="-128"/>
                <a:ea typeface="Arial Unicode MS" pitchFamily="34" charset="-128"/>
                <a:cs typeface="Arial Unicode MS" pitchFamily="34" charset="-128"/>
              </a:rPr>
              <a:t>réclamer </a:t>
            </a:r>
            <a:r>
              <a:rPr lang="fr-FR" sz="4400" b="1" dirty="0" smtClean="0">
                <a:latin typeface="Arial Unicode MS" pitchFamily="34" charset="-128"/>
                <a:ea typeface="Arial Unicode MS" pitchFamily="34" charset="-128"/>
                <a:cs typeface="Arial Unicode MS" pitchFamily="34" charset="-128"/>
              </a:rPr>
              <a:t>son identité céleste par de forts combats </a:t>
            </a:r>
            <a:r>
              <a:rPr lang="fr-FR" sz="4400" b="1" dirty="0" smtClean="0">
                <a:latin typeface="Arial Unicode MS" pitchFamily="34" charset="-128"/>
                <a:ea typeface="Arial Unicode MS" pitchFamily="34" charset="-128"/>
                <a:cs typeface="Arial Unicode MS" pitchFamily="34" charset="-128"/>
              </a:rPr>
              <a:t>tout comme il le sera </a:t>
            </a:r>
            <a:r>
              <a:rPr lang="fr-FR" sz="4400" b="1" dirty="0" smtClean="0">
                <a:latin typeface="Arial Unicode MS" pitchFamily="34" charset="-128"/>
                <a:ea typeface="Arial Unicode MS" pitchFamily="34" charset="-128"/>
                <a:cs typeface="Arial Unicode MS" pitchFamily="34" charset="-128"/>
              </a:rPr>
              <a:t>pour </a:t>
            </a:r>
            <a:r>
              <a:rPr lang="fr-FR" sz="4400" b="1" dirty="0" smtClean="0">
                <a:latin typeface="Arial Unicode MS" pitchFamily="34" charset="-128"/>
                <a:ea typeface="Arial Unicode MS" pitchFamily="34" charset="-128"/>
                <a:cs typeface="Arial Unicode MS" pitchFamily="34" charset="-128"/>
              </a:rPr>
              <a:t>vous et moi.</a:t>
            </a:r>
            <a:endParaRPr lang="en-US" sz="4400" b="1" dirty="0" smtClean="0">
              <a:latin typeface="Arial Unicode MS" pitchFamily="34" charset="-128"/>
              <a:ea typeface="Arial Unicode MS" pitchFamily="34" charset="-128"/>
              <a:cs typeface="Arial Unicode MS" pitchFamily="34" charset="-128"/>
            </a:endParaRPr>
          </a:p>
          <a:p>
            <a:endParaRPr lang="en-US" sz="44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lvl="0" algn="just"/>
            <a:r>
              <a:rPr lang="fr-FR" sz="4400" b="1" dirty="0" smtClean="0">
                <a:latin typeface="Arial Unicode MS" pitchFamily="34" charset="-128"/>
                <a:ea typeface="Arial Unicode MS" pitchFamily="34" charset="-128"/>
                <a:cs typeface="Arial Unicode MS" pitchFamily="34" charset="-128"/>
              </a:rPr>
              <a:t>Dieu était avec Gédéon, ainsi sera-t-il à tes </a:t>
            </a:r>
            <a:r>
              <a:rPr lang="fr-FR" sz="4400" b="1" dirty="0" smtClean="0">
                <a:latin typeface="Arial Unicode MS" pitchFamily="34" charset="-128"/>
                <a:ea typeface="Arial Unicode MS" pitchFamily="34" charset="-128"/>
                <a:cs typeface="Arial Unicode MS" pitchFamily="34" charset="-128"/>
              </a:rPr>
              <a:t>côtés pour t’aider a vivre les réalités de ta destine.</a:t>
            </a: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Mais tu dois rester engager dans la course jusqu’au bout.</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tx1"/>
                </a:solidFill>
                <a:latin typeface="Arial Unicode MS" pitchFamily="34" charset="-128"/>
                <a:ea typeface="Arial Unicode MS" pitchFamily="34" charset="-128"/>
                <a:cs typeface="Arial Unicode MS" pitchFamily="34" charset="-128"/>
              </a:rPr>
              <a:t>Que Dieu vous aide à comprendre ce message, et qu’il ajoute sa grâce à sa parole.</a:t>
            </a:r>
            <a:endParaRPr lang="en-US" sz="4400" b="1" dirty="0" smtClean="0">
              <a:solidFill>
                <a:schemeClr val="tx1"/>
              </a:solidFill>
              <a:latin typeface="Arial Unicode MS" pitchFamily="34" charset="-128"/>
              <a:ea typeface="Arial Unicode MS" pitchFamily="34" charset="-128"/>
              <a:cs typeface="Arial Unicode MS" pitchFamily="34" charset="-128"/>
            </a:endParaRPr>
          </a:p>
          <a:p>
            <a:pPr algn="just"/>
            <a:endParaRPr lang="fr-FR" sz="4400" b="1" dirty="0" smtClean="0">
              <a:latin typeface="Arial Unicode MS" pitchFamily="34" charset="-128"/>
              <a:ea typeface="Arial Unicode MS" pitchFamily="34" charset="-128"/>
              <a:cs typeface="Arial Unicode MS" pitchFamily="34" charset="-128"/>
            </a:endParaRPr>
          </a:p>
          <a:p>
            <a:pPr algn="r">
              <a:buNone/>
            </a:pPr>
            <a:r>
              <a:rPr lang="fr-FR" sz="4400" b="1" dirty="0" smtClean="0">
                <a:latin typeface="Arial Unicode MS" pitchFamily="34" charset="-128"/>
                <a:ea typeface="Arial Unicode MS" pitchFamily="34" charset="-128"/>
                <a:cs typeface="Arial Unicode MS" pitchFamily="34" charset="-128"/>
              </a:rPr>
              <a:t>        AMEN !</a:t>
            </a:r>
            <a:endParaRPr lang="en-US" sz="4400" b="1" dirty="0" smtClean="0">
              <a:latin typeface="Arial Unicode MS" pitchFamily="34" charset="-128"/>
              <a:ea typeface="Arial Unicode MS" pitchFamily="34" charset="-128"/>
              <a:cs typeface="Arial Unicode MS" pitchFamily="34" charset="-128"/>
            </a:endParaRPr>
          </a:p>
          <a:p>
            <a:endParaRPr lang="en-US" sz="4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24483</TotalTime>
  <Words>1470</Words>
  <Application>Microsoft Office PowerPoint</Application>
  <PresentationFormat>On-screen Show (4:3)</PresentationFormat>
  <Paragraphs>108</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CHRIST THE ROCK CONGREGATION DIMANCHE 12 FEVRIER 2023  Sermon par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6TH 2022  Sermon by Pastor  MARC E SIMEON</dc:title>
  <dc:creator>MARC EDOUARD SIMEON</dc:creator>
  <cp:lastModifiedBy>MARC EDOUARD SIMEON</cp:lastModifiedBy>
  <cp:revision>59</cp:revision>
  <dcterms:created xsi:type="dcterms:W3CDTF">2022-11-04T00:47:37Z</dcterms:created>
  <dcterms:modified xsi:type="dcterms:W3CDTF">2023-02-11T23:39:30Z</dcterms:modified>
</cp:coreProperties>
</file>