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304" r:id="rId2"/>
    <p:sldId id="1618" r:id="rId3"/>
    <p:sldId id="1619" r:id="rId4"/>
    <p:sldId id="1480" r:id="rId5"/>
    <p:sldId id="1593" r:id="rId6"/>
    <p:sldId id="1603" r:id="rId7"/>
    <p:sldId id="1595" r:id="rId8"/>
    <p:sldId id="1597" r:id="rId9"/>
    <p:sldId id="1604" r:id="rId10"/>
    <p:sldId id="1555" r:id="rId11"/>
    <p:sldId id="1611" r:id="rId12"/>
    <p:sldId id="1605" r:id="rId13"/>
    <p:sldId id="1614" r:id="rId14"/>
    <p:sldId id="1615" r:id="rId15"/>
    <p:sldId id="1606" r:id="rId16"/>
    <p:sldId id="1616" r:id="rId17"/>
    <p:sldId id="1617" r:id="rId18"/>
    <p:sldId id="1579" r:id="rId19"/>
    <p:sldId id="1574" r:id="rId20"/>
    <p:sldId id="1575" r:id="rId21"/>
    <p:sldId id="1580" r:id="rId22"/>
    <p:sldId id="1581" r:id="rId23"/>
    <p:sldId id="1582" r:id="rId24"/>
    <p:sldId id="1583" r:id="rId25"/>
    <p:sldId id="1572" r:id="rId26"/>
    <p:sldId id="1584" r:id="rId27"/>
    <p:sldId id="1585" r:id="rId28"/>
    <p:sldId id="1591" r:id="rId29"/>
    <p:sldId id="1588" r:id="rId30"/>
    <p:sldId id="1589" r:id="rId31"/>
    <p:sldId id="1592" r:id="rId32"/>
    <p:sldId id="1540" r:id="rId33"/>
    <p:sldId id="1569" r:id="rId34"/>
    <p:sldId id="1570" r:id="rId35"/>
    <p:sldId id="1571" r:id="rId36"/>
    <p:sldId id="1558" r:id="rId37"/>
    <p:sldId id="1564" r:id="rId38"/>
    <p:sldId id="1566" r:id="rId39"/>
    <p:sldId id="1559" r:id="rId40"/>
    <p:sldId id="1567" r:id="rId41"/>
    <p:sldId id="1560" r:id="rId42"/>
    <p:sldId id="1568" r:id="rId43"/>
    <p:sldId id="316" r:id="rId44"/>
    <p:sldId id="407" r:id="rId45"/>
    <p:sldId id="318"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FC0AFC"/>
    <a:srgbClr val="460000"/>
    <a:srgbClr val="FF3300"/>
    <a:srgbClr val="00FF00"/>
    <a:srgbClr val="99FF33"/>
    <a:srgbClr val="0DE52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4407" autoAdjust="0"/>
  </p:normalViewPr>
  <p:slideViewPr>
    <p:cSldViewPr>
      <p:cViewPr varScale="1">
        <p:scale>
          <a:sx n="69" d="100"/>
          <a:sy n="69" d="100"/>
        </p:scale>
        <p:origin x="-1110" y="-102"/>
      </p:cViewPr>
      <p:guideLst>
        <p:guide orient="horz" pos="2160"/>
        <p:guide pos="2880"/>
      </p:guideLst>
    </p:cSldViewPr>
  </p:slideViewPr>
  <p:outlineViewPr>
    <p:cViewPr>
      <p:scale>
        <a:sx n="33" d="100"/>
        <a:sy n="33" d="100"/>
      </p:scale>
      <p:origin x="48" y="4346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2/22/2023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2/22/2023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2/22/2023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2/22/2023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2/22/2023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2/22/2023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2/22/2023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2/22/2023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2/22/2023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2/22/2023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2/22/2023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2/22/2023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2/22/2023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www.eglise-baptiste-perpignan.org/2014/05/quest-ce-que-le-bapteme-du-saint-esprit/" TargetMode="External"/></Relationships>
</file>

<file path=ppt/slides/_rels/slide2.xml.rels><?xml version="1.0" encoding="UTF-8" standalone="yes"?>
<Relationships xmlns="http://schemas.openxmlformats.org/package/2006/relationships"><Relationship Id="rId2" Type="http://schemas.openxmlformats.org/officeDocument/2006/relationships/hyperlink" Target="https://www.eglise-baptiste-perpignan.org/2014/05/quest-ce-que-le-bapteme-du-saint-esprit/"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eglise-baptiste-perpignan.org/author/admin/" TargetMode="External"/><Relationship Id="rId2" Type="http://schemas.openxmlformats.org/officeDocument/2006/relationships/hyperlink" Target="https://www.eglise-baptiste-perpignan.org/2014/05/quest-ce-que-le-bapteme-du-saint-esprit/"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rgbClr val="00B050"/>
          </a:solidFill>
        </p:spPr>
        <p:txBody>
          <a:bodyPr>
            <a:normAutofit fontScale="90000"/>
          </a:bodyPr>
          <a:lstStyle/>
          <a:p>
            <a:r>
              <a:rPr lang="en-US" sz="3600" b="1" dirty="0" smtClean="0"/>
              <a:t>CHRIST THE ROCK CONGREGATION</a:t>
            </a:r>
            <a:br>
              <a:rPr lang="en-US" sz="3600" b="1" dirty="0" smtClean="0"/>
            </a:br>
            <a:r>
              <a:rPr lang="en-US" sz="3600" b="1" dirty="0" smtClean="0">
                <a:solidFill>
                  <a:schemeClr val="bg1"/>
                </a:solidFill>
              </a:rPr>
              <a:t>PRÉSENTE</a:t>
            </a:r>
            <a:br>
              <a:rPr lang="en-US" sz="3600" b="1" dirty="0" smtClean="0">
                <a:solidFill>
                  <a:schemeClr val="bg1"/>
                </a:solidFill>
              </a:rPr>
            </a:br>
            <a:r>
              <a:rPr lang="en-US" sz="3600" b="1" dirty="0" smtClean="0">
                <a:solidFill>
                  <a:schemeClr val="bg1"/>
                </a:solidFill>
              </a:rPr>
              <a:t>ÉTUDIONS LA BIBLE </a:t>
            </a:r>
            <a:r>
              <a:rPr lang="en-US" sz="3600" b="1" dirty="0" smtClean="0"/>
              <a:t/>
            </a:r>
            <a:br>
              <a:rPr lang="en-US" sz="3600" b="1" dirty="0" smtClean="0"/>
            </a:br>
            <a:r>
              <a:rPr lang="en-US" sz="3600" b="1" dirty="0" smtClean="0"/>
              <a:t>ORATEUR: PASTEUR MARC E SIMEON</a:t>
            </a:r>
            <a:endParaRPr lang="en-US" sz="3600" b="1" dirty="0"/>
          </a:p>
        </p:txBody>
      </p:sp>
      <p:sp>
        <p:nvSpPr>
          <p:cNvPr id="3" name="Subtitle 2"/>
          <p:cNvSpPr>
            <a:spLocks noGrp="1"/>
          </p:cNvSpPr>
          <p:nvPr>
            <p:ph type="subTitle" idx="1"/>
          </p:nvPr>
        </p:nvSpPr>
        <p:spPr>
          <a:xfrm>
            <a:off x="0" y="2971800"/>
            <a:ext cx="9144000" cy="3429000"/>
          </a:xfrm>
          <a:solidFill>
            <a:srgbClr val="92D050"/>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r>
              <a:rPr lang="fr-FR" b="1" dirty="0">
                <a:solidFill>
                  <a:schemeClr val="tx1"/>
                </a:solidFill>
              </a:rPr>
              <a:t>VENDREDI </a:t>
            </a:r>
            <a:r>
              <a:rPr lang="fr-FR" b="1" dirty="0" smtClean="0">
                <a:solidFill>
                  <a:schemeClr val="tx1"/>
                </a:solidFill>
              </a:rPr>
              <a:t>24 FEVRIER 2023 </a:t>
            </a:r>
            <a:endParaRPr lang="en-US" b="1" dirty="0">
              <a:solidFill>
                <a:schemeClr val="tx1"/>
              </a:solidFill>
            </a:endParaRPr>
          </a:p>
          <a:p>
            <a:r>
              <a:rPr lang="fr-FR" b="1" dirty="0">
                <a:solidFill>
                  <a:srgbClr val="C00000"/>
                </a:solidFill>
                <a:latin typeface="Copperplate Gothic Light" pitchFamily="34" charset="0"/>
              </a:rPr>
              <a:t>ETUDE BIBLIQUE </a:t>
            </a:r>
            <a:r>
              <a:rPr lang="fr-FR" b="1" dirty="0" smtClean="0">
                <a:solidFill>
                  <a:srgbClr val="C00000"/>
                </a:solidFill>
                <a:latin typeface="Copperplate Gothic Light" pitchFamily="34" charset="0"/>
              </a:rPr>
              <a:t>45ÈME SESSION </a:t>
            </a:r>
            <a:endParaRPr lang="en-US" b="1" dirty="0">
              <a:solidFill>
                <a:srgbClr val="C00000"/>
              </a:solidFill>
              <a:latin typeface="Copperplate Gothic Light" pitchFamily="34" charset="0"/>
            </a:endParaRPr>
          </a:p>
          <a:p>
            <a:r>
              <a:rPr lang="fr-FR" sz="4800" dirty="0" smtClean="0">
                <a:solidFill>
                  <a:schemeClr val="tx1"/>
                </a:solidFill>
              </a:rPr>
              <a:t>LE SAINT ESPRIT 06</a:t>
            </a:r>
            <a:endParaRPr lang="en-US" sz="4800" dirty="0" smtClean="0">
              <a:solidFill>
                <a:schemeClr val="tx1"/>
              </a:solidFill>
            </a:endParaRPr>
          </a:p>
          <a:p>
            <a:r>
              <a:rPr lang="en-US" sz="4000" b="1" dirty="0" smtClean="0">
                <a:solidFill>
                  <a:srgbClr val="C00000"/>
                </a:solidFill>
              </a:rPr>
              <a:t>LE BAPTEME DU SAINT ESPRIT</a:t>
            </a:r>
          </a:p>
          <a:p>
            <a:r>
              <a:rPr lang="fr-FR" sz="4000" b="1" u="sng" cap="all" dirty="0" smtClean="0">
                <a:hlinkClick r:id="rId4"/>
              </a:rPr>
              <a:t>https://www.eglise-baptiste-perpignan.org/2014/05/quest-ce-que-le-bapteme-du-saint-esprit/</a:t>
            </a:r>
            <a:endParaRPr lang="en-US" sz="4000" dirty="0" smtClean="0"/>
          </a:p>
          <a:p>
            <a:endParaRPr lang="en-US" sz="4000"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62500" lnSpcReduction="20000"/>
          </a:bodyPr>
          <a:lstStyle/>
          <a:p>
            <a:pPr algn="ctr">
              <a:buNone/>
            </a:pPr>
            <a:r>
              <a:rPr lang="fr-FR" sz="5400" b="1" cap="all" dirty="0" smtClean="0">
                <a:solidFill>
                  <a:srgbClr val="C00000"/>
                </a:solidFill>
                <a:latin typeface="Arial Unicode MS" pitchFamily="34" charset="-128"/>
                <a:ea typeface="Arial Unicode MS" pitchFamily="34" charset="-128"/>
                <a:cs typeface="Arial Unicode MS" pitchFamily="34" charset="-128"/>
              </a:rPr>
              <a:t>QU’EST-CE QUE LE BAPTÊME DU SAINT-ESPRIT</a:t>
            </a:r>
            <a:r>
              <a:rPr lang="fr-FR" sz="5400" b="1" cap="all" dirty="0" smtClean="0">
                <a:solidFill>
                  <a:srgbClr val="C00000"/>
                </a:solidFill>
                <a:latin typeface="Arial Unicode MS" pitchFamily="34" charset="-128"/>
                <a:ea typeface="Arial Unicode MS" pitchFamily="34" charset="-128"/>
                <a:cs typeface="Arial Unicode MS" pitchFamily="34" charset="-128"/>
              </a:rPr>
              <a:t>?</a:t>
            </a:r>
            <a:endParaRPr lang="en-US" sz="54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5400" b="1" dirty="0" smtClean="0">
                <a:latin typeface="Copperplate Gothic Light" pitchFamily="34" charset="0"/>
              </a:rPr>
              <a:t>Les quatre grands point de l’auteur</a:t>
            </a:r>
          </a:p>
          <a:p>
            <a:pPr algn="ctr">
              <a:buNone/>
            </a:pPr>
            <a:r>
              <a:rPr lang="fr-FR" sz="3800" b="1" u="sng" cap="all" dirty="0" smtClean="0">
                <a:hlinkClick r:id="rId2"/>
              </a:rPr>
              <a:t>https://www.eglise-baptiste-perpignan.org/2014/05/quest-ce-que-le-bapteme-du-saint-esprit</a:t>
            </a:r>
            <a:r>
              <a:rPr lang="fr-FR" sz="3800" b="1" u="sng" cap="all" dirty="0" smtClean="0">
                <a:hlinkClick r:id="rId2"/>
              </a:rPr>
              <a:t>/</a:t>
            </a:r>
            <a:endParaRPr lang="fr-FR" sz="3800" b="1" dirty="0" smtClean="0">
              <a:latin typeface="Copperplate Gothic Light" pitchFamily="34" charset="0"/>
            </a:endParaRPr>
          </a:p>
          <a:p>
            <a:pPr algn="just"/>
            <a:r>
              <a:rPr lang="fr-FR" sz="6400" b="1" dirty="0" smtClean="0">
                <a:solidFill>
                  <a:srgbClr val="FF0000"/>
                </a:solidFill>
              </a:rPr>
              <a:t>1</a:t>
            </a:r>
            <a:r>
              <a:rPr lang="fr-FR" sz="6400" b="1" dirty="0" smtClean="0">
                <a:solidFill>
                  <a:srgbClr val="FF0000"/>
                </a:solidFill>
              </a:rPr>
              <a:t>° Le baptême du St. Esprit est l’expérience de la Pentecôte</a:t>
            </a:r>
            <a:r>
              <a:rPr lang="fr-FR" sz="6400" b="1" dirty="0" smtClean="0">
                <a:solidFill>
                  <a:srgbClr val="FF0000"/>
                </a:solidFill>
              </a:rPr>
              <a:t>.</a:t>
            </a:r>
          </a:p>
          <a:p>
            <a:pPr algn="just"/>
            <a:r>
              <a:rPr lang="fr-FR" sz="6400" b="1" dirty="0" smtClean="0"/>
              <a:t>2° Le baptême de l’Esprit est différent de la plénitude du St Esprit</a:t>
            </a:r>
            <a:r>
              <a:rPr lang="fr-FR" sz="6400" b="1" dirty="0" smtClean="0"/>
              <a:t>.</a:t>
            </a:r>
            <a:r>
              <a:rPr lang="fr-FR" sz="6400" b="1" dirty="0" smtClean="0"/>
              <a:t> </a:t>
            </a:r>
            <a:endParaRPr lang="fr-FR" sz="6400" b="1" dirty="0" smtClean="0"/>
          </a:p>
          <a:p>
            <a:pPr algn="just"/>
            <a:r>
              <a:rPr lang="fr-FR" sz="6400" b="1" dirty="0" smtClean="0">
                <a:solidFill>
                  <a:srgbClr val="FF0000"/>
                </a:solidFill>
              </a:rPr>
              <a:t>3</a:t>
            </a:r>
            <a:r>
              <a:rPr lang="fr-FR" sz="6400" b="1" dirty="0" smtClean="0">
                <a:solidFill>
                  <a:srgbClr val="FF0000"/>
                </a:solidFill>
              </a:rPr>
              <a:t>° La preuve du baptême du Saint-Esprit n’est pas le don du parler en langues</a:t>
            </a:r>
            <a:r>
              <a:rPr lang="fr-FR" sz="6400" b="1" dirty="0" smtClean="0">
                <a:solidFill>
                  <a:srgbClr val="FF0000"/>
                </a:solidFill>
              </a:rPr>
              <a:t>.</a:t>
            </a:r>
            <a:r>
              <a:rPr lang="fr-FR" sz="6400" b="1" dirty="0" smtClean="0">
                <a:solidFill>
                  <a:srgbClr val="FF0000"/>
                </a:solidFill>
              </a:rPr>
              <a:t> </a:t>
            </a:r>
            <a:endParaRPr lang="fr-FR" sz="6400" b="1" dirty="0" smtClean="0">
              <a:solidFill>
                <a:srgbClr val="FF0000"/>
              </a:solidFill>
            </a:endParaRPr>
          </a:p>
          <a:p>
            <a:pPr algn="just"/>
            <a:r>
              <a:rPr lang="fr-FR" sz="6400" b="1" dirty="0" smtClean="0"/>
              <a:t>4</a:t>
            </a:r>
            <a:r>
              <a:rPr lang="fr-FR" sz="6400" b="1" dirty="0" smtClean="0"/>
              <a:t>° Tous les vrais croyants en Jésus sont baptisés du Saint-Esprit.</a:t>
            </a:r>
            <a:endParaRPr lang="en-US" sz="6400" dirty="0" smtClean="0"/>
          </a:p>
          <a:p>
            <a:pPr algn="just"/>
            <a:endParaRPr lang="en-US" sz="5400" dirty="0" smtClean="0"/>
          </a:p>
          <a:p>
            <a:pPr algn="just"/>
            <a:endParaRPr lang="en-US" sz="5400" dirty="0" smtClean="0"/>
          </a:p>
          <a:p>
            <a:pPr algn="just"/>
            <a:endParaRPr lang="en-US" sz="5400" dirty="0" smtClean="0"/>
          </a:p>
          <a:p>
            <a:pPr algn="just"/>
            <a:endParaRPr lang="en-US" sz="5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fontScale="77500" lnSpcReduction="20000"/>
          </a:bodyPr>
          <a:lstStyle/>
          <a:p>
            <a:pPr algn="ctr">
              <a:buNone/>
            </a:pPr>
            <a:r>
              <a:rPr lang="fr-FR" sz="5400" b="1" cap="all" dirty="0" smtClean="0">
                <a:solidFill>
                  <a:srgbClr val="C00000"/>
                </a:solidFill>
                <a:latin typeface="Arial Unicode MS" pitchFamily="34" charset="-128"/>
                <a:ea typeface="Arial Unicode MS" pitchFamily="34" charset="-128"/>
                <a:cs typeface="Arial Unicode MS" pitchFamily="34" charset="-128"/>
              </a:rPr>
              <a:t>QU’EST-CE QUE LE BAPTÊME DU SAINT-ESPRIT?</a:t>
            </a:r>
            <a:endParaRPr lang="en-US" sz="5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5400" b="1" cap="all" dirty="0" smtClean="0">
                <a:latin typeface="Arial Unicode MS" pitchFamily="34" charset="-128"/>
                <a:ea typeface="Arial Unicode MS" pitchFamily="34" charset="-128"/>
                <a:cs typeface="Arial Unicode MS" pitchFamily="34" charset="-128"/>
                <a:hlinkClick r:id="rId2"/>
              </a:rPr>
              <a:t>11 MAI 2014</a:t>
            </a:r>
            <a:r>
              <a:rPr lang="fr-FR" sz="5400" b="1" cap="all" dirty="0" smtClean="0">
                <a:latin typeface="Arial Unicode MS" pitchFamily="34" charset="-128"/>
                <a:ea typeface="Arial Unicode MS" pitchFamily="34" charset="-128"/>
                <a:cs typeface="Arial Unicode MS" pitchFamily="34" charset="-128"/>
              </a:rPr>
              <a:t> BY </a:t>
            </a:r>
            <a:r>
              <a:rPr lang="fr-FR" sz="5400" b="1" cap="all" dirty="0" smtClean="0">
                <a:latin typeface="Arial Unicode MS" pitchFamily="34" charset="-128"/>
                <a:ea typeface="Arial Unicode MS" pitchFamily="34" charset="-128"/>
                <a:cs typeface="Arial Unicode MS" pitchFamily="34" charset="-128"/>
                <a:hlinkClick r:id="rId3"/>
              </a:rPr>
              <a:t>ADMIN</a:t>
            </a:r>
            <a:endParaRPr lang="en-US" sz="5400" b="1" dirty="0" smtClean="0">
              <a:latin typeface="Arial Unicode MS" pitchFamily="34" charset="-128"/>
              <a:ea typeface="Arial Unicode MS" pitchFamily="34" charset="-128"/>
              <a:cs typeface="Arial Unicode MS" pitchFamily="34" charset="-128"/>
            </a:endParaRPr>
          </a:p>
          <a:p>
            <a:pPr algn="just"/>
            <a:r>
              <a:rPr lang="fr-FR" sz="5400" b="1" dirty="0" smtClean="0">
                <a:latin typeface="Arial Unicode MS" pitchFamily="34" charset="-128"/>
                <a:ea typeface="Arial Unicode MS" pitchFamily="34" charset="-128"/>
                <a:cs typeface="Arial Unicode MS" pitchFamily="34" charset="-128"/>
              </a:rPr>
              <a:t>On peut parfois entendre parler d’une seconde expérience merveilleuse à connaître une fois chrétien. </a:t>
            </a:r>
          </a:p>
          <a:p>
            <a:pPr algn="just"/>
            <a:r>
              <a:rPr lang="fr-FR" sz="5400" b="1" dirty="0" smtClean="0">
                <a:solidFill>
                  <a:srgbClr val="0033CC"/>
                </a:solidFill>
                <a:latin typeface="Arial Unicode MS" pitchFamily="34" charset="-128"/>
                <a:ea typeface="Arial Unicode MS" pitchFamily="34" charset="-128"/>
                <a:cs typeface="Arial Unicode MS" pitchFamily="34" charset="-128"/>
              </a:rPr>
              <a:t>Le baptême de l’Esprit ferait de nous un autre chrétien, un chrétien spirituel. Mais que disent les Écritures au sujet du baptême du Saint-Esprit?</a:t>
            </a:r>
            <a:endParaRPr lang="en-US" sz="5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just"/>
            <a:r>
              <a:rPr lang="fr-FR" sz="5400" b="1" dirty="0" smtClean="0">
                <a:latin typeface="Arial Unicode MS" pitchFamily="34" charset="-128"/>
                <a:ea typeface="Arial Unicode MS" pitchFamily="34" charset="-128"/>
                <a:cs typeface="Arial Unicode MS" pitchFamily="34" charset="-128"/>
              </a:rPr>
              <a:t>Nous connaissons tous et nous comprenons ce qu’est le baptême d’eau, mais qu’est-ce que le baptême du St Esprit ? </a:t>
            </a:r>
          </a:p>
          <a:p>
            <a:pPr algn="just"/>
            <a:r>
              <a:rPr lang="fr-FR" sz="5400" b="1" dirty="0" smtClean="0">
                <a:solidFill>
                  <a:srgbClr val="0033CC"/>
                </a:solidFill>
                <a:latin typeface="Arial Unicode MS" pitchFamily="34" charset="-128"/>
                <a:ea typeface="Arial Unicode MS" pitchFamily="34" charset="-128"/>
                <a:cs typeface="Arial Unicode MS" pitchFamily="34" charset="-128"/>
              </a:rPr>
              <a:t>Regardons ce que dit la Bible à ce sujet:</a:t>
            </a:r>
            <a:endParaRPr lang="en-US" sz="5400" b="1" dirty="0" smtClean="0">
              <a:solidFill>
                <a:srgbClr val="0033CC"/>
              </a:solidFill>
              <a:latin typeface="Arial Unicode MS" pitchFamily="34" charset="-128"/>
              <a:ea typeface="Arial Unicode MS" pitchFamily="34" charset="-128"/>
              <a:cs typeface="Arial Unicode MS" pitchFamily="34" charset="-128"/>
            </a:endParaRPr>
          </a:p>
          <a:p>
            <a:pPr lvl="0" algn="just">
              <a:buNone/>
            </a:pPr>
            <a:endParaRPr lang="en-US" sz="40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marL="234950" indent="-234950" algn="ctr"/>
            <a:r>
              <a:rPr lang="fr-FR" sz="6000" b="1" dirty="0" smtClean="0">
                <a:latin typeface="Arial Unicode MS" pitchFamily="34" charset="-128"/>
                <a:ea typeface="Arial Unicode MS" pitchFamily="34" charset="-128"/>
                <a:cs typeface="Arial Unicode MS" pitchFamily="34" charset="-128"/>
              </a:rPr>
              <a:t>1</a:t>
            </a:r>
            <a:r>
              <a:rPr lang="fr-FR" sz="6000" b="1" dirty="0" smtClean="0">
                <a:solidFill>
                  <a:srgbClr val="FC0AFC"/>
                </a:solidFill>
                <a:latin typeface="Copperplate Gothic Light" pitchFamily="34" charset="0"/>
                <a:ea typeface="Arial Unicode MS" pitchFamily="34" charset="-128"/>
                <a:cs typeface="Arial Unicode MS" pitchFamily="34" charset="-128"/>
              </a:rPr>
              <a:t>° Le baptême du St. Esprit est l’expérience de la Pentecôte.</a:t>
            </a:r>
            <a:endParaRPr lang="en-US" sz="6000" b="1" dirty="0" smtClean="0">
              <a:solidFill>
                <a:srgbClr val="FC0AFC"/>
              </a:solidFill>
              <a:latin typeface="Copperplate Gothic Light" pitchFamily="34" charset="0"/>
              <a:ea typeface="Arial Unicode MS" pitchFamily="34" charset="-128"/>
              <a:cs typeface="Arial Unicode MS" pitchFamily="34" charset="-128"/>
            </a:endParaRPr>
          </a:p>
          <a:p>
            <a:pPr algn="just"/>
            <a:r>
              <a:rPr lang="fr-FR" sz="6000" b="1" dirty="0" err="1" smtClean="0">
                <a:latin typeface="Arial Unicode MS" pitchFamily="34" charset="-128"/>
                <a:ea typeface="Arial Unicode MS" pitchFamily="34" charset="-128"/>
                <a:cs typeface="Arial Unicode MS" pitchFamily="34" charset="-128"/>
              </a:rPr>
              <a:t>Jean-baptiste</a:t>
            </a:r>
            <a:r>
              <a:rPr lang="fr-FR" sz="6000" b="1" dirty="0" smtClean="0">
                <a:latin typeface="Arial Unicode MS" pitchFamily="34" charset="-128"/>
                <a:ea typeface="Arial Unicode MS" pitchFamily="34" charset="-128"/>
                <a:cs typeface="Arial Unicode MS" pitchFamily="34" charset="-128"/>
              </a:rPr>
              <a:t> a dit dans l’évangile de Marc : « Moi, je vous ai baptisé d’eau ; Lui, il vous baptisera du St Esprit » </a:t>
            </a:r>
          </a:p>
          <a:p>
            <a:pPr algn="just"/>
            <a:r>
              <a:rPr lang="fr-FR" sz="6000" b="1" dirty="0" smtClean="0">
                <a:solidFill>
                  <a:srgbClr val="FC0AFC"/>
                </a:solidFill>
                <a:latin typeface="Arial Unicode MS" pitchFamily="34" charset="-128"/>
                <a:ea typeface="Arial Unicode MS" pitchFamily="34" charset="-128"/>
                <a:cs typeface="Arial Unicode MS" pitchFamily="34" charset="-128"/>
              </a:rPr>
              <a:t>Marc 1.8 Et Jésus a repris cette même parole après sa résurrection.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2">
            <a:schemeClr val="dk1">
              <a:shade val="50000"/>
            </a:schemeClr>
          </a:lnRef>
          <a:fillRef idx="1">
            <a:schemeClr val="dk1"/>
          </a:fillRef>
          <a:effectRef idx="0">
            <a:schemeClr val="dk1"/>
          </a:effectRef>
          <a:fontRef idx="minor">
            <a:schemeClr val="lt1"/>
          </a:fontRef>
        </p:style>
        <p:txBody>
          <a:bodyPr>
            <a:normAutofit fontScale="62500" lnSpcReduction="20000"/>
          </a:bodyPr>
          <a:lstStyle/>
          <a:p>
            <a:pPr algn="just"/>
            <a:r>
              <a:rPr lang="fr-FR" sz="6000" b="1" dirty="0" smtClean="0">
                <a:latin typeface="Arial Unicode MS" pitchFamily="34" charset="-128"/>
                <a:ea typeface="Arial Unicode MS" pitchFamily="34" charset="-128"/>
                <a:cs typeface="Arial Unicode MS" pitchFamily="34" charset="-128"/>
              </a:rPr>
              <a:t>Nous le lisons dans le premier chapitre des actes, Jésus était devant ses disciples et il leur a dit : « Jean a baptisé d’eau, mais vous, dans peu de jours, vous serez baptisés du Saint-Esprit. » </a:t>
            </a:r>
          </a:p>
          <a:p>
            <a:pPr algn="just"/>
            <a:r>
              <a:rPr lang="fr-FR" sz="6000" b="1" dirty="0" smtClean="0">
                <a:solidFill>
                  <a:srgbClr val="FC0AFC"/>
                </a:solidFill>
                <a:latin typeface="Arial Unicode MS" pitchFamily="34" charset="-128"/>
                <a:ea typeface="Arial Unicode MS" pitchFamily="34" charset="-128"/>
                <a:cs typeface="Arial Unicode MS" pitchFamily="34" charset="-128"/>
              </a:rPr>
              <a:t>Jésus parlait donc d’un évènement futur qui n’allait pas tarder à se produire. </a:t>
            </a:r>
          </a:p>
          <a:p>
            <a:pPr algn="just"/>
            <a:r>
              <a:rPr lang="fr-FR" sz="6000" b="1" dirty="0" smtClean="0">
                <a:latin typeface="Arial Unicode MS" pitchFamily="34" charset="-128"/>
                <a:ea typeface="Arial Unicode MS" pitchFamily="34" charset="-128"/>
                <a:cs typeface="Arial Unicode MS" pitchFamily="34" charset="-128"/>
              </a:rPr>
              <a:t>Et effectivement, 10 jours plus tard, le jour de la Pentecôte, alors que 120 disciples étaient réunis dans la chambre haute :</a:t>
            </a:r>
            <a:endParaRPr lang="en-US" sz="6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2">
            <a:schemeClr val="dk1">
              <a:shade val="50000"/>
            </a:schemeClr>
          </a:lnRef>
          <a:fillRef idx="1">
            <a:schemeClr val="dk1"/>
          </a:fillRef>
          <a:effectRef idx="0">
            <a:schemeClr val="dk1"/>
          </a:effectRef>
          <a:fontRef idx="minor">
            <a:schemeClr val="lt1"/>
          </a:fontRef>
        </p:style>
        <p:txBody>
          <a:bodyPr>
            <a:normAutofit fontScale="70000" lnSpcReduction="20000"/>
          </a:bodyPr>
          <a:lstStyle/>
          <a:p>
            <a:pPr marL="234950" indent="-234950" algn="just"/>
            <a:r>
              <a:rPr lang="fr-FR" sz="6000" b="1" dirty="0" smtClean="0">
                <a:latin typeface="Arial Unicode MS" pitchFamily="34" charset="-128"/>
                <a:ea typeface="Arial Unicode MS" pitchFamily="34" charset="-128"/>
                <a:cs typeface="Arial Unicode MS" pitchFamily="34" charset="-128"/>
              </a:rPr>
              <a:t>Actes 2.1 « Le jour de la Pentecôte, ils étaient tous ensemble dans le même lieu. </a:t>
            </a:r>
          </a:p>
          <a:p>
            <a:pPr marL="234950" indent="-234950" algn="just"/>
            <a:r>
              <a:rPr lang="fr-FR" sz="6000" b="1" dirty="0" smtClean="0">
                <a:solidFill>
                  <a:srgbClr val="FC0AFC"/>
                </a:solidFill>
                <a:latin typeface="Arial Unicode MS" pitchFamily="34" charset="-128"/>
                <a:ea typeface="Arial Unicode MS" pitchFamily="34" charset="-128"/>
                <a:cs typeface="Arial Unicode MS" pitchFamily="34" charset="-128"/>
              </a:rPr>
              <a:t>2 Tout à coup il vint du ciel un bruit comme celui d’un vent impétueux, et il remplit toute la maison où ils étaient assis. </a:t>
            </a:r>
          </a:p>
          <a:p>
            <a:pPr marL="234950" indent="-234950" algn="just"/>
            <a:r>
              <a:rPr lang="fr-FR" sz="6000" b="1" dirty="0" smtClean="0">
                <a:solidFill>
                  <a:schemeClr val="bg1"/>
                </a:solidFill>
                <a:latin typeface="Arial Unicode MS" pitchFamily="34" charset="-128"/>
                <a:ea typeface="Arial Unicode MS" pitchFamily="34" charset="-128"/>
                <a:cs typeface="Arial Unicode MS" pitchFamily="34" charset="-128"/>
              </a:rPr>
              <a:t>3 Des langues, semblables à des langues de feu, leur apparurent, séparées les unes des autres, et se posèrent sur chacun d’eux.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2">
            <a:schemeClr val="dk1">
              <a:shade val="50000"/>
            </a:schemeClr>
          </a:lnRef>
          <a:fillRef idx="1">
            <a:schemeClr val="dk1"/>
          </a:fillRef>
          <a:effectRef idx="0">
            <a:schemeClr val="dk1"/>
          </a:effectRef>
          <a:fontRef idx="minor">
            <a:schemeClr val="lt1"/>
          </a:fontRef>
        </p:style>
        <p:txBody>
          <a:bodyPr>
            <a:normAutofit fontScale="70000" lnSpcReduction="20000"/>
          </a:bodyPr>
          <a:lstStyle/>
          <a:p>
            <a:pPr marL="234950" indent="-234950" algn="just"/>
            <a:r>
              <a:rPr lang="fr-FR" sz="6000" b="1" dirty="0" smtClean="0">
                <a:latin typeface="Arial Unicode MS" pitchFamily="34" charset="-128"/>
                <a:ea typeface="Arial Unicode MS" pitchFamily="34" charset="-128"/>
                <a:cs typeface="Arial Unicode MS" pitchFamily="34" charset="-128"/>
              </a:rPr>
              <a:t>4 Et ils furent tous remplis du Saint–Esprit, et se mirent à parler en d’autres langues, selon que l’Esprit leur donnait de s’exprimer. »</a:t>
            </a:r>
            <a:endParaRPr lang="en-US" sz="6000" b="1" dirty="0" smtClean="0">
              <a:latin typeface="Arial Unicode MS" pitchFamily="34" charset="-128"/>
              <a:ea typeface="Arial Unicode MS" pitchFamily="34" charset="-128"/>
              <a:cs typeface="Arial Unicode MS" pitchFamily="34" charset="-128"/>
            </a:endParaRPr>
          </a:p>
          <a:p>
            <a:pPr algn="just"/>
            <a:r>
              <a:rPr lang="fr-FR" sz="6000" b="1" dirty="0" smtClean="0">
                <a:solidFill>
                  <a:srgbClr val="FC0AFC"/>
                </a:solidFill>
                <a:latin typeface="Arial Unicode MS" pitchFamily="34" charset="-128"/>
                <a:ea typeface="Arial Unicode MS" pitchFamily="34" charset="-128"/>
                <a:cs typeface="Arial Unicode MS" pitchFamily="34" charset="-128"/>
              </a:rPr>
              <a:t>Le baptême du Saint-Esprit s’est donc produit pour l’église de Jésus-Christ le jour de la pentecôte. </a:t>
            </a:r>
          </a:p>
          <a:p>
            <a:pPr algn="just"/>
            <a:r>
              <a:rPr lang="fr-FR" sz="6000" b="1" dirty="0" smtClean="0">
                <a:latin typeface="Arial Unicode MS" pitchFamily="34" charset="-128"/>
                <a:ea typeface="Arial Unicode MS" pitchFamily="34" charset="-128"/>
                <a:cs typeface="Arial Unicode MS" pitchFamily="34" charset="-128"/>
              </a:rPr>
              <a:t>Le terme grec est {« </a:t>
            </a:r>
            <a:r>
              <a:rPr lang="fr-FR" sz="6000" b="1" dirty="0" err="1" smtClean="0">
                <a:latin typeface="Arial Unicode MS" pitchFamily="34" charset="-128"/>
                <a:ea typeface="Arial Unicode MS" pitchFamily="34" charset="-128"/>
                <a:cs typeface="Arial Unicode MS" pitchFamily="34" charset="-128"/>
              </a:rPr>
              <a:t>Baptizo</a:t>
            </a:r>
            <a:r>
              <a:rPr lang="fr-FR" sz="6000" b="1" dirty="0" smtClean="0">
                <a:latin typeface="Arial Unicode MS" pitchFamily="34" charset="-128"/>
                <a:ea typeface="Arial Unicode MS" pitchFamily="34" charset="-128"/>
                <a:cs typeface="Arial Unicode MS" pitchFamily="34" charset="-128"/>
              </a:rPr>
              <a:t> »} et cela signifie : Plonger, immerger, submerger. </a:t>
            </a:r>
            <a:endParaRPr lang="en-US" sz="6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2">
            <a:schemeClr val="dk1">
              <a:shade val="50000"/>
            </a:schemeClr>
          </a:lnRef>
          <a:fillRef idx="1">
            <a:schemeClr val="dk1"/>
          </a:fillRef>
          <a:effectRef idx="0">
            <a:schemeClr val="dk1"/>
          </a:effectRef>
          <a:fontRef idx="minor">
            <a:schemeClr val="lt1"/>
          </a:fontRef>
        </p:style>
        <p:txBody>
          <a:bodyPr>
            <a:normAutofit fontScale="62500" lnSpcReduction="20000"/>
          </a:bodyPr>
          <a:lstStyle/>
          <a:p>
            <a:pPr marL="234950" indent="-234950" algn="just"/>
            <a:r>
              <a:rPr lang="fr-FR" sz="6000" b="1" dirty="0" smtClean="0">
                <a:latin typeface="Arial Unicode MS" pitchFamily="34" charset="-128"/>
                <a:ea typeface="Arial Unicode MS" pitchFamily="34" charset="-128"/>
                <a:cs typeface="Arial Unicode MS" pitchFamily="34" charset="-128"/>
              </a:rPr>
              <a:t>Les 120 disciples ont donc été plongés, immergés, submergés dans, ou par le Saint-Esprit. </a:t>
            </a:r>
          </a:p>
          <a:p>
            <a:pPr marL="234950" indent="-234950" algn="just"/>
            <a:r>
              <a:rPr lang="fr-FR" sz="6000" b="1" dirty="0" smtClean="0">
                <a:solidFill>
                  <a:srgbClr val="FC0AFC"/>
                </a:solidFill>
                <a:latin typeface="Arial Unicode MS" pitchFamily="34" charset="-128"/>
                <a:ea typeface="Arial Unicode MS" pitchFamily="34" charset="-128"/>
                <a:cs typeface="Arial Unicode MS" pitchFamily="34" charset="-128"/>
              </a:rPr>
              <a:t>Si autrefois dans l’ancien testament le St Esprit reposait SUR les croyants, tout a changé le jour de la pentecôte. </a:t>
            </a:r>
          </a:p>
          <a:p>
            <a:pPr marL="234950" indent="-234950" algn="just"/>
            <a:r>
              <a:rPr lang="fr-FR" sz="6000" b="1" dirty="0" smtClean="0">
                <a:latin typeface="Arial Unicode MS" pitchFamily="34" charset="-128"/>
                <a:ea typeface="Arial Unicode MS" pitchFamily="34" charset="-128"/>
                <a:cs typeface="Arial Unicode MS" pitchFamily="34" charset="-128"/>
              </a:rPr>
              <a:t>Il est dit par exemple que l’Éternel prit de l’Esprit qui était sur Moïse, et qu’il le mit sur les 70 anciens d’Israël pour qu’ils l’aident à porter la charge. </a:t>
            </a:r>
          </a:p>
          <a:p>
            <a:pPr marL="234950" indent="-234950" algn="just"/>
            <a:r>
              <a:rPr lang="fr-FR" sz="6000" b="1" dirty="0" smtClean="0">
                <a:solidFill>
                  <a:srgbClr val="FC0AFC"/>
                </a:solidFill>
                <a:latin typeface="Arial Unicode MS" pitchFamily="34" charset="-128"/>
                <a:ea typeface="Arial Unicode MS" pitchFamily="34" charset="-128"/>
                <a:cs typeface="Arial Unicode MS" pitchFamily="34" charset="-128"/>
              </a:rPr>
              <a:t>Nombres 11.17 L’Esprit reposait donc sur les croyants de l’ancien testament</a:t>
            </a:r>
            <a:r>
              <a:rPr lang="fr-FR" sz="6000" b="1" dirty="0" smtClean="0">
                <a:latin typeface="Arial Unicode MS" pitchFamily="34" charset="-128"/>
                <a:ea typeface="Arial Unicode MS" pitchFamily="34" charset="-128"/>
                <a:cs typeface="Arial Unicode MS" pitchFamily="34" charset="-128"/>
              </a:rPr>
              <a:t>.</a:t>
            </a:r>
            <a:br>
              <a:rPr lang="fr-FR" sz="6000" b="1" dirty="0" smtClean="0">
                <a:latin typeface="Arial Unicode MS" pitchFamily="34" charset="-128"/>
                <a:ea typeface="Arial Unicode MS" pitchFamily="34" charset="-128"/>
                <a:cs typeface="Arial Unicode MS" pitchFamily="34" charset="-128"/>
              </a:rPr>
            </a:br>
            <a:endParaRPr lang="en-US" sz="6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2">
            <a:schemeClr val="dk1">
              <a:shade val="50000"/>
            </a:schemeClr>
          </a:lnRef>
          <a:fillRef idx="1">
            <a:schemeClr val="dk1"/>
          </a:fillRef>
          <a:effectRef idx="0">
            <a:schemeClr val="dk1"/>
          </a:effectRef>
          <a:fontRef idx="minor">
            <a:schemeClr val="lt1"/>
          </a:fontRef>
        </p:style>
        <p:txBody>
          <a:bodyPr>
            <a:normAutofit fontScale="70000" lnSpcReduction="20000"/>
          </a:bodyPr>
          <a:lstStyle/>
          <a:p>
            <a:pPr marL="234950" indent="-234950" algn="just"/>
            <a:r>
              <a:rPr lang="fr-FR" sz="6000" b="1" dirty="0" smtClean="0">
                <a:latin typeface="Arial Unicode MS" pitchFamily="34" charset="-128"/>
                <a:ea typeface="Arial Unicode MS" pitchFamily="34" charset="-128"/>
                <a:cs typeface="Arial Unicode MS" pitchFamily="34" charset="-128"/>
              </a:rPr>
              <a:t>Mais le Saint-Esprit est maintenant venu faire sa demeure DANS le croyant pour y demeurer. </a:t>
            </a:r>
          </a:p>
          <a:p>
            <a:pPr marL="234950" indent="-234950" algn="just"/>
            <a:r>
              <a:rPr lang="fr-FR" sz="6000" b="1" dirty="0" smtClean="0">
                <a:solidFill>
                  <a:srgbClr val="FC0AFC"/>
                </a:solidFill>
                <a:latin typeface="Arial Unicode MS" pitchFamily="34" charset="-128"/>
                <a:ea typeface="Arial Unicode MS" pitchFamily="34" charset="-128"/>
                <a:cs typeface="Arial Unicode MS" pitchFamily="34" charset="-128"/>
              </a:rPr>
              <a:t>Et lorsqu’une personne le reçoit, c’est un baptême, elle est immergée dans l’Esprit Saint.</a:t>
            </a:r>
            <a:endParaRPr lang="en-US" sz="6000" b="1" dirty="0" smtClean="0">
              <a:solidFill>
                <a:srgbClr val="FC0AFC"/>
              </a:solidFill>
              <a:latin typeface="Arial Unicode MS" pitchFamily="34" charset="-128"/>
              <a:ea typeface="Arial Unicode MS" pitchFamily="34" charset="-128"/>
              <a:cs typeface="Arial Unicode MS" pitchFamily="34" charset="-128"/>
            </a:endParaRPr>
          </a:p>
          <a:p>
            <a:pPr algn="just"/>
            <a:r>
              <a:rPr lang="fr-FR" sz="6000" b="1" dirty="0" smtClean="0">
                <a:latin typeface="Arial Unicode MS" pitchFamily="34" charset="-128"/>
                <a:ea typeface="Arial Unicode MS" pitchFamily="34" charset="-128"/>
                <a:cs typeface="Arial Unicode MS" pitchFamily="34" charset="-128"/>
              </a:rPr>
              <a:t>Le jour de Pentecôte d’Actes 2, est une charnière dans l’histoire biblique. </a:t>
            </a:r>
          </a:p>
          <a:p>
            <a:pPr algn="just"/>
            <a:r>
              <a:rPr lang="fr-FR" sz="6000" b="1" dirty="0" smtClean="0">
                <a:solidFill>
                  <a:srgbClr val="FC0AFC"/>
                </a:solidFill>
                <a:latin typeface="Arial Unicode MS" pitchFamily="34" charset="-128"/>
                <a:ea typeface="Arial Unicode MS" pitchFamily="34" charset="-128"/>
                <a:cs typeface="Arial Unicode MS" pitchFamily="34" charset="-128"/>
              </a:rPr>
              <a:t>C’est le passage de l’ancienne à la nouvelle alliance. Les choses changent complètement.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2">
            <a:schemeClr val="dk1">
              <a:shade val="50000"/>
            </a:schemeClr>
          </a:lnRef>
          <a:fillRef idx="1">
            <a:schemeClr val="dk1"/>
          </a:fillRef>
          <a:effectRef idx="0">
            <a:schemeClr val="dk1"/>
          </a:effectRef>
          <a:fontRef idx="minor">
            <a:schemeClr val="lt1"/>
          </a:fontRef>
        </p:style>
        <p:txBody>
          <a:bodyPr>
            <a:normAutofit fontScale="62500" lnSpcReduction="20000"/>
          </a:bodyPr>
          <a:lstStyle/>
          <a:p>
            <a:pPr algn="just"/>
            <a:r>
              <a:rPr lang="fr-FR" sz="6000" b="1" dirty="0" smtClean="0">
                <a:latin typeface="Arial Unicode MS" pitchFamily="34" charset="-128"/>
                <a:ea typeface="Arial Unicode MS" pitchFamily="34" charset="-128"/>
                <a:cs typeface="Arial Unicode MS" pitchFamily="34" charset="-128"/>
              </a:rPr>
              <a:t>Ce qui veut dire qu’avant ce jour de Pentecôte, les disciples de Jésus n’avaient pas encore reçu le don du St Esprit. </a:t>
            </a:r>
          </a:p>
          <a:p>
            <a:pPr algn="just"/>
            <a:r>
              <a:rPr lang="fr-FR" sz="6000" b="1" dirty="0" smtClean="0">
                <a:solidFill>
                  <a:srgbClr val="FC0AFC"/>
                </a:solidFill>
                <a:latin typeface="Arial Unicode MS" pitchFamily="34" charset="-128"/>
                <a:ea typeface="Arial Unicode MS" pitchFamily="34" charset="-128"/>
                <a:cs typeface="Arial Unicode MS" pitchFamily="34" charset="-128"/>
              </a:rPr>
              <a:t>L’Esprit reposait sur eux, comme Moïse ou Abraham, mais il n’était pas encore en eux. </a:t>
            </a:r>
          </a:p>
          <a:p>
            <a:pPr algn="just"/>
            <a:r>
              <a:rPr lang="fr-FR" sz="6400" b="1" dirty="0" smtClean="0">
                <a:latin typeface="Arial Unicode MS" pitchFamily="34" charset="-128"/>
                <a:ea typeface="Arial Unicode MS" pitchFamily="34" charset="-128"/>
                <a:cs typeface="Arial Unicode MS" pitchFamily="34" charset="-128"/>
              </a:rPr>
              <a:t>Même si l’Esprit pouvait les « remplir » occasionnellement comme Il le faisait parfois pour les prophètes de l’Ancien Testament, ils n’étaient pas scellés de l’Esprit.</a:t>
            </a:r>
            <a:endParaRPr lang="en-US" sz="6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2">
            <a:schemeClr val="dk1">
              <a:shade val="50000"/>
            </a:schemeClr>
          </a:lnRef>
          <a:fillRef idx="1">
            <a:schemeClr val="dk1"/>
          </a:fillRef>
          <a:effectRef idx="0">
            <a:schemeClr val="dk1"/>
          </a:effectRef>
          <a:fontRef idx="minor">
            <a:schemeClr val="lt1"/>
          </a:fontRef>
        </p:style>
        <p:txBody>
          <a:bodyPr>
            <a:normAutofit fontScale="62500" lnSpcReduction="20000"/>
          </a:bodyPr>
          <a:lstStyle/>
          <a:p>
            <a:pPr marL="234950" indent="-234950" algn="just"/>
            <a:r>
              <a:rPr lang="fr-FR" sz="6000" b="1" dirty="0" smtClean="0">
                <a:latin typeface="Arial Unicode MS" pitchFamily="34" charset="-128"/>
                <a:ea typeface="Arial Unicode MS" pitchFamily="34" charset="-128"/>
                <a:cs typeface="Arial Unicode MS" pitchFamily="34" charset="-128"/>
              </a:rPr>
              <a:t>Après la résurrection, Jésus est apparu à ses disciples. Et nous lisons en Jean 20.22 « Après ces paroles, Jésus souffla sur eux, et leur dit : Recevez le Saint-Esprit. » </a:t>
            </a:r>
          </a:p>
          <a:p>
            <a:pPr marL="234950" indent="-234950" algn="just"/>
            <a:r>
              <a:rPr lang="fr-FR" sz="6000" b="1" dirty="0" smtClean="0">
                <a:solidFill>
                  <a:srgbClr val="FC0AFC"/>
                </a:solidFill>
                <a:latin typeface="Arial Unicode MS" pitchFamily="34" charset="-128"/>
                <a:ea typeface="Arial Unicode MS" pitchFamily="34" charset="-128"/>
                <a:cs typeface="Arial Unicode MS" pitchFamily="34" charset="-128"/>
              </a:rPr>
              <a:t>C’est une parole très forte qui suscite un questionnement. Que s’est-il passé ce jour là ? </a:t>
            </a:r>
          </a:p>
          <a:p>
            <a:pPr marL="234950" indent="-234950" algn="just"/>
            <a:r>
              <a:rPr lang="fr-FR" sz="6000" b="1" dirty="0" smtClean="0">
                <a:latin typeface="Arial Unicode MS" pitchFamily="34" charset="-128"/>
                <a:ea typeface="Arial Unicode MS" pitchFamily="34" charset="-128"/>
                <a:cs typeface="Arial Unicode MS" pitchFamily="34" charset="-128"/>
              </a:rPr>
              <a:t>Certains affirment ou se demandent si les disciples n’ont pas reçu le St Esprit ce jour là, puisqu’il y avait le geste et la parole de Jésus qui le montrait? Non, ils n’ont pas été baptisés du Saint-Esprit ce jour là.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marL="234950" indent="-234950" algn="just"/>
            <a:r>
              <a:rPr lang="fr-FR" sz="6000" b="1" dirty="0" smtClean="0">
                <a:latin typeface="Arial Unicode MS" pitchFamily="34" charset="-128"/>
                <a:ea typeface="Arial Unicode MS" pitchFamily="34" charset="-128"/>
                <a:cs typeface="Arial Unicode MS" pitchFamily="34" charset="-128"/>
              </a:rPr>
              <a:t>Les disciples avaient besoin de tout le soutien de l’Esprit pour endurer la séparation de leur maître qu’ils allaient vivre sous peu. </a:t>
            </a:r>
          </a:p>
          <a:p>
            <a:pPr marL="234950" indent="-234950" algn="just"/>
            <a:r>
              <a:rPr lang="fr-FR" sz="6000" b="1" dirty="0" smtClean="0">
                <a:solidFill>
                  <a:srgbClr val="FC0AFC"/>
                </a:solidFill>
                <a:latin typeface="Arial Unicode MS" pitchFamily="34" charset="-128"/>
                <a:ea typeface="Arial Unicode MS" pitchFamily="34" charset="-128"/>
                <a:cs typeface="Arial Unicode MS" pitchFamily="34" charset="-128"/>
              </a:rPr>
              <a:t>Et dans ce souffle de Jésus, on peut y voir l’aide que l’Esprit allait leur communiquer pour attendre la Pentecôte.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2">
            <a:schemeClr val="dk1">
              <a:shade val="50000"/>
            </a:schemeClr>
          </a:lnRef>
          <a:fillRef idx="1">
            <a:schemeClr val="dk1"/>
          </a:fillRef>
          <a:effectRef idx="0">
            <a:schemeClr val="dk1"/>
          </a:effectRef>
          <a:fontRef idx="minor">
            <a:schemeClr val="lt1"/>
          </a:fontRef>
        </p:style>
        <p:txBody>
          <a:bodyPr>
            <a:normAutofit fontScale="77500" lnSpcReduction="20000"/>
          </a:bodyPr>
          <a:lstStyle/>
          <a:p>
            <a:pPr marL="234950" indent="-234950" algn="just"/>
            <a:r>
              <a:rPr lang="fr-FR" sz="6000" b="1" dirty="0" smtClean="0">
                <a:latin typeface="Arial Unicode MS" pitchFamily="34" charset="-128"/>
                <a:ea typeface="Arial Unicode MS" pitchFamily="34" charset="-128"/>
                <a:cs typeface="Arial Unicode MS" pitchFamily="34" charset="-128"/>
              </a:rPr>
              <a:t>Mais cette action de Jésus était surtout une annonce de ce qui allait se produire à la Pentecôte. </a:t>
            </a:r>
          </a:p>
          <a:p>
            <a:pPr marL="234950" indent="-234950" algn="just"/>
            <a:r>
              <a:rPr lang="fr-FR" sz="6000" b="1" dirty="0" smtClean="0">
                <a:solidFill>
                  <a:srgbClr val="FC0AFC"/>
                </a:solidFill>
                <a:latin typeface="Arial Unicode MS" pitchFamily="34" charset="-128"/>
                <a:ea typeface="Arial Unicode MS" pitchFamily="34" charset="-128"/>
                <a:cs typeface="Arial Unicode MS" pitchFamily="34" charset="-128"/>
              </a:rPr>
              <a:t>C’était quelque chose d’annonciateur.</a:t>
            </a:r>
            <a:br>
              <a:rPr lang="fr-FR" sz="6000" b="1" dirty="0" smtClean="0">
                <a:solidFill>
                  <a:srgbClr val="FC0AFC"/>
                </a:solidFill>
                <a:latin typeface="Arial Unicode MS" pitchFamily="34" charset="-128"/>
                <a:ea typeface="Arial Unicode MS" pitchFamily="34" charset="-128"/>
                <a:cs typeface="Arial Unicode MS" pitchFamily="34" charset="-128"/>
              </a:rPr>
            </a:br>
            <a:r>
              <a:rPr lang="fr-FR" sz="6000" b="1" dirty="0" smtClean="0">
                <a:solidFill>
                  <a:srgbClr val="FC0AFC"/>
                </a:solidFill>
                <a:latin typeface="Arial Unicode MS" pitchFamily="34" charset="-128"/>
                <a:ea typeface="Arial Unicode MS" pitchFamily="34" charset="-128"/>
                <a:cs typeface="Arial Unicode MS" pitchFamily="34" charset="-128"/>
              </a:rPr>
              <a:t>Pourquoi ce n’était pas le baptême de l’Esprit qui allait se passer à la Pentecôte.</a:t>
            </a:r>
            <a:r>
              <a:rPr lang="fr-FR" sz="6000" b="1" dirty="0" smtClean="0">
                <a:latin typeface="Arial Unicode MS" pitchFamily="34" charset="-128"/>
                <a:ea typeface="Arial Unicode MS" pitchFamily="34" charset="-128"/>
                <a:cs typeface="Arial Unicode MS" pitchFamily="34" charset="-128"/>
              </a:rPr>
              <a:t> </a:t>
            </a:r>
          </a:p>
          <a:p>
            <a:pPr marL="234950" indent="-234950" algn="just"/>
            <a:r>
              <a:rPr lang="fr-FR" sz="6000" b="1" dirty="0" smtClean="0">
                <a:latin typeface="Arial Unicode MS" pitchFamily="34" charset="-128"/>
                <a:ea typeface="Arial Unicode MS" pitchFamily="34" charset="-128"/>
                <a:cs typeface="Arial Unicode MS" pitchFamily="34" charset="-128"/>
              </a:rPr>
              <a:t>C’était quelque chose d’annonciateur.</a:t>
            </a:r>
            <a:br>
              <a:rPr lang="fr-FR" sz="6000" b="1" dirty="0" smtClean="0">
                <a:latin typeface="Arial Unicode MS" pitchFamily="34" charset="-128"/>
                <a:ea typeface="Arial Unicode MS" pitchFamily="34" charset="-128"/>
                <a:cs typeface="Arial Unicode MS" pitchFamily="34" charset="-128"/>
              </a:rPr>
            </a:br>
            <a:endParaRPr lang="fr-FR" sz="6000" b="1" dirty="0" smtClean="0">
              <a:latin typeface="Arial Unicode MS" pitchFamily="34" charset="-128"/>
              <a:ea typeface="Arial Unicode MS" pitchFamily="34" charset="-128"/>
              <a:cs typeface="Arial Unicode MS" pitchFamily="34" charset="-128"/>
            </a:endParaRPr>
          </a:p>
          <a:p>
            <a:pPr marL="234950" indent="-234950" algn="just"/>
            <a:endParaRPr lang="en-US" sz="6000" b="1" dirty="0">
              <a:solidFill>
                <a:srgbClr val="FC0AF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2">
            <a:schemeClr val="dk1">
              <a:shade val="50000"/>
            </a:schemeClr>
          </a:lnRef>
          <a:fillRef idx="1">
            <a:schemeClr val="dk1"/>
          </a:fillRef>
          <a:effectRef idx="0">
            <a:schemeClr val="dk1"/>
          </a:effectRef>
          <a:fontRef idx="minor">
            <a:schemeClr val="lt1"/>
          </a:fontRef>
        </p:style>
        <p:txBody>
          <a:bodyPr>
            <a:normAutofit fontScale="70000" lnSpcReduction="20000"/>
          </a:bodyPr>
          <a:lstStyle/>
          <a:p>
            <a:pPr marL="234950" indent="-234950" algn="just"/>
            <a:r>
              <a:rPr lang="fr-FR" sz="6000" b="1" dirty="0" smtClean="0">
                <a:latin typeface="Arial Unicode MS" pitchFamily="34" charset="-128"/>
                <a:ea typeface="Arial Unicode MS" pitchFamily="34" charset="-128"/>
                <a:cs typeface="Arial Unicode MS" pitchFamily="34" charset="-128"/>
              </a:rPr>
              <a:t>Pourquoi ce n’était pas le baptême de l’Esprit ?</a:t>
            </a:r>
          </a:p>
          <a:p>
            <a:pPr marL="234950" indent="-234950" algn="just"/>
            <a:r>
              <a:rPr lang="fr-FR" sz="6000" b="1" dirty="0" smtClean="0">
                <a:solidFill>
                  <a:srgbClr val="FC0AFC"/>
                </a:solidFill>
                <a:latin typeface="Arial Unicode MS" pitchFamily="34" charset="-128"/>
                <a:ea typeface="Arial Unicode MS" pitchFamily="34" charset="-128"/>
                <a:cs typeface="Arial Unicode MS" pitchFamily="34" charset="-128"/>
              </a:rPr>
              <a:t>Parce que l’Esprit ne pouvait venir faire sa demeure dans le cœur du croyant tant que Jésus n’était pas monté au ciel</a:t>
            </a:r>
            <a:r>
              <a:rPr lang="fr-FR" sz="6000" b="1" dirty="0" smtClean="0">
                <a:latin typeface="Arial Unicode MS" pitchFamily="34" charset="-128"/>
                <a:ea typeface="Arial Unicode MS" pitchFamily="34" charset="-128"/>
                <a:cs typeface="Arial Unicode MS" pitchFamily="34" charset="-128"/>
              </a:rPr>
              <a:t>.</a:t>
            </a:r>
            <a:br>
              <a:rPr lang="fr-FR" sz="6000" b="1" dirty="0" smtClean="0">
                <a:latin typeface="Arial Unicode MS" pitchFamily="34" charset="-128"/>
                <a:ea typeface="Arial Unicode MS" pitchFamily="34" charset="-128"/>
                <a:cs typeface="Arial Unicode MS" pitchFamily="34" charset="-128"/>
              </a:rPr>
            </a:br>
            <a:endParaRPr lang="fr-FR" sz="6000" b="1" dirty="0" smtClean="0">
              <a:latin typeface="Arial Unicode MS" pitchFamily="34" charset="-128"/>
              <a:ea typeface="Arial Unicode MS" pitchFamily="34" charset="-128"/>
              <a:cs typeface="Arial Unicode MS" pitchFamily="34" charset="-128"/>
            </a:endParaRPr>
          </a:p>
          <a:p>
            <a:pPr marL="234950" indent="-234950" algn="just"/>
            <a:r>
              <a:rPr lang="fr-FR" sz="6000" b="1" dirty="0" smtClean="0">
                <a:latin typeface="Arial Unicode MS" pitchFamily="34" charset="-128"/>
                <a:ea typeface="Arial Unicode MS" pitchFamily="34" charset="-128"/>
                <a:cs typeface="Arial Unicode MS" pitchFamily="34" charset="-128"/>
              </a:rPr>
              <a:t>Jean 7:39 « Il dit cela de l‘Esprit que devaient recevoir ceux qui croiraient en lui ; car l’Esprit n’était pas encore, parce que Jésus n’avait pas encore été glorifié. »</a:t>
            </a:r>
            <a:endParaRPr lang="en-US" sz="6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2">
            <a:schemeClr val="dk1">
              <a:shade val="50000"/>
            </a:schemeClr>
          </a:lnRef>
          <a:fillRef idx="1">
            <a:schemeClr val="dk1"/>
          </a:fillRef>
          <a:effectRef idx="0">
            <a:schemeClr val="dk1"/>
          </a:effectRef>
          <a:fontRef idx="minor">
            <a:schemeClr val="lt1"/>
          </a:fontRef>
        </p:style>
        <p:txBody>
          <a:bodyPr>
            <a:normAutofit fontScale="62500" lnSpcReduction="20000"/>
          </a:bodyPr>
          <a:lstStyle/>
          <a:p>
            <a:pPr marL="234950" indent="-234950" algn="just"/>
            <a:r>
              <a:rPr lang="fr-FR" sz="6000" b="1" dirty="0" smtClean="0">
                <a:latin typeface="Arial Unicode MS" pitchFamily="34" charset="-128"/>
                <a:ea typeface="Arial Unicode MS" pitchFamily="34" charset="-128"/>
                <a:cs typeface="Arial Unicode MS" pitchFamily="34" charset="-128"/>
              </a:rPr>
              <a:t>La glorification de Jésus se situe après qu’il entra dans le ciel pour présenter son sang pour notre expiation. (</a:t>
            </a:r>
            <a:r>
              <a:rPr lang="fr-FR" sz="6000" b="1" dirty="0" err="1" smtClean="0">
                <a:latin typeface="Arial Unicode MS" pitchFamily="34" charset="-128"/>
                <a:ea typeface="Arial Unicode MS" pitchFamily="34" charset="-128"/>
                <a:cs typeface="Arial Unicode MS" pitchFamily="34" charset="-128"/>
              </a:rPr>
              <a:t>Cf</a:t>
            </a:r>
            <a:r>
              <a:rPr lang="fr-FR" sz="6000" b="1" dirty="0" smtClean="0">
                <a:latin typeface="Arial Unicode MS" pitchFamily="34" charset="-128"/>
                <a:ea typeface="Arial Unicode MS" pitchFamily="34" charset="-128"/>
                <a:cs typeface="Arial Unicode MS" pitchFamily="34" charset="-128"/>
              </a:rPr>
              <a:t> l’épître aux hébreux et Apocalypse)</a:t>
            </a:r>
            <a:br>
              <a:rPr lang="fr-FR" sz="6000" b="1" dirty="0" smtClean="0">
                <a:latin typeface="Arial Unicode MS" pitchFamily="34" charset="-128"/>
                <a:ea typeface="Arial Unicode MS" pitchFamily="34" charset="-128"/>
                <a:cs typeface="Arial Unicode MS" pitchFamily="34" charset="-128"/>
              </a:rPr>
            </a:br>
            <a:endParaRPr lang="fr-FR" sz="6000" b="1" dirty="0" smtClean="0">
              <a:latin typeface="Arial Unicode MS" pitchFamily="34" charset="-128"/>
              <a:ea typeface="Arial Unicode MS" pitchFamily="34" charset="-128"/>
              <a:cs typeface="Arial Unicode MS" pitchFamily="34" charset="-128"/>
            </a:endParaRPr>
          </a:p>
          <a:p>
            <a:pPr marL="234950" indent="-234950" algn="just"/>
            <a:r>
              <a:rPr lang="fr-FR" sz="6000" b="1" dirty="0" smtClean="0">
                <a:solidFill>
                  <a:srgbClr val="FC0AFC"/>
                </a:solidFill>
                <a:latin typeface="Arial Unicode MS" pitchFamily="34" charset="-128"/>
                <a:ea typeface="Arial Unicode MS" pitchFamily="34" charset="-128"/>
                <a:cs typeface="Arial Unicode MS" pitchFamily="34" charset="-128"/>
              </a:rPr>
              <a:t>L’Esprit-Saint demeurait sur les disciples, mais il fallait impérativement que Jésus traverse le tabernacle céleste pour présenter son propre sang, pour faire l’expiation de nos péchés.</a:t>
            </a:r>
            <a:r>
              <a:rPr lang="fr-FR" sz="6000" b="1" dirty="0" smtClean="0">
                <a:latin typeface="Arial Unicode MS" pitchFamily="34" charset="-128"/>
                <a:ea typeface="Arial Unicode MS" pitchFamily="34" charset="-128"/>
                <a:cs typeface="Arial Unicode MS" pitchFamily="34" charset="-128"/>
              </a:rPr>
              <a:t/>
            </a:r>
            <a:br>
              <a:rPr lang="fr-FR" sz="6000" b="1" dirty="0" smtClean="0">
                <a:latin typeface="Arial Unicode MS" pitchFamily="34" charset="-128"/>
                <a:ea typeface="Arial Unicode MS" pitchFamily="34" charset="-128"/>
                <a:cs typeface="Arial Unicode MS" pitchFamily="34" charset="-128"/>
              </a:rPr>
            </a:br>
            <a:endParaRPr lang="en-US" sz="6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2">
            <a:schemeClr val="dk1">
              <a:shade val="50000"/>
            </a:schemeClr>
          </a:lnRef>
          <a:fillRef idx="1">
            <a:schemeClr val="dk1"/>
          </a:fillRef>
          <a:effectRef idx="0">
            <a:schemeClr val="dk1"/>
          </a:effectRef>
          <a:fontRef idx="minor">
            <a:schemeClr val="lt1"/>
          </a:fontRef>
        </p:style>
        <p:txBody>
          <a:bodyPr>
            <a:normAutofit fontScale="62500" lnSpcReduction="20000"/>
          </a:bodyPr>
          <a:lstStyle/>
          <a:p>
            <a:pPr marL="234950" indent="-234950" algn="just"/>
            <a:r>
              <a:rPr lang="fr-FR" sz="6000" b="1" dirty="0" smtClean="0">
                <a:latin typeface="Arial Unicode MS" pitchFamily="34" charset="-128"/>
                <a:ea typeface="Arial Unicode MS" pitchFamily="34" charset="-128"/>
                <a:cs typeface="Arial Unicode MS" pitchFamily="34" charset="-128"/>
              </a:rPr>
              <a:t>Jean 16.7 « Cependant je vous dis la vérité: il vous est avantageux que je m’en aille, car si je ne m’en vais pas, le consolateur ne viendra pas vers vous ; </a:t>
            </a:r>
          </a:p>
          <a:p>
            <a:pPr marL="234950" indent="-234950" algn="just"/>
            <a:r>
              <a:rPr lang="fr-FR" sz="6000" b="1" dirty="0" smtClean="0">
                <a:solidFill>
                  <a:srgbClr val="FC0AFC"/>
                </a:solidFill>
                <a:latin typeface="Arial Unicode MS" pitchFamily="34" charset="-128"/>
                <a:ea typeface="Arial Unicode MS" pitchFamily="34" charset="-128"/>
                <a:cs typeface="Arial Unicode MS" pitchFamily="34" charset="-128"/>
              </a:rPr>
              <a:t>mais, si je m’en vais, je vous l’enverrai. » Il fallait donc que Christ parte, qu’il monte vers son Père, pour qu’il puisse envoyé le consolateur, qui est le Saint-Esprit.</a:t>
            </a:r>
          </a:p>
          <a:p>
            <a:pPr marL="234950" indent="-234950" algn="just">
              <a:buNone/>
            </a:pPr>
            <a:r>
              <a:rPr lang="fr-FR" sz="6000" b="1" dirty="0" smtClean="0">
                <a:latin typeface="Arial Unicode MS" pitchFamily="34" charset="-128"/>
                <a:ea typeface="Arial Unicode MS" pitchFamily="34" charset="-128"/>
                <a:cs typeface="Arial Unicode MS" pitchFamily="34" charset="-128"/>
              </a:rPr>
              <a:t/>
            </a:r>
            <a:br>
              <a:rPr lang="fr-FR" sz="6000" b="1" dirty="0" smtClean="0">
                <a:latin typeface="Arial Unicode MS" pitchFamily="34" charset="-128"/>
                <a:ea typeface="Arial Unicode MS" pitchFamily="34" charset="-128"/>
                <a:cs typeface="Arial Unicode MS" pitchFamily="34" charset="-128"/>
              </a:rPr>
            </a:br>
            <a:r>
              <a:rPr lang="fr-FR" sz="6000" b="1" dirty="0" smtClean="0">
                <a:latin typeface="Arial Unicode MS" pitchFamily="34" charset="-128"/>
                <a:ea typeface="Arial Unicode MS" pitchFamily="34" charset="-128"/>
                <a:cs typeface="Arial Unicode MS" pitchFamily="34" charset="-128"/>
              </a:rPr>
              <a:t>C’est pourquoi le souffle de Jésus n’était qu’annonciateur de ce qui allait se passer à la Pentecôte.</a:t>
            </a:r>
            <a:endParaRPr lang="en-US" sz="6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70000" lnSpcReduction="20000"/>
          </a:bodyPr>
          <a:lstStyle/>
          <a:p>
            <a:pPr algn="ctr"/>
            <a:r>
              <a:rPr lang="fr-FR" sz="5400" b="1" dirty="0" smtClean="0">
                <a:solidFill>
                  <a:srgbClr val="FF0000"/>
                </a:solidFill>
                <a:latin typeface="Copperplate Gothic Light" pitchFamily="34" charset="0"/>
                <a:ea typeface="Arial Unicode MS" pitchFamily="34" charset="-128"/>
                <a:cs typeface="Arial Unicode MS" pitchFamily="34" charset="-128"/>
              </a:rPr>
              <a:t>2° Le baptême de l’Esprit est différent de la plénitude du St Esprit.</a:t>
            </a:r>
            <a:endParaRPr lang="en-US" sz="5400" b="1" dirty="0" smtClean="0">
              <a:solidFill>
                <a:srgbClr val="FF0000"/>
              </a:solidFill>
              <a:latin typeface="Copperplate Gothic Light" pitchFamily="34" charset="0"/>
              <a:ea typeface="Arial Unicode MS" pitchFamily="34" charset="-128"/>
              <a:cs typeface="Arial Unicode MS" pitchFamily="34" charset="-128"/>
            </a:endParaRPr>
          </a:p>
          <a:p>
            <a:pPr algn="just"/>
            <a:r>
              <a:rPr lang="fr-FR" sz="5400" b="1" dirty="0" smtClean="0">
                <a:solidFill>
                  <a:srgbClr val="0033CC"/>
                </a:solidFill>
                <a:latin typeface="Arial Unicode MS" pitchFamily="34" charset="-128"/>
                <a:ea typeface="Arial Unicode MS" pitchFamily="34" charset="-128"/>
                <a:cs typeface="Arial Unicode MS" pitchFamily="34" charset="-128"/>
              </a:rPr>
              <a:t>Une grosse erreur faite encore aujourd’hui, est de confondre baptême et plénitude du St Esprit. </a:t>
            </a:r>
          </a:p>
          <a:p>
            <a:pPr algn="just"/>
            <a:r>
              <a:rPr lang="fr-FR" sz="5400" b="1" dirty="0" smtClean="0">
                <a:solidFill>
                  <a:srgbClr val="FF0000"/>
                </a:solidFill>
                <a:latin typeface="Arial Unicode MS" pitchFamily="34" charset="-128"/>
                <a:ea typeface="Arial Unicode MS" pitchFamily="34" charset="-128"/>
                <a:cs typeface="Arial Unicode MS" pitchFamily="34" charset="-128"/>
              </a:rPr>
              <a:t>Le baptême est quelque chose d’unique qui coïncide avec la conversion. </a:t>
            </a:r>
          </a:p>
          <a:p>
            <a:pPr algn="just"/>
            <a:r>
              <a:rPr lang="fr-FR" sz="5400" b="1" dirty="0" smtClean="0">
                <a:solidFill>
                  <a:srgbClr val="0033CC"/>
                </a:solidFill>
                <a:latin typeface="Arial Unicode MS" pitchFamily="34" charset="-128"/>
                <a:ea typeface="Arial Unicode MS" pitchFamily="34" charset="-128"/>
                <a:cs typeface="Arial Unicode MS" pitchFamily="34" charset="-128"/>
              </a:rPr>
              <a:t>Celui qui croit en Jésus mort pour ses péchés, et qui l’accepte comme Seigneur et Sauveur, celui là est baptisé immédiatement par le Saint-Esprit. Éphésiens 1.13</a:t>
            </a:r>
            <a:endParaRPr lang="en-US" sz="54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77500" lnSpcReduction="20000"/>
          </a:bodyPr>
          <a:lstStyle/>
          <a:p>
            <a:pPr algn="just"/>
            <a:r>
              <a:rPr lang="fr-FR" sz="5400" b="1" dirty="0" smtClean="0">
                <a:solidFill>
                  <a:srgbClr val="0033CC"/>
                </a:solidFill>
                <a:latin typeface="Arial Unicode MS" pitchFamily="34" charset="-128"/>
                <a:ea typeface="Arial Unicode MS" pitchFamily="34" charset="-128"/>
                <a:cs typeface="Arial Unicode MS" pitchFamily="34" charset="-128"/>
              </a:rPr>
              <a:t>Éphésiens 1.13 « En Lui vous aussi, après avoir ENTENDU la parole de la vérité, l’Évangile de votre Salut, en Lui vous avez CRU et vous avez été SCELLÉS du Saint-Esprit qui avait été promis. » </a:t>
            </a:r>
          </a:p>
          <a:p>
            <a:pPr algn="just"/>
            <a:r>
              <a:rPr lang="fr-FR" sz="5400" b="1" dirty="0" smtClean="0">
                <a:solidFill>
                  <a:srgbClr val="FF0000"/>
                </a:solidFill>
                <a:latin typeface="Arial Unicode MS" pitchFamily="34" charset="-128"/>
                <a:ea typeface="Arial Unicode MS" pitchFamily="34" charset="-128"/>
                <a:cs typeface="Arial Unicode MS" pitchFamily="34" charset="-128"/>
              </a:rPr>
              <a:t>Les chrétiens d’Éphèse avaient fait cette expérience du baptême du St Esprit lorsqu’ils ont entendu et cru dans l’Évangile</a:t>
            </a:r>
            <a:r>
              <a:rPr lang="fr-FR" sz="5400" b="1" dirty="0" smtClean="0">
                <a:solidFill>
                  <a:srgbClr val="0033CC"/>
                </a:solidFill>
                <a:latin typeface="Arial Unicode MS" pitchFamily="34" charset="-128"/>
                <a:ea typeface="Arial Unicode MS" pitchFamily="34" charset="-128"/>
                <a:cs typeface="Arial Unicode MS" pitchFamily="34" charset="-128"/>
              </a:rPr>
              <a:t>.</a:t>
            </a:r>
            <a:br>
              <a:rPr lang="fr-FR" sz="5400" b="1" dirty="0" smtClean="0">
                <a:solidFill>
                  <a:srgbClr val="0033CC"/>
                </a:solidFill>
                <a:latin typeface="Arial Unicode MS" pitchFamily="34" charset="-128"/>
                <a:ea typeface="Arial Unicode MS" pitchFamily="34" charset="-128"/>
                <a:cs typeface="Arial Unicode MS" pitchFamily="34" charset="-128"/>
              </a:rPr>
            </a:br>
            <a:endParaRPr lang="en-US" sz="54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70000" lnSpcReduction="20000"/>
          </a:bodyPr>
          <a:lstStyle/>
          <a:p>
            <a:pPr algn="just"/>
            <a:r>
              <a:rPr lang="fr-FR" sz="5400" b="1" dirty="0" smtClean="0">
                <a:solidFill>
                  <a:srgbClr val="0033CC"/>
                </a:solidFill>
                <a:latin typeface="Arial Unicode MS" pitchFamily="34" charset="-128"/>
                <a:ea typeface="Arial Unicode MS" pitchFamily="34" charset="-128"/>
                <a:cs typeface="Arial Unicode MS" pitchFamily="34" charset="-128"/>
              </a:rPr>
              <a:t>Tandis que la plénitude est le fait d’être rempli de l’Esprit que le croyant a reçu lors de sa conversion. </a:t>
            </a:r>
          </a:p>
          <a:p>
            <a:pPr algn="just"/>
            <a:r>
              <a:rPr lang="fr-FR" sz="5400" b="1" dirty="0" smtClean="0">
                <a:solidFill>
                  <a:srgbClr val="FF0000"/>
                </a:solidFill>
                <a:latin typeface="Arial Unicode MS" pitchFamily="34" charset="-128"/>
                <a:ea typeface="Arial Unicode MS" pitchFamily="34" charset="-128"/>
                <a:cs typeface="Arial Unicode MS" pitchFamily="34" charset="-128"/>
              </a:rPr>
              <a:t>L’Esprit doit avoir tout son être, et vivre dans sa plénitude en Lui. </a:t>
            </a:r>
          </a:p>
          <a:p>
            <a:pPr algn="just"/>
            <a:r>
              <a:rPr lang="fr-FR" sz="5400" b="1" dirty="0" smtClean="0">
                <a:solidFill>
                  <a:srgbClr val="0033CC"/>
                </a:solidFill>
                <a:latin typeface="Arial Unicode MS" pitchFamily="34" charset="-128"/>
                <a:ea typeface="Arial Unicode MS" pitchFamily="34" charset="-128"/>
                <a:cs typeface="Arial Unicode MS" pitchFamily="34" charset="-128"/>
              </a:rPr>
              <a:t>Cette expérience est pour tous les enfants de Dieu. </a:t>
            </a:r>
          </a:p>
          <a:p>
            <a:pPr algn="just"/>
            <a:r>
              <a:rPr lang="fr-FR" sz="5400" b="1" dirty="0" smtClean="0">
                <a:solidFill>
                  <a:srgbClr val="FF0000"/>
                </a:solidFill>
                <a:latin typeface="Arial Unicode MS" pitchFamily="34" charset="-128"/>
                <a:ea typeface="Arial Unicode MS" pitchFamily="34" charset="-128"/>
                <a:cs typeface="Arial Unicode MS" pitchFamily="34" charset="-128"/>
              </a:rPr>
              <a:t>C’est l’expérience d’un abandon à la volonté de Dieu et d’un désir de lui laisser toute la place dans notre vie. </a:t>
            </a:r>
          </a:p>
          <a:p>
            <a:pPr algn="just"/>
            <a:r>
              <a:rPr lang="fr-FR" sz="5400" b="1" dirty="0" smtClean="0">
                <a:solidFill>
                  <a:srgbClr val="0033CC"/>
                </a:solidFill>
                <a:latin typeface="Arial Unicode MS" pitchFamily="34" charset="-128"/>
                <a:ea typeface="Arial Unicode MS" pitchFamily="34" charset="-128"/>
                <a:cs typeface="Arial Unicode MS" pitchFamily="34" charset="-128"/>
              </a:rPr>
              <a:t>« Il faut qu’il croisse et que je diminue… »</a:t>
            </a:r>
            <a:endParaRPr lang="en-US" sz="54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FR" sz="5400" b="1" dirty="0" smtClean="0">
                <a:solidFill>
                  <a:srgbClr val="FF0000"/>
                </a:solidFill>
                <a:latin typeface="Arial Unicode MS" pitchFamily="34" charset="-128"/>
                <a:ea typeface="Arial Unicode MS" pitchFamily="34" charset="-128"/>
                <a:cs typeface="Arial Unicode MS" pitchFamily="34" charset="-128"/>
              </a:rPr>
              <a:t>Le </a:t>
            </a:r>
            <a:r>
              <a:rPr lang="fr-FR" sz="5400" b="1" dirty="0" smtClean="0">
                <a:solidFill>
                  <a:srgbClr val="FF0000"/>
                </a:solidFill>
                <a:latin typeface="Arial Unicode MS" pitchFamily="34" charset="-128"/>
                <a:ea typeface="Arial Unicode MS" pitchFamily="34" charset="-128"/>
                <a:cs typeface="Arial Unicode MS" pitchFamily="34" charset="-128"/>
              </a:rPr>
              <a:t>livre des actes est un livre historique de transition entre l’ancienne et la nouvelle alliance. </a:t>
            </a:r>
          </a:p>
          <a:p>
            <a:pPr algn="just"/>
            <a:r>
              <a:rPr lang="fr-FR" sz="5400" b="1" dirty="0" smtClean="0">
                <a:solidFill>
                  <a:srgbClr val="0033CC"/>
                </a:solidFill>
                <a:latin typeface="Arial Unicode MS" pitchFamily="34" charset="-128"/>
                <a:ea typeface="Arial Unicode MS" pitchFamily="34" charset="-128"/>
                <a:cs typeface="Arial Unicode MS" pitchFamily="34" charset="-128"/>
              </a:rPr>
              <a:t>On ne peut donc pas prendre dans ce livre les expériences particulières des apôtres comme étant la norme pour toute l’histoire de l’église de Jésus-Christ.</a:t>
            </a:r>
            <a:endParaRPr lang="en-US" sz="5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70000" lnSpcReduction="20000"/>
          </a:bodyPr>
          <a:lstStyle/>
          <a:p>
            <a:pPr algn="just"/>
            <a:r>
              <a:rPr lang="fr-FR" sz="5400" b="1" dirty="0" smtClean="0">
                <a:solidFill>
                  <a:srgbClr val="0033CC"/>
                </a:solidFill>
                <a:latin typeface="Arial Unicode MS" pitchFamily="34" charset="-128"/>
                <a:ea typeface="Arial Unicode MS" pitchFamily="34" charset="-128"/>
                <a:cs typeface="Arial Unicode MS" pitchFamily="34" charset="-128"/>
              </a:rPr>
              <a:t>Un passage qui porte souvent à confusion est celui d’Actes 8. </a:t>
            </a:r>
          </a:p>
          <a:p>
            <a:pPr algn="just"/>
            <a:r>
              <a:rPr lang="fr-FR" sz="5400" b="1" dirty="0" smtClean="0">
                <a:solidFill>
                  <a:srgbClr val="FF0000"/>
                </a:solidFill>
                <a:latin typeface="Arial Unicode MS" pitchFamily="34" charset="-128"/>
                <a:ea typeface="Arial Unicode MS" pitchFamily="34" charset="-128"/>
                <a:cs typeface="Arial Unicode MS" pitchFamily="34" charset="-128"/>
              </a:rPr>
              <a:t>Nous y voyons des Samaritains qui avaient cru en Jésus. Ils avaient même été baptisés dans l’eau au nom du Seigneur Jésus, mais ils n’avaient pas pour autant reçu le St Esprit.</a:t>
            </a:r>
          </a:p>
          <a:p>
            <a:pPr algn="just"/>
            <a:r>
              <a:rPr lang="fr-FR" sz="5400" b="1" dirty="0" smtClean="0">
                <a:solidFill>
                  <a:srgbClr val="0033CC"/>
                </a:solidFill>
                <a:latin typeface="Arial Unicode MS" pitchFamily="34" charset="-128"/>
                <a:ea typeface="Arial Unicode MS" pitchFamily="34" charset="-128"/>
                <a:cs typeface="Arial Unicode MS" pitchFamily="34" charset="-128"/>
              </a:rPr>
              <a:t>Actes 8. 14 « Les apôtres, qui étaient à Jérusalem, ayant appris que la Samarie avait reçu la parole de Dieu, y envoyèrent Pierre et Jean. </a:t>
            </a:r>
            <a:endParaRPr lang="en-US" sz="54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77500" lnSpcReduction="20000"/>
          </a:bodyPr>
          <a:lstStyle/>
          <a:p>
            <a:pPr algn="just"/>
            <a:r>
              <a:rPr lang="fr-FR" sz="5400" b="1" dirty="0" smtClean="0">
                <a:solidFill>
                  <a:srgbClr val="0033CC"/>
                </a:solidFill>
                <a:latin typeface="Arial Unicode MS" pitchFamily="34" charset="-128"/>
                <a:ea typeface="Arial Unicode MS" pitchFamily="34" charset="-128"/>
                <a:cs typeface="Arial Unicode MS" pitchFamily="34" charset="-128"/>
              </a:rPr>
              <a:t>15 Ceux–ci, arrivés chez les Samaritains, prièrent pour eux, afin qu’ils reçussent le Saint–Esprit. </a:t>
            </a:r>
          </a:p>
          <a:p>
            <a:pPr algn="just"/>
            <a:r>
              <a:rPr lang="fr-FR" sz="5400" b="1" dirty="0" smtClean="0">
                <a:solidFill>
                  <a:srgbClr val="FF0000"/>
                </a:solidFill>
                <a:latin typeface="Arial Unicode MS" pitchFamily="34" charset="-128"/>
                <a:ea typeface="Arial Unicode MS" pitchFamily="34" charset="-128"/>
                <a:cs typeface="Arial Unicode MS" pitchFamily="34" charset="-128"/>
              </a:rPr>
              <a:t>16 Car il n’était encore descendu sur aucun d’eux ; ils avaient seulement été baptisés au nom du Seigneur Jésus. </a:t>
            </a:r>
          </a:p>
          <a:p>
            <a:pPr algn="just"/>
            <a:r>
              <a:rPr lang="fr-FR" sz="5400" b="1" dirty="0" smtClean="0">
                <a:solidFill>
                  <a:srgbClr val="0033CC"/>
                </a:solidFill>
                <a:latin typeface="Arial Unicode MS" pitchFamily="34" charset="-128"/>
                <a:ea typeface="Arial Unicode MS" pitchFamily="34" charset="-128"/>
                <a:cs typeface="Arial Unicode MS" pitchFamily="34" charset="-128"/>
              </a:rPr>
              <a:t>17 Alors Pierre et Jean leur imposèrent les mains, et ils reçurent le Saint–Esprit. »</a:t>
            </a:r>
            <a:br>
              <a:rPr lang="fr-FR" sz="5400" b="1" dirty="0" smtClean="0">
                <a:solidFill>
                  <a:srgbClr val="0033CC"/>
                </a:solidFill>
                <a:latin typeface="Arial Unicode MS" pitchFamily="34" charset="-128"/>
                <a:ea typeface="Arial Unicode MS" pitchFamily="34" charset="-128"/>
                <a:cs typeface="Arial Unicode MS" pitchFamily="34" charset="-128"/>
              </a:rPr>
            </a:br>
            <a:endParaRPr lang="en-US" sz="54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5400" b="1" dirty="0" smtClean="0">
                <a:solidFill>
                  <a:srgbClr val="0033CC"/>
                </a:solidFill>
                <a:latin typeface="Arial Unicode MS" pitchFamily="34" charset="-128"/>
                <a:ea typeface="Arial Unicode MS" pitchFamily="34" charset="-128"/>
                <a:cs typeface="Arial Unicode MS" pitchFamily="34" charset="-128"/>
              </a:rPr>
              <a:t>Ce passage est fréquemment employé pour enseigner que le baptême du St Esprit serait une seconde expérience qui viendrait après la conversion. </a:t>
            </a:r>
          </a:p>
          <a:p>
            <a:pPr algn="just"/>
            <a:r>
              <a:rPr lang="fr-FR" sz="5400" b="1" dirty="0" smtClean="0">
                <a:solidFill>
                  <a:srgbClr val="FF0000"/>
                </a:solidFill>
                <a:latin typeface="Arial Unicode MS" pitchFamily="34" charset="-128"/>
                <a:ea typeface="Arial Unicode MS" pitchFamily="34" charset="-128"/>
                <a:cs typeface="Arial Unicode MS" pitchFamily="34" charset="-128"/>
              </a:rPr>
              <a:t>Mais c’est ici une exception et non une règle que l’on retrouverait ailleurs dans les Écritures.</a:t>
            </a:r>
            <a:endParaRPr lang="en-US" sz="54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77500" lnSpcReduction="20000"/>
          </a:bodyPr>
          <a:lstStyle/>
          <a:p>
            <a:pPr algn="just"/>
            <a:r>
              <a:rPr lang="fr-FR" sz="5400" b="1" dirty="0" smtClean="0">
                <a:solidFill>
                  <a:srgbClr val="460000"/>
                </a:solidFill>
                <a:latin typeface="Arial Unicode MS" pitchFamily="34" charset="-128"/>
                <a:ea typeface="Arial Unicode MS" pitchFamily="34" charset="-128"/>
                <a:cs typeface="Arial Unicode MS" pitchFamily="34" charset="-128"/>
              </a:rPr>
              <a:t>Il faut se demander : Pourquoi trouve t’on une exception ici ?</a:t>
            </a:r>
            <a:br>
              <a:rPr lang="fr-FR" sz="5400" b="1" dirty="0" smtClean="0">
                <a:solidFill>
                  <a:srgbClr val="460000"/>
                </a:solidFill>
                <a:latin typeface="Arial Unicode MS" pitchFamily="34" charset="-128"/>
                <a:ea typeface="Arial Unicode MS" pitchFamily="34" charset="-128"/>
                <a:cs typeface="Arial Unicode MS" pitchFamily="34" charset="-128"/>
              </a:rPr>
            </a:br>
            <a:r>
              <a:rPr lang="fr-FR" sz="5400" b="1" dirty="0" smtClean="0">
                <a:solidFill>
                  <a:srgbClr val="460000"/>
                </a:solidFill>
                <a:latin typeface="Arial Unicode MS" pitchFamily="34" charset="-128"/>
                <a:ea typeface="Arial Unicode MS" pitchFamily="34" charset="-128"/>
                <a:cs typeface="Arial Unicode MS" pitchFamily="34" charset="-128"/>
              </a:rPr>
              <a:t>Nous voyons que c’est l’apôtre Pierre accompagné de Jean qui leur imposèrent les mains. Ce n’est pas un détail sans importance. </a:t>
            </a:r>
          </a:p>
          <a:p>
            <a:pPr algn="just"/>
            <a:r>
              <a:rPr lang="fr-FR" sz="5400" b="1" dirty="0" smtClean="0">
                <a:solidFill>
                  <a:srgbClr val="0033CC"/>
                </a:solidFill>
                <a:latin typeface="Arial Unicode MS" pitchFamily="34" charset="-128"/>
                <a:ea typeface="Arial Unicode MS" pitchFamily="34" charset="-128"/>
                <a:cs typeface="Arial Unicode MS" pitchFamily="34" charset="-128"/>
              </a:rPr>
              <a:t>Dans l’Évangile de Matthieu, Jésus a dit à Pierre : « Je te donnerai les clefs du royaume des cieux : ce que tu lieras sur la terre sera lié dans les cieux, et ce que tu délieras sur la terre sera délié dans les cieux. »</a:t>
            </a:r>
            <a:endParaRPr lang="en-US" sz="54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77500" lnSpcReduction="20000"/>
          </a:bodyPr>
          <a:lstStyle/>
          <a:p>
            <a:pPr algn="just"/>
            <a:r>
              <a:rPr lang="fr-FR" sz="5400" b="1" dirty="0" smtClean="0">
                <a:solidFill>
                  <a:srgbClr val="460000"/>
                </a:solidFill>
                <a:latin typeface="Arial Unicode MS" pitchFamily="34" charset="-128"/>
                <a:ea typeface="Arial Unicode MS" pitchFamily="34" charset="-128"/>
                <a:cs typeface="Arial Unicode MS" pitchFamily="34" charset="-128"/>
              </a:rPr>
              <a:t>Matthieu 16:19 Pierre a reçu de Jésus les clefs du royaume des cieux. Une clef serre à ouvrir ou fermer. Pierre avait donc le pouvoir d’ouvrir ou de laisser fermer. </a:t>
            </a:r>
          </a:p>
          <a:p>
            <a:pPr algn="just"/>
            <a:r>
              <a:rPr lang="fr-FR" sz="5400" b="1" dirty="0" smtClean="0">
                <a:solidFill>
                  <a:srgbClr val="0033CC"/>
                </a:solidFill>
                <a:latin typeface="Arial Unicode MS" pitchFamily="34" charset="-128"/>
                <a:ea typeface="Arial Unicode MS" pitchFamily="34" charset="-128"/>
                <a:cs typeface="Arial Unicode MS" pitchFamily="34" charset="-128"/>
              </a:rPr>
              <a:t>Quand on recoupe ce fait au livre des actes, on voit que c’est Pierre qui prêcha l’Évangile la première fois aux juifs à la Pentecôte. Il leur a donc ouvert le royaume des cieux…</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algn="just"/>
            <a:r>
              <a:rPr lang="fr-FR" sz="5400" b="1" dirty="0" smtClean="0">
                <a:solidFill>
                  <a:srgbClr val="460000"/>
                </a:solidFill>
                <a:latin typeface="Arial Unicode MS" pitchFamily="34" charset="-128"/>
                <a:ea typeface="Arial Unicode MS" pitchFamily="34" charset="-128"/>
                <a:cs typeface="Arial Unicode MS" pitchFamily="34" charset="-128"/>
              </a:rPr>
              <a:t>Dans actes 8, il n’était pas possible que les Samaritains reçoivent le St Esprit tant que l’apôtre Pierre n’était pas passé par eux, puisqu’il détenait les clefs aussi pour eux.</a:t>
            </a:r>
            <a:br>
              <a:rPr lang="fr-FR" sz="5400" b="1" dirty="0" smtClean="0">
                <a:solidFill>
                  <a:srgbClr val="460000"/>
                </a:solidFill>
                <a:latin typeface="Arial Unicode MS" pitchFamily="34" charset="-128"/>
                <a:ea typeface="Arial Unicode MS" pitchFamily="34" charset="-128"/>
                <a:cs typeface="Arial Unicode MS" pitchFamily="34" charset="-128"/>
              </a:rPr>
            </a:br>
            <a:endParaRPr lang="fr-FR" sz="5400" b="1" dirty="0" smtClean="0">
              <a:solidFill>
                <a:srgbClr val="460000"/>
              </a:solidFill>
              <a:latin typeface="Arial Unicode MS" pitchFamily="34" charset="-128"/>
              <a:ea typeface="Arial Unicode MS" pitchFamily="34" charset="-128"/>
              <a:cs typeface="Arial Unicode MS" pitchFamily="34" charset="-128"/>
            </a:endParaRPr>
          </a:p>
          <a:p>
            <a:pPr algn="just"/>
            <a:r>
              <a:rPr lang="fr-FR" sz="5400" b="1" dirty="0" smtClean="0">
                <a:solidFill>
                  <a:srgbClr val="0033CC"/>
                </a:solidFill>
                <a:latin typeface="Arial Unicode MS" pitchFamily="34" charset="-128"/>
                <a:ea typeface="Arial Unicode MS" pitchFamily="34" charset="-128"/>
                <a:cs typeface="Arial Unicode MS" pitchFamily="34" charset="-128"/>
              </a:rPr>
              <a:t>Cela devient encore plus explicite, lorsque c’est encore Pierre qui rencontre Corneille le païen.</a:t>
            </a:r>
            <a:endParaRPr lang="en-US" sz="5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5400" b="1" dirty="0" smtClean="0">
                <a:solidFill>
                  <a:srgbClr val="460000"/>
                </a:solidFill>
                <a:latin typeface="Arial Unicode MS" pitchFamily="34" charset="-128"/>
                <a:ea typeface="Arial Unicode MS" pitchFamily="34" charset="-128"/>
                <a:cs typeface="Arial Unicode MS" pitchFamily="34" charset="-128"/>
              </a:rPr>
              <a:t>Pierre est donc à l’origine du salut pour les juifs, les samaritains et les païens.</a:t>
            </a:r>
            <a:br>
              <a:rPr lang="fr-FR" sz="5400" b="1" dirty="0" smtClean="0">
                <a:solidFill>
                  <a:srgbClr val="460000"/>
                </a:solidFill>
                <a:latin typeface="Arial Unicode MS" pitchFamily="34" charset="-128"/>
                <a:ea typeface="Arial Unicode MS" pitchFamily="34" charset="-128"/>
                <a:cs typeface="Arial Unicode MS" pitchFamily="34" charset="-128"/>
              </a:rPr>
            </a:br>
            <a:endParaRPr lang="fr-FR" sz="5400" b="1" dirty="0" smtClean="0">
              <a:solidFill>
                <a:srgbClr val="460000"/>
              </a:solidFill>
              <a:latin typeface="Arial Unicode MS" pitchFamily="34" charset="-128"/>
              <a:ea typeface="Arial Unicode MS" pitchFamily="34" charset="-128"/>
              <a:cs typeface="Arial Unicode MS" pitchFamily="34" charset="-128"/>
            </a:endParaRPr>
          </a:p>
          <a:p>
            <a:pPr algn="just"/>
            <a:r>
              <a:rPr lang="fr-FR" sz="5400" b="1" dirty="0" smtClean="0">
                <a:solidFill>
                  <a:srgbClr val="0033CC"/>
                </a:solidFill>
                <a:latin typeface="Arial Unicode MS" pitchFamily="34" charset="-128"/>
                <a:ea typeface="Arial Unicode MS" pitchFamily="34" charset="-128"/>
                <a:cs typeface="Arial Unicode MS" pitchFamily="34" charset="-128"/>
              </a:rPr>
              <a:t>Voilà pourquoi ces samaritains n’avaient pas encore reçu l’Esprit alors qu’ils avaient cru en Jésus.</a:t>
            </a:r>
            <a:endParaRPr lang="en-US" sz="5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77500" lnSpcReduction="20000"/>
          </a:bodyPr>
          <a:lstStyle/>
          <a:p>
            <a:pPr algn="just"/>
            <a:r>
              <a:rPr lang="fr-FR" sz="5400" b="1" dirty="0" smtClean="0">
                <a:solidFill>
                  <a:srgbClr val="460000"/>
                </a:solidFill>
                <a:latin typeface="Arial Unicode MS" pitchFamily="34" charset="-128"/>
                <a:ea typeface="Arial Unicode MS" pitchFamily="34" charset="-128"/>
                <a:cs typeface="Arial Unicode MS" pitchFamily="34" charset="-128"/>
              </a:rPr>
              <a:t>Un autre texte qui peut parfois prêter à confusion est celui d’Actes 19. Dans ce passage des disciples de Jean n’avaient pas été baptisés par l’Esprit. </a:t>
            </a:r>
          </a:p>
          <a:p>
            <a:pPr algn="just"/>
            <a:r>
              <a:rPr lang="fr-FR" sz="5400" b="1" dirty="0" smtClean="0">
                <a:solidFill>
                  <a:srgbClr val="0033CC"/>
                </a:solidFill>
                <a:latin typeface="Arial Unicode MS" pitchFamily="34" charset="-128"/>
                <a:ea typeface="Arial Unicode MS" pitchFamily="34" charset="-128"/>
                <a:cs typeface="Arial Unicode MS" pitchFamily="34" charset="-128"/>
              </a:rPr>
              <a:t>Mais quelle était exactement leur croyance, leur foi ? </a:t>
            </a:r>
          </a:p>
          <a:p>
            <a:pPr algn="just"/>
            <a:r>
              <a:rPr lang="fr-FR" sz="5400" b="1" dirty="0" smtClean="0">
                <a:solidFill>
                  <a:srgbClr val="460000"/>
                </a:solidFill>
                <a:latin typeface="Arial Unicode MS" pitchFamily="34" charset="-128"/>
                <a:ea typeface="Arial Unicode MS" pitchFamily="34" charset="-128"/>
                <a:cs typeface="Arial Unicode MS" pitchFamily="34" charset="-128"/>
              </a:rPr>
              <a:t>Le texte ne nous le dit pas. Ils n’étaient que des prosélytes juifs qui avaient suivi Jean-Baptiste, qui avaient été baptisés par lui, et qui attendaient le Roi, le Messie. </a:t>
            </a:r>
            <a:endParaRPr lang="en-US" sz="5400" b="1" dirty="0">
              <a:solidFill>
                <a:srgbClr val="46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77500" lnSpcReduction="20000"/>
          </a:bodyPr>
          <a:lstStyle/>
          <a:p>
            <a:pPr algn="just"/>
            <a:r>
              <a:rPr lang="fr-FR" sz="5400" b="1" dirty="0" smtClean="0">
                <a:solidFill>
                  <a:srgbClr val="460000"/>
                </a:solidFill>
                <a:latin typeface="Arial Unicode MS" pitchFamily="34" charset="-128"/>
                <a:ea typeface="Arial Unicode MS" pitchFamily="34" charset="-128"/>
                <a:cs typeface="Arial Unicode MS" pitchFamily="34" charset="-128"/>
              </a:rPr>
              <a:t>Paul, ayant vu leur lacune en ce qui concerne Jésus-Christ qu’ils ne connaissaient pas réellement, les fit baptiser au nom du Seigneur Jésus. Alors, ils reçurent le Saint-Esprit.</a:t>
            </a:r>
            <a:br>
              <a:rPr lang="fr-FR" sz="5400" b="1" dirty="0" smtClean="0">
                <a:solidFill>
                  <a:srgbClr val="460000"/>
                </a:solidFill>
                <a:latin typeface="Arial Unicode MS" pitchFamily="34" charset="-128"/>
                <a:ea typeface="Arial Unicode MS" pitchFamily="34" charset="-128"/>
                <a:cs typeface="Arial Unicode MS" pitchFamily="34" charset="-128"/>
              </a:rPr>
            </a:br>
            <a:endParaRPr lang="fr-FR" sz="5400" b="1" dirty="0" smtClean="0">
              <a:solidFill>
                <a:srgbClr val="460000"/>
              </a:solidFill>
              <a:latin typeface="Arial Unicode MS" pitchFamily="34" charset="-128"/>
              <a:ea typeface="Arial Unicode MS" pitchFamily="34" charset="-128"/>
              <a:cs typeface="Arial Unicode MS" pitchFamily="34" charset="-128"/>
            </a:endParaRPr>
          </a:p>
          <a:p>
            <a:pPr algn="just"/>
            <a:r>
              <a:rPr lang="fr-FR" sz="5400" b="1" dirty="0" smtClean="0">
                <a:solidFill>
                  <a:srgbClr val="460000"/>
                </a:solidFill>
                <a:latin typeface="Arial Unicode MS" pitchFamily="34" charset="-128"/>
                <a:ea typeface="Arial Unicode MS" pitchFamily="34" charset="-128"/>
                <a:cs typeface="Arial Unicode MS" pitchFamily="34" charset="-128"/>
              </a:rPr>
              <a:t>Nous pouvons être certain que l’apôtre Paul ne conduisait pas au baptême quelqu’un qui ne comprenait pas ce que signifiait être baptiser au nom du Seigneur Jésus. </a:t>
            </a:r>
            <a:endParaRPr lang="en-US" sz="5400" b="1" dirty="0">
              <a:solidFill>
                <a:srgbClr val="46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5400" b="1" dirty="0" smtClean="0">
                <a:solidFill>
                  <a:srgbClr val="460000"/>
                </a:solidFill>
                <a:latin typeface="Arial Unicode MS" pitchFamily="34" charset="-128"/>
                <a:ea typeface="Arial Unicode MS" pitchFamily="34" charset="-128"/>
                <a:cs typeface="Arial Unicode MS" pitchFamily="34" charset="-128"/>
              </a:rPr>
              <a:t>Nous pouvons en déduire que c’est là qu’ils comprirent réellement l’évangile et qu’ils y crurent. Raison pour laquelle, ils furent à ce moment là baptisés par le St Esprit.</a:t>
            </a:r>
            <a:endParaRPr lang="en-US" sz="5400" b="1" dirty="0">
              <a:solidFill>
                <a:srgbClr val="46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3600" b="1" dirty="0" smtClean="0">
                <a:latin typeface="Arial Unicode MS" pitchFamily="34" charset="-128"/>
                <a:ea typeface="Arial Unicode MS" pitchFamily="34" charset="-128"/>
                <a:cs typeface="Arial Unicode MS" pitchFamily="34" charset="-128"/>
              </a:rPr>
              <a:t>3° La preuve du baptême du Saint-Esprit n’est pas le don du parler en langues.</a:t>
            </a:r>
            <a:endParaRPr lang="en-US" sz="3600" b="1" dirty="0" smtClean="0">
              <a:latin typeface="Arial Unicode MS" pitchFamily="34" charset="-128"/>
              <a:ea typeface="Arial Unicode MS" pitchFamily="34" charset="-128"/>
              <a:cs typeface="Arial Unicode MS" pitchFamily="34" charset="-128"/>
            </a:endParaRPr>
          </a:p>
          <a:p>
            <a:pPr algn="just"/>
            <a:r>
              <a:rPr lang="fr-FR" sz="3600" b="1" dirty="0" smtClean="0">
                <a:solidFill>
                  <a:srgbClr val="0033CC"/>
                </a:solidFill>
                <a:latin typeface="Arial Unicode MS" pitchFamily="34" charset="-128"/>
                <a:ea typeface="Arial Unicode MS" pitchFamily="34" charset="-128"/>
                <a:cs typeface="Arial Unicode MS" pitchFamily="34" charset="-128"/>
              </a:rPr>
              <a:t>Nous voyons dans le livre des actes que les apôtres reconnaissaient souvent la conversion de quelqu’un par le fait qu’il parlait en langues. </a:t>
            </a:r>
          </a:p>
          <a:p>
            <a:pPr algn="just"/>
            <a:r>
              <a:rPr lang="fr-FR" sz="3600" b="1" dirty="0" smtClean="0">
                <a:latin typeface="Arial Unicode MS" pitchFamily="34" charset="-128"/>
                <a:ea typeface="Arial Unicode MS" pitchFamily="34" charset="-128"/>
                <a:cs typeface="Arial Unicode MS" pitchFamily="34" charset="-128"/>
              </a:rPr>
              <a:t>C’était pour eux la preuve que la personne avait bien été baptisée par l’Esprit de Jésus, puisque subitement, elle louait Dieu dans des langues qu’elle n’avait jamais apprises.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3600" b="1" dirty="0" smtClean="0">
                <a:latin typeface="Arial Unicode MS" pitchFamily="34" charset="-128"/>
                <a:ea typeface="Arial Unicode MS" pitchFamily="34" charset="-128"/>
                <a:cs typeface="Arial Unicode MS" pitchFamily="34" charset="-128"/>
              </a:rPr>
              <a:t>De ces faits du livre des Actes, l’enseignement que le parler en langues est la preuve du baptême de l’Esprit est né. </a:t>
            </a:r>
          </a:p>
          <a:p>
            <a:pPr algn="just"/>
            <a:r>
              <a:rPr lang="fr-FR" sz="3600" b="1" dirty="0" smtClean="0">
                <a:solidFill>
                  <a:srgbClr val="0033CC"/>
                </a:solidFill>
                <a:latin typeface="Arial Unicode MS" pitchFamily="34" charset="-128"/>
                <a:ea typeface="Arial Unicode MS" pitchFamily="34" charset="-128"/>
                <a:cs typeface="Arial Unicode MS" pitchFamily="34" charset="-128"/>
              </a:rPr>
              <a:t>C’est pour cette raison que des chrétiens insistent et font pression sur de nouveaux convertis pour qu’ils parlent en langues.</a:t>
            </a:r>
            <a:br>
              <a:rPr lang="fr-FR" sz="3600" b="1" dirty="0" smtClean="0">
                <a:solidFill>
                  <a:srgbClr val="0033CC"/>
                </a:solidFill>
                <a:latin typeface="Arial Unicode MS" pitchFamily="34" charset="-128"/>
                <a:ea typeface="Arial Unicode MS" pitchFamily="34" charset="-128"/>
                <a:cs typeface="Arial Unicode MS" pitchFamily="34" charset="-128"/>
              </a:rPr>
            </a:br>
            <a:r>
              <a:rPr lang="fr-FR" sz="3600" b="1" dirty="0" smtClean="0">
                <a:solidFill>
                  <a:srgbClr val="0033CC"/>
                </a:solidFill>
                <a:latin typeface="Arial Unicode MS" pitchFamily="34" charset="-128"/>
                <a:ea typeface="Arial Unicode MS" pitchFamily="34" charset="-128"/>
                <a:cs typeface="Arial Unicode MS" pitchFamily="34" charset="-128"/>
              </a:rPr>
              <a:t>Mais le don du parler en langues n’a pas été donné par Dieu comme un moyen de reconnaître les croyants baptisés par l’Esprit.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3600" b="1" dirty="0" smtClean="0">
                <a:latin typeface="Arial Unicode MS" pitchFamily="34" charset="-128"/>
                <a:ea typeface="Arial Unicode MS" pitchFamily="34" charset="-128"/>
                <a:cs typeface="Arial Unicode MS" pitchFamily="34" charset="-128"/>
              </a:rPr>
              <a:t>Même si ce fut le cas durant la période des actes. Pour preuve, il suffit de relire 1 Corinthiens 12.29 « Tous sont-ils apôtres ? La réponse est « Non » bien évidemment. Tous sont-ils prophètes ? « Non » </a:t>
            </a:r>
          </a:p>
          <a:p>
            <a:pPr algn="just"/>
            <a:r>
              <a:rPr lang="fr-FR" sz="3600" b="1" dirty="0" smtClean="0">
                <a:solidFill>
                  <a:srgbClr val="0033CC"/>
                </a:solidFill>
                <a:latin typeface="Arial Unicode MS" pitchFamily="34" charset="-128"/>
                <a:ea typeface="Arial Unicode MS" pitchFamily="34" charset="-128"/>
                <a:cs typeface="Arial Unicode MS" pitchFamily="34" charset="-128"/>
              </a:rPr>
              <a:t>Tous sont-ils docteurs ? « Non » Tous ont-ils le don des miracles ? « Non » Tous ont-ils le don des miracles ? « Non » Tous parlent-ils en langues ? « NON » Tous interprètent-ils ? Encore « Non ».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5400" b="1" dirty="0" smtClean="0">
                <a:latin typeface="Arial Unicode MS" pitchFamily="34" charset="-128"/>
                <a:ea typeface="Arial Unicode MS" pitchFamily="34" charset="-128"/>
                <a:cs typeface="Arial Unicode MS" pitchFamily="34" charset="-128"/>
              </a:rPr>
              <a:t>Dieu veut que tous les hommes soient sauvés et que tous soient remplis de son Esprit. Mais il n’a jamais voulu que tous aient le don du parler en langues !!!</a:t>
            </a:r>
            <a:endParaRPr lang="en-US" sz="5400" b="1" dirty="0" smtClean="0">
              <a:latin typeface="Arial Unicode MS" pitchFamily="34" charset="-128"/>
              <a:ea typeface="Arial Unicode MS" pitchFamily="34" charset="-128"/>
              <a:cs typeface="Arial Unicode MS" pitchFamily="34" charset="-128"/>
            </a:endParaRPr>
          </a:p>
          <a:p>
            <a:pPr algn="just"/>
            <a:endParaRPr lang="en-US" sz="2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pPr algn="just"/>
            <a:r>
              <a:rPr lang="fr-FR" sz="4400" b="1" dirty="0" smtClean="0">
                <a:latin typeface="Arial Unicode MS" pitchFamily="34" charset="-128"/>
                <a:ea typeface="Arial Unicode MS" pitchFamily="34" charset="-128"/>
                <a:cs typeface="Arial Unicode MS" pitchFamily="34" charset="-128"/>
              </a:rPr>
              <a:t>4° Tous les vrais croyants en Jésus sont baptisés du Saint-Esprit.</a:t>
            </a:r>
            <a:endParaRPr lang="en-US" sz="4400"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Il faut faire, pour conclure, une remarque importante. C’est qu’il n’existe qu’un seul verset expliquant le baptême du Saint-Esprit dans les épîtres. </a:t>
            </a:r>
          </a:p>
          <a:p>
            <a:pPr algn="just"/>
            <a:r>
              <a:rPr lang="fr-FR" sz="4400" b="1" dirty="0" smtClean="0">
                <a:latin typeface="Arial Unicode MS" pitchFamily="34" charset="-128"/>
                <a:ea typeface="Arial Unicode MS" pitchFamily="34" charset="-128"/>
                <a:cs typeface="Arial Unicode MS" pitchFamily="34" charset="-128"/>
              </a:rPr>
              <a:t>1 Corinthiens 12.13 { {{« Nous avons tous, en effet, </a:t>
            </a:r>
            <a:r>
              <a:rPr lang="fr-FR" sz="4400" b="1" u="sng" dirty="0" smtClean="0">
                <a:latin typeface="Arial Unicode MS" pitchFamily="34" charset="-128"/>
                <a:ea typeface="Arial Unicode MS" pitchFamily="34" charset="-128"/>
                <a:cs typeface="Arial Unicode MS" pitchFamily="34" charset="-128"/>
              </a:rPr>
              <a:t>été baptisés dans un seul Esprit,</a:t>
            </a:r>
            <a:r>
              <a:rPr lang="fr-FR" sz="4400" b="1" dirty="0" smtClean="0">
                <a:latin typeface="Arial Unicode MS" pitchFamily="34" charset="-128"/>
                <a:ea typeface="Arial Unicode MS" pitchFamily="34" charset="-128"/>
                <a:cs typeface="Arial Unicode MS" pitchFamily="34" charset="-128"/>
              </a:rPr>
              <a:t> pour former un seul corps, soit Juifs, soit Grecs, soit esclaves, soit libres, et nous avons tous été abreuvés d’un seul Esprit. »}} }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C’est le SEUL verset dans toutes les épîtres qui nous explique ce qu’est le baptême de l’Esprit. </a:t>
            </a:r>
          </a:p>
          <a:p>
            <a:pPr algn="just"/>
            <a:r>
              <a:rPr lang="fr-FR" sz="4400" b="1" dirty="0" smtClean="0">
                <a:solidFill>
                  <a:srgbClr val="0033CC"/>
                </a:solidFill>
                <a:latin typeface="Arial Unicode MS" pitchFamily="34" charset="-128"/>
                <a:ea typeface="Arial Unicode MS" pitchFamily="34" charset="-128"/>
                <a:cs typeface="Arial Unicode MS" pitchFamily="34" charset="-128"/>
              </a:rPr>
              <a:t>Et nous voyons ici qu’il ne s’agît pas d’un baptême réservé à certains croyants, tandis que d’autres devraient attendre cette seconde expérience.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just"/>
            <a:r>
              <a:rPr lang="fr-FR" sz="4400" b="1" dirty="0" smtClean="0">
                <a:latin typeface="Arial Unicode MS" pitchFamily="34" charset="-128"/>
                <a:ea typeface="Arial Unicode MS" pitchFamily="34" charset="-128"/>
                <a:cs typeface="Arial Unicode MS" pitchFamily="34" charset="-128"/>
              </a:rPr>
              <a:t>Nous avons TOUS, en effet, été baptisés dans un seul Esprit… TOUS les chrétiens sont, de fait, baptisés dans l’Esprit. </a:t>
            </a:r>
          </a:p>
          <a:p>
            <a:pPr algn="just"/>
            <a:r>
              <a:rPr lang="fr-FR" sz="4400" b="1" dirty="0" smtClean="0">
                <a:solidFill>
                  <a:srgbClr val="0033CC"/>
                </a:solidFill>
                <a:latin typeface="Arial Unicode MS" pitchFamily="34" charset="-128"/>
                <a:ea typeface="Arial Unicode MS" pitchFamily="34" charset="-128"/>
                <a:cs typeface="Arial Unicode MS" pitchFamily="34" charset="-128"/>
              </a:rPr>
              <a:t>Dès que l’on croit dans la Bonne nouvelle de Jésus-Christ, nous sommes incorporés au corps de Christ, et nous devenons donc participant de ce baptême que Dieu a donné à son église lors de la Pentecôte.</a:t>
            </a:r>
            <a:r>
              <a:rPr lang="fr-FR" sz="4400" dirty="0" smtClean="0">
                <a:solidFill>
                  <a:srgbClr val="0033CC"/>
                </a:solidFill>
                <a:latin typeface="Arial Unicode MS" pitchFamily="34" charset="-128"/>
                <a:ea typeface="Arial Unicode MS" pitchFamily="34" charset="-128"/>
                <a:cs typeface="Arial Unicode MS" pitchFamily="34" charset="-128"/>
              </a:rPr>
              <a:t/>
            </a:r>
            <a:br>
              <a:rPr lang="fr-FR" sz="4400" dirty="0" smtClean="0">
                <a:solidFill>
                  <a:srgbClr val="0033CC"/>
                </a:solidFill>
                <a:latin typeface="Arial Unicode MS" pitchFamily="34" charset="-128"/>
                <a:ea typeface="Arial Unicode MS" pitchFamily="34" charset="-128"/>
                <a:cs typeface="Arial Unicode MS" pitchFamily="34" charset="-128"/>
              </a:rPr>
            </a:br>
            <a:endParaRPr lang="en-US" sz="4400"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fr-FR" sz="4400" b="1" dirty="0" smtClean="0">
                <a:latin typeface="Arial Unicode MS" pitchFamily="34" charset="-128"/>
                <a:ea typeface="Arial Unicode MS" pitchFamily="34" charset="-128"/>
                <a:cs typeface="Arial Unicode MS" pitchFamily="34" charset="-128"/>
              </a:rPr>
              <a:t>C’est le seul verset expliquant ce qu’est ce baptême du Saint-Esprit. </a:t>
            </a:r>
          </a:p>
          <a:p>
            <a:pPr algn="just"/>
            <a:r>
              <a:rPr lang="fr-FR" sz="4400" b="1" dirty="0" smtClean="0">
                <a:latin typeface="Arial Unicode MS" pitchFamily="34" charset="-128"/>
                <a:ea typeface="Arial Unicode MS" pitchFamily="34" charset="-128"/>
                <a:cs typeface="Arial Unicode MS" pitchFamily="34" charset="-128"/>
              </a:rPr>
              <a:t>Par contre, nous trouvons plusieurs versets dans les épîtres nous parlant de la plénitude du Saint-Esprit. </a:t>
            </a:r>
          </a:p>
          <a:p>
            <a:pPr algn="just"/>
            <a:r>
              <a:rPr lang="fr-FR" sz="4400" b="1" dirty="0" smtClean="0">
                <a:solidFill>
                  <a:srgbClr val="0033CC"/>
                </a:solidFill>
                <a:latin typeface="Arial Unicode MS" pitchFamily="34" charset="-128"/>
                <a:ea typeface="Arial Unicode MS" pitchFamily="34" charset="-128"/>
                <a:cs typeface="Arial Unicode MS" pitchFamily="34" charset="-128"/>
              </a:rPr>
              <a:t>Et si le baptême est un moment unique lors de la conversion, la plénitude du Saint-Esprit est une expérience qu’il nous faut vivre, et revivre toute notre vie</a:t>
            </a:r>
            <a:r>
              <a:rPr lang="fr-FR" sz="4400" dirty="0" smtClean="0">
                <a:solidFill>
                  <a:srgbClr val="0033CC"/>
                </a:solidFill>
                <a:latin typeface="Arial Unicode MS" pitchFamily="34" charset="-128"/>
                <a:ea typeface="Arial Unicode MS" pitchFamily="34" charset="-128"/>
                <a:cs typeface="Arial Unicode MS" pitchFamily="34" charset="-128"/>
              </a:rPr>
              <a:t>.</a:t>
            </a:r>
            <a:br>
              <a:rPr lang="fr-FR" sz="4400" dirty="0" smtClean="0">
                <a:solidFill>
                  <a:srgbClr val="0033CC"/>
                </a:solidFill>
                <a:latin typeface="Arial Unicode MS" pitchFamily="34" charset="-128"/>
                <a:ea typeface="Arial Unicode MS" pitchFamily="34" charset="-128"/>
                <a:cs typeface="Arial Unicode MS" pitchFamily="34" charset="-128"/>
              </a:rPr>
            </a:br>
            <a:endParaRPr lang="fr-FR" sz="4400"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fr-FR" sz="4400" dirty="0" smtClean="0">
                <a:latin typeface="Arial Unicode MS" pitchFamily="34" charset="-128"/>
                <a:ea typeface="Arial Unicode MS" pitchFamily="34" charset="-128"/>
                <a:cs typeface="Arial Unicode MS" pitchFamily="34" charset="-128"/>
              </a:rPr>
              <a:t>.</a:t>
            </a:r>
            <a:r>
              <a:rPr lang="fr-FR" sz="4400" b="1" dirty="0" smtClean="0">
                <a:latin typeface="Arial Unicode MS" pitchFamily="34" charset="-128"/>
                <a:ea typeface="Arial Unicode MS" pitchFamily="34" charset="-128"/>
                <a:cs typeface="Arial Unicode MS" pitchFamily="34" charset="-128"/>
              </a:rPr>
              <a:t>Galates 5:25 « Si nous vivons par l’Esprit, marchons aussi selon l’Esprit.1 Corinthiens 12:7 « Or, à chacun la manifestation de l‘Esprit est donnée pour l’utilité commune. »</a:t>
            </a:r>
            <a:br>
              <a:rPr lang="fr-FR" sz="4400" b="1" dirty="0" smtClean="0">
                <a:latin typeface="Arial Unicode MS" pitchFamily="34" charset="-128"/>
                <a:ea typeface="Arial Unicode MS" pitchFamily="34" charset="-128"/>
                <a:cs typeface="Arial Unicode MS" pitchFamily="34" charset="-128"/>
              </a:rPr>
            </a:br>
            <a:r>
              <a:rPr lang="fr-FR" sz="4400" b="1" dirty="0" smtClean="0">
                <a:solidFill>
                  <a:srgbClr val="0033CC"/>
                </a:solidFill>
                <a:latin typeface="Arial Unicode MS" pitchFamily="34" charset="-128"/>
                <a:ea typeface="Arial Unicode MS" pitchFamily="34" charset="-128"/>
                <a:cs typeface="Arial Unicode MS" pitchFamily="34" charset="-128"/>
              </a:rPr>
              <a:t>Ephésiens 5:18 « Ne vous enivrez pas de vin : c’est de la débauche. Soyez, au contraire, remplis de l‘Esprit. </a:t>
            </a:r>
            <a:r>
              <a:rPr lang="fr-FR" sz="4400" dirty="0" smtClean="0">
                <a:latin typeface="Arial Unicode MS" pitchFamily="34" charset="-128"/>
                <a:ea typeface="Arial Unicode MS" pitchFamily="34" charset="-128"/>
                <a:cs typeface="Arial Unicode MS" pitchFamily="34" charset="-128"/>
              </a:rPr>
              <a:t>»</a:t>
            </a:r>
            <a:br>
              <a:rPr lang="fr-FR" sz="4400" dirty="0" smtClean="0">
                <a:latin typeface="Arial Unicode MS" pitchFamily="34" charset="-128"/>
                <a:ea typeface="Arial Unicode MS" pitchFamily="34" charset="-128"/>
                <a:cs typeface="Arial Unicode MS" pitchFamily="34" charset="-128"/>
              </a:rPr>
            </a:b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just"/>
            <a:r>
              <a:rPr lang="fr-FR" sz="4400" b="1" dirty="0" smtClean="0">
                <a:latin typeface="Arial Unicode MS" pitchFamily="34" charset="-128"/>
                <a:ea typeface="Arial Unicode MS" pitchFamily="34" charset="-128"/>
                <a:cs typeface="Arial Unicode MS" pitchFamily="34" charset="-128"/>
              </a:rPr>
              <a:t>Pour être utile au Seigneur, il faut qu’Il ait tout notre être, que nous marchions par son Esprit et que nous nous laissions remplir continuellement par Lui. </a:t>
            </a:r>
          </a:p>
          <a:p>
            <a:pPr algn="just"/>
            <a:r>
              <a:rPr lang="fr-FR" sz="4400" b="1" dirty="0" smtClean="0">
                <a:solidFill>
                  <a:srgbClr val="0033CC"/>
                </a:solidFill>
                <a:latin typeface="Arial Unicode MS" pitchFamily="34" charset="-128"/>
                <a:ea typeface="Arial Unicode MS" pitchFamily="34" charset="-128"/>
                <a:cs typeface="Arial Unicode MS" pitchFamily="34" charset="-128"/>
              </a:rPr>
              <a:t>Nous pouvons lire, cette fois dans le livre des actes des apôtres, les expériences que les apôtres et les disciples ont faites de cette plénitude. </a:t>
            </a:r>
          </a:p>
          <a:p>
            <a:pPr algn="just"/>
            <a:r>
              <a:rPr lang="fr-FR" sz="4400" b="1" dirty="0" smtClean="0">
                <a:latin typeface="Arial Unicode MS" pitchFamily="34" charset="-128"/>
                <a:ea typeface="Arial Unicode MS" pitchFamily="34" charset="-128"/>
                <a:cs typeface="Arial Unicode MS" pitchFamily="34" charset="-128"/>
              </a:rPr>
              <a:t>(</a:t>
            </a:r>
            <a:r>
              <a:rPr lang="fr-FR" sz="4400" b="1" dirty="0" err="1" smtClean="0">
                <a:latin typeface="Arial Unicode MS" pitchFamily="34" charset="-128"/>
                <a:ea typeface="Arial Unicode MS" pitchFamily="34" charset="-128"/>
                <a:cs typeface="Arial Unicode MS" pitchFamily="34" charset="-128"/>
              </a:rPr>
              <a:t>Cf</a:t>
            </a:r>
            <a:r>
              <a:rPr lang="fr-FR" sz="4400" b="1" dirty="0" smtClean="0">
                <a:latin typeface="Arial Unicode MS" pitchFamily="34" charset="-128"/>
                <a:ea typeface="Arial Unicode MS" pitchFamily="34" charset="-128"/>
                <a:cs typeface="Arial Unicode MS" pitchFamily="34" charset="-128"/>
              </a:rPr>
              <a:t> Actes 2.4 ; 4.8,31,33 ; 6.5,10 ; 9.17-20 ; 13.9)</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6600" b="1" dirty="0" smtClean="0">
                <a:latin typeface="Arial Unicode MS" pitchFamily="34" charset="-128"/>
                <a:ea typeface="Arial Unicode MS" pitchFamily="34" charset="-128"/>
                <a:cs typeface="Arial Unicode MS" pitchFamily="34" charset="-128"/>
              </a:rPr>
              <a:t>La plénitude du Saint-Esprit n’est pas une seconde expérience dans la vie chrétienne, mais c’est l’expérience de la vie chrétienne.</a:t>
            </a:r>
            <a:endParaRPr lang="en-US" sz="66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solidFill>
                  <a:srgbClr val="C00000"/>
                </a:solidFill>
                <a:latin typeface="Copperplate Gothic Bold" pitchFamily="34" charset="0"/>
              </a:rPr>
              <a:t>Format </a:t>
            </a:r>
            <a:r>
              <a:rPr lang="fr-FR" sz="4800" b="1" dirty="0">
                <a:solidFill>
                  <a:srgbClr val="C00000"/>
                </a:solidFill>
                <a:latin typeface="Copperplate Gothic Bold" pitchFamily="34" charset="0"/>
              </a:rPr>
              <a:t>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endParaRPr lang="fr-FR" sz="4800" dirty="0" smtClean="0">
              <a:solidFill>
                <a:srgbClr val="C00000"/>
              </a:solidFill>
            </a:endParaRPr>
          </a:p>
          <a:p>
            <a:pPr algn="just"/>
            <a:r>
              <a:rPr lang="en-US" sz="3600" b="1" dirty="0" smtClean="0">
                <a:solidFill>
                  <a:srgbClr val="002060"/>
                </a:solidFill>
              </a:rPr>
              <a:t>YouTube Presentation 7:30-8:30pm</a:t>
            </a:r>
          </a:p>
          <a:p>
            <a:pPr algn="just"/>
            <a:r>
              <a:rPr lang="en-US" sz="3600" b="1" dirty="0" smtClean="0">
                <a:solidFill>
                  <a:srgbClr val="002060"/>
                </a:solidFill>
              </a:rPr>
              <a:t>You can also text your questions to me at </a:t>
            </a:r>
            <a:r>
              <a:rPr lang="en-US" sz="3600" b="1" dirty="0" smtClean="0">
                <a:solidFill>
                  <a:srgbClr val="FF0000"/>
                </a:solidFill>
              </a:rPr>
              <a:t>(617) 291 3559</a:t>
            </a:r>
            <a:endParaRPr lang="en-US" sz="3600" b="1" dirty="0">
              <a:solidFill>
                <a:srgbClr val="FF0000"/>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algn="ctr">
              <a:buNone/>
            </a:pPr>
            <a:r>
              <a:rPr lang="en-US" sz="4400" dirty="0" smtClean="0">
                <a:solidFill>
                  <a:srgbClr val="C00000"/>
                </a:solidFill>
              </a:rPr>
              <a:t>ANNOUNCEMENTS</a:t>
            </a: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p>
          <a:p>
            <a:pPr lvl="1"/>
            <a:r>
              <a:rPr lang="en-US" sz="3600" b="1" dirty="0" smtClean="0">
                <a:solidFill>
                  <a:srgbClr val="003300"/>
                </a:solidFill>
              </a:rPr>
              <a:t>SATURDAY</a:t>
            </a:r>
          </a:p>
          <a:p>
            <a:pPr lvl="1"/>
            <a:r>
              <a:rPr lang="en-US" sz="3200" b="1" dirty="0" smtClean="0"/>
              <a:t>1:30-3:00PM--------------CTRC YOUTH  (</a:t>
            </a:r>
            <a:r>
              <a:rPr lang="en-US" sz="3200" b="1" u="sng" dirty="0" smtClean="0">
                <a:solidFill>
                  <a:srgbClr val="0000CC"/>
                </a:solidFill>
              </a:rPr>
              <a:t>zoom</a:t>
            </a:r>
            <a:r>
              <a:rPr lang="en-US" sz="3200" b="1" dirty="0" smtClean="0"/>
              <a:t>)</a:t>
            </a:r>
          </a:p>
          <a:p>
            <a:pPr lvl="1"/>
            <a:r>
              <a:rPr lang="en-US" sz="3200" b="1" dirty="0" smtClean="0"/>
              <a:t>3:00-5:00PM -------CTRC KIDS (</a:t>
            </a:r>
            <a:r>
              <a:rPr lang="en-US" sz="3200" b="1" dirty="0" smtClean="0">
                <a:solidFill>
                  <a:srgbClr val="0033CC"/>
                </a:solidFill>
              </a:rPr>
              <a:t>zoom</a:t>
            </a:r>
            <a:r>
              <a:rPr lang="en-US" sz="3200" b="1" dirty="0" smtClean="0"/>
              <a:t>)</a:t>
            </a:r>
          </a:p>
          <a:p>
            <a:pPr lvl="1"/>
            <a:r>
              <a:rPr lang="en-US" sz="3600" b="1" dirty="0" smtClean="0"/>
              <a:t>7:00-9:00PM--------CTRC LADIES</a:t>
            </a:r>
            <a:r>
              <a:rPr lang="en-US" sz="3600" dirty="0" smtClean="0"/>
              <a:t> # </a:t>
            </a:r>
            <a:r>
              <a:rPr lang="en-US" sz="3600" b="1" dirty="0" smtClean="0"/>
              <a:t>(</a:t>
            </a:r>
            <a:r>
              <a:rPr lang="en-US" sz="3600" b="1" u="sng" dirty="0" smtClean="0">
                <a:solidFill>
                  <a:srgbClr val="0000CC"/>
                </a:solidFill>
              </a:rPr>
              <a:t>774) 217 6502 </a:t>
            </a:r>
          </a:p>
          <a:p>
            <a:pPr lvl="1">
              <a:buNone/>
            </a:pPr>
            <a:endParaRPr lang="en-US" sz="3600" b="1" u="sng" dirty="0" smtClean="0">
              <a:solidFill>
                <a:srgbClr val="0000CC"/>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800" b="1" u="sng" dirty="0" smtClean="0">
                <a:solidFill>
                  <a:srgbClr val="0033CC"/>
                </a:solidFill>
              </a:rPr>
              <a:t>FLASH! </a:t>
            </a:r>
            <a:r>
              <a:rPr lang="fr-FR" sz="4800" b="1" u="sng" dirty="0" smtClean="0">
                <a:solidFill>
                  <a:srgbClr val="FF3300"/>
                </a:solidFill>
              </a:rPr>
              <a:t>FLASH! </a:t>
            </a:r>
            <a:r>
              <a:rPr lang="fr-FR" sz="4800" b="1" u="sng" dirty="0" smtClean="0">
                <a:solidFill>
                  <a:srgbClr val="0033CC"/>
                </a:solidFill>
              </a:rPr>
              <a:t>FLASH!</a:t>
            </a:r>
          </a:p>
          <a:p>
            <a:pPr algn="ctr">
              <a:buNone/>
            </a:pPr>
            <a:r>
              <a:rPr lang="fr-FR" sz="4000" b="1" dirty="0" smtClean="0">
                <a:solidFill>
                  <a:srgbClr val="0033CC"/>
                </a:solidFill>
              </a:rPr>
              <a:t>SUNDAY SERVICES</a:t>
            </a:r>
          </a:p>
          <a:p>
            <a:pPr algn="ctr">
              <a:buNone/>
            </a:pPr>
            <a:r>
              <a:rPr lang="fr-FR" sz="4000" b="1" dirty="0" smtClean="0">
                <a:solidFill>
                  <a:srgbClr val="460000"/>
                </a:solidFill>
              </a:rPr>
              <a:t>AM CREOLE FRENCH SERVICE 9-11 AM</a:t>
            </a:r>
          </a:p>
          <a:p>
            <a:pPr algn="ctr">
              <a:buNone/>
            </a:pPr>
            <a:r>
              <a:rPr lang="fr-FR" sz="4000" b="1" dirty="0" smtClean="0">
                <a:solidFill>
                  <a:srgbClr val="FF0000"/>
                </a:solidFill>
              </a:rPr>
              <a:t>SECOND ENGLISH WORSHIP SERVICE </a:t>
            </a:r>
          </a:p>
          <a:p>
            <a:pPr algn="ctr">
              <a:buNone/>
            </a:pPr>
            <a:r>
              <a:rPr lang="fr-FR" sz="4000" b="1" dirty="0" smtClean="0">
                <a:solidFill>
                  <a:srgbClr val="FF0000"/>
                </a:solidFill>
              </a:rPr>
              <a:t>12:00PM TO 2:00PM</a:t>
            </a:r>
          </a:p>
          <a:p>
            <a:pPr algn="ctr">
              <a:buNone/>
            </a:pPr>
            <a:r>
              <a:rPr lang="fr-FR" sz="4000" b="1" dirty="0" smtClean="0">
                <a:solidFill>
                  <a:srgbClr val="460000"/>
                </a:solidFill>
              </a:rPr>
              <a:t>15 CARY ST, BROCKTON MASS 02302</a:t>
            </a:r>
          </a:p>
          <a:p>
            <a:pPr algn="ctr">
              <a:buNone/>
            </a:pPr>
            <a:r>
              <a:rPr lang="fr-FR" sz="4000" b="1" dirty="0" smtClean="0">
                <a:solidFill>
                  <a:srgbClr val="460000"/>
                </a:solidFill>
              </a:rPr>
              <a:t>TEL: 857-318-3307</a:t>
            </a:r>
          </a:p>
          <a:p>
            <a:r>
              <a:rPr lang="fr-FR" sz="5400" dirty="0" smtClean="0"/>
              <a:t>PRIÈRE FINALE</a:t>
            </a:r>
          </a:p>
          <a:p>
            <a:r>
              <a:rPr lang="fr-FR" sz="5400" dirty="0" smtClean="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22925</TotalTime>
  <Words>2327</Words>
  <Application>Microsoft Office PowerPoint</Application>
  <PresentationFormat>On-screen Show (4:3)</PresentationFormat>
  <Paragraphs>139</Paragraphs>
  <Slides>45</Slides>
  <Notes>1</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CHRIST THE ROCK CONGREGATION PRÉSENTE ÉTUDIONS LA BIBLE  ORATEUR: PASTEUR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243</cp:revision>
  <dcterms:created xsi:type="dcterms:W3CDTF">2022-04-13T13:36:19Z</dcterms:created>
  <dcterms:modified xsi:type="dcterms:W3CDTF">2023-02-22T14:42:22Z</dcterms:modified>
</cp:coreProperties>
</file>