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304" r:id="rId2"/>
    <p:sldId id="1480" r:id="rId3"/>
    <p:sldId id="1555" r:id="rId4"/>
    <p:sldId id="1553" r:id="rId5"/>
    <p:sldId id="1540" r:id="rId6"/>
    <p:sldId id="1558" r:id="rId7"/>
    <p:sldId id="1559" r:id="rId8"/>
    <p:sldId id="1556" r:id="rId9"/>
    <p:sldId id="1560" r:id="rId10"/>
    <p:sldId id="1561" r:id="rId11"/>
    <p:sldId id="1562" r:id="rId12"/>
    <p:sldId id="1538" r:id="rId13"/>
    <p:sldId id="1563" r:id="rId14"/>
    <p:sldId id="1564" r:id="rId15"/>
    <p:sldId id="1565" r:id="rId16"/>
    <p:sldId id="1568" r:id="rId17"/>
    <p:sldId id="1541" r:id="rId18"/>
    <p:sldId id="1569" r:id="rId19"/>
    <p:sldId id="1570" r:id="rId20"/>
    <p:sldId id="1571" r:id="rId21"/>
    <p:sldId id="1572" r:id="rId22"/>
    <p:sldId id="1573" r:id="rId23"/>
    <p:sldId id="1549" r:id="rId24"/>
    <p:sldId id="1580" r:id="rId25"/>
    <p:sldId id="1574" r:id="rId26"/>
    <p:sldId id="1581" r:id="rId27"/>
    <p:sldId id="1575" r:id="rId28"/>
    <p:sldId id="1582" r:id="rId29"/>
    <p:sldId id="1583" r:id="rId30"/>
    <p:sldId id="1584" r:id="rId31"/>
    <p:sldId id="1585" r:id="rId32"/>
    <p:sldId id="1542" r:id="rId33"/>
    <p:sldId id="1592" r:id="rId34"/>
    <p:sldId id="1586" r:id="rId35"/>
    <p:sldId id="1593" r:id="rId36"/>
    <p:sldId id="1587" r:id="rId37"/>
    <p:sldId id="1594" r:id="rId38"/>
    <p:sldId id="1595" r:id="rId39"/>
    <p:sldId id="1551" r:id="rId40"/>
    <p:sldId id="1602" r:id="rId41"/>
    <p:sldId id="1603" r:id="rId42"/>
    <p:sldId id="1596" r:id="rId43"/>
    <p:sldId id="1604" r:id="rId44"/>
    <p:sldId id="1597" r:id="rId45"/>
    <p:sldId id="1605" r:id="rId46"/>
    <p:sldId id="1606" r:id="rId47"/>
    <p:sldId id="1607" r:id="rId48"/>
    <p:sldId id="1608" r:id="rId49"/>
    <p:sldId id="1552" r:id="rId50"/>
    <p:sldId id="1613" r:id="rId51"/>
    <p:sldId id="1609" r:id="rId52"/>
    <p:sldId id="1614" r:id="rId53"/>
    <p:sldId id="316" r:id="rId54"/>
    <p:sldId id="407" r:id="rId55"/>
    <p:sldId id="318"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000"/>
    <a:srgbClr val="0033CC"/>
    <a:srgbClr val="FF3300"/>
    <a:srgbClr val="FC0AFC"/>
    <a:srgbClr val="00FF00"/>
    <a:srgbClr val="99FF33"/>
    <a:srgbClr val="0DE52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407" autoAdjust="0"/>
  </p:normalViewPr>
  <p:slideViewPr>
    <p:cSldViewPr>
      <p:cViewPr varScale="1">
        <p:scale>
          <a:sx n="69" d="100"/>
          <a:sy n="69" d="100"/>
        </p:scale>
        <p:origin x="-1104" y="-102"/>
      </p:cViewPr>
      <p:guideLst>
        <p:guide orient="horz" pos="2160"/>
        <p:guide pos="2880"/>
      </p:guideLst>
    </p:cSldViewPr>
  </p:slideViewPr>
  <p:outlineViewPr>
    <p:cViewPr>
      <p:scale>
        <a:sx n="33" d="100"/>
        <a:sy n="33" d="100"/>
      </p:scale>
      <p:origin x="48" y="4346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2/14/2023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32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33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34</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35</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36</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37</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38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2/14/2023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2/14/2023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2/14/2023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2/14/2023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FF3300"/>
          </a:solidFill>
        </p:spPr>
        <p:txBody>
          <a:bodyPr>
            <a:normAutofit fontScale="90000"/>
          </a:bodyPr>
          <a:lstStyle/>
          <a:p>
            <a:r>
              <a:rPr lang="en-US" sz="3600" b="1" dirty="0" smtClean="0"/>
              <a:t>CHRIST THE ROCK CONGREGATION</a:t>
            </a:r>
            <a:br>
              <a:rPr lang="en-US" sz="3600" b="1" dirty="0" smtClean="0"/>
            </a:br>
            <a:r>
              <a:rPr lang="en-US" sz="3600" b="1" dirty="0" smtClean="0">
                <a:solidFill>
                  <a:schemeClr val="bg1"/>
                </a:solidFill>
              </a:rPr>
              <a:t>PRÉSENTE</a:t>
            </a:r>
            <a:br>
              <a:rPr lang="en-US" sz="3600" b="1" dirty="0" smtClean="0">
                <a:solidFill>
                  <a:schemeClr val="bg1"/>
                </a:solidFill>
              </a:rPr>
            </a:br>
            <a:r>
              <a:rPr lang="en-US" sz="3600" b="1" dirty="0" smtClean="0">
                <a:solidFill>
                  <a:schemeClr val="bg1"/>
                </a:solidFill>
              </a:rPr>
              <a:t>ÉTUDIONS LA BIBLE </a:t>
            </a:r>
            <a:r>
              <a:rPr lang="en-US" sz="3600" b="1" dirty="0" smtClean="0"/>
              <a:t/>
            </a:r>
            <a:br>
              <a:rPr lang="en-US" sz="3600" b="1" dirty="0" smtClean="0"/>
            </a:br>
            <a:r>
              <a:rPr lang="en-US" sz="3600" b="1" dirty="0" smtClean="0"/>
              <a:t>ORATEUR: PASTEUR MARC E SIMEON</a:t>
            </a:r>
            <a:endParaRPr lang="en-US" sz="3600" b="1" dirty="0"/>
          </a:p>
        </p:txBody>
      </p:sp>
      <p:sp>
        <p:nvSpPr>
          <p:cNvPr id="3" name="Subtitle 2"/>
          <p:cNvSpPr>
            <a:spLocks noGrp="1"/>
          </p:cNvSpPr>
          <p:nvPr>
            <p:ph type="subTitle" idx="1"/>
          </p:nvPr>
        </p:nvSpPr>
        <p:spPr>
          <a:xfrm>
            <a:off x="0" y="2971800"/>
            <a:ext cx="9144000" cy="3429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r>
              <a:rPr lang="fr-FR" b="1" dirty="0">
                <a:solidFill>
                  <a:srgbClr val="00FF00"/>
                </a:solidFill>
              </a:rPr>
              <a:t>VENDREDI </a:t>
            </a:r>
            <a:r>
              <a:rPr lang="fr-FR" b="1" dirty="0" smtClean="0">
                <a:solidFill>
                  <a:srgbClr val="00FF00"/>
                </a:solidFill>
              </a:rPr>
              <a:t>17 </a:t>
            </a:r>
            <a:r>
              <a:rPr lang="fr-FR" b="1" dirty="0" smtClean="0">
                <a:solidFill>
                  <a:srgbClr val="00FF00"/>
                </a:solidFill>
              </a:rPr>
              <a:t>FEVRIER 2023 </a:t>
            </a:r>
            <a:endParaRPr lang="en-US" dirty="0">
              <a:solidFill>
                <a:srgbClr val="00FF00"/>
              </a:solidFill>
            </a:endParaRPr>
          </a:p>
          <a:p>
            <a:r>
              <a:rPr lang="fr-FR" b="1" dirty="0">
                <a:solidFill>
                  <a:schemeClr val="accent6">
                    <a:lumMod val="50000"/>
                  </a:schemeClr>
                </a:solidFill>
                <a:latin typeface="Copperplate Gothic Light" pitchFamily="34" charset="0"/>
              </a:rPr>
              <a:t>ETUDE BIBLIQUE </a:t>
            </a:r>
            <a:r>
              <a:rPr lang="fr-FR" b="1" dirty="0" smtClean="0">
                <a:solidFill>
                  <a:schemeClr val="accent6">
                    <a:lumMod val="50000"/>
                  </a:schemeClr>
                </a:solidFill>
                <a:latin typeface="Copperplate Gothic Light" pitchFamily="34" charset="0"/>
              </a:rPr>
              <a:t>44ÈME </a:t>
            </a:r>
            <a:r>
              <a:rPr lang="fr-FR" b="1" dirty="0" smtClean="0">
                <a:solidFill>
                  <a:schemeClr val="accent6">
                    <a:lumMod val="50000"/>
                  </a:schemeClr>
                </a:solidFill>
                <a:latin typeface="Copperplate Gothic Light" pitchFamily="34" charset="0"/>
              </a:rPr>
              <a:t>SESSION </a:t>
            </a:r>
            <a:endParaRPr lang="en-US" b="1" dirty="0">
              <a:solidFill>
                <a:schemeClr val="accent6">
                  <a:lumMod val="50000"/>
                </a:schemeClr>
              </a:solidFill>
              <a:latin typeface="Copperplate Gothic Light" pitchFamily="34" charset="0"/>
            </a:endParaRPr>
          </a:p>
          <a:p>
            <a:r>
              <a:rPr lang="fr-FR" sz="4800" dirty="0" smtClean="0">
                <a:solidFill>
                  <a:schemeClr val="tx1"/>
                </a:solidFill>
              </a:rPr>
              <a:t>LE SAINT </a:t>
            </a:r>
            <a:r>
              <a:rPr lang="fr-FR" sz="4800" dirty="0" smtClean="0">
                <a:solidFill>
                  <a:schemeClr val="tx1"/>
                </a:solidFill>
              </a:rPr>
              <a:t>ESPRIT 05</a:t>
            </a:r>
            <a:endParaRPr lang="en-US" sz="4800" dirty="0" smtClean="0">
              <a:solidFill>
                <a:schemeClr val="tx1"/>
              </a:solidFill>
            </a:endParaRPr>
          </a:p>
          <a:p>
            <a:r>
              <a:rPr lang="fr-FR" sz="4000" b="1" dirty="0" smtClean="0">
                <a:solidFill>
                  <a:srgbClr val="C00000"/>
                </a:solidFill>
              </a:rPr>
              <a:t>L’accomplissement de la promesse du Saint Esprit (Actes 1 et 2)</a:t>
            </a:r>
            <a:endParaRPr lang="en-US" sz="4000" dirty="0" smtClean="0">
              <a:solidFill>
                <a:srgbClr val="C00000"/>
              </a:solidFill>
            </a:endParaRPr>
          </a:p>
          <a:p>
            <a:r>
              <a:rPr lang="en-US" sz="4000" dirty="0" smtClean="0">
                <a:solidFill>
                  <a:srgbClr val="C00000"/>
                </a:solidFill>
              </a:rPr>
              <a:t>Copyright © 2006, Bruce N. Cameron, J.D.</a:t>
            </a:r>
            <a:endParaRPr lang="en-US" sz="4000"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5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5400" b="1" dirty="0" smtClean="0">
                <a:solidFill>
                  <a:srgbClr val="FFFF00"/>
                </a:solidFill>
                <a:latin typeface="Copperplate Gothic Light" pitchFamily="34" charset="0"/>
                <a:ea typeface="Arial Unicode MS" pitchFamily="34" charset="-128"/>
                <a:cs typeface="Arial Unicode MS" pitchFamily="34" charset="-128"/>
              </a:rPr>
              <a:t>Introduction :</a:t>
            </a:r>
            <a:r>
              <a:rPr lang="fr-FR" sz="5400" dirty="0" smtClean="0">
                <a:latin typeface="Arial Unicode MS" pitchFamily="34" charset="-128"/>
                <a:ea typeface="Arial Unicode MS" pitchFamily="34" charset="-128"/>
                <a:cs typeface="Arial Unicode MS" pitchFamily="34" charset="-128"/>
              </a:rPr>
              <a:t> </a:t>
            </a:r>
          </a:p>
          <a:p>
            <a:pPr lvl="0" algn="just"/>
            <a:r>
              <a:rPr lang="fr-FR" sz="5400" dirty="0" smtClean="0">
                <a:latin typeface="Arial Unicode MS" pitchFamily="34" charset="-128"/>
                <a:ea typeface="Arial Unicode MS" pitchFamily="34" charset="-128"/>
                <a:cs typeface="Arial Unicode MS" pitchFamily="34" charset="-128"/>
              </a:rPr>
              <a:t>Voulez-vous </a:t>
            </a:r>
            <a:r>
              <a:rPr lang="fr-FR" sz="5400" dirty="0" smtClean="0">
                <a:latin typeface="Arial Unicode MS" pitchFamily="34" charset="-128"/>
                <a:ea typeface="Arial Unicode MS" pitchFamily="34" charset="-128"/>
                <a:cs typeface="Arial Unicode MS" pitchFamily="34" charset="-128"/>
              </a:rPr>
              <a:t>que l’Esprit saint entre en puissance dans votre vie ? </a:t>
            </a:r>
            <a:endParaRPr lang="en-US" sz="5400" dirty="0" smtClean="0">
              <a:latin typeface="Arial Unicode MS" pitchFamily="34" charset="-128"/>
              <a:ea typeface="Arial Unicode MS" pitchFamily="34" charset="-128"/>
              <a:cs typeface="Arial Unicode MS" pitchFamily="34" charset="-128"/>
            </a:endParaRPr>
          </a:p>
          <a:p>
            <a:pPr lvl="0" algn="just"/>
            <a:r>
              <a:rPr lang="fr-FR" sz="5400" dirty="0" smtClean="0">
                <a:solidFill>
                  <a:srgbClr val="FFFF00"/>
                </a:solidFill>
                <a:latin typeface="Arial Unicode MS" pitchFamily="34" charset="-128"/>
                <a:ea typeface="Arial Unicode MS" pitchFamily="34" charset="-128"/>
                <a:cs typeface="Arial Unicode MS" pitchFamily="34" charset="-128"/>
              </a:rPr>
              <a:t>Qu’en est-il de sa venue en puissance dans votre église ?</a:t>
            </a:r>
            <a:endParaRPr lang="en-US" sz="5400" dirty="0" smtClean="0">
              <a:solidFill>
                <a:srgbClr val="FFFF00"/>
              </a:solidFill>
              <a:latin typeface="Arial Unicode MS" pitchFamily="34" charset="-128"/>
              <a:ea typeface="Arial Unicode MS" pitchFamily="34" charset="-128"/>
              <a:cs typeface="Arial Unicode MS" pitchFamily="34" charset="-128"/>
            </a:endParaRPr>
          </a:p>
          <a:p>
            <a:pPr lvl="0" algn="just">
              <a:buNone/>
            </a:pPr>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5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6000" dirty="0" smtClean="0">
                <a:latin typeface="Arial Unicode MS" pitchFamily="34" charset="-128"/>
                <a:ea typeface="Arial Unicode MS" pitchFamily="34" charset="-128"/>
                <a:cs typeface="Arial Unicode MS" pitchFamily="34" charset="-128"/>
              </a:rPr>
              <a:t>Notre </a:t>
            </a:r>
            <a:r>
              <a:rPr lang="fr-FR" sz="6000" dirty="0" smtClean="0">
                <a:latin typeface="Arial Unicode MS" pitchFamily="34" charset="-128"/>
                <a:ea typeface="Arial Unicode MS" pitchFamily="34" charset="-128"/>
                <a:cs typeface="Arial Unicode MS" pitchFamily="34" charset="-128"/>
              </a:rPr>
              <a:t>étude de cette semaine porte sur l’accomplissement de la promesse de Jésus à ses disciples au sujet du don de l’Esprit saint. </a:t>
            </a:r>
            <a:endParaRPr lang="en-US" sz="60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5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5400" dirty="0" smtClean="0">
                <a:latin typeface="Arial Unicode MS" pitchFamily="34" charset="-128"/>
                <a:ea typeface="Arial Unicode MS" pitchFamily="34" charset="-128"/>
                <a:cs typeface="Arial Unicode MS" pitchFamily="34" charset="-128"/>
              </a:rPr>
              <a:t>Comment </a:t>
            </a:r>
            <a:r>
              <a:rPr lang="fr-FR" sz="5400" dirty="0" smtClean="0">
                <a:latin typeface="Arial Unicode MS" pitchFamily="34" charset="-128"/>
                <a:ea typeface="Arial Unicode MS" pitchFamily="34" charset="-128"/>
                <a:cs typeface="Arial Unicode MS" pitchFamily="34" charset="-128"/>
              </a:rPr>
              <a:t>se sont-ils préparés à le recevoir ? </a:t>
            </a:r>
            <a:endParaRPr lang="en-US" sz="5400" dirty="0" smtClean="0">
              <a:latin typeface="Arial Unicode MS" pitchFamily="34" charset="-128"/>
              <a:ea typeface="Arial Unicode MS" pitchFamily="34" charset="-128"/>
              <a:cs typeface="Arial Unicode MS" pitchFamily="34" charset="-128"/>
            </a:endParaRPr>
          </a:p>
          <a:p>
            <a:pPr lvl="0" algn="just"/>
            <a:r>
              <a:rPr lang="fr-FR" sz="5400" dirty="0" smtClean="0">
                <a:solidFill>
                  <a:srgbClr val="FFFF00"/>
                </a:solidFill>
                <a:latin typeface="Arial Unicode MS" pitchFamily="34" charset="-128"/>
                <a:ea typeface="Arial Unicode MS" pitchFamily="34" charset="-128"/>
                <a:cs typeface="Arial Unicode MS" pitchFamily="34" charset="-128"/>
              </a:rPr>
              <a:t>Comment est venu l’Esprit saint ? </a:t>
            </a:r>
            <a:endParaRPr lang="en-US" sz="5400" dirty="0" smtClean="0">
              <a:solidFill>
                <a:srgbClr val="FFFF00"/>
              </a:solidFill>
              <a:latin typeface="Arial Unicode MS" pitchFamily="34" charset="-128"/>
              <a:ea typeface="Arial Unicode MS" pitchFamily="34" charset="-128"/>
              <a:cs typeface="Arial Unicode MS" pitchFamily="34" charset="-128"/>
            </a:endParaRPr>
          </a:p>
          <a:p>
            <a:pPr algn="just"/>
            <a:endParaRPr lang="fr-FR" sz="5400" dirty="0" smtClean="0">
              <a:latin typeface="Arial Unicode MS" pitchFamily="34" charset="-128"/>
              <a:ea typeface="Arial Unicode MS" pitchFamily="34" charset="-128"/>
              <a:cs typeface="Arial Unicode MS" pitchFamily="34" charset="-128"/>
            </a:endParaRPr>
          </a:p>
          <a:p>
            <a:pPr algn="just"/>
            <a:r>
              <a:rPr lang="fr-FR" sz="5400" dirty="0" smtClean="0">
                <a:latin typeface="Arial Unicode MS" pitchFamily="34" charset="-128"/>
                <a:ea typeface="Arial Unicode MS" pitchFamily="34" charset="-128"/>
                <a:cs typeface="Arial Unicode MS" pitchFamily="34" charset="-128"/>
              </a:rPr>
              <a:t>Ouvrons </a:t>
            </a:r>
            <a:r>
              <a:rPr lang="fr-FR" sz="5400" dirty="0" smtClean="0">
                <a:latin typeface="Arial Unicode MS" pitchFamily="34" charset="-128"/>
                <a:ea typeface="Arial Unicode MS" pitchFamily="34" charset="-128"/>
                <a:cs typeface="Arial Unicode MS" pitchFamily="34" charset="-128"/>
              </a:rPr>
              <a:t>la Bible et découvrons !</a:t>
            </a:r>
            <a:endParaRPr lang="en-US" sz="5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b="1" dirty="0" smtClean="0">
                <a:solidFill>
                  <a:srgbClr val="0033CC"/>
                </a:solidFill>
                <a:latin typeface="Arial Unicode MS" pitchFamily="34" charset="-128"/>
                <a:ea typeface="Arial Unicode MS" pitchFamily="34" charset="-128"/>
                <a:cs typeface="Arial Unicode MS" pitchFamily="34" charset="-128"/>
              </a:rPr>
              <a:t>I</a:t>
            </a:r>
            <a:r>
              <a:rPr lang="fr-FR" b="1" dirty="0" smtClean="0">
                <a:solidFill>
                  <a:srgbClr val="0033CC"/>
                </a:solidFill>
                <a:latin typeface="Arial Unicode MS" pitchFamily="34" charset="-128"/>
                <a:ea typeface="Arial Unicode MS" pitchFamily="34" charset="-128"/>
                <a:cs typeface="Arial Unicode MS" pitchFamily="34" charset="-128"/>
              </a:rPr>
              <a:t>. </a:t>
            </a:r>
            <a:r>
              <a:rPr lang="fr-FR" b="1" dirty="0" smtClean="0">
                <a:solidFill>
                  <a:srgbClr val="0033CC"/>
                </a:solidFill>
                <a:latin typeface="Arial Unicode MS" pitchFamily="34" charset="-128"/>
                <a:ea typeface="Arial Unicode MS" pitchFamily="34" charset="-128"/>
                <a:cs typeface="Arial Unicode MS" pitchFamily="34" charset="-128"/>
              </a:rPr>
              <a:t>SE </a:t>
            </a:r>
            <a:r>
              <a:rPr lang="fr-FR" b="1" dirty="0" smtClean="0">
                <a:solidFill>
                  <a:srgbClr val="0033CC"/>
                </a:solidFill>
                <a:latin typeface="Arial Unicode MS" pitchFamily="34" charset="-128"/>
                <a:ea typeface="Arial Unicode MS" pitchFamily="34" charset="-128"/>
                <a:cs typeface="Arial Unicode MS" pitchFamily="34" charset="-128"/>
              </a:rPr>
              <a:t>METTRE PRÊT POUR LE DON DU SAINT ESPRIT?</a:t>
            </a:r>
            <a:endParaRPr lang="en-US" sz="2400" b="1" dirty="0" smtClean="0">
              <a:solidFill>
                <a:srgbClr val="0033CC"/>
              </a:solidFill>
              <a:latin typeface="Arial Unicode MS" pitchFamily="34" charset="-128"/>
              <a:ea typeface="Arial Unicode MS" pitchFamily="34" charset="-128"/>
              <a:cs typeface="Arial Unicode MS" pitchFamily="34" charset="-128"/>
            </a:endParaRPr>
          </a:p>
          <a:p>
            <a:pPr algn="just">
              <a:buNone/>
            </a:pPr>
            <a:endParaRPr lang="en-US" sz="2400" b="1" dirty="0" smtClean="0">
              <a:latin typeface="Arial Unicode MS" pitchFamily="34" charset="-128"/>
              <a:ea typeface="Arial Unicode MS" pitchFamily="34" charset="-128"/>
              <a:cs typeface="Arial Unicode MS" pitchFamily="34" charset="-128"/>
            </a:endParaRPr>
          </a:p>
          <a:p>
            <a:pPr lvl="0" algn="just"/>
            <a:r>
              <a:rPr lang="en-US" b="1" dirty="0" err="1" smtClean="0">
                <a:latin typeface="Arial Unicode MS" pitchFamily="34" charset="-128"/>
                <a:ea typeface="Arial Unicode MS" pitchFamily="34" charset="-128"/>
                <a:cs typeface="Arial Unicode MS" pitchFamily="34" charset="-128"/>
              </a:rPr>
              <a:t>Lisez</a:t>
            </a:r>
            <a:r>
              <a:rPr lang="en-US" b="1" dirty="0" smtClean="0">
                <a:latin typeface="Arial Unicode MS" pitchFamily="34" charset="-128"/>
                <a:ea typeface="Arial Unicode MS" pitchFamily="34" charset="-128"/>
                <a:cs typeface="Arial Unicode MS" pitchFamily="34" charset="-128"/>
              </a:rPr>
              <a:t> </a:t>
            </a:r>
            <a:r>
              <a:rPr lang="en-US" b="1" dirty="0" err="1" smtClean="0">
                <a:latin typeface="Arial Unicode MS" pitchFamily="34" charset="-128"/>
                <a:ea typeface="Arial Unicode MS" pitchFamily="34" charset="-128"/>
                <a:cs typeface="Arial Unicode MS" pitchFamily="34" charset="-128"/>
              </a:rPr>
              <a:t>Actes</a:t>
            </a:r>
            <a:r>
              <a:rPr lang="en-US" b="1" dirty="0" smtClean="0">
                <a:latin typeface="Arial Unicode MS" pitchFamily="34" charset="-128"/>
                <a:ea typeface="Arial Unicode MS" pitchFamily="34" charset="-128"/>
                <a:cs typeface="Arial Unicode MS" pitchFamily="34" charset="-128"/>
              </a:rPr>
              <a:t> 1:3-5. </a:t>
            </a:r>
            <a:endParaRPr lang="en-US" sz="2400" b="1" dirty="0" smtClean="0">
              <a:latin typeface="Arial Unicode MS" pitchFamily="34" charset="-128"/>
              <a:ea typeface="Arial Unicode MS" pitchFamily="34" charset="-128"/>
              <a:cs typeface="Arial Unicode MS" pitchFamily="34" charset="-128"/>
            </a:endParaRPr>
          </a:p>
          <a:p>
            <a:pPr algn="just"/>
            <a:r>
              <a:rPr lang="fr-FR" sz="4400" b="1" dirty="0" err="1" smtClean="0">
                <a:latin typeface="Arial Unicode MS" pitchFamily="34" charset="-128"/>
                <a:ea typeface="Arial Unicode MS" pitchFamily="34" charset="-128"/>
                <a:cs typeface="Arial Unicode MS" pitchFamily="34" charset="-128"/>
              </a:rPr>
              <a:t>Ac</a:t>
            </a:r>
            <a:r>
              <a:rPr lang="fr-FR" sz="4400" b="1" dirty="0" smtClean="0">
                <a:latin typeface="Arial Unicode MS" pitchFamily="34" charset="-128"/>
                <a:ea typeface="Arial Unicode MS" pitchFamily="34" charset="-128"/>
                <a:cs typeface="Arial Unicode MS" pitchFamily="34" charset="-128"/>
              </a:rPr>
              <a:t> 1:3 Après qu'il eut souffert, il leur apparut vivant, et leur en donna plusieurs preuves, se montrant à eux pendant quarante jours, et parlant des choses qui concernent le royaume de Dieu.</a:t>
            </a:r>
            <a:endParaRPr lang="en-US" sz="4400" b="1" dirty="0" smtClean="0">
              <a:latin typeface="Arial Unicode MS" pitchFamily="34" charset="-128"/>
              <a:ea typeface="Arial Unicode MS" pitchFamily="34" charset="-128"/>
              <a:cs typeface="Arial Unicode MS" pitchFamily="34" charset="-128"/>
            </a:endParaRPr>
          </a:p>
          <a:p>
            <a:pPr algn="just"/>
            <a:endParaRPr lang="en-US" sz="2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4 </a:t>
            </a:r>
            <a:r>
              <a:rPr lang="fr-FR" sz="4400" b="1" dirty="0" smtClean="0">
                <a:latin typeface="Arial Unicode MS" pitchFamily="34" charset="-128"/>
                <a:ea typeface="Arial Unicode MS" pitchFamily="34" charset="-128"/>
                <a:cs typeface="Arial Unicode MS" pitchFamily="34" charset="-128"/>
              </a:rPr>
              <a:t>Comme il se trouvait avec eux, </a:t>
            </a:r>
            <a:r>
              <a:rPr lang="fr-FR" sz="4400" b="1" u="sng" dirty="0" smtClean="0">
                <a:latin typeface="Arial Unicode MS" pitchFamily="34" charset="-128"/>
                <a:ea typeface="Arial Unicode MS" pitchFamily="34" charset="-128"/>
                <a:cs typeface="Arial Unicode MS" pitchFamily="34" charset="-128"/>
              </a:rPr>
              <a:t>il leur recommanda de ne pas s'éloigner de Jérusalem, mais d'attendre ce que le Père avait promis,</a:t>
            </a:r>
            <a:r>
              <a:rPr lang="fr-FR" sz="4400" b="1" dirty="0" smtClean="0">
                <a:latin typeface="Arial Unicode MS" pitchFamily="34" charset="-128"/>
                <a:ea typeface="Arial Unicode MS" pitchFamily="34" charset="-128"/>
                <a:cs typeface="Arial Unicode MS" pitchFamily="34" charset="-128"/>
              </a:rPr>
              <a:t> ce que je vous ai annoncé, leur dit-il;</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5 car </a:t>
            </a:r>
            <a:r>
              <a:rPr lang="fr-FR" sz="4400" b="1" u="sng" dirty="0" smtClean="0">
                <a:solidFill>
                  <a:srgbClr val="0033CC"/>
                </a:solidFill>
                <a:latin typeface="Arial Unicode MS" pitchFamily="34" charset="-128"/>
                <a:ea typeface="Arial Unicode MS" pitchFamily="34" charset="-128"/>
                <a:cs typeface="Arial Unicode MS" pitchFamily="34" charset="-128"/>
              </a:rPr>
              <a:t>Jean a baptisé d'eau, mais vous, dans peu de jours, vous serez baptisés du Saint-Esprit</a:t>
            </a:r>
            <a:r>
              <a:rPr lang="fr-FR" sz="4400" b="1" u="sng"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Était-il </a:t>
            </a:r>
            <a:r>
              <a:rPr lang="fr-FR" sz="4400" b="1" dirty="0" smtClean="0">
                <a:latin typeface="Arial Unicode MS" pitchFamily="34" charset="-128"/>
                <a:ea typeface="Arial Unicode MS" pitchFamily="34" charset="-128"/>
                <a:cs typeface="Arial Unicode MS" pitchFamily="34" charset="-128"/>
              </a:rPr>
              <a:t>requis quoi que ce soit de la part des disciples pour recevoir le don de l’Esprit saint ?</a:t>
            </a:r>
            <a:endParaRPr lang="en-US" sz="4400" b="1" dirty="0" smtClean="0">
              <a:latin typeface="Arial Unicode MS" pitchFamily="34" charset="-128"/>
              <a:ea typeface="Arial Unicode MS" pitchFamily="34" charset="-128"/>
              <a:cs typeface="Arial Unicode MS" pitchFamily="34" charset="-128"/>
            </a:endParaRPr>
          </a:p>
          <a:p>
            <a:pPr lvl="1" algn="just"/>
            <a:r>
              <a:rPr lang="fr-FR" sz="4400" b="1" dirty="0" smtClean="0">
                <a:solidFill>
                  <a:srgbClr val="0033CC"/>
                </a:solidFill>
                <a:latin typeface="Arial Unicode MS" pitchFamily="34" charset="-128"/>
                <a:ea typeface="Arial Unicode MS" pitchFamily="34" charset="-128"/>
                <a:cs typeface="Arial Unicode MS" pitchFamily="34" charset="-128"/>
              </a:rPr>
              <a:t>Croyance en Christ : </a:t>
            </a:r>
            <a:endParaRPr lang="fr-FR" sz="4400" b="1" dirty="0" smtClean="0">
              <a:solidFill>
                <a:srgbClr val="0033CC"/>
              </a:solidFill>
              <a:latin typeface="Arial Unicode MS" pitchFamily="34" charset="-128"/>
              <a:ea typeface="Arial Unicode MS" pitchFamily="34" charset="-128"/>
              <a:cs typeface="Arial Unicode MS" pitchFamily="34" charset="-128"/>
            </a:endParaRPr>
          </a:p>
          <a:p>
            <a:pPr lvl="2" algn="just"/>
            <a:r>
              <a:rPr lang="fr-FR" sz="4400" b="1" dirty="0" smtClean="0">
                <a:solidFill>
                  <a:schemeClr val="tx1"/>
                </a:solidFill>
                <a:latin typeface="Arial Unicode MS" pitchFamily="34" charset="-128"/>
                <a:ea typeface="Arial Unicode MS" pitchFamily="34" charset="-128"/>
                <a:cs typeface="Arial Unicode MS" pitchFamily="34" charset="-128"/>
              </a:rPr>
              <a:t>sa </a:t>
            </a:r>
            <a:r>
              <a:rPr lang="fr-FR" sz="4400" b="1" dirty="0" smtClean="0">
                <a:solidFill>
                  <a:schemeClr val="tx1"/>
                </a:solidFill>
                <a:latin typeface="Arial Unicode MS" pitchFamily="34" charset="-128"/>
                <a:ea typeface="Arial Unicode MS" pitchFamily="34" charset="-128"/>
                <a:cs typeface="Arial Unicode MS" pitchFamily="34" charset="-128"/>
              </a:rPr>
              <a:t>nature, sa souffrance, sa mort, sa résurrection, son retour, et ses enseignements concernant le royaume de Dieu. </a:t>
            </a:r>
            <a:r>
              <a:rPr lang="fr-FR" sz="4400" b="1" dirty="0" smtClean="0">
                <a:solidFill>
                  <a:schemeClr val="tx1"/>
                </a:solidFill>
                <a:latin typeface="Arial Unicode MS" pitchFamily="34" charset="-128"/>
                <a:ea typeface="Arial Unicode MS" pitchFamily="34" charset="-128"/>
                <a:cs typeface="Arial Unicode MS" pitchFamily="34" charset="-128"/>
              </a:rPr>
              <a:t>MS</a:t>
            </a:r>
            <a:endParaRPr lang="en-US" sz="44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Si </a:t>
            </a:r>
            <a:r>
              <a:rPr lang="fr-FR" sz="4400" b="1" dirty="0" smtClean="0">
                <a:latin typeface="Arial Unicode MS" pitchFamily="34" charset="-128"/>
                <a:ea typeface="Arial Unicode MS" pitchFamily="34" charset="-128"/>
                <a:cs typeface="Arial Unicode MS" pitchFamily="34" charset="-128"/>
              </a:rPr>
              <a:t>tel était le cas, quelle préparation trouvons-nous dans Actes 1:3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(À un niveau très fondamental, il nous faut croire que Jésus est le Messie qui est mort pour nos péchés et qui est ressuscité, preuve qu’il a vaincu le péché et la mort</a:t>
            </a:r>
            <a:r>
              <a:rPr lang="fr-FR" sz="4400" b="1"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800" b="1" dirty="0" smtClean="0">
                <a:latin typeface="Arial Unicode MS" pitchFamily="34" charset="-128"/>
                <a:ea typeface="Arial Unicode MS" pitchFamily="34" charset="-128"/>
                <a:cs typeface="Arial Unicode MS" pitchFamily="34" charset="-128"/>
              </a:rPr>
              <a:t>B. Quelle </a:t>
            </a:r>
            <a:r>
              <a:rPr lang="fr-FR" sz="4800" b="1" dirty="0" smtClean="0">
                <a:latin typeface="Arial Unicode MS" pitchFamily="34" charset="-128"/>
                <a:ea typeface="Arial Unicode MS" pitchFamily="34" charset="-128"/>
                <a:cs typeface="Arial Unicode MS" pitchFamily="34" charset="-128"/>
              </a:rPr>
              <a:t>préparation trouvons-nous dans Actes 1:4 ? (Il leur a été demandé de rester </a:t>
            </a:r>
            <a:r>
              <a:rPr lang="fr-FR" sz="4800" b="1" u="sng" dirty="0" smtClean="0">
                <a:latin typeface="Arial Unicode MS" pitchFamily="34" charset="-128"/>
                <a:ea typeface="Arial Unicode MS" pitchFamily="34" charset="-128"/>
                <a:cs typeface="Arial Unicode MS" pitchFamily="34" charset="-128"/>
              </a:rPr>
              <a:t>où ils étaient et d’attendre</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33CC"/>
                </a:solidFill>
                <a:latin typeface="Arial Unicode MS" pitchFamily="34" charset="-128"/>
                <a:ea typeface="Arial Unicode MS" pitchFamily="34" charset="-128"/>
                <a:cs typeface="Arial Unicode MS" pitchFamily="34" charset="-128"/>
              </a:rPr>
              <a:t>Je </a:t>
            </a:r>
            <a:r>
              <a:rPr lang="fr-FR" sz="4800" b="1" dirty="0" smtClean="0">
                <a:solidFill>
                  <a:srgbClr val="0033CC"/>
                </a:solidFill>
                <a:latin typeface="Arial Unicode MS" pitchFamily="34" charset="-128"/>
                <a:ea typeface="Arial Unicode MS" pitchFamily="34" charset="-128"/>
                <a:cs typeface="Arial Unicode MS" pitchFamily="34" charset="-128"/>
              </a:rPr>
              <a:t>pensais qu’attendre était pénible. En quoi l’attente peut-elle être une préparation </a:t>
            </a:r>
            <a:r>
              <a:rPr lang="fr-FR" sz="4800" b="1" dirty="0" smtClean="0">
                <a:solidFill>
                  <a:srgbClr val="0033CC"/>
                </a:solidFill>
                <a:latin typeface="Arial Unicode MS" pitchFamily="34" charset="-128"/>
                <a:ea typeface="Arial Unicode MS" pitchFamily="34" charset="-128"/>
                <a:cs typeface="Arial Unicode MS" pitchFamily="34" charset="-128"/>
              </a:rPr>
              <a:t>?</a:t>
            </a:r>
            <a:endParaRPr lang="en-US" sz="48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Autofit/>
          </a:bodyPr>
          <a:lstStyle/>
          <a:p>
            <a:pPr lvl="0" algn="just"/>
            <a:r>
              <a:rPr lang="en-US" sz="3600" b="1" u="sng" dirty="0" err="1" smtClean="0">
                <a:solidFill>
                  <a:srgbClr val="0033CC"/>
                </a:solidFill>
                <a:latin typeface="Arial Unicode MS" pitchFamily="34" charset="-128"/>
                <a:ea typeface="Arial Unicode MS" pitchFamily="34" charset="-128"/>
                <a:cs typeface="Arial Unicode MS" pitchFamily="34" charset="-128"/>
              </a:rPr>
              <a:t>Actes</a:t>
            </a:r>
            <a:r>
              <a:rPr lang="en-US" sz="3600" b="1" u="sng" dirty="0" smtClean="0">
                <a:solidFill>
                  <a:srgbClr val="0033CC"/>
                </a:solidFill>
                <a:latin typeface="Arial Unicode MS" pitchFamily="34" charset="-128"/>
                <a:ea typeface="Arial Unicode MS" pitchFamily="34" charset="-128"/>
                <a:cs typeface="Arial Unicode MS" pitchFamily="34" charset="-128"/>
              </a:rPr>
              <a:t> </a:t>
            </a:r>
            <a:r>
              <a:rPr lang="en-US" sz="3600" b="1" u="sng" dirty="0" smtClean="0">
                <a:solidFill>
                  <a:srgbClr val="0033CC"/>
                </a:solidFill>
                <a:latin typeface="Arial Unicode MS" pitchFamily="34" charset="-128"/>
                <a:ea typeface="Arial Unicode MS" pitchFamily="34" charset="-128"/>
                <a:cs typeface="Arial Unicode MS" pitchFamily="34" charset="-128"/>
              </a:rPr>
              <a:t>1:12-14</a:t>
            </a:r>
            <a:r>
              <a:rPr lang="en-US" sz="3600" b="1" u="sng" dirty="0" smtClean="0">
                <a:solidFill>
                  <a:srgbClr val="0033CC"/>
                </a:solidFill>
                <a:latin typeface="Arial Unicode MS" pitchFamily="34" charset="-128"/>
                <a:ea typeface="Arial Unicode MS" pitchFamily="34" charset="-128"/>
                <a:cs typeface="Arial Unicode MS" pitchFamily="34" charset="-128"/>
              </a:rPr>
              <a:t>.</a:t>
            </a:r>
            <a:r>
              <a:rPr lang="fr-FR" sz="3600" b="1" u="sng" dirty="0" smtClean="0">
                <a:solidFill>
                  <a:srgbClr val="0033CC"/>
                </a:solidFill>
                <a:latin typeface="Arial Unicode MS" pitchFamily="34" charset="-128"/>
                <a:ea typeface="Arial Unicode MS" pitchFamily="34" charset="-128"/>
                <a:cs typeface="Arial Unicode MS" pitchFamily="34" charset="-128"/>
              </a:rPr>
              <a:t> </a:t>
            </a:r>
            <a:r>
              <a:rPr lang="fr-FR" sz="3600" b="1" dirty="0" smtClean="0">
                <a:latin typeface="Arial Unicode MS" pitchFamily="34" charset="-128"/>
                <a:ea typeface="Arial Unicode MS" pitchFamily="34" charset="-128"/>
                <a:cs typeface="Arial Unicode MS" pitchFamily="34" charset="-128"/>
              </a:rPr>
              <a:t>¶ Alors ils retournèrent à Jérusalem, de la montagne appelée des oliviers, qui est près de Jérusalem, à la distance d'un chemin de sabbat.</a:t>
            </a:r>
            <a:endParaRPr lang="en-US" sz="3600" b="1" dirty="0" smtClean="0">
              <a:latin typeface="Arial Unicode MS" pitchFamily="34" charset="-128"/>
              <a:ea typeface="Arial Unicode MS" pitchFamily="34" charset="-128"/>
              <a:cs typeface="Arial Unicode MS" pitchFamily="34" charset="-128"/>
            </a:endParaRPr>
          </a:p>
          <a:p>
            <a:pPr algn="just"/>
            <a:r>
              <a:rPr lang="fr-FR" sz="3600" b="1" dirty="0" smtClean="0">
                <a:solidFill>
                  <a:srgbClr val="0033CC"/>
                </a:solidFill>
                <a:latin typeface="Arial Unicode MS" pitchFamily="34" charset="-128"/>
                <a:ea typeface="Arial Unicode MS" pitchFamily="34" charset="-128"/>
                <a:cs typeface="Arial Unicode MS" pitchFamily="34" charset="-128"/>
              </a:rPr>
              <a:t> 13 Quand ils furent arrivés, ils montèrent dans la chambre haute où ils se tenaient d'ordinaire; </a:t>
            </a:r>
            <a:r>
              <a:rPr lang="fr-FR" sz="3600" b="1" dirty="0" smtClean="0">
                <a:latin typeface="Arial Unicode MS" pitchFamily="34" charset="-128"/>
                <a:ea typeface="Arial Unicode MS" pitchFamily="34" charset="-128"/>
                <a:cs typeface="Arial Unicode MS" pitchFamily="34" charset="-128"/>
              </a:rPr>
              <a:t>c'étaient Pierre, Jean, Jacques, André, Philippe, Thomas, Barthélemy, Matthieu, Jacques, fils d'Alphée, Simon le Zélote, et Jude, fils de Jacques.</a:t>
            </a:r>
            <a:endParaRPr lang="en-US" sz="36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800" b="1" dirty="0" smtClean="0">
                <a:latin typeface="Arial Unicode MS" pitchFamily="34" charset="-128"/>
                <a:ea typeface="Arial Unicode MS" pitchFamily="34" charset="-128"/>
                <a:cs typeface="Arial Unicode MS" pitchFamily="34" charset="-128"/>
              </a:rPr>
              <a:t>14 </a:t>
            </a:r>
            <a:r>
              <a:rPr lang="fr-FR" sz="4800" b="1" dirty="0" smtClean="0">
                <a:latin typeface="Arial Unicode MS" pitchFamily="34" charset="-128"/>
                <a:ea typeface="Arial Unicode MS" pitchFamily="34" charset="-128"/>
                <a:cs typeface="Arial Unicode MS" pitchFamily="34" charset="-128"/>
              </a:rPr>
              <a:t>Tous d'un commun accord persévéraient dans la prière, avec les femmes, et Marie, mère de Jésus, et avec les frères de Jésus. </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0033CC"/>
                </a:solidFill>
                <a:latin typeface="Arial Unicode MS" pitchFamily="34" charset="-128"/>
                <a:ea typeface="Arial Unicode MS" pitchFamily="34" charset="-128"/>
                <a:cs typeface="Arial Unicode MS" pitchFamily="34" charset="-128"/>
              </a:rPr>
              <a:t>Que faisaient-ils alors qu’ils attendaient ? (Ils étaient constamment en prière.)</a:t>
            </a:r>
            <a:endParaRPr lang="en-US" sz="4800" b="1" dirty="0" smtClean="0">
              <a:solidFill>
                <a:srgbClr val="0033CC"/>
              </a:solidFill>
              <a:latin typeface="Arial Unicode MS" pitchFamily="34" charset="-128"/>
              <a:ea typeface="Arial Unicode MS" pitchFamily="34" charset="-128"/>
              <a:cs typeface="Arial Unicode MS" pitchFamily="34" charset="-128"/>
            </a:endParaRPr>
          </a:p>
          <a:p>
            <a:endParaRPr lang="en-US" sz="2400" dirty="0">
              <a:solidFill>
                <a:srgbClr val="0033CC"/>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buNone/>
            </a:pPr>
            <a:r>
              <a:rPr lang="fr-FR" sz="4400" b="1" dirty="0" smtClean="0">
                <a:latin typeface="Arial Unicode MS" pitchFamily="34" charset="-128"/>
                <a:ea typeface="Arial Unicode MS" pitchFamily="34" charset="-128"/>
                <a:cs typeface="Arial Unicode MS" pitchFamily="34" charset="-128"/>
              </a:rPr>
              <a:t>a. </a:t>
            </a:r>
            <a:r>
              <a:rPr lang="fr-FR" sz="4400" b="1" dirty="0" smtClean="0">
                <a:latin typeface="Arial Unicode MS" pitchFamily="34" charset="-128"/>
                <a:ea typeface="Arial Unicode MS" pitchFamily="34" charset="-128"/>
                <a:cs typeface="Arial Unicode MS" pitchFamily="34" charset="-128"/>
              </a:rPr>
              <a:t>Que </a:t>
            </a:r>
            <a:r>
              <a:rPr lang="fr-FR" sz="4400" b="1" dirty="0" smtClean="0">
                <a:latin typeface="Arial Unicode MS" pitchFamily="34" charset="-128"/>
                <a:ea typeface="Arial Unicode MS" pitchFamily="34" charset="-128"/>
                <a:cs typeface="Arial Unicode MS" pitchFamily="34" charset="-128"/>
              </a:rPr>
              <a:t>devons-nous en conclure sur la prière et la préparation pour le don de l’Esprit saint ?</a:t>
            </a:r>
            <a:endParaRPr lang="en-US" sz="4400" b="1" dirty="0" smtClean="0">
              <a:latin typeface="Arial Unicode MS" pitchFamily="34" charset="-128"/>
              <a:ea typeface="Arial Unicode MS" pitchFamily="34" charset="-128"/>
              <a:cs typeface="Arial Unicode MS" pitchFamily="34" charset="-128"/>
            </a:endParaRPr>
          </a:p>
          <a:p>
            <a:pPr algn="just">
              <a:buNone/>
            </a:pPr>
            <a:r>
              <a:rPr lang="fr-FR" sz="4400" b="1" dirty="0" smtClean="0">
                <a:solidFill>
                  <a:srgbClr val="0033CC"/>
                </a:solidFill>
                <a:latin typeface="Arial Unicode MS" pitchFamily="34" charset="-128"/>
                <a:ea typeface="Arial Unicode MS" pitchFamily="34" charset="-128"/>
                <a:cs typeface="Arial Unicode MS" pitchFamily="34" charset="-128"/>
              </a:rPr>
              <a:t>b. </a:t>
            </a:r>
            <a:r>
              <a:rPr lang="fr-FR" sz="4400" b="1" dirty="0" smtClean="0">
                <a:solidFill>
                  <a:srgbClr val="0033CC"/>
                </a:solidFill>
                <a:latin typeface="Arial Unicode MS" pitchFamily="34" charset="-128"/>
                <a:ea typeface="Arial Unicode MS" pitchFamily="34" charset="-128"/>
                <a:cs typeface="Arial Unicode MS" pitchFamily="34" charset="-128"/>
              </a:rPr>
              <a:t>À </a:t>
            </a:r>
            <a:r>
              <a:rPr lang="fr-FR" sz="4400" b="1" dirty="0" smtClean="0">
                <a:solidFill>
                  <a:srgbClr val="0033CC"/>
                </a:solidFill>
                <a:latin typeface="Arial Unicode MS" pitchFamily="34" charset="-128"/>
                <a:ea typeface="Arial Unicode MS" pitchFamily="34" charset="-128"/>
                <a:cs typeface="Arial Unicode MS" pitchFamily="34" charset="-128"/>
              </a:rPr>
              <a:t>quel sujet pensez-vous qu’ils priaient ?</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c. L’attente </a:t>
            </a:r>
            <a:r>
              <a:rPr lang="fr-FR" sz="4400" b="1" dirty="0" smtClean="0">
                <a:latin typeface="Arial Unicode MS" pitchFamily="34" charset="-128"/>
                <a:ea typeface="Arial Unicode MS" pitchFamily="34" charset="-128"/>
                <a:cs typeface="Arial Unicode MS" pitchFamily="34" charset="-128"/>
              </a:rPr>
              <a:t>est un bon temps pour prier. Cela transforme le temps gaspillé en temps productif</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a:bodyPr>
          <a:lstStyle/>
          <a:p>
            <a:pPr algn="just"/>
            <a:r>
              <a:rPr lang="fr-FR" sz="4400" b="1" dirty="0" smtClean="0">
                <a:latin typeface="Arial Unicode MS" pitchFamily="34" charset="-128"/>
                <a:ea typeface="Arial Unicode MS" pitchFamily="34" charset="-128"/>
                <a:cs typeface="Arial Unicode MS" pitchFamily="34" charset="-128"/>
              </a:rPr>
              <a:t>Remarquez </a:t>
            </a:r>
            <a:r>
              <a:rPr lang="fr-FR" sz="4400" b="1" dirty="0" smtClean="0">
                <a:latin typeface="Arial Unicode MS" pitchFamily="34" charset="-128"/>
                <a:ea typeface="Arial Unicode MS" pitchFamily="34" charset="-128"/>
                <a:cs typeface="Arial Unicode MS" pitchFamily="34" charset="-128"/>
              </a:rPr>
              <a:t>que dans Actes 1:4 et 12 Jésus leur dit d’attendre à Jérusalem.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Le fait de se trouver au bon endroit est-il une "préparation" pour recevoir la puissance de l’Esprit saint ? </a:t>
            </a:r>
            <a:r>
              <a:rPr lang="fr-FR" sz="4400" b="1" u="sng" dirty="0" smtClean="0">
                <a:latin typeface="Arial Unicode MS" pitchFamily="34" charset="-128"/>
                <a:ea typeface="Arial Unicode MS" pitchFamily="34" charset="-128"/>
                <a:cs typeface="Arial Unicode MS" pitchFamily="34" charset="-128"/>
              </a:rPr>
              <a:t>OUI</a:t>
            </a:r>
            <a:endParaRPr lang="en-US" sz="4400" b="1" u="sng" dirty="0" smtClean="0">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Si tel est le cas, pour quelle raison ? (Dieu peut avoir une place spécifique pour que nous y travaillions.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a:t>
            </a:r>
            <a:r>
              <a:rPr lang="fr-FR" sz="4800" b="1" dirty="0" smtClean="0">
                <a:latin typeface="Arial Unicode MS" pitchFamily="34" charset="-128"/>
                <a:ea typeface="Arial Unicode MS" pitchFamily="34" charset="-128"/>
                <a:cs typeface="Arial Unicode MS" pitchFamily="34" charset="-128"/>
              </a:rPr>
              <a:t>Nous devons êtes à l’ endroit où Dieu veut que nous témoignons pour Lui.) MS</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0033CC"/>
                </a:solidFill>
                <a:latin typeface="Arial Unicode MS" pitchFamily="34" charset="-128"/>
                <a:ea typeface="Arial Unicode MS" pitchFamily="34" charset="-128"/>
                <a:cs typeface="Arial Unicode MS" pitchFamily="34" charset="-128"/>
              </a:rPr>
              <a:t>Le don du Saint est donné en fonction du travail que nous faisons pour Dieu et non un grade ou un échelon dans la vie Chrétienne. </a:t>
            </a:r>
            <a:r>
              <a:rPr lang="fr-FR" sz="4800" b="1" dirty="0" smtClean="0">
                <a:solidFill>
                  <a:srgbClr val="0033CC"/>
                </a:solidFill>
                <a:latin typeface="Arial Unicode MS" pitchFamily="34" charset="-128"/>
                <a:ea typeface="Arial Unicode MS" pitchFamily="34" charset="-128"/>
                <a:cs typeface="Arial Unicode MS" pitchFamily="34" charset="-128"/>
              </a:rPr>
              <a:t>MS</a:t>
            </a:r>
            <a:endParaRPr lang="en-US" sz="48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5400" b="1" dirty="0" smtClean="0">
                <a:latin typeface="Arial Unicode MS" pitchFamily="34" charset="-128"/>
                <a:ea typeface="Arial Unicode MS" pitchFamily="34" charset="-128"/>
                <a:cs typeface="Arial Unicode MS" pitchFamily="34" charset="-128"/>
              </a:rPr>
              <a:t>Ici</a:t>
            </a:r>
            <a:r>
              <a:rPr lang="fr-FR" sz="5400" b="1" dirty="0" smtClean="0">
                <a:latin typeface="Arial Unicode MS" pitchFamily="34" charset="-128"/>
                <a:ea typeface="Arial Unicode MS" pitchFamily="34" charset="-128"/>
                <a:cs typeface="Arial Unicode MS" pitchFamily="34" charset="-128"/>
              </a:rPr>
              <a:t>, Jésus était très clair avec les disciples. Jésus désirait que l’évangile soit prêché d’abord à Jérusalem, puis que sa prédication s’étende à partir de là. </a:t>
            </a:r>
            <a:endParaRPr lang="en-US" sz="5400" b="1" dirty="0" smtClean="0">
              <a:latin typeface="Arial Unicode MS" pitchFamily="34" charset="-128"/>
              <a:ea typeface="Arial Unicode MS" pitchFamily="34" charset="-128"/>
              <a:cs typeface="Arial Unicode MS" pitchFamily="34" charset="-128"/>
            </a:endParaRPr>
          </a:p>
          <a:p>
            <a:pPr algn="just"/>
            <a:r>
              <a:rPr lang="fr-FR" sz="5400" b="1" dirty="0" smtClean="0">
                <a:solidFill>
                  <a:srgbClr val="0033CC"/>
                </a:solidFill>
                <a:latin typeface="Arial Unicode MS" pitchFamily="34" charset="-128"/>
                <a:ea typeface="Arial Unicode MS" pitchFamily="34" charset="-128"/>
                <a:cs typeface="Arial Unicode MS" pitchFamily="34" charset="-128"/>
              </a:rPr>
              <a:t>Voir Luc 24:46-47</a:t>
            </a:r>
            <a:r>
              <a:rPr lang="fr-FR" sz="5400" b="1" dirty="0" smtClean="0">
                <a:solidFill>
                  <a:srgbClr val="0033CC"/>
                </a:solidFill>
                <a:latin typeface="Arial Unicode MS" pitchFamily="34" charset="-128"/>
                <a:ea typeface="Arial Unicode MS" pitchFamily="34" charset="-128"/>
                <a:cs typeface="Arial Unicode MS" pitchFamily="34" charset="-128"/>
              </a:rPr>
              <a:t>.)</a:t>
            </a:r>
            <a:endParaRPr lang="en-US" sz="5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fr-FR" sz="4400" b="1" dirty="0" smtClean="0">
                <a:solidFill>
                  <a:srgbClr val="0033CC"/>
                </a:solidFill>
                <a:latin typeface="Arial Unicode MS" pitchFamily="34" charset="-128"/>
                <a:ea typeface="Arial Unicode MS" pitchFamily="34" charset="-128"/>
                <a:cs typeface="Arial Unicode MS" pitchFamily="34" charset="-128"/>
              </a:rPr>
              <a:t>Voir </a:t>
            </a:r>
            <a:r>
              <a:rPr lang="fr-FR" sz="4400" b="1" dirty="0" smtClean="0">
                <a:solidFill>
                  <a:srgbClr val="0033CC"/>
                </a:solidFill>
                <a:latin typeface="Arial Unicode MS" pitchFamily="34" charset="-128"/>
                <a:ea typeface="Arial Unicode MS" pitchFamily="34" charset="-128"/>
                <a:cs typeface="Arial Unicode MS" pitchFamily="34" charset="-128"/>
              </a:rPr>
              <a:t>Luc 24:46-47.)</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Lu 24:46 Et il leur dit: Ainsi il est écrit que le Christ souffrirait, et qu'il ressusciterait des morts le troisième jour,</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0033CC"/>
                </a:solidFill>
                <a:latin typeface="Arial Unicode MS" pitchFamily="34" charset="-128"/>
                <a:ea typeface="Arial Unicode MS" pitchFamily="34" charset="-128"/>
                <a:cs typeface="Arial Unicode MS" pitchFamily="34" charset="-128"/>
              </a:rPr>
              <a:t>47 et que la repentance et le pardon des péchés seraient prêchés en son nom à toutes les nations, à commencer par Jérusalem.</a:t>
            </a:r>
            <a:endParaRPr lang="en-US" sz="44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lvl="0" algn="just"/>
            <a:r>
              <a:rPr lang="fr-FR" sz="4400" b="1" dirty="0" smtClean="0">
                <a:latin typeface="Arial Unicode MS" pitchFamily="34" charset="-128"/>
                <a:ea typeface="Arial Unicode MS" pitchFamily="34" charset="-128"/>
                <a:cs typeface="Arial Unicode MS" pitchFamily="34" charset="-128"/>
              </a:rPr>
              <a:t>Dans Actes 1:15-26 nous lisons que Pierre prend l’initiative dans la sélection d’un remplaçant de Judas.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S’agit-il d’une perte de temps, ou alors d’un élément d’organisation pour la préparation de la venue en puissance de l’Esprit saint ? (Cela montre que </a:t>
            </a:r>
            <a:r>
              <a:rPr lang="fr-FR" sz="4400" b="1" u="sng" dirty="0" smtClean="0">
                <a:solidFill>
                  <a:srgbClr val="0033CC"/>
                </a:solidFill>
                <a:latin typeface="Arial Unicode MS" pitchFamily="34" charset="-128"/>
                <a:ea typeface="Arial Unicode MS" pitchFamily="34" charset="-128"/>
                <a:cs typeface="Arial Unicode MS" pitchFamily="34" charset="-128"/>
              </a:rPr>
              <a:t>l’organisation est importante</a:t>
            </a:r>
            <a:r>
              <a:rPr lang="fr-FR" sz="4400" b="1"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lvl="0" algn="just"/>
            <a:r>
              <a:rPr lang="fr-FR" sz="4400" b="1" dirty="0" smtClean="0">
                <a:latin typeface="Arial Unicode MS" pitchFamily="34" charset="-128"/>
                <a:ea typeface="Arial Unicode MS" pitchFamily="34" charset="-128"/>
                <a:cs typeface="Arial Unicode MS" pitchFamily="34" charset="-128"/>
              </a:rPr>
              <a:t>J’étais </a:t>
            </a:r>
            <a:r>
              <a:rPr lang="fr-FR" sz="4400" b="1" dirty="0" smtClean="0">
                <a:latin typeface="Arial Unicode MS" pitchFamily="34" charset="-128"/>
                <a:ea typeface="Arial Unicode MS" pitchFamily="34" charset="-128"/>
                <a:cs typeface="Arial Unicode MS" pitchFamily="34" charset="-128"/>
              </a:rPr>
              <a:t>du nombre de ceux qui croyaient que Pierre n’était pas mandaté à faire le remplacement de Judas. MS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Ce n’est plus mon avis. Le chiffre 12 est un chiffre complet et très significatif pour Dieu, peut être le remplacement de Judas avant l’arrivée du Saint Esprit avait une importance spirituelle qui nous échappe. </a:t>
            </a:r>
            <a:r>
              <a:rPr lang="fr-FR" sz="4400" b="1" dirty="0" smtClean="0">
                <a:solidFill>
                  <a:srgbClr val="0033CC"/>
                </a:solidFill>
                <a:latin typeface="Arial Unicode MS" pitchFamily="34" charset="-128"/>
                <a:ea typeface="Arial Unicode MS" pitchFamily="34" charset="-128"/>
                <a:cs typeface="Arial Unicode MS" pitchFamily="34" charset="-128"/>
              </a:rPr>
              <a:t>MS</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Certains </a:t>
            </a:r>
            <a:r>
              <a:rPr lang="fr-FR" sz="4800" b="1" dirty="0" smtClean="0">
                <a:latin typeface="Arial Unicode MS" pitchFamily="34" charset="-128"/>
                <a:ea typeface="Arial Unicode MS" pitchFamily="34" charset="-128"/>
                <a:cs typeface="Arial Unicode MS" pitchFamily="34" charset="-128"/>
              </a:rPr>
              <a:t>disent que c’est Paul alla être le vrai remplaçant de Judas. MS</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5. </a:t>
            </a:r>
            <a:r>
              <a:rPr lang="fr-FR" sz="4800" b="1" dirty="0" smtClean="0">
                <a:solidFill>
                  <a:srgbClr val="0033CC"/>
                </a:solidFill>
                <a:latin typeface="Arial Unicode MS" pitchFamily="34" charset="-128"/>
                <a:ea typeface="Arial Unicode MS" pitchFamily="34" charset="-128"/>
                <a:cs typeface="Arial Unicode MS" pitchFamily="34" charset="-128"/>
              </a:rPr>
              <a:t>Récapitulons</a:t>
            </a:r>
            <a:r>
              <a:rPr lang="fr-FR" sz="4800" b="1" dirty="0" smtClean="0">
                <a:solidFill>
                  <a:srgbClr val="0033CC"/>
                </a:solidFill>
                <a:latin typeface="Arial Unicode MS" pitchFamily="34" charset="-128"/>
                <a:ea typeface="Arial Unicode MS" pitchFamily="34" charset="-128"/>
                <a:cs typeface="Arial Unicode MS" pitchFamily="34" charset="-128"/>
              </a:rPr>
              <a:t>. Dans la préparation pour le grand don de l’Esprit saint nous constatons que Jésus nous conduit dans les étapes suivantes </a:t>
            </a:r>
            <a:r>
              <a:rPr lang="fr-FR" sz="4800" b="1" dirty="0" smtClean="0">
                <a:solidFill>
                  <a:srgbClr val="0033CC"/>
                </a:solidFill>
                <a:latin typeface="Arial Unicode MS" pitchFamily="34" charset="-128"/>
                <a:ea typeface="Arial Unicode MS" pitchFamily="34" charset="-128"/>
                <a:cs typeface="Arial Unicode MS" pitchFamily="34" charset="-128"/>
              </a:rPr>
              <a:t>:</a:t>
            </a:r>
            <a:endParaRPr lang="en-US" sz="48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just">
              <a:buNone/>
            </a:pPr>
            <a:r>
              <a:rPr lang="fr-FR" sz="4400" b="1" dirty="0" smtClean="0">
                <a:latin typeface="Arial Unicode MS" pitchFamily="34" charset="-128"/>
                <a:ea typeface="Arial Unicode MS" pitchFamily="34" charset="-128"/>
                <a:cs typeface="Arial Unicode MS" pitchFamily="34" charset="-128"/>
              </a:rPr>
              <a:t>a. La </a:t>
            </a:r>
            <a:r>
              <a:rPr lang="fr-FR" sz="4400" b="1" dirty="0" smtClean="0">
                <a:latin typeface="Arial Unicode MS" pitchFamily="34" charset="-128"/>
                <a:ea typeface="Arial Unicode MS" pitchFamily="34" charset="-128"/>
                <a:cs typeface="Arial Unicode MS" pitchFamily="34" charset="-128"/>
              </a:rPr>
              <a:t>conversion du cœur pour croire que Jésus est le Messie ressuscité ;</a:t>
            </a:r>
            <a:endParaRPr lang="en-US" sz="4400" b="1" dirty="0" smtClean="0">
              <a:latin typeface="Arial Unicode MS" pitchFamily="34" charset="-128"/>
              <a:ea typeface="Arial Unicode MS" pitchFamily="34" charset="-128"/>
              <a:cs typeface="Arial Unicode MS" pitchFamily="34" charset="-128"/>
            </a:endParaRPr>
          </a:p>
          <a:p>
            <a:pPr algn="just">
              <a:buNone/>
            </a:pPr>
            <a:r>
              <a:rPr lang="fr-FR" sz="4400" b="1" dirty="0" smtClean="0">
                <a:solidFill>
                  <a:srgbClr val="0033CC"/>
                </a:solidFill>
                <a:latin typeface="Arial Unicode MS" pitchFamily="34" charset="-128"/>
                <a:ea typeface="Arial Unicode MS" pitchFamily="34" charset="-128"/>
                <a:cs typeface="Arial Unicode MS" pitchFamily="34" charset="-128"/>
              </a:rPr>
              <a:t>b. Suivre </a:t>
            </a:r>
            <a:r>
              <a:rPr lang="fr-FR" sz="4400" b="1" dirty="0" smtClean="0">
                <a:solidFill>
                  <a:srgbClr val="0033CC"/>
                </a:solidFill>
                <a:latin typeface="Arial Unicode MS" pitchFamily="34" charset="-128"/>
                <a:ea typeface="Arial Unicode MS" pitchFamily="34" charset="-128"/>
                <a:cs typeface="Arial Unicode MS" pitchFamily="34" charset="-128"/>
              </a:rPr>
              <a:t>les directions de Jésus quant à l’emplacement du travail ;</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c. Prier </a:t>
            </a:r>
            <a:r>
              <a:rPr lang="fr-FR" sz="4400" b="1" dirty="0" smtClean="0">
                <a:latin typeface="Arial Unicode MS" pitchFamily="34" charset="-128"/>
                <a:ea typeface="Arial Unicode MS" pitchFamily="34" charset="-128"/>
                <a:cs typeface="Arial Unicode MS" pitchFamily="34" charset="-128"/>
              </a:rPr>
              <a:t>dans l’attente que Dieu se manifeste ;</a:t>
            </a:r>
            <a:endParaRPr lang="en-US" sz="4400" b="1" dirty="0" smtClean="0">
              <a:latin typeface="Arial Unicode MS" pitchFamily="34" charset="-128"/>
              <a:ea typeface="Arial Unicode MS" pitchFamily="34" charset="-128"/>
              <a:cs typeface="Arial Unicode MS" pitchFamily="34" charset="-128"/>
            </a:endParaRPr>
          </a:p>
          <a:p>
            <a:pPr algn="just">
              <a:buNone/>
            </a:pPr>
            <a:r>
              <a:rPr lang="fr-FR" sz="4400" b="1" dirty="0" smtClean="0">
                <a:solidFill>
                  <a:srgbClr val="0033CC"/>
                </a:solidFill>
                <a:latin typeface="Arial Unicode MS" pitchFamily="34" charset="-128"/>
                <a:ea typeface="Arial Unicode MS" pitchFamily="34" charset="-128"/>
                <a:cs typeface="Arial Unicode MS" pitchFamily="34" charset="-128"/>
              </a:rPr>
              <a:t>d. L’organisation </a:t>
            </a:r>
            <a:r>
              <a:rPr lang="fr-FR" sz="4400" b="1" dirty="0" smtClean="0">
                <a:solidFill>
                  <a:srgbClr val="0033CC"/>
                </a:solidFill>
                <a:latin typeface="Arial Unicode MS" pitchFamily="34" charset="-128"/>
                <a:ea typeface="Arial Unicode MS" pitchFamily="34" charset="-128"/>
                <a:cs typeface="Arial Unicode MS" pitchFamily="34" charset="-128"/>
              </a:rPr>
              <a:t>du travail. (remplacement de Judas)</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800" b="1" dirty="0" smtClean="0">
                <a:latin typeface="Arial Unicode MS" pitchFamily="34" charset="-128"/>
                <a:ea typeface="Arial Unicode MS" pitchFamily="34" charset="-128"/>
                <a:cs typeface="Arial Unicode MS" pitchFamily="34" charset="-128"/>
              </a:rPr>
              <a:t>Avant </a:t>
            </a:r>
            <a:r>
              <a:rPr lang="fr-FR" sz="4800" b="1" dirty="0" smtClean="0">
                <a:latin typeface="Arial Unicode MS" pitchFamily="34" charset="-128"/>
                <a:ea typeface="Arial Unicode MS" pitchFamily="34" charset="-128"/>
                <a:cs typeface="Arial Unicode MS" pitchFamily="34" charset="-128"/>
              </a:rPr>
              <a:t>d’avancer dans notre étude, lisons une importante note de bas de page. Lisez Actes 1:6. </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err="1" smtClean="0">
                <a:solidFill>
                  <a:srgbClr val="0033CC"/>
                </a:solidFill>
                <a:latin typeface="Arial Unicode MS" pitchFamily="34" charset="-128"/>
                <a:ea typeface="Arial Unicode MS" pitchFamily="34" charset="-128"/>
                <a:cs typeface="Arial Unicode MS" pitchFamily="34" charset="-128"/>
              </a:rPr>
              <a:t>Ac</a:t>
            </a:r>
            <a:r>
              <a:rPr lang="fr-FR" sz="4800" b="1" dirty="0" smtClean="0">
                <a:solidFill>
                  <a:srgbClr val="0033CC"/>
                </a:solidFill>
                <a:latin typeface="Arial Unicode MS" pitchFamily="34" charset="-128"/>
                <a:ea typeface="Arial Unicode MS" pitchFamily="34" charset="-128"/>
                <a:cs typeface="Arial Unicode MS" pitchFamily="34" charset="-128"/>
              </a:rPr>
              <a:t> 1:6 ¶ Alors les apôtres réunis lui demandèrent: Seigneur, est-ce en ce temps que tu rétabliras le royaume d'Israël</a:t>
            </a:r>
            <a:r>
              <a:rPr lang="fr-FR" sz="4800" b="1" dirty="0" smtClean="0">
                <a:solidFill>
                  <a:srgbClr val="0033CC"/>
                </a:solidFill>
                <a:latin typeface="Arial Unicode MS" pitchFamily="34" charset="-128"/>
                <a:ea typeface="Arial Unicode MS" pitchFamily="34" charset="-128"/>
                <a:cs typeface="Arial Unicode MS" pitchFamily="34" charset="-128"/>
              </a:rPr>
              <a:t>?</a:t>
            </a:r>
            <a:endParaRPr lang="en-US" sz="48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lvl="0" algn="just"/>
            <a:r>
              <a:rPr lang="fr-FR" sz="4400" b="1" dirty="0" smtClean="0">
                <a:latin typeface="Arial Unicode MS" pitchFamily="34" charset="-128"/>
                <a:ea typeface="Arial Unicode MS" pitchFamily="34" charset="-128"/>
                <a:cs typeface="Arial Unicode MS" pitchFamily="34" charset="-128"/>
              </a:rPr>
              <a:t>Que </a:t>
            </a:r>
            <a:r>
              <a:rPr lang="fr-FR" sz="4400" b="1" dirty="0" smtClean="0">
                <a:latin typeface="Arial Unicode MS" pitchFamily="34" charset="-128"/>
                <a:ea typeface="Arial Unicode MS" pitchFamily="34" charset="-128"/>
                <a:cs typeface="Arial Unicode MS" pitchFamily="34" charset="-128"/>
              </a:rPr>
              <a:t>n’est-il pas exigé pour recevoir le don de l’Esprit saint ? (Une théologie parfaite. Une compréhension parfaite de la mission.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Les disciples avaient de façon évidente quelques incompréhensions fondamentales. </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Il s’agit là d’une des raisons pour lesquelles ils avaient besoin que l’Esprit saint se déverse sur eux.)</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ctr"/>
            <a:r>
              <a:rPr lang="fr-FR" sz="4400" b="1" dirty="0" smtClean="0">
                <a:solidFill>
                  <a:srgbClr val="C00000"/>
                </a:solidFill>
                <a:latin typeface="Arial Unicode MS" pitchFamily="34" charset="-128"/>
                <a:ea typeface="Arial Unicode MS" pitchFamily="34" charset="-128"/>
                <a:cs typeface="Arial Unicode MS" pitchFamily="34" charset="-128"/>
              </a:rPr>
              <a:t>II. </a:t>
            </a:r>
            <a:r>
              <a:rPr lang="fr-FR" sz="4400" b="1" dirty="0" smtClean="0">
                <a:solidFill>
                  <a:srgbClr val="C00000"/>
                </a:solidFill>
                <a:latin typeface="Arial Unicode MS" pitchFamily="34" charset="-128"/>
                <a:ea typeface="Arial Unicode MS" pitchFamily="34" charset="-128"/>
                <a:cs typeface="Arial Unicode MS" pitchFamily="34" charset="-128"/>
              </a:rPr>
              <a:t>LA </a:t>
            </a:r>
            <a:r>
              <a:rPr lang="fr-FR" sz="4400" b="1" dirty="0" smtClean="0">
                <a:solidFill>
                  <a:srgbClr val="C00000"/>
                </a:solidFill>
                <a:latin typeface="Arial Unicode MS" pitchFamily="34" charset="-128"/>
                <a:ea typeface="Arial Unicode MS" pitchFamily="34" charset="-128"/>
                <a:cs typeface="Arial Unicode MS" pitchFamily="34" charset="-128"/>
              </a:rPr>
              <a:t>PROMESSE </a:t>
            </a:r>
            <a:r>
              <a:rPr lang="fr-FR" sz="4400" b="1" dirty="0" smtClean="0">
                <a:solidFill>
                  <a:srgbClr val="C00000"/>
                </a:solidFill>
                <a:latin typeface="Arial Unicode MS" pitchFamily="34" charset="-128"/>
                <a:ea typeface="Arial Unicode MS" pitchFamily="34" charset="-128"/>
                <a:cs typeface="Arial Unicode MS" pitchFamily="34" charset="-128"/>
              </a:rPr>
              <a:t>ACCOMPLIE</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Lisez Actes 2:1-4. </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err="1" smtClean="0">
                <a:solidFill>
                  <a:srgbClr val="C00000"/>
                </a:solidFill>
                <a:latin typeface="Arial Unicode MS" pitchFamily="34" charset="-128"/>
                <a:ea typeface="Arial Unicode MS" pitchFamily="34" charset="-128"/>
                <a:cs typeface="Arial Unicode MS" pitchFamily="34" charset="-128"/>
              </a:rPr>
              <a:t>Ac</a:t>
            </a:r>
            <a:r>
              <a:rPr lang="fr-FR" sz="4400" b="1" dirty="0" smtClean="0">
                <a:solidFill>
                  <a:srgbClr val="C00000"/>
                </a:solidFill>
                <a:latin typeface="Arial Unicode MS" pitchFamily="34" charset="-128"/>
                <a:ea typeface="Arial Unicode MS" pitchFamily="34" charset="-128"/>
                <a:cs typeface="Arial Unicode MS" pitchFamily="34" charset="-128"/>
              </a:rPr>
              <a:t> 2:1 ¶ Le jour de la Pentecôte, ils étaient tous ensemble dans le même lieu.</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2 Tout à coup il vint du ciel un bruit comme celui d'un vent impétueux, et il remplit toute la maison où ils étaient assis.</a:t>
            </a:r>
            <a:endParaRPr lang="en-US" sz="4400" b="1" dirty="0" smtClean="0">
              <a:latin typeface="Arial Unicode MS" pitchFamily="34" charset="-128"/>
              <a:ea typeface="Arial Unicode MS" pitchFamily="34" charset="-128"/>
              <a:cs typeface="Arial Unicode MS" pitchFamily="34" charset="-128"/>
            </a:endParaRPr>
          </a:p>
          <a:p>
            <a:pPr algn="just"/>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3 </a:t>
            </a:r>
            <a:r>
              <a:rPr lang="fr-FR" sz="4400" b="1" dirty="0" smtClean="0">
                <a:latin typeface="Arial Unicode MS" pitchFamily="34" charset="-128"/>
                <a:ea typeface="Arial Unicode MS" pitchFamily="34" charset="-128"/>
                <a:cs typeface="Arial Unicode MS" pitchFamily="34" charset="-128"/>
              </a:rPr>
              <a:t>Des langues, semblables à des langues de feu, leur apparurent, séparées les unes des autres, et se posèrent sur chacun d'eux.</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 4 Et ils furent tous remplis du Saint-Esprit, et se mirent à parler en d'autres langues, selon que l'Esprit leur donnait de s'exprimer.</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buNone/>
            </a:pP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Étaient-ils </a:t>
            </a:r>
            <a:r>
              <a:rPr lang="fr-FR" sz="4400" b="1" dirty="0" smtClean="0">
                <a:latin typeface="Arial Unicode MS" pitchFamily="34" charset="-128"/>
                <a:ea typeface="Arial Unicode MS" pitchFamily="34" charset="-128"/>
                <a:cs typeface="Arial Unicode MS" pitchFamily="34" charset="-128"/>
              </a:rPr>
              <a:t>obéissants ? (Oui, ils étaient "en un même lieu", comme demandé</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a. Qu’est-ce </a:t>
            </a:r>
            <a:r>
              <a:rPr lang="fr-FR" sz="4400" b="1" dirty="0" smtClean="0">
                <a:solidFill>
                  <a:srgbClr val="C00000"/>
                </a:solidFill>
                <a:latin typeface="Arial Unicode MS" pitchFamily="34" charset="-128"/>
                <a:ea typeface="Arial Unicode MS" pitchFamily="34" charset="-128"/>
                <a:cs typeface="Arial Unicode MS" pitchFamily="34" charset="-128"/>
              </a:rPr>
              <a:t>qui accompagne l’Esprit saint ? (Des éléments sonores et visuels, de l’action</a:t>
            </a:r>
            <a:r>
              <a:rPr lang="fr-FR" sz="4400" b="1" dirty="0" smtClean="0">
                <a:solidFill>
                  <a:srgbClr val="C00000"/>
                </a:solidFill>
                <a:latin typeface="Arial Unicode MS" pitchFamily="34" charset="-128"/>
                <a:ea typeface="Arial Unicode MS" pitchFamily="34" charset="-128"/>
                <a:cs typeface="Arial Unicode MS" pitchFamily="34" charset="-128"/>
              </a:rPr>
              <a:t>.</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Pourquoi le bruit d’un "violent" coup de vent venant du ciel ? (Lisez Jean 3:6-8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a:bodyPr>
          <a:lstStyle/>
          <a:p>
            <a:pPr algn="just"/>
            <a:r>
              <a:rPr lang="fr-FR" sz="4400" b="1" dirty="0" err="1" smtClean="0">
                <a:latin typeface="Arial Unicode MS" pitchFamily="34" charset="-128"/>
                <a:ea typeface="Arial Unicode MS" pitchFamily="34" charset="-128"/>
                <a:cs typeface="Arial Unicode MS" pitchFamily="34" charset="-128"/>
              </a:rPr>
              <a:t>Joh</a:t>
            </a:r>
            <a:r>
              <a:rPr lang="fr-FR" sz="4400" b="1" dirty="0" smtClean="0">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3:6 Ce qui est né de la chair est chair, et ce qui est né de l'Esprit est esprit.</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 7 Ne t'étonne pas que je t'aie dit: Il faut que vous naissiez de nouveau.</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8 Le vent souffle où il veut, et tu en entends le bruit; mais tu ne sais d'où il vient, ni où il va. Il en est ainsi de tout homme qui est né de l'Esprit.</a:t>
            </a:r>
            <a:endParaRPr lang="en-US" sz="4400" b="1" dirty="0" smtClean="0">
              <a:latin typeface="Arial Unicode MS" pitchFamily="34" charset="-128"/>
              <a:ea typeface="Arial Unicode MS" pitchFamily="34" charset="-128"/>
              <a:cs typeface="Arial Unicode MS" pitchFamily="34" charset="-128"/>
            </a:endParaRPr>
          </a:p>
          <a:p>
            <a:pPr algn="just">
              <a:buNone/>
            </a:pP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 </a:t>
            </a:r>
            <a:r>
              <a:rPr lang="fr-FR" sz="4400" b="1" u="sng" dirty="0" smtClean="0">
                <a:latin typeface="Arial Unicode MS" pitchFamily="34" charset="-128"/>
                <a:ea typeface="Arial Unicode MS" pitchFamily="34" charset="-128"/>
                <a:cs typeface="Arial Unicode MS" pitchFamily="34" charset="-128"/>
              </a:rPr>
              <a:t>Le </a:t>
            </a:r>
            <a:r>
              <a:rPr lang="fr-FR" sz="4400" b="1" u="sng" dirty="0" smtClean="0">
                <a:latin typeface="Arial Unicode MS" pitchFamily="34" charset="-128"/>
                <a:ea typeface="Arial Unicode MS" pitchFamily="34" charset="-128"/>
                <a:cs typeface="Arial Unicode MS" pitchFamily="34" charset="-128"/>
              </a:rPr>
              <a:t>vent est une représentation courante de l’Esprit saint</a:t>
            </a:r>
            <a:r>
              <a:rPr lang="fr-FR" sz="4400" b="1" dirty="0" smtClean="0">
                <a:latin typeface="Arial Unicode MS" pitchFamily="34" charset="-128"/>
                <a:ea typeface="Arial Unicode MS" pitchFamily="34" charset="-128"/>
                <a:cs typeface="Arial Unicode MS" pitchFamily="34" charset="-128"/>
              </a:rPr>
              <a:t>. Voir aussi Ézéchiel 37:1-10</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Était-ce en réalité un vent violent ? </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(Non. Actes 2:2 dit qu’il s’agissait d’un </a:t>
            </a:r>
            <a:r>
              <a:rPr lang="fr-FR" sz="4400" b="1" u="sng" dirty="0" smtClean="0">
                <a:latin typeface="Arial Unicode MS" pitchFamily="34" charset="-128"/>
                <a:ea typeface="Arial Unicode MS" pitchFamily="34" charset="-128"/>
                <a:cs typeface="Arial Unicode MS" pitchFamily="34" charset="-128"/>
              </a:rPr>
              <a:t>bruit </a:t>
            </a:r>
            <a:r>
              <a:rPr lang="fr-FR" sz="4400" b="1" dirty="0" smtClean="0">
                <a:latin typeface="Arial Unicode MS" pitchFamily="34" charset="-128"/>
                <a:ea typeface="Arial Unicode MS" pitchFamily="34" charset="-128"/>
                <a:cs typeface="Arial Unicode MS" pitchFamily="34" charset="-128"/>
              </a:rPr>
              <a:t>"comme" le souffle d’un vent violent. Cela signifie qu’il n’y a pas eu en réalité de vent violent, </a:t>
            </a:r>
            <a:r>
              <a:rPr lang="fr-FR" sz="4400" b="1" u="sng" dirty="0" smtClean="0">
                <a:latin typeface="Arial Unicode MS" pitchFamily="34" charset="-128"/>
                <a:ea typeface="Arial Unicode MS" pitchFamily="34" charset="-128"/>
                <a:cs typeface="Arial Unicode MS" pitchFamily="34" charset="-128"/>
              </a:rPr>
              <a:t>cela y ressemblait seulement</a:t>
            </a:r>
            <a:r>
              <a:rPr lang="fr-FR" sz="4400" b="1" u="sng"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a:bodyPr>
          <a:lstStyle/>
          <a:p>
            <a:pPr lvl="0" algn="just"/>
            <a:r>
              <a:rPr lang="fr-FR" sz="4400" b="1" dirty="0" smtClean="0">
                <a:latin typeface="Arial Unicode MS" pitchFamily="34" charset="-128"/>
                <a:ea typeface="Arial Unicode MS" pitchFamily="34" charset="-128"/>
                <a:cs typeface="Arial Unicode MS" pitchFamily="34" charset="-128"/>
              </a:rPr>
              <a:t>Selon </a:t>
            </a:r>
            <a:r>
              <a:rPr lang="fr-FR" sz="4400" b="1" dirty="0" smtClean="0">
                <a:latin typeface="Arial Unicode MS" pitchFamily="34" charset="-128"/>
                <a:ea typeface="Arial Unicode MS" pitchFamily="34" charset="-128"/>
                <a:cs typeface="Arial Unicode MS" pitchFamily="34" charset="-128"/>
              </a:rPr>
              <a:t>vous, pourquoi des langues </a:t>
            </a:r>
            <a:r>
              <a:rPr lang="fr-FR" sz="4400" b="1" u="sng" dirty="0" smtClean="0">
                <a:latin typeface="Arial Unicode MS" pitchFamily="34" charset="-128"/>
                <a:ea typeface="Arial Unicode MS" pitchFamily="34" charset="-128"/>
                <a:cs typeface="Arial Unicode MS" pitchFamily="34" charset="-128"/>
              </a:rPr>
              <a:t>de feu</a:t>
            </a:r>
            <a:r>
              <a:rPr lang="fr-FR" sz="4400" b="1" dirty="0" smtClean="0">
                <a:latin typeface="Arial Unicode MS" pitchFamily="34" charset="-128"/>
                <a:ea typeface="Arial Unicode MS" pitchFamily="34" charset="-128"/>
                <a:cs typeface="Arial Unicode MS" pitchFamily="34" charset="-128"/>
              </a:rPr>
              <a:t> sont-elles venues avec le </a:t>
            </a:r>
            <a:r>
              <a:rPr lang="fr-FR" sz="4400" b="1" u="sng" dirty="0" smtClean="0">
                <a:latin typeface="Arial Unicode MS" pitchFamily="34" charset="-128"/>
                <a:ea typeface="Arial Unicode MS" pitchFamily="34" charset="-128"/>
                <a:cs typeface="Arial Unicode MS" pitchFamily="34" charset="-128"/>
              </a:rPr>
              <a:t>bruit de vent ?</a:t>
            </a:r>
            <a:r>
              <a:rPr lang="fr-FR" sz="4400" b="1" dirty="0" smtClean="0">
                <a:latin typeface="Arial Unicode MS" pitchFamily="34" charset="-128"/>
                <a:ea typeface="Arial Unicode MS" pitchFamily="34" charset="-128"/>
                <a:cs typeface="Arial Unicode MS" pitchFamily="34" charset="-128"/>
              </a:rPr>
              <a:t> (Lisez Exode 19:18 et Exode 3:2-5.  </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Ex 19:18 La montagne de Sinaï était toute en fumée, parce que l'Éternel y était descendu au milieu du feu; cette fumée s'élevait comme la fumée d'une fournaise, et toute la montagne tremblait avec violence</a:t>
            </a:r>
            <a:r>
              <a:rPr lang="fr-FR" sz="4400" b="1" dirty="0" smtClean="0">
                <a:solidFill>
                  <a:srgbClr val="C00000"/>
                </a:solidFill>
                <a:latin typeface="Arial Unicode MS" pitchFamily="34" charset="-128"/>
                <a:ea typeface="Arial Unicode MS" pitchFamily="34" charset="-128"/>
                <a:cs typeface="Arial Unicode MS" pitchFamily="34" charset="-128"/>
              </a:rPr>
              <a:t>.</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fr-FR" sz="4400" b="1" dirty="0" smtClean="0">
                <a:latin typeface="Arial Unicode MS" pitchFamily="34" charset="-128"/>
                <a:ea typeface="Arial Unicode MS" pitchFamily="34" charset="-128"/>
                <a:cs typeface="Arial Unicode MS" pitchFamily="34" charset="-128"/>
              </a:rPr>
              <a:t>Ex </a:t>
            </a:r>
            <a:r>
              <a:rPr lang="fr-FR" sz="4400" b="1" dirty="0" smtClean="0">
                <a:latin typeface="Arial Unicode MS" pitchFamily="34" charset="-128"/>
                <a:ea typeface="Arial Unicode MS" pitchFamily="34" charset="-128"/>
                <a:cs typeface="Arial Unicode MS" pitchFamily="34" charset="-128"/>
              </a:rPr>
              <a:t>3:2 L'ange de l'Éternel lui apparut dans une flamme de feu, au milieu d'un buisson. Moïse regarda; et voici, le buisson était tout en feu, et le buisson ne se consumait point.</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 3 Moïse dit: Je veux me détourner pour voir quelle est cette grande vision, et pourquoi le buisson ne se consume point</a:t>
            </a:r>
            <a:r>
              <a:rPr lang="fr-FR" sz="4400" b="1" dirty="0" smtClean="0">
                <a:solidFill>
                  <a:srgbClr val="C00000"/>
                </a:solidFill>
                <a:latin typeface="Arial Unicode MS" pitchFamily="34" charset="-128"/>
                <a:ea typeface="Arial Unicode MS" pitchFamily="34" charset="-128"/>
                <a:cs typeface="Arial Unicode MS" pitchFamily="34" charset="-128"/>
              </a:rPr>
              <a:t>.</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4 </a:t>
            </a:r>
            <a:r>
              <a:rPr lang="fr-FR" sz="4400" b="1" dirty="0" smtClean="0">
                <a:latin typeface="Arial Unicode MS" pitchFamily="34" charset="-128"/>
                <a:ea typeface="Arial Unicode MS" pitchFamily="34" charset="-128"/>
                <a:cs typeface="Arial Unicode MS" pitchFamily="34" charset="-128"/>
              </a:rPr>
              <a:t>L'Éternel vit qu'il se détournait pour voir; et Dieu l'appela du milieu du buisson, et dit: Moïse! Moïse! Et il répondit: Me voici!</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 5 Dieu dit: N'approche pas d'ici, ôte tes souliers de tes pieds, car le lieu sur lequel tu </a:t>
            </a:r>
            <a:r>
              <a:rPr lang="fr-FR" sz="4400" b="1" u="sng" dirty="0" smtClean="0">
                <a:solidFill>
                  <a:srgbClr val="C00000"/>
                </a:solidFill>
                <a:latin typeface="Arial Unicode MS" pitchFamily="34" charset="-128"/>
                <a:ea typeface="Arial Unicode MS" pitchFamily="34" charset="-128"/>
                <a:cs typeface="Arial Unicode MS" pitchFamily="34" charset="-128"/>
              </a:rPr>
              <a:t>te tiens est une terre sainte</a:t>
            </a:r>
            <a:r>
              <a:rPr lang="fr-FR" sz="4400" b="1" u="sng" dirty="0" smtClean="0">
                <a:solidFill>
                  <a:srgbClr val="C00000"/>
                </a:solidFill>
                <a:latin typeface="Arial Unicode MS" pitchFamily="34" charset="-128"/>
                <a:ea typeface="Arial Unicode MS" pitchFamily="34" charset="-128"/>
                <a:cs typeface="Arial Unicode MS" pitchFamily="34" charset="-128"/>
              </a:rPr>
              <a:t>.</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5400" b="1" dirty="0" smtClean="0">
                <a:latin typeface="Arial Unicode MS" pitchFamily="34" charset="-128"/>
                <a:ea typeface="Arial Unicode MS" pitchFamily="34" charset="-128"/>
                <a:cs typeface="Arial Unicode MS" pitchFamily="34" charset="-128"/>
              </a:rPr>
              <a:t>Le </a:t>
            </a:r>
            <a:r>
              <a:rPr lang="fr-FR" sz="5400" b="1" dirty="0" smtClean="0">
                <a:latin typeface="Arial Unicode MS" pitchFamily="34" charset="-128"/>
                <a:ea typeface="Arial Unicode MS" pitchFamily="34" charset="-128"/>
                <a:cs typeface="Arial Unicode MS" pitchFamily="34" charset="-128"/>
              </a:rPr>
              <a:t>feu est une représentation courante de Dieu.</a:t>
            </a:r>
            <a:endParaRPr lang="en-US" sz="5400" b="1" dirty="0" smtClean="0">
              <a:latin typeface="Arial Unicode MS" pitchFamily="34" charset="-128"/>
              <a:ea typeface="Arial Unicode MS" pitchFamily="34" charset="-128"/>
              <a:cs typeface="Arial Unicode MS" pitchFamily="34" charset="-128"/>
            </a:endParaRPr>
          </a:p>
          <a:p>
            <a:pPr algn="just"/>
            <a:r>
              <a:rPr lang="fr-FR" sz="5400" b="1" dirty="0" smtClean="0">
                <a:solidFill>
                  <a:srgbClr val="C00000"/>
                </a:solidFill>
                <a:latin typeface="Arial Unicode MS" pitchFamily="34" charset="-128"/>
                <a:ea typeface="Arial Unicode MS" pitchFamily="34" charset="-128"/>
                <a:cs typeface="Arial Unicode MS" pitchFamily="34" charset="-128"/>
              </a:rPr>
              <a:t>Les signaux sonores lors de l’enlèvement de l’Eglise seront aussi spectaculaires. MS</a:t>
            </a:r>
            <a:endParaRPr lang="en-US" sz="5400" b="1"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(1) S’agissait-il </a:t>
            </a:r>
            <a:r>
              <a:rPr lang="fr-FR" sz="4400" b="1" u="sng" dirty="0" smtClean="0">
                <a:latin typeface="Arial Unicode MS" pitchFamily="34" charset="-128"/>
                <a:ea typeface="Arial Unicode MS" pitchFamily="34" charset="-128"/>
                <a:cs typeface="Arial Unicode MS" pitchFamily="34" charset="-128"/>
              </a:rPr>
              <a:t>en réalité de feu qui est venu se poser sur eux</a:t>
            </a:r>
            <a:r>
              <a:rPr lang="fr-FR" sz="4400" b="1" dirty="0" smtClean="0">
                <a:latin typeface="Arial Unicode MS" pitchFamily="34" charset="-128"/>
                <a:ea typeface="Arial Unicode MS" pitchFamily="34" charset="-128"/>
                <a:cs typeface="Arial Unicode MS" pitchFamily="34" charset="-128"/>
              </a:rPr>
              <a:t> ? (Actes 2:3 parle de langues "qui semblaient de feu</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7030A0"/>
                </a:solidFill>
                <a:latin typeface="Arial Unicode MS" pitchFamily="34" charset="-128"/>
                <a:ea typeface="Arial Unicode MS" pitchFamily="34" charset="-128"/>
                <a:cs typeface="Arial Unicode MS" pitchFamily="34" charset="-128"/>
              </a:rPr>
              <a:t>2) D’après </a:t>
            </a:r>
            <a:r>
              <a:rPr lang="fr-FR" sz="4400" b="1" dirty="0" smtClean="0">
                <a:solidFill>
                  <a:srgbClr val="7030A0"/>
                </a:solidFill>
                <a:latin typeface="Arial Unicode MS" pitchFamily="34" charset="-128"/>
                <a:ea typeface="Arial Unicode MS" pitchFamily="34" charset="-128"/>
                <a:cs typeface="Arial Unicode MS" pitchFamily="34" charset="-128"/>
              </a:rPr>
              <a:t>Actes 2:3-4, combien de personnes présentes ont été remplies de l’Esprit saint ? (Toutes</a:t>
            </a:r>
            <a:r>
              <a:rPr lang="fr-FR" sz="4400" b="1" dirty="0" smtClean="0">
                <a:solidFill>
                  <a:srgbClr val="7030A0"/>
                </a:solidFill>
                <a:latin typeface="Arial Unicode MS" pitchFamily="34" charset="-128"/>
                <a:ea typeface="Arial Unicode MS" pitchFamily="34" charset="-128"/>
                <a:cs typeface="Arial Unicode MS" pitchFamily="34" charset="-128"/>
              </a:rPr>
              <a:t>.)</a:t>
            </a:r>
            <a:endParaRPr lang="en-US" sz="4400" b="1" dirty="0" smtClean="0">
              <a:solidFill>
                <a:srgbClr val="7030A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Certains </a:t>
            </a:r>
            <a:r>
              <a:rPr lang="fr-FR" sz="4400" b="1" dirty="0" smtClean="0">
                <a:latin typeface="Arial Unicode MS" pitchFamily="34" charset="-128"/>
                <a:ea typeface="Arial Unicode MS" pitchFamily="34" charset="-128"/>
                <a:cs typeface="Arial Unicode MS" pitchFamily="34" charset="-128"/>
              </a:rPr>
              <a:t>relèvent que l’Esprit saint était déjà présent auparavant. Que suggère Actes 2:1-3 </a:t>
            </a:r>
            <a:r>
              <a:rPr lang="fr-FR" sz="4400" b="1" u="sng" dirty="0" smtClean="0">
                <a:latin typeface="Arial Unicode MS" pitchFamily="34" charset="-128"/>
                <a:ea typeface="Arial Unicode MS" pitchFamily="34" charset="-128"/>
                <a:cs typeface="Arial Unicode MS" pitchFamily="34" charset="-128"/>
              </a:rPr>
              <a:t>quant à la signification de la venue de l’Esprit saint</a:t>
            </a:r>
            <a:r>
              <a:rPr lang="fr-FR" sz="4400" b="1" dirty="0" smtClean="0">
                <a:latin typeface="Arial Unicode MS" pitchFamily="34" charset="-128"/>
                <a:ea typeface="Arial Unicode MS" pitchFamily="34" charset="-128"/>
                <a:cs typeface="Arial Unicode MS" pitchFamily="34" charset="-128"/>
              </a:rPr>
              <a:t> ?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7030A0"/>
                </a:solidFill>
                <a:latin typeface="Arial Unicode MS" pitchFamily="34" charset="-128"/>
                <a:ea typeface="Arial Unicode MS" pitchFamily="34" charset="-128"/>
                <a:cs typeface="Arial Unicode MS" pitchFamily="34" charset="-128"/>
              </a:rPr>
              <a:t>(Dieu a été "avec" les hommes depuis le commencement. Mais, il y a des périodes de l’histoire où </a:t>
            </a:r>
            <a:r>
              <a:rPr lang="fr-FR" sz="4400" b="1" u="sng" dirty="0" smtClean="0">
                <a:solidFill>
                  <a:srgbClr val="7030A0"/>
                </a:solidFill>
                <a:latin typeface="Arial Unicode MS" pitchFamily="34" charset="-128"/>
                <a:ea typeface="Arial Unicode MS" pitchFamily="34" charset="-128"/>
                <a:cs typeface="Arial Unicode MS" pitchFamily="34" charset="-128"/>
              </a:rPr>
              <a:t>Dieu se manifeste en puissance</a:t>
            </a:r>
            <a:r>
              <a:rPr lang="fr-FR" sz="4400" b="1" dirty="0" smtClean="0">
                <a:solidFill>
                  <a:srgbClr val="7030A0"/>
                </a:solidFill>
                <a:latin typeface="Arial Unicode MS" pitchFamily="34" charset="-128"/>
                <a:ea typeface="Arial Unicode MS" pitchFamily="34" charset="-128"/>
                <a:cs typeface="Arial Unicode MS" pitchFamily="34" charset="-128"/>
              </a:rPr>
              <a:t>. </a:t>
            </a:r>
            <a:endParaRPr lang="en-US" sz="4400" b="1" dirty="0" smtClean="0">
              <a:solidFill>
                <a:srgbClr val="7030A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Actes </a:t>
            </a:r>
            <a:r>
              <a:rPr lang="fr-FR" sz="4800" b="1" dirty="0" smtClean="0">
                <a:latin typeface="Arial Unicode MS" pitchFamily="34" charset="-128"/>
                <a:ea typeface="Arial Unicode MS" pitchFamily="34" charset="-128"/>
                <a:cs typeface="Arial Unicode MS" pitchFamily="34" charset="-128"/>
              </a:rPr>
              <a:t>2 est la venue en puissance de l’Esprit saint. </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u="sng" dirty="0" smtClean="0">
                <a:solidFill>
                  <a:srgbClr val="7030A0"/>
                </a:solidFill>
                <a:latin typeface="Arial Unicode MS" pitchFamily="34" charset="-128"/>
                <a:ea typeface="Arial Unicode MS" pitchFamily="34" charset="-128"/>
                <a:cs typeface="Arial Unicode MS" pitchFamily="34" charset="-128"/>
              </a:rPr>
              <a:t>Nous pouvons voir des moments où Dieu ne veut pas qu’il y ait de doute sur le fait qu’il est présent et prêt à travailler pour la mission </a:t>
            </a:r>
            <a:r>
              <a:rPr lang="fr-FR" sz="4800" b="1" u="sng" dirty="0" smtClean="0">
                <a:solidFill>
                  <a:srgbClr val="7030A0"/>
                </a:solidFill>
                <a:latin typeface="Arial Unicode MS" pitchFamily="34" charset="-128"/>
                <a:ea typeface="Arial Unicode MS" pitchFamily="34" charset="-128"/>
                <a:cs typeface="Arial Unicode MS" pitchFamily="34" charset="-128"/>
              </a:rPr>
              <a:t>!)</a:t>
            </a:r>
            <a:endParaRPr lang="en-US" sz="4800" b="1" dirty="0" smtClean="0">
              <a:solidFill>
                <a:srgbClr val="7030A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just"/>
            <a:r>
              <a:rPr lang="fr-FR" sz="4400" b="1" dirty="0" smtClean="0">
                <a:latin typeface="Arial Unicode MS" pitchFamily="34" charset="-128"/>
                <a:ea typeface="Arial Unicode MS" pitchFamily="34" charset="-128"/>
                <a:cs typeface="Arial Unicode MS" pitchFamily="34" charset="-128"/>
              </a:rPr>
              <a:t>4</a:t>
            </a:r>
            <a:r>
              <a:rPr lang="fr-FR" sz="4400" b="1" dirty="0" smtClean="0">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Lisez </a:t>
            </a:r>
            <a:r>
              <a:rPr lang="fr-FR" sz="4400" b="1" dirty="0" smtClean="0">
                <a:latin typeface="Arial Unicode MS" pitchFamily="34" charset="-128"/>
                <a:ea typeface="Arial Unicode MS" pitchFamily="34" charset="-128"/>
                <a:cs typeface="Arial Unicode MS" pitchFamily="34" charset="-128"/>
              </a:rPr>
              <a:t>Actes 2:5-6. Dans mon esprit, je me représente la scène avec Pierre, debout sur une place publique, expliquant ce qui se passe. Mais Actes 2:2 nous dit qu’ils étaient </a:t>
            </a:r>
            <a:r>
              <a:rPr lang="fr-FR" sz="4400" b="1" u="sng" dirty="0" smtClean="0">
                <a:latin typeface="Arial Unicode MS" pitchFamily="34" charset="-128"/>
                <a:ea typeface="Arial Unicode MS" pitchFamily="34" charset="-128"/>
                <a:cs typeface="Arial Unicode MS" pitchFamily="34" charset="-128"/>
              </a:rPr>
              <a:t>dans une "maison</a:t>
            </a:r>
            <a:r>
              <a:rPr lang="fr-FR" sz="4400" b="1" dirty="0" smtClean="0">
                <a:latin typeface="Arial Unicode MS" pitchFamily="34" charset="-128"/>
                <a:ea typeface="Arial Unicode MS" pitchFamily="34" charset="-128"/>
                <a:cs typeface="Arial Unicode MS" pitchFamily="34" charset="-128"/>
              </a:rPr>
              <a:t>".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7030A0"/>
                </a:solidFill>
                <a:latin typeface="Arial Unicode MS" pitchFamily="34" charset="-128"/>
                <a:ea typeface="Arial Unicode MS" pitchFamily="34" charset="-128"/>
                <a:cs typeface="Arial Unicode MS" pitchFamily="34" charset="-128"/>
              </a:rPr>
              <a:t>Quelle était le volume sonore de ce qui ressemblait à un vent violent ? (Il semblerait qu’il fût possible de l’entendre de loin, sinon de partout dans Jérusalem </a:t>
            </a:r>
            <a:r>
              <a:rPr lang="fr-FR" sz="4400" b="1" dirty="0" smtClean="0">
                <a:solidFill>
                  <a:srgbClr val="7030A0"/>
                </a:solidFill>
                <a:latin typeface="Arial Unicode MS" pitchFamily="34" charset="-128"/>
                <a:ea typeface="Arial Unicode MS" pitchFamily="34" charset="-128"/>
                <a:cs typeface="Arial Unicode MS" pitchFamily="34" charset="-128"/>
              </a:rPr>
              <a:t>!)</a:t>
            </a:r>
            <a:endParaRPr lang="en-US" sz="4400" b="1" dirty="0" smtClean="0">
              <a:solidFill>
                <a:srgbClr val="7030A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just"/>
            <a:r>
              <a:rPr lang="fr-FR" sz="4400" b="1" dirty="0" smtClean="0">
                <a:latin typeface="Arial Unicode MS" pitchFamily="34" charset="-128"/>
                <a:ea typeface="Arial Unicode MS" pitchFamily="34" charset="-128"/>
                <a:cs typeface="Arial Unicode MS" pitchFamily="34" charset="-128"/>
              </a:rPr>
              <a:t>Lisons </a:t>
            </a:r>
            <a:r>
              <a:rPr lang="fr-FR" sz="4400" b="1" dirty="0" smtClean="0">
                <a:latin typeface="Arial Unicode MS" pitchFamily="34" charset="-128"/>
                <a:ea typeface="Arial Unicode MS" pitchFamily="34" charset="-128"/>
                <a:cs typeface="Arial Unicode MS" pitchFamily="34" charset="-128"/>
              </a:rPr>
              <a:t>Actes 2:4-8 pour comprendre la nature de la manifestation de l’Esprit saint. </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err="1" smtClean="0">
                <a:solidFill>
                  <a:srgbClr val="7030A0"/>
                </a:solidFill>
                <a:latin typeface="Arial Unicode MS" pitchFamily="34" charset="-128"/>
                <a:ea typeface="Arial Unicode MS" pitchFamily="34" charset="-128"/>
                <a:cs typeface="Arial Unicode MS" pitchFamily="34" charset="-128"/>
              </a:rPr>
              <a:t>Ac</a:t>
            </a:r>
            <a:r>
              <a:rPr lang="fr-FR" sz="4400" b="1" dirty="0" smtClean="0">
                <a:solidFill>
                  <a:srgbClr val="7030A0"/>
                </a:solidFill>
                <a:latin typeface="Arial Unicode MS" pitchFamily="34" charset="-128"/>
                <a:ea typeface="Arial Unicode MS" pitchFamily="34" charset="-128"/>
                <a:cs typeface="Arial Unicode MS" pitchFamily="34" charset="-128"/>
              </a:rPr>
              <a:t> 2:4 Et ils furent tous remplis du Saint-Esprit, et se mirent à parler en d'autres langues, selon que l'Esprit leur donnait de s'exprimer.</a:t>
            </a:r>
            <a:endParaRPr lang="en-US" sz="4400" b="1" dirty="0" smtClean="0">
              <a:solidFill>
                <a:srgbClr val="7030A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5 ¶ Or, il y avait en séjour à Jérusalem des Juifs, hommes pieux, de toutes les nations qui sont sous le ciel.</a:t>
            </a:r>
            <a:endParaRPr lang="en-US" sz="4400" b="1" dirty="0" smtClean="0">
              <a:latin typeface="Arial Unicode MS" pitchFamily="34" charset="-128"/>
              <a:ea typeface="Arial Unicode MS" pitchFamily="34" charset="-128"/>
              <a:cs typeface="Arial Unicode MS" pitchFamily="34" charset="-128"/>
            </a:endParaRPr>
          </a:p>
          <a:p>
            <a:pPr algn="just"/>
            <a:endParaRPr lang="en-US" sz="48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algn="just"/>
            <a:r>
              <a:rPr lang="fr-FR" sz="4400" b="1" dirty="0" smtClean="0">
                <a:latin typeface="Arial Unicode MS" pitchFamily="34" charset="-128"/>
                <a:ea typeface="Arial Unicode MS" pitchFamily="34" charset="-128"/>
                <a:cs typeface="Arial Unicode MS" pitchFamily="34" charset="-128"/>
              </a:rPr>
              <a:t>6 </a:t>
            </a:r>
            <a:r>
              <a:rPr lang="fr-FR" sz="4400" b="1" dirty="0" smtClean="0">
                <a:latin typeface="Arial Unicode MS" pitchFamily="34" charset="-128"/>
                <a:ea typeface="Arial Unicode MS" pitchFamily="34" charset="-128"/>
                <a:cs typeface="Arial Unicode MS" pitchFamily="34" charset="-128"/>
              </a:rPr>
              <a:t>Au bruit qui eut lieu, la multitude accourut, et elle fut confondue parce que chacun les entendait parler dans sa propre langue.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7030A0"/>
                </a:solidFill>
                <a:latin typeface="Arial Unicode MS" pitchFamily="34" charset="-128"/>
                <a:ea typeface="Arial Unicode MS" pitchFamily="34" charset="-128"/>
                <a:cs typeface="Arial Unicode MS" pitchFamily="34" charset="-128"/>
              </a:rPr>
              <a:t> 7 Ils étaient tous dans l'étonnement et la surprise, et ils se disaient les uns aux autres: Voici, ces gens qui parlent ne sont-ils pas tous Galiléens?</a:t>
            </a:r>
            <a:endParaRPr lang="en-US" sz="4400" b="1" dirty="0" smtClean="0">
              <a:solidFill>
                <a:srgbClr val="7030A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8 Et comment les entendons-nous dans notre propre langue à chacun, dans notre langue maternelle</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just"/>
            <a:r>
              <a:rPr lang="fr-FR" sz="4400" b="1" dirty="0" smtClean="0">
                <a:latin typeface="Arial Unicode MS" pitchFamily="34" charset="-128"/>
                <a:ea typeface="Arial Unicode MS" pitchFamily="34" charset="-128"/>
                <a:cs typeface="Arial Unicode MS" pitchFamily="34" charset="-128"/>
              </a:rPr>
              <a:t>Quel </a:t>
            </a:r>
            <a:r>
              <a:rPr lang="fr-FR" sz="4400" b="1" dirty="0" smtClean="0">
                <a:latin typeface="Arial Unicode MS" pitchFamily="34" charset="-128"/>
                <a:ea typeface="Arial Unicode MS" pitchFamily="34" charset="-128"/>
                <a:cs typeface="Arial Unicode MS" pitchFamily="34" charset="-128"/>
              </a:rPr>
              <a:t>était le but du don de l’Esprit saint ? </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7030A0"/>
                </a:solidFill>
                <a:latin typeface="Arial Unicode MS" pitchFamily="34" charset="-128"/>
                <a:ea typeface="Arial Unicode MS" pitchFamily="34" charset="-128"/>
                <a:cs typeface="Arial Unicode MS" pitchFamily="34" charset="-128"/>
              </a:rPr>
              <a:t>(Dans notre précédente étude nous avons abordé </a:t>
            </a:r>
            <a:r>
              <a:rPr lang="fr-FR" sz="4400" b="1" u="sng" dirty="0" smtClean="0">
                <a:solidFill>
                  <a:srgbClr val="7030A0"/>
                </a:solidFill>
                <a:latin typeface="Arial Unicode MS" pitchFamily="34" charset="-128"/>
                <a:ea typeface="Arial Unicode MS" pitchFamily="34" charset="-128"/>
                <a:cs typeface="Arial Unicode MS" pitchFamily="34" charset="-128"/>
              </a:rPr>
              <a:t>les miracles fabuleux qui sont venus avec la puissance de l’Esprit saint</a:t>
            </a:r>
            <a:r>
              <a:rPr lang="fr-FR" sz="4400" b="1" dirty="0" smtClean="0">
                <a:solidFill>
                  <a:srgbClr val="7030A0"/>
                </a:solidFill>
                <a:latin typeface="Arial Unicode MS" pitchFamily="34" charset="-128"/>
                <a:ea typeface="Arial Unicode MS" pitchFamily="34" charset="-128"/>
                <a:cs typeface="Arial Unicode MS" pitchFamily="34" charset="-128"/>
              </a:rPr>
              <a:t>. </a:t>
            </a:r>
            <a:endParaRPr lang="en-US" sz="4400" b="1" dirty="0" smtClean="0">
              <a:solidFill>
                <a:srgbClr val="7030A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Je pense qu’il est significatif que le premier travail de l’Esprit saint, lorsqu’il est venu en puissance, fût d’aider les croyants à mieux communiquer l’évangile.)</a:t>
            </a:r>
            <a:endParaRPr lang="en-US" sz="4400" b="1" dirty="0" smtClean="0">
              <a:latin typeface="Arial Unicode MS" pitchFamily="34" charset="-128"/>
              <a:ea typeface="Arial Unicode MS" pitchFamily="34" charset="-128"/>
              <a:cs typeface="Arial Unicode MS" pitchFamily="34" charset="-128"/>
            </a:endParaRPr>
          </a:p>
          <a:p>
            <a:pPr algn="just">
              <a:buNone/>
            </a:pPr>
            <a:endParaRPr lang="en-US" sz="48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lvl="0" algn="ctr"/>
            <a:r>
              <a:rPr lang="fr-FR" sz="4800" b="1" dirty="0" smtClean="0">
                <a:solidFill>
                  <a:srgbClr val="FF0000"/>
                </a:solidFill>
                <a:latin typeface="Arial Unicode MS" pitchFamily="34" charset="-128"/>
                <a:ea typeface="Arial Unicode MS" pitchFamily="34" charset="-128"/>
                <a:cs typeface="Arial Unicode MS" pitchFamily="34" charset="-128"/>
              </a:rPr>
              <a:t>Relisons Actes 1:4-8. </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800" b="1" dirty="0" err="1" smtClean="0">
                <a:solidFill>
                  <a:srgbClr val="460000"/>
                </a:solidFill>
                <a:latin typeface="Arial Unicode MS" pitchFamily="34" charset="-128"/>
                <a:ea typeface="Arial Unicode MS" pitchFamily="34" charset="-128"/>
                <a:cs typeface="Arial Unicode MS" pitchFamily="34" charset="-128"/>
              </a:rPr>
              <a:t>Ac</a:t>
            </a:r>
            <a:r>
              <a:rPr lang="fr-FR" sz="4800" b="1" dirty="0" smtClean="0">
                <a:solidFill>
                  <a:srgbClr val="460000"/>
                </a:solidFill>
                <a:latin typeface="Arial Unicode MS" pitchFamily="34" charset="-128"/>
                <a:ea typeface="Arial Unicode MS" pitchFamily="34" charset="-128"/>
                <a:cs typeface="Arial Unicode MS" pitchFamily="34" charset="-128"/>
              </a:rPr>
              <a:t> 1:4 Comme il se trouvait avec eux, il leur recommanda de ne pas s'éloigner de Jérusalem, mais d'attendre ce que le Père avait promis, ce que je vous ai annoncé, leur dit-il;</a:t>
            </a:r>
            <a:endParaRPr lang="en-US" sz="4800" b="1" dirty="0" smtClean="0">
              <a:solidFill>
                <a:srgbClr val="460000"/>
              </a:solidFill>
              <a:latin typeface="Arial Unicode MS" pitchFamily="34" charset="-128"/>
              <a:ea typeface="Arial Unicode MS" pitchFamily="34" charset="-128"/>
              <a:cs typeface="Arial Unicode MS" pitchFamily="34" charset="-128"/>
            </a:endParaRPr>
          </a:p>
          <a:p>
            <a:pPr algn="just"/>
            <a:r>
              <a:rPr lang="fr-FR" sz="4800" b="1" dirty="0" smtClean="0">
                <a:solidFill>
                  <a:srgbClr val="460000"/>
                </a:solidFill>
                <a:latin typeface="Arial Unicode MS" pitchFamily="34" charset="-128"/>
                <a:ea typeface="Arial Unicode MS" pitchFamily="34" charset="-128"/>
                <a:cs typeface="Arial Unicode MS" pitchFamily="34" charset="-128"/>
              </a:rPr>
              <a:t> </a:t>
            </a:r>
            <a:r>
              <a:rPr lang="fr-FR" sz="4800" b="1" dirty="0" smtClean="0">
                <a:solidFill>
                  <a:srgbClr val="FF0000"/>
                </a:solidFill>
                <a:latin typeface="Arial Unicode MS" pitchFamily="34" charset="-128"/>
                <a:ea typeface="Arial Unicode MS" pitchFamily="34" charset="-128"/>
                <a:cs typeface="Arial Unicode MS" pitchFamily="34" charset="-128"/>
              </a:rPr>
              <a:t>5 car Jean a baptisé d'eau, mais vous, dans peu de jours, vous serez baptisés du Saint-Esprit</a:t>
            </a:r>
            <a:r>
              <a:rPr lang="fr-FR" sz="4800" b="1" dirty="0" smtClean="0">
                <a:solidFill>
                  <a:srgbClr val="FF0000"/>
                </a:solidFill>
                <a:latin typeface="Arial Unicode MS" pitchFamily="34" charset="-128"/>
                <a:ea typeface="Arial Unicode MS" pitchFamily="34" charset="-128"/>
                <a:cs typeface="Arial Unicode MS" pitchFamily="34" charset="-128"/>
              </a:rPr>
              <a:t>.</a:t>
            </a:r>
            <a:endParaRPr lang="en-US"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800" b="1" dirty="0" smtClean="0">
                <a:solidFill>
                  <a:srgbClr val="460000"/>
                </a:solidFill>
                <a:latin typeface="Arial Unicode MS" pitchFamily="34" charset="-128"/>
                <a:ea typeface="Arial Unicode MS" pitchFamily="34" charset="-128"/>
                <a:cs typeface="Arial Unicode MS" pitchFamily="34" charset="-128"/>
              </a:rPr>
              <a:t>6 </a:t>
            </a:r>
            <a:r>
              <a:rPr lang="fr-FR" sz="4800" b="1" dirty="0" smtClean="0">
                <a:solidFill>
                  <a:srgbClr val="460000"/>
                </a:solidFill>
                <a:latin typeface="Arial Unicode MS" pitchFamily="34" charset="-128"/>
                <a:ea typeface="Arial Unicode MS" pitchFamily="34" charset="-128"/>
                <a:cs typeface="Arial Unicode MS" pitchFamily="34" charset="-128"/>
              </a:rPr>
              <a:t>¶ Alors les apôtres réunis lui demandèrent: Seigneur, est-ce en ce temps que tu rétabliras le royaume d'Israël?</a:t>
            </a:r>
            <a:endParaRPr lang="en-US" sz="4800" b="1" dirty="0" smtClean="0">
              <a:solidFill>
                <a:srgbClr val="460000"/>
              </a:solidFill>
              <a:latin typeface="Arial Unicode MS" pitchFamily="34" charset="-128"/>
              <a:ea typeface="Arial Unicode MS" pitchFamily="34" charset="-128"/>
              <a:cs typeface="Arial Unicode MS" pitchFamily="34" charset="-128"/>
            </a:endParaRPr>
          </a:p>
          <a:p>
            <a:pPr algn="just"/>
            <a:r>
              <a:rPr lang="fr-FR" sz="4800" b="1" dirty="0" smtClean="0">
                <a:solidFill>
                  <a:srgbClr val="FF0000"/>
                </a:solidFill>
                <a:latin typeface="Arial Unicode MS" pitchFamily="34" charset="-128"/>
                <a:ea typeface="Arial Unicode MS" pitchFamily="34" charset="-128"/>
                <a:cs typeface="Arial Unicode MS" pitchFamily="34" charset="-128"/>
              </a:rPr>
              <a:t> 7 Il leur répondit: Ce n'est pas à vous de connaître les temps ou les moments que le Père a fixés de sa propre autorité.</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just"/>
            <a:endParaRPr lang="en-US" sz="4800" b="1" dirty="0" smtClean="0">
              <a:solidFill>
                <a:srgbClr val="46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800" b="1" dirty="0" smtClean="0">
                <a:solidFill>
                  <a:srgbClr val="460000"/>
                </a:solidFill>
                <a:latin typeface="Arial Unicode MS" pitchFamily="34" charset="-128"/>
                <a:ea typeface="Arial Unicode MS" pitchFamily="34" charset="-128"/>
                <a:cs typeface="Arial Unicode MS" pitchFamily="34" charset="-128"/>
              </a:rPr>
              <a:t>8 </a:t>
            </a:r>
            <a:r>
              <a:rPr lang="fr-FR" sz="4800" b="1" dirty="0" smtClean="0">
                <a:solidFill>
                  <a:srgbClr val="460000"/>
                </a:solidFill>
                <a:latin typeface="Arial Unicode MS" pitchFamily="34" charset="-128"/>
                <a:ea typeface="Arial Unicode MS" pitchFamily="34" charset="-128"/>
                <a:cs typeface="Arial Unicode MS" pitchFamily="34" charset="-128"/>
              </a:rPr>
              <a:t>Mais vous recevrez une puissance, le Saint-Esprit survenant sur vous, et vous serez mes témoins à </a:t>
            </a:r>
            <a:r>
              <a:rPr lang="fr-FR" sz="4800" b="1" dirty="0" smtClean="0">
                <a:solidFill>
                  <a:srgbClr val="FF0000"/>
                </a:solidFill>
                <a:latin typeface="Arial Unicode MS" pitchFamily="34" charset="-128"/>
                <a:ea typeface="Arial Unicode MS" pitchFamily="34" charset="-128"/>
                <a:cs typeface="Arial Unicode MS" pitchFamily="34" charset="-128"/>
              </a:rPr>
              <a:t>Jérusalem, dans toute la Judée, dans la Samarie, et jusqu'aux extrémités de la terre</a:t>
            </a:r>
            <a:r>
              <a:rPr lang="fr-FR" sz="4800" b="1" dirty="0" smtClean="0">
                <a:solidFill>
                  <a:srgbClr val="FF0000"/>
                </a:solidFill>
                <a:latin typeface="Arial Unicode MS" pitchFamily="34" charset="-128"/>
                <a:ea typeface="Arial Unicode MS" pitchFamily="34" charset="-128"/>
                <a:cs typeface="Arial Unicode MS" pitchFamily="34" charset="-128"/>
              </a:rPr>
              <a:t>.</a:t>
            </a:r>
            <a:endParaRPr lang="en-US"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lvl="0" algn="just"/>
            <a:r>
              <a:rPr lang="fr-FR" sz="4800" b="1" dirty="0" smtClean="0">
                <a:solidFill>
                  <a:srgbClr val="460000"/>
                </a:solidFill>
                <a:latin typeface="Arial Unicode MS" pitchFamily="34" charset="-128"/>
                <a:ea typeface="Arial Unicode MS" pitchFamily="34" charset="-128"/>
                <a:cs typeface="Arial Unicode MS" pitchFamily="34" charset="-128"/>
              </a:rPr>
              <a:t>Souvenez-vous </a:t>
            </a:r>
            <a:r>
              <a:rPr lang="fr-FR" sz="4800" b="1" dirty="0" smtClean="0">
                <a:solidFill>
                  <a:srgbClr val="460000"/>
                </a:solidFill>
                <a:latin typeface="Arial Unicode MS" pitchFamily="34" charset="-128"/>
                <a:ea typeface="Arial Unicode MS" pitchFamily="34" charset="-128"/>
                <a:cs typeface="Arial Unicode MS" pitchFamily="34" charset="-128"/>
              </a:rPr>
              <a:t>que les disciples cherchaient </a:t>
            </a:r>
            <a:r>
              <a:rPr lang="fr-FR" sz="4800" b="1" u="sng" dirty="0" smtClean="0">
                <a:solidFill>
                  <a:srgbClr val="460000"/>
                </a:solidFill>
                <a:latin typeface="Arial Unicode MS" pitchFamily="34" charset="-128"/>
                <a:ea typeface="Arial Unicode MS" pitchFamily="34" charset="-128"/>
                <a:cs typeface="Arial Unicode MS" pitchFamily="34" charset="-128"/>
              </a:rPr>
              <a:t>la puissance de Dieu pour leur donner l’autorité et la gloire dans le royaume physique</a:t>
            </a:r>
            <a:r>
              <a:rPr lang="fr-FR" sz="4800" b="1" dirty="0" smtClean="0">
                <a:solidFill>
                  <a:srgbClr val="460000"/>
                </a:solidFill>
                <a:latin typeface="Arial Unicode MS" pitchFamily="34" charset="-128"/>
                <a:ea typeface="Arial Unicode MS" pitchFamily="34" charset="-128"/>
                <a:cs typeface="Arial Unicode MS" pitchFamily="34" charset="-128"/>
              </a:rPr>
              <a:t>. </a:t>
            </a:r>
            <a:endParaRPr lang="en-US" sz="4800" b="1" dirty="0" smtClean="0">
              <a:solidFill>
                <a:srgbClr val="460000"/>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0000"/>
                </a:solidFill>
                <a:latin typeface="Arial Unicode MS" pitchFamily="34" charset="-128"/>
                <a:ea typeface="Arial Unicode MS" pitchFamily="34" charset="-128"/>
                <a:cs typeface="Arial Unicode MS" pitchFamily="34" charset="-128"/>
              </a:rPr>
              <a:t>Jésus leur a dit qu’il leur donnerait la puissance pour être des témoins. </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460000"/>
                </a:solidFill>
                <a:latin typeface="Arial Unicode MS" pitchFamily="34" charset="-128"/>
                <a:ea typeface="Arial Unicode MS" pitchFamily="34" charset="-128"/>
                <a:cs typeface="Arial Unicode MS" pitchFamily="34" charset="-128"/>
              </a:rPr>
              <a:t>Cher ami, voulez-vous prier pour que l’Esprit saint vienne sur vous en puissance, afin d’être un meilleur témoin </a:t>
            </a:r>
            <a:r>
              <a:rPr lang="fr-FR" sz="4800" b="1" dirty="0" smtClean="0">
                <a:solidFill>
                  <a:srgbClr val="460000"/>
                </a:solidFill>
                <a:latin typeface="Arial Unicode MS" pitchFamily="34" charset="-128"/>
                <a:ea typeface="Arial Unicode MS" pitchFamily="34" charset="-128"/>
                <a:cs typeface="Arial Unicode MS" pitchFamily="34" charset="-128"/>
              </a:rPr>
              <a:t>?</a:t>
            </a:r>
            <a:endParaRPr lang="en-US" sz="4800" b="1" dirty="0" smtClean="0">
              <a:solidFill>
                <a:srgbClr val="46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lvl="0" algn="just"/>
            <a:r>
              <a:rPr lang="fr-FR" sz="4800" b="1" dirty="0" smtClean="0">
                <a:solidFill>
                  <a:srgbClr val="460000"/>
                </a:solidFill>
                <a:latin typeface="Arial Unicode MS" pitchFamily="34" charset="-128"/>
                <a:ea typeface="Arial Unicode MS" pitchFamily="34" charset="-128"/>
                <a:cs typeface="Arial Unicode MS" pitchFamily="34" charset="-128"/>
              </a:rPr>
              <a:t>Il </a:t>
            </a:r>
            <a:r>
              <a:rPr lang="fr-FR" sz="4800" b="1" dirty="0" smtClean="0">
                <a:solidFill>
                  <a:srgbClr val="460000"/>
                </a:solidFill>
                <a:latin typeface="Arial Unicode MS" pitchFamily="34" charset="-128"/>
                <a:ea typeface="Arial Unicode MS" pitchFamily="34" charset="-128"/>
                <a:cs typeface="Arial Unicode MS" pitchFamily="34" charset="-128"/>
              </a:rPr>
              <a:t>y a, à mon avis, un large débat sur la signification du don des langues dans l’église naissante. </a:t>
            </a:r>
            <a:endParaRPr lang="en-US" sz="4800" b="1" dirty="0" smtClean="0">
              <a:solidFill>
                <a:srgbClr val="460000"/>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0000"/>
                </a:solidFill>
                <a:latin typeface="Arial Unicode MS" pitchFamily="34" charset="-128"/>
                <a:ea typeface="Arial Unicode MS" pitchFamily="34" charset="-128"/>
                <a:cs typeface="Arial Unicode MS" pitchFamily="34" charset="-128"/>
              </a:rPr>
              <a:t>Ce que Actes 2:7-11 révèle correspond-il au don des langues ? </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460000"/>
                </a:solidFill>
                <a:latin typeface="Arial Unicode MS" pitchFamily="34" charset="-128"/>
                <a:ea typeface="Arial Unicode MS" pitchFamily="34" charset="-128"/>
                <a:cs typeface="Arial Unicode MS" pitchFamily="34" charset="-128"/>
              </a:rPr>
              <a:t>(La description de cet événement est très claire : le don des langues était la capacité de parler dans des langues étrangères.)</a:t>
            </a:r>
            <a:endParaRPr lang="en-US" sz="4800" b="1" dirty="0" smtClean="0">
              <a:solidFill>
                <a:srgbClr val="460000"/>
              </a:solidFill>
              <a:latin typeface="Arial Unicode MS" pitchFamily="34" charset="-128"/>
              <a:ea typeface="Arial Unicode MS" pitchFamily="34" charset="-128"/>
              <a:cs typeface="Arial Unicode MS" pitchFamily="34" charset="-128"/>
            </a:endParaRPr>
          </a:p>
          <a:p>
            <a:pPr algn="just"/>
            <a:endParaRPr lang="en-US" sz="4800" b="1" dirty="0" smtClean="0">
              <a:solidFill>
                <a:srgbClr val="46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algn="just"/>
            <a:r>
              <a:rPr lang="fr-FR" sz="4800" b="1" dirty="0" smtClean="0">
                <a:solidFill>
                  <a:srgbClr val="460000"/>
                </a:solidFill>
                <a:latin typeface="Arial Unicode MS" pitchFamily="34" charset="-128"/>
                <a:ea typeface="Arial Unicode MS" pitchFamily="34" charset="-128"/>
                <a:cs typeface="Arial Unicode MS" pitchFamily="34" charset="-128"/>
              </a:rPr>
              <a:t>Pourquoi </a:t>
            </a:r>
            <a:r>
              <a:rPr lang="fr-FR" sz="4800" b="1" dirty="0" smtClean="0">
                <a:solidFill>
                  <a:srgbClr val="460000"/>
                </a:solidFill>
                <a:latin typeface="Arial Unicode MS" pitchFamily="34" charset="-128"/>
                <a:ea typeface="Arial Unicode MS" pitchFamily="34" charset="-128"/>
                <a:cs typeface="Arial Unicode MS" pitchFamily="34" charset="-128"/>
              </a:rPr>
              <a:t>ce don était-il important pour les témoins de l’évangile ? (Lisez à nouveau Actes 2:5. </a:t>
            </a:r>
            <a:endParaRPr lang="fr-FR" sz="4800" b="1" dirty="0" smtClean="0">
              <a:solidFill>
                <a:srgbClr val="460000"/>
              </a:solidFill>
              <a:latin typeface="Arial Unicode MS" pitchFamily="34" charset="-128"/>
              <a:ea typeface="Arial Unicode MS" pitchFamily="34" charset="-128"/>
              <a:cs typeface="Arial Unicode MS" pitchFamily="34" charset="-128"/>
            </a:endParaRPr>
          </a:p>
          <a:p>
            <a:pPr algn="just"/>
            <a:r>
              <a:rPr lang="fr-FR" sz="4800" b="1" dirty="0" err="1" smtClean="0">
                <a:solidFill>
                  <a:srgbClr val="FF0000"/>
                </a:solidFill>
                <a:latin typeface="Arial Unicode MS" pitchFamily="34" charset="-128"/>
                <a:ea typeface="Arial Unicode MS" pitchFamily="34" charset="-128"/>
                <a:cs typeface="Arial Unicode MS" pitchFamily="34" charset="-128"/>
              </a:rPr>
              <a:t>Ac</a:t>
            </a:r>
            <a:r>
              <a:rPr lang="fr-FR" sz="4800" b="1" dirty="0" smtClean="0">
                <a:solidFill>
                  <a:srgbClr val="FF0000"/>
                </a:solidFill>
                <a:latin typeface="Arial Unicode MS" pitchFamily="34" charset="-128"/>
                <a:ea typeface="Arial Unicode MS" pitchFamily="34" charset="-128"/>
                <a:cs typeface="Arial Unicode MS" pitchFamily="34" charset="-128"/>
              </a:rPr>
              <a:t> </a:t>
            </a:r>
            <a:r>
              <a:rPr lang="fr-FR" sz="4800" b="1" dirty="0" smtClean="0">
                <a:solidFill>
                  <a:srgbClr val="FF0000"/>
                </a:solidFill>
                <a:latin typeface="Arial Unicode MS" pitchFamily="34" charset="-128"/>
                <a:ea typeface="Arial Unicode MS" pitchFamily="34" charset="-128"/>
                <a:cs typeface="Arial Unicode MS" pitchFamily="34" charset="-128"/>
              </a:rPr>
              <a:t>2:5 ¶ Or, il y avait en séjour à Jérusalem des Juifs, hommes pieux, de toutes les nations qui sont sous le ciel.</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460000"/>
                </a:solidFill>
                <a:latin typeface="Arial Unicode MS" pitchFamily="34" charset="-128"/>
                <a:ea typeface="Arial Unicode MS" pitchFamily="34" charset="-128"/>
                <a:cs typeface="Arial Unicode MS" pitchFamily="34" charset="-128"/>
              </a:rPr>
              <a:t> Il y avait à Jérusalem des Juifs de chaque nation. C’est le meilleur moyen de commencer à propager l’évangile de Jésus, le Messie ressuscité</a:t>
            </a:r>
            <a:r>
              <a:rPr lang="fr-FR" sz="4800" b="1" dirty="0" smtClean="0">
                <a:solidFill>
                  <a:srgbClr val="460000"/>
                </a:solidFill>
                <a:latin typeface="Arial Unicode MS" pitchFamily="34" charset="-128"/>
                <a:ea typeface="Arial Unicode MS" pitchFamily="34" charset="-128"/>
                <a:cs typeface="Arial Unicode MS" pitchFamily="34" charset="-128"/>
              </a:rPr>
              <a:t>.)</a:t>
            </a:r>
            <a:endParaRPr lang="en-US" sz="4800" b="1" dirty="0" smtClean="0">
              <a:solidFill>
                <a:srgbClr val="46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lvl="0" algn="just"/>
            <a:r>
              <a:rPr lang="fr-FR" sz="4800" b="1" dirty="0" smtClean="0">
                <a:solidFill>
                  <a:srgbClr val="460000"/>
                </a:solidFill>
                <a:latin typeface="Arial Unicode MS" pitchFamily="34" charset="-128"/>
                <a:ea typeface="Arial Unicode MS" pitchFamily="34" charset="-128"/>
                <a:cs typeface="Arial Unicode MS" pitchFamily="34" charset="-128"/>
              </a:rPr>
              <a:t>Le </a:t>
            </a:r>
            <a:r>
              <a:rPr lang="fr-FR" sz="4800" b="1" dirty="0" smtClean="0">
                <a:solidFill>
                  <a:srgbClr val="460000"/>
                </a:solidFill>
                <a:latin typeface="Arial Unicode MS" pitchFamily="34" charset="-128"/>
                <a:ea typeface="Arial Unicode MS" pitchFamily="34" charset="-128"/>
                <a:cs typeface="Arial Unicode MS" pitchFamily="34" charset="-128"/>
              </a:rPr>
              <a:t>don d’une langue incohérente peut-il promouvoir l’évangile ? (Je suis loin d’être sûr que "les langues [...] des anges" (1 Corinthiens 13:1) sont une langue étrangère</a:t>
            </a:r>
            <a:r>
              <a:rPr lang="fr-FR" sz="4800" b="1" dirty="0" smtClean="0">
                <a:solidFill>
                  <a:srgbClr val="460000"/>
                </a:solidFill>
                <a:latin typeface="Arial Unicode MS" pitchFamily="34" charset="-128"/>
                <a:ea typeface="Arial Unicode MS" pitchFamily="34" charset="-128"/>
                <a:cs typeface="Arial Unicode MS" pitchFamily="34" charset="-128"/>
              </a:rPr>
              <a:t>.</a:t>
            </a:r>
            <a:endParaRPr lang="en-US" sz="4800" b="1" dirty="0" smtClean="0">
              <a:solidFill>
                <a:srgbClr val="460000"/>
              </a:solidFill>
              <a:latin typeface="Arial Unicode MS" pitchFamily="34" charset="-128"/>
              <a:ea typeface="Arial Unicode MS" pitchFamily="34" charset="-128"/>
              <a:cs typeface="Arial Unicode MS" pitchFamily="34" charset="-128"/>
            </a:endParaRPr>
          </a:p>
          <a:p>
            <a:pPr algn="just"/>
            <a:r>
              <a:rPr lang="fr-FR" sz="4800" b="1" dirty="0" smtClean="0">
                <a:solidFill>
                  <a:srgbClr val="FF0000"/>
                </a:solidFill>
                <a:latin typeface="Arial Unicode MS" pitchFamily="34" charset="-128"/>
                <a:ea typeface="Arial Unicode MS" pitchFamily="34" charset="-128"/>
                <a:cs typeface="Arial Unicode MS" pitchFamily="34" charset="-128"/>
              </a:rPr>
              <a:t>Quoi qu’il en soit, </a:t>
            </a:r>
            <a:r>
              <a:rPr lang="fr-FR" sz="4800" b="1" u="sng" dirty="0" smtClean="0">
                <a:solidFill>
                  <a:srgbClr val="FF0000"/>
                </a:solidFill>
                <a:latin typeface="Arial Unicode MS" pitchFamily="34" charset="-128"/>
                <a:ea typeface="Arial Unicode MS" pitchFamily="34" charset="-128"/>
                <a:cs typeface="Arial Unicode MS" pitchFamily="34" charset="-128"/>
              </a:rPr>
              <a:t>quelle logique y a-t-il dans le don d’une langue qui ne peut pas être comprise</a:t>
            </a:r>
            <a:r>
              <a:rPr lang="fr-FR" sz="4800" b="1" dirty="0" smtClean="0">
                <a:solidFill>
                  <a:srgbClr val="FF0000"/>
                </a:solidFill>
                <a:latin typeface="Arial Unicode MS" pitchFamily="34" charset="-128"/>
                <a:ea typeface="Arial Unicode MS" pitchFamily="34" charset="-128"/>
                <a:cs typeface="Arial Unicode MS" pitchFamily="34" charset="-128"/>
              </a:rPr>
              <a:t> ? La puissance doit être utilisée pour témoigner</a:t>
            </a:r>
            <a:r>
              <a:rPr lang="fr-FR" sz="4800" b="1" dirty="0" smtClean="0">
                <a:solidFill>
                  <a:srgbClr val="FF0000"/>
                </a:solidFill>
                <a:latin typeface="Arial Unicode MS" pitchFamily="34" charset="-128"/>
                <a:ea typeface="Arial Unicode MS" pitchFamily="34" charset="-128"/>
                <a:cs typeface="Arial Unicode MS" pitchFamily="34" charset="-128"/>
              </a:rPr>
              <a:t>.                                                                                                                                                                                                                                                                                                                                   </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sz="48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800" b="1" dirty="0" smtClean="0">
                <a:solidFill>
                  <a:srgbClr val="460000"/>
                </a:solidFill>
                <a:latin typeface="Arial Unicode MS" pitchFamily="34" charset="-128"/>
                <a:ea typeface="Arial Unicode MS" pitchFamily="34" charset="-128"/>
                <a:cs typeface="Arial Unicode MS" pitchFamily="34" charset="-128"/>
              </a:rPr>
              <a:t>Parler </a:t>
            </a:r>
            <a:r>
              <a:rPr lang="fr-FR" sz="4800" b="1" dirty="0" smtClean="0">
                <a:solidFill>
                  <a:srgbClr val="460000"/>
                </a:solidFill>
                <a:latin typeface="Arial Unicode MS" pitchFamily="34" charset="-128"/>
                <a:ea typeface="Arial Unicode MS" pitchFamily="34" charset="-128"/>
                <a:cs typeface="Arial Unicode MS" pitchFamily="34" charset="-128"/>
              </a:rPr>
              <a:t>une langue que personne ne comprend semble être un étrange témoignage. Voir 1 Corinthiens 14:6-12</a:t>
            </a:r>
            <a:r>
              <a:rPr lang="fr-FR" sz="4800" b="1" dirty="0" smtClean="0">
                <a:solidFill>
                  <a:srgbClr val="460000"/>
                </a:solidFill>
                <a:latin typeface="Arial Unicode MS" pitchFamily="34" charset="-128"/>
                <a:ea typeface="Arial Unicode MS" pitchFamily="34" charset="-128"/>
                <a:cs typeface="Arial Unicode MS" pitchFamily="34" charset="-128"/>
              </a:rPr>
              <a:t>.)</a:t>
            </a:r>
            <a:endParaRPr lang="en-US" sz="4800" b="1" dirty="0" smtClean="0">
              <a:solidFill>
                <a:srgbClr val="460000"/>
              </a:solidFill>
              <a:latin typeface="Arial Unicode MS" pitchFamily="34" charset="-128"/>
              <a:ea typeface="Arial Unicode MS" pitchFamily="34" charset="-128"/>
              <a:cs typeface="Arial Unicode MS" pitchFamily="34" charset="-128"/>
            </a:endParaRPr>
          </a:p>
          <a:p>
            <a:pPr algn="just"/>
            <a:r>
              <a:rPr lang="fr-FR" sz="4800" b="1" dirty="0" smtClean="0">
                <a:solidFill>
                  <a:srgbClr val="FF0000"/>
                </a:solidFill>
                <a:latin typeface="Arial Unicode MS" pitchFamily="34" charset="-128"/>
                <a:ea typeface="Arial Unicode MS" pitchFamily="34" charset="-128"/>
                <a:cs typeface="Arial Unicode MS" pitchFamily="34" charset="-128"/>
              </a:rPr>
              <a:t>Lisez Actes 2:13-16. </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800" b="1" dirty="0" err="1" smtClean="0">
                <a:solidFill>
                  <a:srgbClr val="460000"/>
                </a:solidFill>
                <a:latin typeface="Arial Unicode MS" pitchFamily="34" charset="-128"/>
                <a:ea typeface="Arial Unicode MS" pitchFamily="34" charset="-128"/>
                <a:cs typeface="Arial Unicode MS" pitchFamily="34" charset="-128"/>
              </a:rPr>
              <a:t>Ac</a:t>
            </a:r>
            <a:r>
              <a:rPr lang="fr-FR" sz="4800" b="1" dirty="0" smtClean="0">
                <a:solidFill>
                  <a:srgbClr val="460000"/>
                </a:solidFill>
                <a:latin typeface="Arial Unicode MS" pitchFamily="34" charset="-128"/>
                <a:ea typeface="Arial Unicode MS" pitchFamily="34" charset="-128"/>
                <a:cs typeface="Arial Unicode MS" pitchFamily="34" charset="-128"/>
              </a:rPr>
              <a:t> 2:13 Mais d'autres se moquaient, et disaient: Ils sont pleins de vin doux.</a:t>
            </a:r>
            <a:endParaRPr lang="en-US" sz="4800" b="1" dirty="0" smtClean="0">
              <a:solidFill>
                <a:srgbClr val="460000"/>
              </a:solidFill>
              <a:latin typeface="Arial Unicode MS" pitchFamily="34" charset="-128"/>
              <a:ea typeface="Arial Unicode MS" pitchFamily="34" charset="-128"/>
              <a:cs typeface="Arial Unicode MS" pitchFamily="34" charset="-128"/>
            </a:endParaRPr>
          </a:p>
          <a:p>
            <a:pPr algn="just"/>
            <a:endParaRPr lang="en-US" sz="4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400" b="1" dirty="0" smtClean="0">
                <a:solidFill>
                  <a:srgbClr val="460000"/>
                </a:solidFill>
                <a:latin typeface="Arial Unicode MS" pitchFamily="34" charset="-128"/>
                <a:ea typeface="Arial Unicode MS" pitchFamily="34" charset="-128"/>
                <a:cs typeface="Arial Unicode MS" pitchFamily="34" charset="-128"/>
              </a:rPr>
              <a:t>14 </a:t>
            </a:r>
            <a:r>
              <a:rPr lang="fr-FR" sz="4400" b="1" dirty="0" smtClean="0">
                <a:solidFill>
                  <a:srgbClr val="460000"/>
                </a:solidFill>
                <a:latin typeface="Arial Unicode MS" pitchFamily="34" charset="-128"/>
                <a:ea typeface="Arial Unicode MS" pitchFamily="34" charset="-128"/>
                <a:cs typeface="Arial Unicode MS" pitchFamily="34" charset="-128"/>
              </a:rPr>
              <a:t>¶ Alors Pierre, se présentant avec les onze, éleva la voix, et leur parla en ces termes: Hommes Juifs, et vous tous qui séjournez à Jérusalem, sachez ceci, et prêtez l'oreille à mes paroles!</a:t>
            </a:r>
            <a:endParaRPr lang="en-US" sz="4400" b="1" dirty="0" smtClean="0">
              <a:solidFill>
                <a:srgbClr val="460000"/>
              </a:solidFill>
              <a:latin typeface="Arial Unicode MS" pitchFamily="34" charset="-128"/>
              <a:ea typeface="Arial Unicode MS" pitchFamily="34" charset="-128"/>
              <a:cs typeface="Arial Unicode MS" pitchFamily="34" charset="-128"/>
            </a:endParaRPr>
          </a:p>
          <a:p>
            <a:pPr algn="just"/>
            <a:r>
              <a:rPr lang="fr-FR" sz="4400" b="1" dirty="0" smtClean="0">
                <a:solidFill>
                  <a:srgbClr val="460000"/>
                </a:solidFill>
                <a:latin typeface="Arial Unicode MS" pitchFamily="34" charset="-128"/>
                <a:ea typeface="Arial Unicode MS" pitchFamily="34" charset="-128"/>
                <a:cs typeface="Arial Unicode MS" pitchFamily="34" charset="-128"/>
              </a:rPr>
              <a:t> </a:t>
            </a:r>
            <a:r>
              <a:rPr lang="fr-FR" sz="4400" b="1" dirty="0" smtClean="0">
                <a:solidFill>
                  <a:srgbClr val="FF0000"/>
                </a:solidFill>
                <a:latin typeface="Arial Unicode MS" pitchFamily="34" charset="-128"/>
                <a:ea typeface="Arial Unicode MS" pitchFamily="34" charset="-128"/>
                <a:cs typeface="Arial Unicode MS" pitchFamily="34" charset="-128"/>
              </a:rPr>
              <a:t>15 Ces gens ne sont pas ivres, comme vous le supposez, car c'est la troisième heure du jour.</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endParaRPr lang="en-US" sz="4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5400" b="1" dirty="0" smtClean="0">
                <a:solidFill>
                  <a:srgbClr val="460000"/>
                </a:solidFill>
                <a:latin typeface="Arial Unicode MS" pitchFamily="34" charset="-128"/>
                <a:ea typeface="Arial Unicode MS" pitchFamily="34" charset="-128"/>
                <a:cs typeface="Arial Unicode MS" pitchFamily="34" charset="-128"/>
              </a:rPr>
              <a:t>16 </a:t>
            </a:r>
            <a:r>
              <a:rPr lang="fr-FR" sz="5400" b="1" dirty="0" smtClean="0">
                <a:solidFill>
                  <a:srgbClr val="460000"/>
                </a:solidFill>
                <a:latin typeface="Arial Unicode MS" pitchFamily="34" charset="-128"/>
                <a:ea typeface="Arial Unicode MS" pitchFamily="34" charset="-128"/>
                <a:cs typeface="Arial Unicode MS" pitchFamily="34" charset="-128"/>
              </a:rPr>
              <a:t>Mais c'est ici ce qui a été dit par le prophète Joël</a:t>
            </a:r>
            <a:r>
              <a:rPr lang="fr-FR" sz="5400" b="1" dirty="0" smtClean="0">
                <a:solidFill>
                  <a:srgbClr val="460000"/>
                </a:solidFill>
                <a:latin typeface="Arial Unicode MS" pitchFamily="34" charset="-128"/>
                <a:ea typeface="Arial Unicode MS" pitchFamily="34" charset="-128"/>
                <a:cs typeface="Arial Unicode MS" pitchFamily="34" charset="-128"/>
              </a:rPr>
              <a:t>:</a:t>
            </a:r>
            <a:endParaRPr lang="en-US" sz="5400" b="1" dirty="0" smtClean="0">
              <a:solidFill>
                <a:srgbClr val="460000"/>
              </a:solidFill>
              <a:latin typeface="Arial Unicode MS" pitchFamily="34" charset="-128"/>
              <a:ea typeface="Arial Unicode MS" pitchFamily="34" charset="-128"/>
              <a:cs typeface="Arial Unicode MS" pitchFamily="34" charset="-128"/>
            </a:endParaRPr>
          </a:p>
          <a:p>
            <a:pPr algn="just"/>
            <a:r>
              <a:rPr lang="fr-FR" sz="5400" b="1" dirty="0" smtClean="0">
                <a:solidFill>
                  <a:srgbClr val="FF0000"/>
                </a:solidFill>
                <a:latin typeface="Arial Unicode MS" pitchFamily="34" charset="-128"/>
                <a:ea typeface="Arial Unicode MS" pitchFamily="34" charset="-128"/>
                <a:cs typeface="Arial Unicode MS" pitchFamily="34" charset="-128"/>
              </a:rPr>
              <a:t>Quand l’Esprit saint viendra en puissance dans votre vie, y aura-t-il des incrédules ?</a:t>
            </a:r>
            <a:endParaRPr lang="en-US" sz="5400" b="1" dirty="0" smtClean="0">
              <a:solidFill>
                <a:srgbClr val="FF0000"/>
              </a:solidFill>
              <a:latin typeface="Arial Unicode MS" pitchFamily="34" charset="-128"/>
              <a:ea typeface="Arial Unicode MS" pitchFamily="34" charset="-128"/>
              <a:cs typeface="Arial Unicode MS" pitchFamily="34" charset="-128"/>
            </a:endParaRPr>
          </a:p>
          <a:p>
            <a:pPr>
              <a:buNone/>
            </a:pPr>
            <a:endParaRPr lang="en-US" sz="48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ctr">
              <a:buNone/>
            </a:pPr>
            <a:r>
              <a:rPr lang="fr-FR" sz="4800" b="1" dirty="0" smtClean="0">
                <a:solidFill>
                  <a:schemeClr val="tx1"/>
                </a:solidFill>
                <a:latin typeface="Arial Unicode MS" pitchFamily="34" charset="-128"/>
                <a:ea typeface="Arial Unicode MS" pitchFamily="34" charset="-128"/>
                <a:cs typeface="Arial Unicode MS" pitchFamily="34" charset="-128"/>
              </a:rPr>
              <a:t>III.     LE </a:t>
            </a:r>
            <a:r>
              <a:rPr lang="fr-FR" sz="4800" b="1" dirty="0" smtClean="0">
                <a:solidFill>
                  <a:schemeClr val="tx1"/>
                </a:solidFill>
                <a:latin typeface="Arial Unicode MS" pitchFamily="34" charset="-128"/>
                <a:ea typeface="Arial Unicode MS" pitchFamily="34" charset="-128"/>
                <a:cs typeface="Arial Unicode MS" pitchFamily="34" charset="-128"/>
              </a:rPr>
              <a:t>MESSAGE</a:t>
            </a:r>
            <a:endParaRPr lang="en-US" sz="4800" b="1" dirty="0" smtClean="0">
              <a:solidFill>
                <a:schemeClr val="tx1"/>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0000"/>
                </a:solidFill>
                <a:latin typeface="Arial Unicode MS" pitchFamily="34" charset="-128"/>
                <a:ea typeface="Arial Unicode MS" pitchFamily="34" charset="-128"/>
                <a:cs typeface="Arial Unicode MS" pitchFamily="34" charset="-128"/>
              </a:rPr>
              <a:t>Lisez Actes 2:22-24. </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800" b="1" dirty="0" err="1" smtClean="0">
                <a:solidFill>
                  <a:srgbClr val="0033CC"/>
                </a:solidFill>
                <a:latin typeface="Arial Unicode MS" pitchFamily="34" charset="-128"/>
                <a:ea typeface="Arial Unicode MS" pitchFamily="34" charset="-128"/>
                <a:cs typeface="Arial Unicode MS" pitchFamily="34" charset="-128"/>
              </a:rPr>
              <a:t>Ac</a:t>
            </a:r>
            <a:r>
              <a:rPr lang="fr-FR" sz="4800" b="1" dirty="0" smtClean="0">
                <a:solidFill>
                  <a:srgbClr val="0033CC"/>
                </a:solidFill>
                <a:latin typeface="Arial Unicode MS" pitchFamily="34" charset="-128"/>
                <a:ea typeface="Arial Unicode MS" pitchFamily="34" charset="-128"/>
                <a:cs typeface="Arial Unicode MS" pitchFamily="34" charset="-128"/>
              </a:rPr>
              <a:t> 2:22 Hommes Israélites, écoutez ces paroles! Jésus de Nazareth, cet homme à qui Dieu a rendu témoignage devant vous </a:t>
            </a:r>
            <a:r>
              <a:rPr lang="fr-FR" sz="4800" b="1" dirty="0" smtClean="0">
                <a:solidFill>
                  <a:srgbClr val="FF0000"/>
                </a:solidFill>
                <a:latin typeface="Arial Unicode MS" pitchFamily="34" charset="-128"/>
                <a:ea typeface="Arial Unicode MS" pitchFamily="34" charset="-128"/>
                <a:cs typeface="Arial Unicode MS" pitchFamily="34" charset="-128"/>
              </a:rPr>
              <a:t>par les miracles, les prodiges et les signes qu'il a opérés par lui au milieu de vous, comme vous le savez vous-mêmes</a:t>
            </a:r>
            <a:r>
              <a:rPr lang="fr-FR" sz="4800" b="1" dirty="0" smtClean="0">
                <a:solidFill>
                  <a:srgbClr val="FF0000"/>
                </a:solidFill>
                <a:latin typeface="Arial Unicode MS" pitchFamily="34" charset="-128"/>
                <a:ea typeface="Arial Unicode MS" pitchFamily="34" charset="-128"/>
                <a:cs typeface="Arial Unicode MS" pitchFamily="34" charset="-128"/>
              </a:rPr>
              <a:t>;</a:t>
            </a:r>
            <a:endParaRPr lang="en-US"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800" b="1" dirty="0" smtClean="0">
                <a:solidFill>
                  <a:srgbClr val="0033CC"/>
                </a:solidFill>
                <a:latin typeface="Arial Unicode MS" pitchFamily="34" charset="-128"/>
                <a:ea typeface="Arial Unicode MS" pitchFamily="34" charset="-128"/>
                <a:cs typeface="Arial Unicode MS" pitchFamily="34" charset="-128"/>
              </a:rPr>
              <a:t>23 </a:t>
            </a:r>
            <a:r>
              <a:rPr lang="fr-FR" sz="4800" b="1" dirty="0" smtClean="0">
                <a:solidFill>
                  <a:srgbClr val="0033CC"/>
                </a:solidFill>
                <a:latin typeface="Arial Unicode MS" pitchFamily="34" charset="-128"/>
                <a:ea typeface="Arial Unicode MS" pitchFamily="34" charset="-128"/>
                <a:cs typeface="Arial Unicode MS" pitchFamily="34" charset="-128"/>
              </a:rPr>
              <a:t>cet homme, livré selon le dessein arrêté et selon la prescience de Dieu, vous l'avez crucifié, vous l'avez fait mourir par la main des impies.</a:t>
            </a:r>
            <a:endParaRPr lang="en-US" sz="48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800" b="1" dirty="0" smtClean="0">
                <a:solidFill>
                  <a:srgbClr val="FF0000"/>
                </a:solidFill>
                <a:latin typeface="Arial Unicode MS" pitchFamily="34" charset="-128"/>
                <a:ea typeface="Arial Unicode MS" pitchFamily="34" charset="-128"/>
                <a:cs typeface="Arial Unicode MS" pitchFamily="34" charset="-128"/>
              </a:rPr>
              <a:t> 24 Dieu l'a ressuscité, en le délivrant des liens de la mort, parce qu'il n'était pas possible qu'il fût retenu par elle</a:t>
            </a:r>
            <a:r>
              <a:rPr lang="fr-FR" sz="4800" b="1" dirty="0" smtClean="0">
                <a:solidFill>
                  <a:srgbClr val="FF0000"/>
                </a:solidFill>
                <a:latin typeface="Arial Unicode MS" pitchFamily="34" charset="-128"/>
                <a:ea typeface="Arial Unicode MS" pitchFamily="34" charset="-128"/>
                <a:cs typeface="Arial Unicode MS" pitchFamily="34" charset="-128"/>
              </a:rPr>
              <a:t>.</a:t>
            </a:r>
            <a:endParaRPr lang="en-US"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800" b="1" dirty="0" smtClean="0">
                <a:solidFill>
                  <a:srgbClr val="0033CC"/>
                </a:solidFill>
                <a:latin typeface="Arial Unicode MS" pitchFamily="34" charset="-128"/>
                <a:ea typeface="Arial Unicode MS" pitchFamily="34" charset="-128"/>
                <a:cs typeface="Arial Unicode MS" pitchFamily="34" charset="-128"/>
              </a:rPr>
              <a:t>Quel </a:t>
            </a:r>
            <a:r>
              <a:rPr lang="fr-FR" sz="4800" b="1" dirty="0" smtClean="0">
                <a:solidFill>
                  <a:srgbClr val="0033CC"/>
                </a:solidFill>
                <a:latin typeface="Arial Unicode MS" pitchFamily="34" charset="-128"/>
                <a:ea typeface="Arial Unicode MS" pitchFamily="34" charset="-128"/>
                <a:cs typeface="Arial Unicode MS" pitchFamily="34" charset="-128"/>
              </a:rPr>
              <a:t>est le message de l’Esprit saint </a:t>
            </a:r>
            <a:r>
              <a:rPr lang="fr-FR" sz="4800" b="1" dirty="0" smtClean="0">
                <a:solidFill>
                  <a:srgbClr val="0033CC"/>
                </a:solidFill>
                <a:latin typeface="Arial Unicode MS" pitchFamily="34" charset="-128"/>
                <a:ea typeface="Arial Unicode MS" pitchFamily="34" charset="-128"/>
                <a:cs typeface="Arial Unicode MS" pitchFamily="34" charset="-128"/>
              </a:rPr>
              <a:t>?</a:t>
            </a:r>
            <a:r>
              <a:rPr lang="fr-FR" sz="4800" b="1" dirty="0" smtClean="0">
                <a:solidFill>
                  <a:srgbClr val="0033CC"/>
                </a:solidFill>
                <a:latin typeface="Arial Unicode MS" pitchFamily="34" charset="-128"/>
                <a:ea typeface="Arial Unicode MS" pitchFamily="34" charset="-128"/>
                <a:cs typeface="Arial Unicode MS" pitchFamily="34" charset="-128"/>
              </a:rPr>
              <a:t> </a:t>
            </a:r>
            <a:endParaRPr lang="en-US" sz="4800" b="1" dirty="0" smtClean="0">
              <a:solidFill>
                <a:srgbClr val="0033CC"/>
              </a:solidFill>
              <a:latin typeface="Arial Unicode MS" pitchFamily="34" charset="-128"/>
              <a:ea typeface="Arial Unicode MS" pitchFamily="34" charset="-128"/>
              <a:cs typeface="Arial Unicode MS" pitchFamily="34" charset="-128"/>
            </a:endParaRPr>
          </a:p>
          <a:p>
            <a:pPr lvl="0" algn="just"/>
            <a:r>
              <a:rPr lang="en-US" sz="4800" b="1" dirty="0" err="1" smtClean="0">
                <a:solidFill>
                  <a:srgbClr val="FF0000"/>
                </a:solidFill>
                <a:latin typeface="Arial Unicode MS" pitchFamily="34" charset="-128"/>
                <a:ea typeface="Arial Unicode MS" pitchFamily="34" charset="-128"/>
                <a:cs typeface="Arial Unicode MS" pitchFamily="34" charset="-128"/>
              </a:rPr>
              <a:t>Lisez</a:t>
            </a:r>
            <a:r>
              <a:rPr lang="en-US" sz="4800" b="1" dirty="0" smtClean="0">
                <a:solidFill>
                  <a:srgbClr val="FF0000"/>
                </a:solidFill>
                <a:latin typeface="Arial Unicode MS" pitchFamily="34" charset="-128"/>
                <a:ea typeface="Arial Unicode MS" pitchFamily="34" charset="-128"/>
                <a:cs typeface="Arial Unicode MS" pitchFamily="34" charset="-128"/>
              </a:rPr>
              <a:t> </a:t>
            </a:r>
            <a:r>
              <a:rPr lang="en-US" sz="4800" b="1" dirty="0" err="1" smtClean="0">
                <a:solidFill>
                  <a:srgbClr val="FF0000"/>
                </a:solidFill>
                <a:latin typeface="Arial Unicode MS" pitchFamily="34" charset="-128"/>
                <a:ea typeface="Arial Unicode MS" pitchFamily="34" charset="-128"/>
                <a:cs typeface="Arial Unicode MS" pitchFamily="34" charset="-128"/>
              </a:rPr>
              <a:t>Actes</a:t>
            </a:r>
            <a:r>
              <a:rPr lang="en-US" sz="4800" b="1" dirty="0" smtClean="0">
                <a:solidFill>
                  <a:srgbClr val="FF0000"/>
                </a:solidFill>
                <a:latin typeface="Arial Unicode MS" pitchFamily="34" charset="-128"/>
                <a:ea typeface="Arial Unicode MS" pitchFamily="34" charset="-128"/>
                <a:cs typeface="Arial Unicode MS" pitchFamily="34" charset="-128"/>
              </a:rPr>
              <a:t> 2:37.</a:t>
            </a:r>
          </a:p>
          <a:p>
            <a:pPr algn="just"/>
            <a:r>
              <a:rPr lang="fr-FR" sz="4800" b="1" dirty="0" err="1" smtClean="0">
                <a:solidFill>
                  <a:srgbClr val="0033CC"/>
                </a:solidFill>
                <a:latin typeface="Arial Unicode MS" pitchFamily="34" charset="-128"/>
                <a:ea typeface="Arial Unicode MS" pitchFamily="34" charset="-128"/>
                <a:cs typeface="Arial Unicode MS" pitchFamily="34" charset="-128"/>
              </a:rPr>
              <a:t>Ac</a:t>
            </a:r>
            <a:r>
              <a:rPr lang="fr-FR" sz="4800" b="1" dirty="0" smtClean="0">
                <a:solidFill>
                  <a:srgbClr val="0033CC"/>
                </a:solidFill>
                <a:latin typeface="Arial Unicode MS" pitchFamily="34" charset="-128"/>
                <a:ea typeface="Arial Unicode MS" pitchFamily="34" charset="-128"/>
                <a:cs typeface="Arial Unicode MS" pitchFamily="34" charset="-128"/>
              </a:rPr>
              <a:t> 2:37 ¶ Après avoir entendu ce discours, ils eurent le cœur vivement touché, et ils dirent à Pierre et aux autres apôtres: </a:t>
            </a:r>
            <a:r>
              <a:rPr lang="fr-FR" sz="4800" b="1" u="sng" dirty="0" smtClean="0">
                <a:solidFill>
                  <a:srgbClr val="0033CC"/>
                </a:solidFill>
                <a:latin typeface="Arial Unicode MS" pitchFamily="34" charset="-128"/>
                <a:ea typeface="Arial Unicode MS" pitchFamily="34" charset="-128"/>
                <a:cs typeface="Arial Unicode MS" pitchFamily="34" charset="-128"/>
              </a:rPr>
              <a:t>Hommes frères, que ferons-nous</a:t>
            </a:r>
            <a:r>
              <a:rPr lang="fr-FR" sz="4800" b="1" dirty="0" smtClean="0">
                <a:solidFill>
                  <a:srgbClr val="0033CC"/>
                </a:solidFill>
                <a:latin typeface="Arial Unicode MS" pitchFamily="34" charset="-128"/>
                <a:ea typeface="Arial Unicode MS" pitchFamily="34" charset="-128"/>
                <a:cs typeface="Arial Unicode MS" pitchFamily="34" charset="-128"/>
              </a:rPr>
              <a:t>?</a:t>
            </a:r>
            <a:endParaRPr lang="en-US" sz="48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fr-FR" sz="4800" b="1" dirty="0" smtClean="0">
                <a:solidFill>
                  <a:srgbClr val="0033CC"/>
                </a:solidFill>
                <a:latin typeface="Arial Unicode MS" pitchFamily="34" charset="-128"/>
                <a:ea typeface="Arial Unicode MS" pitchFamily="34" charset="-128"/>
                <a:cs typeface="Arial Unicode MS" pitchFamily="34" charset="-128"/>
              </a:rPr>
              <a:t>Quelle </a:t>
            </a:r>
            <a:r>
              <a:rPr lang="fr-FR" sz="4800" b="1" dirty="0" smtClean="0">
                <a:solidFill>
                  <a:srgbClr val="0033CC"/>
                </a:solidFill>
                <a:latin typeface="Arial Unicode MS" pitchFamily="34" charset="-128"/>
                <a:ea typeface="Arial Unicode MS" pitchFamily="34" charset="-128"/>
                <a:cs typeface="Arial Unicode MS" pitchFamily="34" charset="-128"/>
              </a:rPr>
              <a:t>est la réaction à l’audition d’un message rempli d’Esprit ? (La repentance</a:t>
            </a:r>
            <a:r>
              <a:rPr lang="fr-FR" sz="4800" b="1" dirty="0" smtClean="0">
                <a:solidFill>
                  <a:srgbClr val="0033CC"/>
                </a:solidFill>
                <a:latin typeface="Arial Unicode MS" pitchFamily="34" charset="-128"/>
                <a:ea typeface="Arial Unicode MS" pitchFamily="34" charset="-128"/>
                <a:cs typeface="Arial Unicode MS" pitchFamily="34" charset="-128"/>
              </a:rPr>
              <a:t>.)</a:t>
            </a:r>
            <a:endParaRPr lang="en-US" sz="48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0000"/>
                </a:solidFill>
                <a:latin typeface="Arial Unicode MS" pitchFamily="34" charset="-128"/>
                <a:ea typeface="Arial Unicode MS" pitchFamily="34" charset="-128"/>
                <a:cs typeface="Arial Unicode MS" pitchFamily="34" charset="-128"/>
              </a:rPr>
              <a:t>Cher ami, voulez-vous avoir la puissance de l’Esprit saint dans votre vie ? </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0033CC"/>
                </a:solidFill>
                <a:latin typeface="Arial Unicode MS" pitchFamily="34" charset="-128"/>
                <a:ea typeface="Arial Unicode MS" pitchFamily="34" charset="-128"/>
                <a:cs typeface="Arial Unicode MS" pitchFamily="34" charset="-128"/>
              </a:rPr>
              <a:t>Priez aujourd’hui pour le don d’être un témoin rempli de puissance, rempli de l’Esprit</a:t>
            </a:r>
            <a:r>
              <a:rPr lang="fr-FR" sz="4800" b="1" dirty="0" smtClean="0">
                <a:solidFill>
                  <a:srgbClr val="0033CC"/>
                </a:solidFill>
                <a:latin typeface="Arial Unicode MS" pitchFamily="34" charset="-128"/>
                <a:ea typeface="Arial Unicode MS" pitchFamily="34" charset="-128"/>
                <a:cs typeface="Arial Unicode MS" pitchFamily="34" charset="-128"/>
              </a:rPr>
              <a:t>.</a:t>
            </a:r>
            <a:endParaRPr lang="en-US" sz="48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800" b="1" dirty="0" smtClean="0">
                <a:solidFill>
                  <a:srgbClr val="FF0000"/>
                </a:solidFill>
                <a:latin typeface="Arial Unicode MS" pitchFamily="34" charset="-128"/>
                <a:ea typeface="Arial Unicode MS" pitchFamily="34" charset="-128"/>
                <a:cs typeface="Arial Unicode MS" pitchFamily="34" charset="-128"/>
              </a:rPr>
              <a:t>IV. </a:t>
            </a:r>
            <a:r>
              <a:rPr lang="fr-FR" sz="4800" b="1" dirty="0" smtClean="0">
                <a:solidFill>
                  <a:srgbClr val="FF0000"/>
                </a:solidFill>
                <a:latin typeface="Arial Unicode MS" pitchFamily="34" charset="-128"/>
                <a:ea typeface="Arial Unicode MS" pitchFamily="34" charset="-128"/>
                <a:cs typeface="Arial Unicode MS" pitchFamily="34" charset="-128"/>
              </a:rPr>
              <a:t>La </a:t>
            </a:r>
            <a:r>
              <a:rPr lang="fr-FR" sz="4800" b="1" dirty="0" smtClean="0">
                <a:solidFill>
                  <a:srgbClr val="FF0000"/>
                </a:solidFill>
                <a:latin typeface="Arial Unicode MS" pitchFamily="34" charset="-128"/>
                <a:ea typeface="Arial Unicode MS" pitchFamily="34" charset="-128"/>
                <a:cs typeface="Arial Unicode MS" pitchFamily="34" charset="-128"/>
              </a:rPr>
              <a:t>semaine prochaine : Le baptême du Saint-Esprit</a:t>
            </a:r>
            <a:r>
              <a:rPr lang="fr-FR" sz="4800" b="1" dirty="0" smtClean="0">
                <a:solidFill>
                  <a:srgbClr val="FF0000"/>
                </a:solidFill>
              </a:rPr>
              <a:t>.</a:t>
            </a:r>
            <a:endParaRPr lang="en-US" sz="4800" dirty="0">
              <a:solidFill>
                <a:srgbClr val="FF0000"/>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a:p>
            <a:pPr algn="just"/>
            <a:r>
              <a:rPr lang="en-US" sz="3600" b="1" dirty="0" smtClean="0">
                <a:solidFill>
                  <a:srgbClr val="002060"/>
                </a:solidFill>
              </a:rPr>
              <a:t>You can also text your questions to me at </a:t>
            </a:r>
            <a:r>
              <a:rPr lang="en-US" sz="3600" b="1" dirty="0" smtClean="0">
                <a:solidFill>
                  <a:srgbClr val="FF0000"/>
                </a:solidFill>
              </a:rPr>
              <a:t>(617) 291 3559</a:t>
            </a:r>
            <a:endParaRPr lang="en-US" sz="3600" b="1" dirty="0">
              <a:solidFill>
                <a:srgbClr val="FF0000"/>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algn="ctr">
              <a:buNone/>
            </a:pPr>
            <a:r>
              <a:rPr lang="en-US" sz="4400" dirty="0" smtClean="0">
                <a:solidFill>
                  <a:srgbClr val="C00000"/>
                </a:solidFill>
              </a:rPr>
              <a:t>ANNOUNCEMENTS</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p>
          <a:p>
            <a:pPr lvl="1"/>
            <a:r>
              <a:rPr lang="en-US" sz="3600" b="1" dirty="0" smtClean="0">
                <a:solidFill>
                  <a:srgbClr val="003300"/>
                </a:solidFill>
              </a:rPr>
              <a:t>SATURDAY</a:t>
            </a:r>
          </a:p>
          <a:p>
            <a:pPr lvl="1"/>
            <a:r>
              <a:rPr lang="en-US" sz="3200" b="1" dirty="0" smtClean="0"/>
              <a:t>1:30-3:00PM--------------CTRC YOUTH  (</a:t>
            </a:r>
            <a:r>
              <a:rPr lang="en-US" sz="3200" b="1" u="sng" dirty="0" smtClean="0">
                <a:solidFill>
                  <a:srgbClr val="0000CC"/>
                </a:solidFill>
              </a:rPr>
              <a:t>zoom</a:t>
            </a:r>
            <a:r>
              <a:rPr lang="en-US" sz="3200" b="1" dirty="0" smtClean="0"/>
              <a:t>)</a:t>
            </a:r>
          </a:p>
          <a:p>
            <a:pPr lvl="1"/>
            <a:r>
              <a:rPr lang="en-US" sz="3200" b="1" dirty="0" smtClean="0"/>
              <a:t>3:00-5:00PM -------CTRC KIDS (</a:t>
            </a:r>
            <a:r>
              <a:rPr lang="en-US" sz="3200" b="1" dirty="0" smtClean="0">
                <a:solidFill>
                  <a:srgbClr val="0033CC"/>
                </a:solidFill>
              </a:rPr>
              <a:t>zoom</a:t>
            </a:r>
            <a:r>
              <a:rPr lang="en-US" sz="3200" b="1" dirty="0" smtClean="0"/>
              <a:t>)</a:t>
            </a:r>
          </a:p>
          <a:p>
            <a:pPr lvl="1"/>
            <a:r>
              <a:rPr lang="en-US" sz="3600" b="1" dirty="0" smtClean="0"/>
              <a:t>7:00-9:00PM--------CTRC LADIES</a:t>
            </a:r>
            <a:r>
              <a:rPr lang="en-US" sz="3600" dirty="0" smtClean="0"/>
              <a:t> # </a:t>
            </a:r>
            <a:r>
              <a:rPr lang="en-US" sz="3600" b="1" dirty="0" smtClean="0"/>
              <a:t>(</a:t>
            </a:r>
            <a:r>
              <a:rPr lang="en-US" sz="3600" b="1" u="sng" dirty="0" smtClean="0">
                <a:solidFill>
                  <a:srgbClr val="0000CC"/>
                </a:solidFill>
              </a:rPr>
              <a:t>774) 217 6502 </a:t>
            </a:r>
          </a:p>
          <a:p>
            <a:pPr lvl="1">
              <a:buNone/>
            </a:pPr>
            <a:endParaRPr lang="en-US" sz="3600" b="1" u="sng" dirty="0" smtClean="0">
              <a:solidFill>
                <a:srgbClr val="0000CC"/>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smtClean="0">
                <a:solidFill>
                  <a:srgbClr val="0033CC"/>
                </a:solidFill>
              </a:rPr>
              <a:t>FLASH! </a:t>
            </a:r>
            <a:r>
              <a:rPr lang="fr-FR" sz="4800" b="1" u="sng" dirty="0" smtClean="0">
                <a:solidFill>
                  <a:srgbClr val="FF3300"/>
                </a:solidFill>
              </a:rPr>
              <a:t>FLASH! </a:t>
            </a:r>
            <a:r>
              <a:rPr lang="fr-FR" sz="4800" b="1" u="sng" dirty="0" smtClean="0">
                <a:solidFill>
                  <a:srgbClr val="0033CC"/>
                </a:solidFill>
              </a:rPr>
              <a:t>FLASH!</a:t>
            </a:r>
          </a:p>
          <a:p>
            <a:pPr algn="ctr">
              <a:buNone/>
            </a:pPr>
            <a:r>
              <a:rPr lang="fr-FR" sz="4000" b="1" dirty="0" smtClean="0">
                <a:solidFill>
                  <a:srgbClr val="0033CC"/>
                </a:solidFill>
              </a:rPr>
              <a:t>SUNDAY SERVICES</a:t>
            </a:r>
          </a:p>
          <a:p>
            <a:pPr algn="ctr">
              <a:buNone/>
            </a:pPr>
            <a:r>
              <a:rPr lang="fr-FR" sz="4000" b="1" dirty="0" smtClean="0">
                <a:solidFill>
                  <a:srgbClr val="460000"/>
                </a:solidFill>
              </a:rPr>
              <a:t>AM CREOLE FRENCH SERVICE 9-11 AM</a:t>
            </a:r>
          </a:p>
          <a:p>
            <a:pPr algn="ctr">
              <a:buNone/>
            </a:pPr>
            <a:r>
              <a:rPr lang="fr-FR" sz="4000" b="1" dirty="0" smtClean="0">
                <a:solidFill>
                  <a:srgbClr val="FF0000"/>
                </a:solidFill>
              </a:rPr>
              <a:t>SECOND ENGLISH WORSHIP SERVICE </a:t>
            </a:r>
          </a:p>
          <a:p>
            <a:pPr algn="ctr">
              <a:buNone/>
            </a:pPr>
            <a:r>
              <a:rPr lang="fr-FR" sz="4000" b="1" dirty="0" smtClean="0">
                <a:solidFill>
                  <a:srgbClr val="FF0000"/>
                </a:solidFill>
              </a:rPr>
              <a:t>12:00PM TO 2:00PM</a:t>
            </a:r>
          </a:p>
          <a:p>
            <a:pPr algn="ctr">
              <a:buNone/>
            </a:pPr>
            <a:r>
              <a:rPr lang="fr-FR" sz="4000" b="1" dirty="0" smtClean="0">
                <a:solidFill>
                  <a:srgbClr val="460000"/>
                </a:solidFill>
              </a:rPr>
              <a:t>15 CARY ST, BROCKTON MASS 02302</a:t>
            </a:r>
          </a:p>
          <a:p>
            <a:pPr algn="ctr">
              <a:buNone/>
            </a:pPr>
            <a:r>
              <a:rPr lang="fr-FR" sz="4000" b="1" dirty="0" smtClean="0">
                <a:solidFill>
                  <a:srgbClr val="460000"/>
                </a:solidFill>
              </a:rPr>
              <a:t>TEL: 857-318-3307</a:t>
            </a:r>
          </a:p>
          <a:p>
            <a:r>
              <a:rPr lang="fr-FR" sz="5400" dirty="0" smtClean="0"/>
              <a:t>PRIÈRE FINALE</a:t>
            </a:r>
          </a:p>
          <a:p>
            <a:r>
              <a:rPr lang="fr-FR" sz="5400" dirty="0" smtClean="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22853</TotalTime>
  <Words>1757</Words>
  <Application>Microsoft Office PowerPoint</Application>
  <PresentationFormat>On-screen Show (4:3)</PresentationFormat>
  <Paragraphs>164</Paragraphs>
  <Slides>55</Slides>
  <Notes>9</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CHRIST THE ROCK CONGREGATION PRÉSENTE ÉTUDIONS LA BIBLE  ORATEUR: PASTEUR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234</cp:revision>
  <dcterms:created xsi:type="dcterms:W3CDTF">2022-04-13T13:36:19Z</dcterms:created>
  <dcterms:modified xsi:type="dcterms:W3CDTF">2023-02-14T15:50:31Z</dcterms:modified>
</cp:coreProperties>
</file>