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304" r:id="rId2"/>
    <p:sldId id="1480" r:id="rId3"/>
    <p:sldId id="1540" r:id="rId4"/>
    <p:sldId id="1538" r:id="rId5"/>
    <p:sldId id="1541" r:id="rId6"/>
    <p:sldId id="1549" r:id="rId7"/>
    <p:sldId id="1542" r:id="rId8"/>
    <p:sldId id="1551" r:id="rId9"/>
    <p:sldId id="1552" r:id="rId10"/>
    <p:sldId id="1550" r:id="rId11"/>
    <p:sldId id="1543" r:id="rId12"/>
    <p:sldId id="1553" r:id="rId13"/>
    <p:sldId id="1509" r:id="rId14"/>
    <p:sldId id="1554" r:id="rId15"/>
    <p:sldId id="1555" r:id="rId16"/>
    <p:sldId id="1556" r:id="rId17"/>
    <p:sldId id="1557" r:id="rId18"/>
    <p:sldId id="1558" r:id="rId19"/>
    <p:sldId id="1502" r:id="rId20"/>
    <p:sldId id="1522" r:id="rId21"/>
    <p:sldId id="1529" r:id="rId22"/>
    <p:sldId id="1532" r:id="rId23"/>
    <p:sldId id="1523" r:id="rId24"/>
    <p:sldId id="1533" r:id="rId25"/>
    <p:sldId id="1537" r:id="rId26"/>
    <p:sldId id="1534" r:id="rId27"/>
    <p:sldId id="1535" r:id="rId28"/>
    <p:sldId id="1503" r:id="rId29"/>
    <p:sldId id="1514" r:id="rId30"/>
    <p:sldId id="1515" r:id="rId31"/>
    <p:sldId id="1516" r:id="rId32"/>
    <p:sldId id="1517" r:id="rId33"/>
    <p:sldId id="1510" r:id="rId34"/>
    <p:sldId id="1518" r:id="rId35"/>
    <p:sldId id="1519" r:id="rId36"/>
    <p:sldId id="1520" r:id="rId37"/>
    <p:sldId id="1521" r:id="rId38"/>
    <p:sldId id="1511" r:id="rId39"/>
    <p:sldId id="1512" r:id="rId40"/>
    <p:sldId id="1513" r:id="rId41"/>
    <p:sldId id="316" r:id="rId42"/>
    <p:sldId id="407" r:id="rId43"/>
    <p:sldId id="318"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460000"/>
    <a:srgbClr val="FF3300"/>
    <a:srgbClr val="FC0AFC"/>
    <a:srgbClr val="00FF00"/>
    <a:srgbClr val="99FF33"/>
    <a:srgbClr val="0DE52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1" autoAdjust="0"/>
    <p:restoredTop sz="94407" autoAdjust="0"/>
  </p:normalViewPr>
  <p:slideViewPr>
    <p:cSldViewPr>
      <p:cViewPr varScale="1">
        <p:scale>
          <a:sx n="69" d="100"/>
          <a:sy n="69" d="100"/>
        </p:scale>
        <p:origin x="-1104" y="-102"/>
      </p:cViewPr>
      <p:guideLst>
        <p:guide orient="horz" pos="2160"/>
        <p:guide pos="2880"/>
      </p:guideLst>
    </p:cSldViewPr>
  </p:slideViewPr>
  <p:outlineViewPr>
    <p:cViewPr>
      <p:scale>
        <a:sx n="33" d="100"/>
        <a:sy n="33" d="100"/>
      </p:scale>
      <p:origin x="48" y="4346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2/7/2023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581207-D212-45AE-B60F-0C7B3FAE7BD5}" type="datetimeFigureOut">
              <a:rPr lang="en-US" smtClean="0"/>
              <a:pPr/>
              <a:t>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581207-D212-45AE-B60F-0C7B3FAE7BD5}" type="datetimeFigureOut">
              <a:rPr lang="en-US" smtClean="0"/>
              <a:pPr/>
              <a:t>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81207-D212-45AE-B60F-0C7B3FAE7BD5}" type="datetimeFigureOut">
              <a:rPr lang="en-US" smtClean="0"/>
              <a:pPr/>
              <a:t>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2/7/2023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rgbClr val="0070C0"/>
          </a:solidFill>
        </p:spPr>
        <p:txBody>
          <a:bodyPr>
            <a:normAutofit fontScale="90000"/>
          </a:bodyPr>
          <a:lstStyle/>
          <a:p>
            <a:r>
              <a:rPr lang="en-US" sz="3600" b="1" dirty="0" smtClean="0"/>
              <a:t>CHRIST THE ROCK CONGREGATION</a:t>
            </a:r>
            <a:br>
              <a:rPr lang="en-US" sz="3600" b="1" dirty="0" smtClean="0"/>
            </a:br>
            <a:r>
              <a:rPr lang="en-US" sz="3600" b="1" dirty="0" smtClean="0">
                <a:solidFill>
                  <a:schemeClr val="bg1"/>
                </a:solidFill>
              </a:rPr>
              <a:t>PRÉSENTE</a:t>
            </a:r>
            <a:br>
              <a:rPr lang="en-US" sz="3600" b="1" dirty="0" smtClean="0">
                <a:solidFill>
                  <a:schemeClr val="bg1"/>
                </a:solidFill>
              </a:rPr>
            </a:br>
            <a:r>
              <a:rPr lang="en-US" sz="3600" b="1" dirty="0" smtClean="0">
                <a:solidFill>
                  <a:schemeClr val="bg1"/>
                </a:solidFill>
              </a:rPr>
              <a:t>ÉTUDIONS LA BIBLE </a:t>
            </a:r>
            <a:r>
              <a:rPr lang="en-US" sz="3600" b="1" dirty="0" smtClean="0"/>
              <a:t/>
            </a:r>
            <a:br>
              <a:rPr lang="en-US" sz="3600" b="1" dirty="0" smtClean="0"/>
            </a:br>
            <a:r>
              <a:rPr lang="en-US" sz="3600" b="1" dirty="0" smtClean="0"/>
              <a:t>ORATEUR: PASTEUR MARC E SIMEON</a:t>
            </a:r>
            <a:endParaRPr lang="en-US" sz="3600" b="1" dirty="0"/>
          </a:p>
        </p:txBody>
      </p:sp>
      <p:sp>
        <p:nvSpPr>
          <p:cNvPr id="3" name="Subtitle 2"/>
          <p:cNvSpPr>
            <a:spLocks noGrp="1"/>
          </p:cNvSpPr>
          <p:nvPr>
            <p:ph type="subTitle" idx="1"/>
          </p:nvPr>
        </p:nvSpPr>
        <p:spPr>
          <a:xfrm>
            <a:off x="0" y="2971800"/>
            <a:ext cx="9144000" cy="3429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r>
              <a:rPr lang="fr-FR" b="1" dirty="0">
                <a:solidFill>
                  <a:srgbClr val="00FF00"/>
                </a:solidFill>
              </a:rPr>
              <a:t>VENDREDI </a:t>
            </a:r>
            <a:r>
              <a:rPr lang="fr-FR" b="1" dirty="0" smtClean="0">
                <a:solidFill>
                  <a:srgbClr val="00FF00"/>
                </a:solidFill>
              </a:rPr>
              <a:t>10</a:t>
            </a:r>
            <a:r>
              <a:rPr lang="fr-FR" b="1" dirty="0" smtClean="0">
                <a:solidFill>
                  <a:srgbClr val="00FF00"/>
                </a:solidFill>
              </a:rPr>
              <a:t> </a:t>
            </a:r>
            <a:r>
              <a:rPr lang="fr-FR" b="1" dirty="0" smtClean="0">
                <a:solidFill>
                  <a:srgbClr val="00FF00"/>
                </a:solidFill>
              </a:rPr>
              <a:t>FEVRIER 2023 </a:t>
            </a:r>
            <a:endParaRPr lang="en-US" dirty="0">
              <a:solidFill>
                <a:srgbClr val="00FF00"/>
              </a:solidFill>
            </a:endParaRPr>
          </a:p>
          <a:p>
            <a:r>
              <a:rPr lang="fr-FR" b="1" dirty="0">
                <a:solidFill>
                  <a:srgbClr val="FFFF00"/>
                </a:solidFill>
                <a:latin typeface="Copperplate Gothic Light" pitchFamily="34" charset="0"/>
              </a:rPr>
              <a:t>ETUDE BIBLIQUE </a:t>
            </a:r>
            <a:r>
              <a:rPr lang="fr-FR" b="1" dirty="0" smtClean="0">
                <a:solidFill>
                  <a:srgbClr val="FFFF00"/>
                </a:solidFill>
                <a:latin typeface="Copperplate Gothic Light" pitchFamily="34" charset="0"/>
              </a:rPr>
              <a:t>43ÈME </a:t>
            </a:r>
            <a:r>
              <a:rPr lang="fr-FR" b="1" dirty="0" smtClean="0">
                <a:solidFill>
                  <a:srgbClr val="FFFF00"/>
                </a:solidFill>
                <a:latin typeface="Copperplate Gothic Light" pitchFamily="34" charset="0"/>
              </a:rPr>
              <a:t>SESSION </a:t>
            </a:r>
            <a:endParaRPr lang="en-US" b="1" dirty="0">
              <a:solidFill>
                <a:srgbClr val="FFFF00"/>
              </a:solidFill>
              <a:latin typeface="Copperplate Gothic Light" pitchFamily="34" charset="0"/>
            </a:endParaRPr>
          </a:p>
          <a:p>
            <a:r>
              <a:rPr lang="fr-FR" sz="4800" dirty="0" smtClean="0">
                <a:solidFill>
                  <a:schemeClr val="bg1"/>
                </a:solidFill>
              </a:rPr>
              <a:t>LE SAINT ESPRIT</a:t>
            </a:r>
            <a:endParaRPr lang="en-US" sz="4800" dirty="0" smtClean="0">
              <a:solidFill>
                <a:schemeClr val="bg1"/>
              </a:solidFill>
            </a:endParaRPr>
          </a:p>
          <a:p>
            <a:r>
              <a:rPr lang="fr-FR" sz="4000" dirty="0" smtClean="0">
                <a:solidFill>
                  <a:srgbClr val="FC0AFC"/>
                </a:solidFill>
              </a:rPr>
              <a:t>Étude 04  La promesse du Saint Esprit (Joël 2, Matthieu 3, Actes 1)</a:t>
            </a:r>
            <a:endParaRPr lang="en-US" sz="4000" dirty="0" smtClean="0">
              <a:solidFill>
                <a:srgbClr val="FC0AFC"/>
              </a:solidFill>
            </a:endParaRPr>
          </a:p>
          <a:p>
            <a:r>
              <a:rPr lang="en-US" sz="4000" dirty="0" smtClean="0"/>
              <a:t>Copyright © 2006, Bruce N. Cameron, J.D.</a:t>
            </a:r>
            <a:endParaRPr lang="en-US" sz="4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2">
            <a:schemeClr val="dk1">
              <a:shade val="50000"/>
            </a:schemeClr>
          </a:lnRef>
          <a:fillRef idx="1">
            <a:schemeClr val="dk1"/>
          </a:fillRef>
          <a:effectRef idx="0">
            <a:schemeClr val="dk1"/>
          </a:effectRef>
          <a:fontRef idx="minor">
            <a:schemeClr val="lt1"/>
          </a:fontRef>
        </p:style>
        <p:txBody>
          <a:bodyPr>
            <a:normAutofit fontScale="85000" lnSpcReduction="20000"/>
          </a:bodyPr>
          <a:lstStyle/>
          <a:p>
            <a:pPr algn="ctr">
              <a:buNone/>
            </a:pPr>
            <a:r>
              <a:rPr lang="fr-FR" sz="4400" b="1" dirty="0" smtClean="0">
                <a:latin typeface="Copperplate Gothic Light" pitchFamily="34" charset="0"/>
                <a:ea typeface="Arial Unicode MS" pitchFamily="34" charset="-128"/>
                <a:cs typeface="Arial Unicode MS" pitchFamily="34" charset="-128"/>
              </a:rPr>
              <a:t>Introduction :</a:t>
            </a:r>
            <a:r>
              <a:rPr lang="fr-FR" sz="4400" dirty="0" smtClean="0">
                <a:latin typeface="Arial Unicode MS" pitchFamily="34" charset="-128"/>
                <a:ea typeface="Arial Unicode MS" pitchFamily="34" charset="-128"/>
                <a:cs typeface="Arial Unicode MS" pitchFamily="34" charset="-128"/>
              </a:rPr>
              <a:t> </a:t>
            </a:r>
            <a:endParaRPr lang="fr-FR" sz="4400" dirty="0" smtClean="0">
              <a:latin typeface="Arial Unicode MS" pitchFamily="34" charset="-128"/>
              <a:ea typeface="Arial Unicode MS" pitchFamily="34" charset="-128"/>
              <a:cs typeface="Arial Unicode MS" pitchFamily="34" charset="-128"/>
            </a:endParaRPr>
          </a:p>
          <a:p>
            <a:pPr algn="just"/>
            <a:r>
              <a:rPr lang="fr-FR" sz="4400" dirty="0" smtClean="0">
                <a:latin typeface="Arial Unicode MS" pitchFamily="34" charset="-128"/>
                <a:ea typeface="Arial Unicode MS" pitchFamily="34" charset="-128"/>
                <a:cs typeface="Arial Unicode MS" pitchFamily="34" charset="-128"/>
              </a:rPr>
              <a:t>Vous </a:t>
            </a:r>
            <a:r>
              <a:rPr lang="fr-FR" sz="4400" dirty="0" smtClean="0">
                <a:latin typeface="Arial Unicode MS" pitchFamily="34" charset="-128"/>
                <a:ea typeface="Arial Unicode MS" pitchFamily="34" charset="-128"/>
                <a:cs typeface="Arial Unicode MS" pitchFamily="34" charset="-128"/>
              </a:rPr>
              <a:t>a-t-on déjà promis quelque chose que vous désiriez vraiment ? </a:t>
            </a:r>
            <a:endParaRPr lang="fr-FR" sz="4400" dirty="0" smtClean="0">
              <a:latin typeface="Arial Unicode MS" pitchFamily="34" charset="-128"/>
              <a:ea typeface="Arial Unicode MS" pitchFamily="34" charset="-128"/>
              <a:cs typeface="Arial Unicode MS" pitchFamily="34" charset="-128"/>
            </a:endParaRPr>
          </a:p>
          <a:p>
            <a:pPr algn="just"/>
            <a:r>
              <a:rPr lang="fr-FR" sz="4400" dirty="0" smtClean="0">
                <a:latin typeface="Arial Unicode MS" pitchFamily="34" charset="-128"/>
                <a:ea typeface="Arial Unicode MS" pitchFamily="34" charset="-128"/>
                <a:cs typeface="Arial Unicode MS" pitchFamily="34" charset="-128"/>
              </a:rPr>
              <a:t>Une </a:t>
            </a:r>
            <a:r>
              <a:rPr lang="fr-FR" sz="4400" dirty="0" smtClean="0">
                <a:latin typeface="Arial Unicode MS" pitchFamily="34" charset="-128"/>
                <a:ea typeface="Arial Unicode MS" pitchFamily="34" charset="-128"/>
                <a:cs typeface="Arial Unicode MS" pitchFamily="34" charset="-128"/>
              </a:rPr>
              <a:t>promotion professionnelle ? </a:t>
            </a:r>
            <a:endParaRPr lang="fr-FR" sz="4400" dirty="0" smtClean="0">
              <a:latin typeface="Arial Unicode MS" pitchFamily="34" charset="-128"/>
              <a:ea typeface="Arial Unicode MS" pitchFamily="34" charset="-128"/>
              <a:cs typeface="Arial Unicode MS" pitchFamily="34" charset="-128"/>
            </a:endParaRPr>
          </a:p>
          <a:p>
            <a:pPr algn="just"/>
            <a:r>
              <a:rPr lang="fr-FR" sz="4400" dirty="0" smtClean="0">
                <a:latin typeface="Arial Unicode MS" pitchFamily="34" charset="-128"/>
                <a:ea typeface="Arial Unicode MS" pitchFamily="34" charset="-128"/>
                <a:cs typeface="Arial Unicode MS" pitchFamily="34" charset="-128"/>
              </a:rPr>
              <a:t>Un </a:t>
            </a:r>
            <a:r>
              <a:rPr lang="fr-FR" sz="4400" dirty="0" smtClean="0">
                <a:latin typeface="Arial Unicode MS" pitchFamily="34" charset="-128"/>
                <a:ea typeface="Arial Unicode MS" pitchFamily="34" charset="-128"/>
                <a:cs typeface="Arial Unicode MS" pitchFamily="34" charset="-128"/>
              </a:rPr>
              <a:t>don d’argent ? Le mariage ? </a:t>
            </a:r>
            <a:endParaRPr lang="fr-FR" sz="4400" dirty="0" smtClean="0">
              <a:latin typeface="Arial Unicode MS" pitchFamily="34" charset="-128"/>
              <a:ea typeface="Arial Unicode MS" pitchFamily="34" charset="-128"/>
              <a:cs typeface="Arial Unicode MS" pitchFamily="34" charset="-128"/>
            </a:endParaRPr>
          </a:p>
          <a:p>
            <a:pPr algn="just"/>
            <a:r>
              <a:rPr lang="fr-FR" sz="4400" dirty="0" smtClean="0">
                <a:latin typeface="Arial Unicode MS" pitchFamily="34" charset="-128"/>
                <a:ea typeface="Arial Unicode MS" pitchFamily="34" charset="-128"/>
                <a:cs typeface="Arial Unicode MS" pitchFamily="34" charset="-128"/>
              </a:rPr>
              <a:t>Une </a:t>
            </a:r>
            <a:r>
              <a:rPr lang="fr-FR" sz="4400" dirty="0" smtClean="0">
                <a:latin typeface="Arial Unicode MS" pitchFamily="34" charset="-128"/>
                <a:ea typeface="Arial Unicode MS" pitchFamily="34" charset="-128"/>
                <a:cs typeface="Arial Unicode MS" pitchFamily="34" charset="-128"/>
              </a:rPr>
              <a:t>nouvelle voiture ? Des vacances ? </a:t>
            </a:r>
            <a:endParaRPr lang="en-US" sz="4400" dirty="0" smtClean="0">
              <a:latin typeface="Arial Unicode MS" pitchFamily="34" charset="-128"/>
              <a:ea typeface="Arial Unicode MS" pitchFamily="34" charset="-128"/>
              <a:cs typeface="Arial Unicode MS" pitchFamily="34" charset="-128"/>
            </a:endParaRPr>
          </a:p>
          <a:p>
            <a:pPr lvl="0" algn="just"/>
            <a:r>
              <a:rPr lang="fr-FR" sz="4400" dirty="0" smtClean="0">
                <a:latin typeface="Arial Unicode MS" pitchFamily="34" charset="-128"/>
                <a:ea typeface="Arial Unicode MS" pitchFamily="34" charset="-128"/>
                <a:cs typeface="Arial Unicode MS" pitchFamily="34" charset="-128"/>
              </a:rPr>
              <a:t>Comment anticipez-vous le cadeau ? Je ne sais pas ce qu’il en est pour vous, mais moi je tire un grand </a:t>
            </a:r>
            <a:r>
              <a:rPr lang="fr-FR" sz="4400" b="1" dirty="0" smtClean="0">
                <a:latin typeface="Arial Unicode MS" pitchFamily="34" charset="-128"/>
                <a:ea typeface="Arial Unicode MS" pitchFamily="34" charset="-128"/>
                <a:cs typeface="Arial Unicode MS" pitchFamily="34" charset="-128"/>
              </a:rPr>
              <a:t>plaisir de l’attente</a:t>
            </a:r>
            <a:r>
              <a:rPr lang="fr-FR" sz="4400" dirty="0" smtClean="0">
                <a:latin typeface="Arial Unicode MS" pitchFamily="34" charset="-128"/>
                <a:ea typeface="Arial Unicode MS" pitchFamily="34" charset="-128"/>
                <a:cs typeface="Arial Unicode MS" pitchFamily="34" charset="-128"/>
              </a:rPr>
              <a:t>. J’avoue qu’elle s’est parfois avérée être aussi agréable que le cadeau en soi - et même peut-être mieux ! </a:t>
            </a:r>
            <a:endParaRPr lang="en-US" sz="44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400" b="1" dirty="0" smtClean="0">
                <a:solidFill>
                  <a:schemeClr val="tx1"/>
                </a:solidFill>
                <a:latin typeface="Copperplate Gothic Light" pitchFamily="34" charset="0"/>
                <a:ea typeface="Arial Unicode MS" pitchFamily="34" charset="-128"/>
                <a:cs typeface="Arial Unicode MS" pitchFamily="34" charset="-128"/>
              </a:rPr>
              <a:t>Introduction :</a:t>
            </a:r>
            <a:r>
              <a:rPr lang="fr-FR" sz="4400" dirty="0" smtClean="0">
                <a:latin typeface="Arial Unicode MS" pitchFamily="34" charset="-128"/>
                <a:ea typeface="Arial Unicode MS" pitchFamily="34" charset="-128"/>
                <a:cs typeface="Arial Unicode MS" pitchFamily="34" charset="-128"/>
              </a:rPr>
              <a:t> </a:t>
            </a:r>
            <a:endParaRPr lang="fr-FR" sz="4400" dirty="0" smtClean="0">
              <a:latin typeface="Arial Unicode MS" pitchFamily="34" charset="-128"/>
              <a:ea typeface="Arial Unicode MS" pitchFamily="34" charset="-128"/>
              <a:cs typeface="Arial Unicode MS" pitchFamily="34" charset="-128"/>
            </a:endParaRPr>
          </a:p>
          <a:p>
            <a:pPr algn="just"/>
            <a:r>
              <a:rPr lang="fr-FR" sz="4400" dirty="0" smtClean="0">
                <a:latin typeface="Arial Unicode MS" pitchFamily="34" charset="-128"/>
                <a:ea typeface="Arial Unicode MS" pitchFamily="34" charset="-128"/>
                <a:cs typeface="Arial Unicode MS" pitchFamily="34" charset="-128"/>
              </a:rPr>
              <a:t>Vous </a:t>
            </a:r>
            <a:r>
              <a:rPr lang="fr-FR" sz="4400" dirty="0" smtClean="0">
                <a:latin typeface="Arial Unicode MS" pitchFamily="34" charset="-128"/>
                <a:ea typeface="Arial Unicode MS" pitchFamily="34" charset="-128"/>
                <a:cs typeface="Arial Unicode MS" pitchFamily="34" charset="-128"/>
              </a:rPr>
              <a:t>a-t-on déjà promis quelque chose que vous désiriez vraiment ? </a:t>
            </a:r>
            <a:endParaRPr lang="fr-FR" sz="4400" dirty="0" smtClean="0">
              <a:latin typeface="Arial Unicode MS" pitchFamily="34" charset="-128"/>
              <a:ea typeface="Arial Unicode MS" pitchFamily="34" charset="-128"/>
              <a:cs typeface="Arial Unicode MS" pitchFamily="34" charset="-128"/>
            </a:endParaRPr>
          </a:p>
          <a:p>
            <a:pPr algn="just"/>
            <a:r>
              <a:rPr lang="fr-FR" sz="4400" dirty="0" smtClean="0">
                <a:solidFill>
                  <a:schemeClr val="tx1"/>
                </a:solidFill>
                <a:latin typeface="Arial Unicode MS" pitchFamily="34" charset="-128"/>
                <a:ea typeface="Arial Unicode MS" pitchFamily="34" charset="-128"/>
                <a:cs typeface="Arial Unicode MS" pitchFamily="34" charset="-128"/>
              </a:rPr>
              <a:t>Une </a:t>
            </a:r>
            <a:r>
              <a:rPr lang="fr-FR" sz="4400" dirty="0" smtClean="0">
                <a:solidFill>
                  <a:schemeClr val="tx1"/>
                </a:solidFill>
                <a:latin typeface="Arial Unicode MS" pitchFamily="34" charset="-128"/>
                <a:ea typeface="Arial Unicode MS" pitchFamily="34" charset="-128"/>
                <a:cs typeface="Arial Unicode MS" pitchFamily="34" charset="-128"/>
              </a:rPr>
              <a:t>promotion professionnelle ?</a:t>
            </a:r>
            <a:r>
              <a:rPr lang="fr-FR" sz="4400" dirty="0" smtClean="0">
                <a:solidFill>
                  <a:srgbClr val="460000"/>
                </a:solidFill>
                <a:latin typeface="Arial Unicode MS" pitchFamily="34" charset="-128"/>
                <a:ea typeface="Arial Unicode MS" pitchFamily="34" charset="-128"/>
                <a:cs typeface="Arial Unicode MS" pitchFamily="34" charset="-128"/>
              </a:rPr>
              <a:t> </a:t>
            </a:r>
            <a:endParaRPr lang="fr-FR" sz="4400" dirty="0" smtClean="0">
              <a:solidFill>
                <a:srgbClr val="460000"/>
              </a:solidFill>
              <a:latin typeface="Arial Unicode MS" pitchFamily="34" charset="-128"/>
              <a:ea typeface="Arial Unicode MS" pitchFamily="34" charset="-128"/>
              <a:cs typeface="Arial Unicode MS" pitchFamily="34" charset="-128"/>
            </a:endParaRPr>
          </a:p>
          <a:p>
            <a:pPr algn="just"/>
            <a:r>
              <a:rPr lang="fr-FR" sz="4400" dirty="0" smtClean="0">
                <a:latin typeface="Arial Unicode MS" pitchFamily="34" charset="-128"/>
                <a:ea typeface="Arial Unicode MS" pitchFamily="34" charset="-128"/>
                <a:cs typeface="Arial Unicode MS" pitchFamily="34" charset="-128"/>
              </a:rPr>
              <a:t>Un </a:t>
            </a:r>
            <a:r>
              <a:rPr lang="fr-FR" sz="4400" dirty="0" smtClean="0">
                <a:latin typeface="Arial Unicode MS" pitchFamily="34" charset="-128"/>
                <a:ea typeface="Arial Unicode MS" pitchFamily="34" charset="-128"/>
                <a:cs typeface="Arial Unicode MS" pitchFamily="34" charset="-128"/>
              </a:rPr>
              <a:t>don d’argent ? Le mariage ? </a:t>
            </a:r>
            <a:endParaRPr lang="fr-FR" sz="4400" dirty="0" smtClean="0">
              <a:latin typeface="Arial Unicode MS" pitchFamily="34" charset="-128"/>
              <a:ea typeface="Arial Unicode MS" pitchFamily="34" charset="-128"/>
              <a:cs typeface="Arial Unicode MS" pitchFamily="34" charset="-128"/>
            </a:endParaRPr>
          </a:p>
          <a:p>
            <a:pPr algn="just"/>
            <a:r>
              <a:rPr lang="fr-FR" sz="4400" dirty="0" smtClean="0">
                <a:solidFill>
                  <a:schemeClr val="tx1"/>
                </a:solidFill>
                <a:latin typeface="Arial Unicode MS" pitchFamily="34" charset="-128"/>
                <a:ea typeface="Arial Unicode MS" pitchFamily="34" charset="-128"/>
                <a:cs typeface="Arial Unicode MS" pitchFamily="34" charset="-128"/>
              </a:rPr>
              <a:t>Une </a:t>
            </a:r>
            <a:r>
              <a:rPr lang="fr-FR" sz="4400" dirty="0" smtClean="0">
                <a:solidFill>
                  <a:schemeClr val="tx1"/>
                </a:solidFill>
                <a:latin typeface="Arial Unicode MS" pitchFamily="34" charset="-128"/>
                <a:ea typeface="Arial Unicode MS" pitchFamily="34" charset="-128"/>
                <a:cs typeface="Arial Unicode MS" pitchFamily="34" charset="-128"/>
              </a:rPr>
              <a:t>nouvelle voiture ? </a:t>
            </a:r>
            <a:endParaRPr lang="fr-FR" sz="4400" dirty="0" smtClean="0">
              <a:solidFill>
                <a:schemeClr val="tx1"/>
              </a:solidFill>
              <a:latin typeface="Arial Unicode MS" pitchFamily="34" charset="-128"/>
              <a:ea typeface="Arial Unicode MS" pitchFamily="34" charset="-128"/>
              <a:cs typeface="Arial Unicode MS" pitchFamily="34" charset="-128"/>
            </a:endParaRPr>
          </a:p>
          <a:p>
            <a:pPr algn="just"/>
            <a:r>
              <a:rPr lang="fr-FR" sz="4400" dirty="0" smtClean="0">
                <a:solidFill>
                  <a:schemeClr val="bg1"/>
                </a:solidFill>
                <a:latin typeface="Arial Unicode MS" pitchFamily="34" charset="-128"/>
                <a:ea typeface="Arial Unicode MS" pitchFamily="34" charset="-128"/>
                <a:cs typeface="Arial Unicode MS" pitchFamily="34" charset="-128"/>
              </a:rPr>
              <a:t>Des </a:t>
            </a:r>
            <a:r>
              <a:rPr lang="fr-FR" sz="4400" dirty="0" smtClean="0">
                <a:solidFill>
                  <a:schemeClr val="bg1"/>
                </a:solidFill>
                <a:latin typeface="Arial Unicode MS" pitchFamily="34" charset="-128"/>
                <a:ea typeface="Arial Unicode MS" pitchFamily="34" charset="-128"/>
                <a:cs typeface="Arial Unicode MS" pitchFamily="34" charset="-128"/>
              </a:rPr>
              <a:t>vacances ? </a:t>
            </a:r>
            <a:endParaRPr lang="en-US" sz="4400"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lvl="0" algn="just"/>
            <a:r>
              <a:rPr lang="fr-FR" sz="4400" dirty="0" smtClean="0">
                <a:solidFill>
                  <a:schemeClr val="tx1"/>
                </a:solidFill>
                <a:latin typeface="Arial Unicode MS" pitchFamily="34" charset="-128"/>
                <a:ea typeface="Arial Unicode MS" pitchFamily="34" charset="-128"/>
                <a:cs typeface="Arial Unicode MS" pitchFamily="34" charset="-128"/>
              </a:rPr>
              <a:t>Comment </a:t>
            </a:r>
            <a:r>
              <a:rPr lang="fr-FR" sz="4400" dirty="0" smtClean="0">
                <a:solidFill>
                  <a:schemeClr val="tx1"/>
                </a:solidFill>
                <a:latin typeface="Arial Unicode MS" pitchFamily="34" charset="-128"/>
                <a:ea typeface="Arial Unicode MS" pitchFamily="34" charset="-128"/>
                <a:cs typeface="Arial Unicode MS" pitchFamily="34" charset="-128"/>
              </a:rPr>
              <a:t>anticipez-vous le cadeau ? Je ne sais pas ce qu’il en est pour vous, mais moi je tire un grand </a:t>
            </a:r>
            <a:r>
              <a:rPr lang="fr-FR" sz="4400" b="1" dirty="0" smtClean="0">
                <a:solidFill>
                  <a:schemeClr val="tx1"/>
                </a:solidFill>
                <a:latin typeface="Arial Unicode MS" pitchFamily="34" charset="-128"/>
                <a:ea typeface="Arial Unicode MS" pitchFamily="34" charset="-128"/>
                <a:cs typeface="Arial Unicode MS" pitchFamily="34" charset="-128"/>
              </a:rPr>
              <a:t>plaisir de l’attente</a:t>
            </a:r>
            <a:r>
              <a:rPr lang="fr-FR" sz="4400" dirty="0" smtClean="0">
                <a:solidFill>
                  <a:schemeClr val="tx1"/>
                </a:solidFill>
                <a:latin typeface="Arial Unicode MS" pitchFamily="34" charset="-128"/>
                <a:ea typeface="Arial Unicode MS" pitchFamily="34" charset="-128"/>
                <a:cs typeface="Arial Unicode MS" pitchFamily="34" charset="-128"/>
              </a:rPr>
              <a:t>. </a:t>
            </a:r>
            <a:endParaRPr lang="fr-FR" sz="4400" dirty="0" smtClean="0">
              <a:solidFill>
                <a:schemeClr val="tx1"/>
              </a:solidFill>
              <a:latin typeface="Arial Unicode MS" pitchFamily="34" charset="-128"/>
              <a:ea typeface="Arial Unicode MS" pitchFamily="34" charset="-128"/>
              <a:cs typeface="Arial Unicode MS" pitchFamily="34" charset="-128"/>
            </a:endParaRPr>
          </a:p>
          <a:p>
            <a:pPr lvl="0" algn="just"/>
            <a:r>
              <a:rPr lang="fr-FR" sz="4400" dirty="0" smtClean="0">
                <a:latin typeface="Arial Unicode MS" pitchFamily="34" charset="-128"/>
                <a:ea typeface="Arial Unicode MS" pitchFamily="34" charset="-128"/>
                <a:cs typeface="Arial Unicode MS" pitchFamily="34" charset="-128"/>
              </a:rPr>
              <a:t>J’avoue </a:t>
            </a:r>
            <a:r>
              <a:rPr lang="fr-FR" sz="4400" dirty="0" smtClean="0">
                <a:latin typeface="Arial Unicode MS" pitchFamily="34" charset="-128"/>
                <a:ea typeface="Arial Unicode MS" pitchFamily="34" charset="-128"/>
                <a:cs typeface="Arial Unicode MS" pitchFamily="34" charset="-128"/>
              </a:rPr>
              <a:t>qu’elle s’est parfois avérée être aussi agréable que le cadeau en soi - et même peut-être mieux ! </a:t>
            </a:r>
            <a:endParaRPr lang="en-US" sz="4400" dirty="0" smtClean="0">
              <a:latin typeface="Arial Unicode MS" pitchFamily="34" charset="-128"/>
              <a:ea typeface="Arial Unicode MS" pitchFamily="34" charset="-128"/>
              <a:cs typeface="Arial Unicode MS" pitchFamily="34" charset="-128"/>
            </a:endParaRPr>
          </a:p>
          <a:p>
            <a:pPr lvl="0" algn="just"/>
            <a:r>
              <a:rPr lang="fr-FR" sz="4400" dirty="0" smtClean="0">
                <a:solidFill>
                  <a:schemeClr val="tx1"/>
                </a:solidFill>
                <a:latin typeface="Arial Unicode MS" pitchFamily="34" charset="-128"/>
                <a:ea typeface="Arial Unicode MS" pitchFamily="34" charset="-128"/>
                <a:cs typeface="Arial Unicode MS" pitchFamily="34" charset="-128"/>
              </a:rPr>
              <a:t>Entrons directement au cœur de notre étude et découvrons ce que cela signifie !</a:t>
            </a:r>
            <a:endParaRPr lang="en-US" sz="4400"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85000" lnSpcReduction="20000"/>
          </a:bodyPr>
          <a:lstStyle/>
          <a:p>
            <a:pPr algn="ctr">
              <a:buNone/>
            </a:pPr>
            <a:r>
              <a:rPr lang="fr-FR" sz="4800" b="1" dirty="0" smtClean="0">
                <a:solidFill>
                  <a:srgbClr val="0033CC"/>
                </a:solidFill>
                <a:latin typeface="Arial Unicode MS" pitchFamily="34" charset="-128"/>
                <a:ea typeface="Arial Unicode MS" pitchFamily="34" charset="-128"/>
                <a:cs typeface="Arial Unicode MS" pitchFamily="34" charset="-128"/>
              </a:rPr>
              <a:t>I.LE </a:t>
            </a:r>
            <a:r>
              <a:rPr lang="fr-FR" sz="4800" b="1" dirty="0" smtClean="0">
                <a:solidFill>
                  <a:srgbClr val="0033CC"/>
                </a:solidFill>
                <a:latin typeface="Arial Unicode MS" pitchFamily="34" charset="-128"/>
                <a:ea typeface="Arial Unicode MS" pitchFamily="34" charset="-128"/>
                <a:cs typeface="Arial Unicode MS" pitchFamily="34" charset="-128"/>
              </a:rPr>
              <a:t>DEVERSEMENT DU SAINT </a:t>
            </a:r>
            <a:r>
              <a:rPr lang="fr-FR" sz="4800" b="1" dirty="0" smtClean="0">
                <a:solidFill>
                  <a:srgbClr val="0033CC"/>
                </a:solidFill>
                <a:latin typeface="Arial Unicode MS" pitchFamily="34" charset="-128"/>
                <a:ea typeface="Arial Unicode MS" pitchFamily="34" charset="-128"/>
                <a:cs typeface="Arial Unicode MS" pitchFamily="34" charset="-128"/>
              </a:rPr>
              <a:t>ESPRIT</a:t>
            </a:r>
            <a:endParaRPr lang="en-US" sz="4800" dirty="0" smtClean="0">
              <a:solidFill>
                <a:srgbClr val="0033CC"/>
              </a:solidFill>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Lisez Joël 2 :28. Le verset commence par "après cela". Que cela signifie-t-il ? (À un niveau très basique, cela signifie "pas maintenant".)</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0033CC"/>
                </a:solidFill>
                <a:latin typeface="Arial Unicode MS" pitchFamily="34" charset="-128"/>
                <a:ea typeface="Arial Unicode MS" pitchFamily="34" charset="-128"/>
                <a:cs typeface="Arial Unicode MS" pitchFamily="34" charset="-128"/>
              </a:rPr>
              <a:t>Joe 2:28 ¶ Après cela, je répandrai mon esprit sur toute chair; Vos fils et vos filles prophétiseront, Vos vieillards auront des songes, Et vos jeunes gens des visions</a:t>
            </a:r>
            <a:r>
              <a:rPr lang="fr-FR" sz="4800" b="1" dirty="0" smtClean="0">
                <a:solidFill>
                  <a:srgbClr val="0033CC"/>
                </a:solidFill>
                <a:latin typeface="Arial Unicode MS" pitchFamily="34" charset="-128"/>
                <a:ea typeface="Arial Unicode MS" pitchFamily="34" charset="-128"/>
                <a:cs typeface="Arial Unicode MS" pitchFamily="34" charset="-128"/>
              </a:rPr>
              <a:t>.</a:t>
            </a:r>
            <a:endParaRPr lang="en-US" sz="48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85000" lnSpcReduction="20000"/>
          </a:bodyPr>
          <a:lstStyle/>
          <a:p>
            <a:pPr lvl="0" algn="just"/>
            <a:r>
              <a:rPr lang="fr-FR" sz="4800" dirty="0" smtClean="0">
                <a:latin typeface="Arial Unicode MS" pitchFamily="34" charset="-128"/>
                <a:ea typeface="Arial Unicode MS" pitchFamily="34" charset="-128"/>
                <a:cs typeface="Arial Unicode MS" pitchFamily="34" charset="-128"/>
              </a:rPr>
              <a:t>Dans Joël </a:t>
            </a:r>
            <a:r>
              <a:rPr lang="fr-FR" sz="4800" dirty="0" smtClean="0">
                <a:latin typeface="Arial Unicode MS" pitchFamily="34" charset="-128"/>
                <a:ea typeface="Arial Unicode MS" pitchFamily="34" charset="-128"/>
                <a:cs typeface="Arial Unicode MS" pitchFamily="34" charset="-128"/>
              </a:rPr>
              <a:t>2 :28. Nous avons une référence </a:t>
            </a:r>
            <a:r>
              <a:rPr lang="fr-FR" sz="4800" b="1" dirty="0" smtClean="0">
                <a:solidFill>
                  <a:srgbClr val="0033CC"/>
                </a:solidFill>
                <a:latin typeface="Arial Unicode MS" pitchFamily="34" charset="-128"/>
                <a:ea typeface="Arial Unicode MS" pitchFamily="34" charset="-128"/>
                <a:cs typeface="Arial Unicode MS" pitchFamily="34" charset="-128"/>
              </a:rPr>
              <a:t>temporelle générale</a:t>
            </a:r>
            <a:r>
              <a:rPr lang="fr-FR" sz="4800" dirty="0" smtClean="0">
                <a:solidFill>
                  <a:srgbClr val="0033CC"/>
                </a:solidFill>
                <a:latin typeface="Arial Unicode MS" pitchFamily="34" charset="-128"/>
                <a:ea typeface="Arial Unicode MS" pitchFamily="34" charset="-128"/>
                <a:cs typeface="Arial Unicode MS" pitchFamily="34" charset="-128"/>
              </a:rPr>
              <a:t> </a:t>
            </a:r>
            <a:r>
              <a:rPr lang="fr-FR" sz="4800" dirty="0" smtClean="0">
                <a:latin typeface="Arial Unicode MS" pitchFamily="34" charset="-128"/>
                <a:ea typeface="Arial Unicode MS" pitchFamily="34" charset="-128"/>
                <a:cs typeface="Arial Unicode MS" pitchFamily="34" charset="-128"/>
              </a:rPr>
              <a:t>que cela n’arrive pas "maintenant", </a:t>
            </a:r>
            <a:r>
              <a:rPr lang="fr-FR" sz="4800" b="1" dirty="0" smtClean="0">
                <a:solidFill>
                  <a:srgbClr val="0033CC"/>
                </a:solidFill>
                <a:latin typeface="Arial Unicode MS" pitchFamily="34" charset="-128"/>
                <a:ea typeface="Arial Unicode MS" pitchFamily="34" charset="-128"/>
                <a:cs typeface="Arial Unicode MS" pitchFamily="34" charset="-128"/>
              </a:rPr>
              <a:t>mais avant la seconde venue de Jésus</a:t>
            </a:r>
            <a:r>
              <a:rPr lang="fr-FR" sz="4800" b="1" dirty="0" smtClean="0">
                <a:latin typeface="Arial Unicode MS" pitchFamily="34" charset="-128"/>
                <a:ea typeface="Arial Unicode MS" pitchFamily="34" charset="-128"/>
                <a:cs typeface="Arial Unicode MS" pitchFamily="34" charset="-128"/>
              </a:rPr>
              <a:t>.</a:t>
            </a:r>
            <a:r>
              <a:rPr lang="fr-FR" sz="4800" dirty="0" smtClean="0">
                <a:latin typeface="Arial Unicode MS" pitchFamily="34" charset="-128"/>
                <a:ea typeface="Arial Unicode MS" pitchFamily="34" charset="-128"/>
                <a:cs typeface="Arial Unicode MS" pitchFamily="34" charset="-128"/>
              </a:rPr>
              <a:t> Dans quelle mesure cela correspond-il aux temps dans lesquels nous vivons ? </a:t>
            </a:r>
            <a:endParaRPr lang="en-US" sz="4800"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0033CC"/>
                </a:solidFill>
                <a:latin typeface="Arial Unicode MS" pitchFamily="34" charset="-128"/>
                <a:ea typeface="Arial Unicode MS" pitchFamily="34" charset="-128"/>
                <a:cs typeface="Arial Unicode MS" pitchFamily="34" charset="-128"/>
              </a:rPr>
              <a:t>Joe 2:28 ¶ Après cela, je répandrai mon esprit sur toute chair; Vos fils et vos filles prophétiseront, Vos vieillards auront des songes, Et vos jeunes gens des visions.</a:t>
            </a:r>
            <a:endParaRPr lang="en-US" sz="4800" b="1" dirty="0" smtClean="0">
              <a:solidFill>
                <a:srgbClr val="0033CC"/>
              </a:solidFill>
              <a:latin typeface="Arial Unicode MS" pitchFamily="34" charset="-128"/>
              <a:ea typeface="Arial Unicode MS" pitchFamily="34" charset="-128"/>
              <a:cs typeface="Arial Unicode MS" pitchFamily="34" charset="-128"/>
            </a:endParaRPr>
          </a:p>
          <a:p>
            <a:pPr algn="just">
              <a:buNone/>
            </a:pPr>
            <a:endParaRPr lang="en-US" sz="48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77500" lnSpcReduction="20000"/>
          </a:bodyPr>
          <a:lstStyle/>
          <a:p>
            <a:pPr marL="0" indent="234950" algn="just"/>
            <a:r>
              <a:rPr lang="fr-FR" sz="4800" i="1" dirty="0" smtClean="0">
                <a:latin typeface="Arial Unicode MS" pitchFamily="34" charset="-128"/>
                <a:ea typeface="Arial Unicode MS" pitchFamily="34" charset="-128"/>
                <a:cs typeface="Arial Unicode MS" pitchFamily="34" charset="-128"/>
              </a:rPr>
              <a:t> </a:t>
            </a:r>
            <a:r>
              <a:rPr lang="fr-FR" sz="4800" dirty="0" smtClean="0">
                <a:latin typeface="Arial Unicode MS" pitchFamily="34" charset="-128"/>
                <a:ea typeface="Arial Unicode MS" pitchFamily="34" charset="-128"/>
                <a:cs typeface="Arial Unicode MS" pitchFamily="34" charset="-128"/>
              </a:rPr>
              <a:t>Vivons-nous </a:t>
            </a:r>
            <a:r>
              <a:rPr lang="fr-FR" sz="4800" dirty="0" smtClean="0">
                <a:latin typeface="Arial Unicode MS" pitchFamily="34" charset="-128"/>
                <a:ea typeface="Arial Unicode MS" pitchFamily="34" charset="-128"/>
                <a:cs typeface="Arial Unicode MS" pitchFamily="34" charset="-128"/>
              </a:rPr>
              <a:t>dans la période de temps décrite par Joël ? </a:t>
            </a:r>
            <a:endParaRPr lang="en-US" sz="4800"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FF0000"/>
                </a:solidFill>
                <a:latin typeface="Arial Unicode MS" pitchFamily="34" charset="-128"/>
                <a:ea typeface="Arial Unicode MS" pitchFamily="34" charset="-128"/>
                <a:cs typeface="Arial Unicode MS" pitchFamily="34" charset="-128"/>
              </a:rPr>
              <a:t>Actes </a:t>
            </a:r>
            <a:r>
              <a:rPr lang="fr-FR" sz="4800" b="1" dirty="0" smtClean="0">
                <a:solidFill>
                  <a:srgbClr val="FF0000"/>
                </a:solidFill>
                <a:latin typeface="Arial Unicode MS" pitchFamily="34" charset="-128"/>
                <a:ea typeface="Arial Unicode MS" pitchFamily="34" charset="-128"/>
                <a:cs typeface="Arial Unicode MS" pitchFamily="34" charset="-128"/>
              </a:rPr>
              <a:t>2:14-16 </a:t>
            </a:r>
            <a:r>
              <a:rPr lang="fr-FR" sz="4800" b="1" dirty="0" smtClean="0">
                <a:solidFill>
                  <a:srgbClr val="0033CC"/>
                </a:solidFill>
                <a:latin typeface="Arial Unicode MS" pitchFamily="34" charset="-128"/>
                <a:ea typeface="Arial Unicode MS" pitchFamily="34" charset="-128"/>
                <a:cs typeface="Arial Unicode MS" pitchFamily="34" charset="-128"/>
              </a:rPr>
              <a:t>¶ Alors Pierre, se présentant avec les onze, éleva la voix, et leur parla en ces termes: Hommes Juifs, et vous tous qui séjournez à Jérusalem, sachez ceci, et prêtez l'oreille à mes paroles! </a:t>
            </a:r>
            <a:endParaRPr lang="fr-FR" sz="48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800" b="1" dirty="0" smtClean="0">
                <a:solidFill>
                  <a:schemeClr val="tx1"/>
                </a:solidFill>
                <a:latin typeface="Arial Unicode MS" pitchFamily="34" charset="-128"/>
                <a:ea typeface="Arial Unicode MS" pitchFamily="34" charset="-128"/>
                <a:cs typeface="Arial Unicode MS" pitchFamily="34" charset="-128"/>
              </a:rPr>
              <a:t>15 </a:t>
            </a:r>
            <a:r>
              <a:rPr lang="fr-FR" sz="4800" b="1" dirty="0" smtClean="0">
                <a:solidFill>
                  <a:schemeClr val="tx1"/>
                </a:solidFill>
                <a:latin typeface="Arial Unicode MS" pitchFamily="34" charset="-128"/>
                <a:ea typeface="Arial Unicode MS" pitchFamily="34" charset="-128"/>
                <a:cs typeface="Arial Unicode MS" pitchFamily="34" charset="-128"/>
              </a:rPr>
              <a:t>Ces gens ne sont pas ivres, comme vous le supposez, car c'est la troisième heure du jour. </a:t>
            </a:r>
            <a:endParaRPr lang="fr-FR" sz="4800" b="1" dirty="0" smtClean="0">
              <a:solidFill>
                <a:schemeClr val="tx1"/>
              </a:solidFill>
              <a:latin typeface="Arial Unicode MS" pitchFamily="34" charset="-128"/>
              <a:ea typeface="Arial Unicode MS" pitchFamily="34" charset="-128"/>
              <a:cs typeface="Arial Unicode MS" pitchFamily="34" charset="-128"/>
            </a:endParaRPr>
          </a:p>
          <a:p>
            <a:pPr algn="just"/>
            <a:r>
              <a:rPr lang="fr-FR" sz="4800" b="1" dirty="0" smtClean="0">
                <a:solidFill>
                  <a:srgbClr val="0033CC"/>
                </a:solidFill>
                <a:latin typeface="Arial Unicode MS" pitchFamily="34" charset="-128"/>
                <a:ea typeface="Arial Unicode MS" pitchFamily="34" charset="-128"/>
                <a:cs typeface="Arial Unicode MS" pitchFamily="34" charset="-128"/>
              </a:rPr>
              <a:t>16 </a:t>
            </a:r>
            <a:r>
              <a:rPr lang="fr-FR" sz="4800" b="1" dirty="0" smtClean="0">
                <a:solidFill>
                  <a:srgbClr val="0033CC"/>
                </a:solidFill>
                <a:latin typeface="Arial Unicode MS" pitchFamily="34" charset="-128"/>
                <a:ea typeface="Arial Unicode MS" pitchFamily="34" charset="-128"/>
                <a:cs typeface="Arial Unicode MS" pitchFamily="34" charset="-128"/>
              </a:rPr>
              <a:t>Mais c'est ici ce qui a été dit par le prophète Joël:</a:t>
            </a:r>
            <a:endParaRPr lang="en-US" sz="4800" b="1" dirty="0" smtClean="0">
              <a:solidFill>
                <a:srgbClr val="0033CC"/>
              </a:solidFill>
              <a:latin typeface="Arial Unicode MS" pitchFamily="34" charset="-128"/>
              <a:ea typeface="Arial Unicode MS" pitchFamily="34" charset="-128"/>
              <a:cs typeface="Arial Unicode MS" pitchFamily="34" charset="-128"/>
            </a:endParaRPr>
          </a:p>
          <a:p>
            <a:pPr algn="just">
              <a:buNone/>
            </a:pPr>
            <a:endParaRPr lang="en-US" sz="48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92500" lnSpcReduction="20000"/>
          </a:bodyPr>
          <a:lstStyle/>
          <a:p>
            <a:pPr marL="0" indent="234950" algn="just"/>
            <a:r>
              <a:rPr lang="fr-FR" sz="4800" dirty="0" smtClean="0">
                <a:latin typeface="Arial Unicode MS" pitchFamily="34" charset="-128"/>
                <a:ea typeface="Arial Unicode MS" pitchFamily="34" charset="-128"/>
                <a:cs typeface="Arial Unicode MS" pitchFamily="34" charset="-128"/>
              </a:rPr>
              <a:t>C’était </a:t>
            </a:r>
            <a:r>
              <a:rPr lang="fr-FR" sz="4800" dirty="0" smtClean="0">
                <a:latin typeface="Arial Unicode MS" pitchFamily="34" charset="-128"/>
                <a:ea typeface="Arial Unicode MS" pitchFamily="34" charset="-128"/>
                <a:cs typeface="Arial Unicode MS" pitchFamily="34" charset="-128"/>
              </a:rPr>
              <a:t>le temps de la Pentecôte et Pierre dit que le déversement de l’Esprit saint sur les disciples était </a:t>
            </a:r>
            <a:r>
              <a:rPr lang="fr-FR" sz="4800" dirty="0" smtClean="0">
                <a:solidFill>
                  <a:srgbClr val="0033CC"/>
                </a:solidFill>
                <a:latin typeface="Arial Unicode MS" pitchFamily="34" charset="-128"/>
                <a:ea typeface="Arial Unicode MS" pitchFamily="34" charset="-128"/>
                <a:cs typeface="Arial Unicode MS" pitchFamily="34" charset="-128"/>
              </a:rPr>
              <a:t>un </a:t>
            </a:r>
            <a:r>
              <a:rPr lang="fr-FR" sz="4800" b="1" dirty="0" smtClean="0">
                <a:solidFill>
                  <a:srgbClr val="0033CC"/>
                </a:solidFill>
                <a:latin typeface="Arial Unicode MS" pitchFamily="34" charset="-128"/>
                <a:ea typeface="Arial Unicode MS" pitchFamily="34" charset="-128"/>
                <a:cs typeface="Arial Unicode MS" pitchFamily="34" charset="-128"/>
              </a:rPr>
              <a:t>accomplissement de la prophétie de Joël</a:t>
            </a:r>
            <a:r>
              <a:rPr lang="fr-FR" sz="4800" dirty="0" smtClean="0">
                <a:solidFill>
                  <a:srgbClr val="0033CC"/>
                </a:solidFill>
                <a:latin typeface="Arial Unicode MS" pitchFamily="34" charset="-128"/>
                <a:ea typeface="Arial Unicode MS" pitchFamily="34" charset="-128"/>
                <a:cs typeface="Arial Unicode MS" pitchFamily="34" charset="-128"/>
              </a:rPr>
              <a:t>.</a:t>
            </a:r>
            <a:endParaRPr lang="en-US" sz="4800" dirty="0" smtClean="0">
              <a:solidFill>
                <a:srgbClr val="0033CC"/>
              </a:solidFill>
              <a:latin typeface="Arial Unicode MS" pitchFamily="34" charset="-128"/>
              <a:ea typeface="Arial Unicode MS" pitchFamily="34" charset="-128"/>
              <a:cs typeface="Arial Unicode MS" pitchFamily="34" charset="-128"/>
            </a:endParaRPr>
          </a:p>
          <a:p>
            <a:pPr algn="just"/>
            <a:r>
              <a:rPr lang="fr-FR" sz="4800" dirty="0" smtClean="0">
                <a:latin typeface="Arial Unicode MS" pitchFamily="34" charset="-128"/>
                <a:ea typeface="Arial Unicode MS" pitchFamily="34" charset="-128"/>
                <a:cs typeface="Arial Unicode MS" pitchFamily="34" charset="-128"/>
              </a:rPr>
              <a:t> Nous allons patienter jusqu’à la semaine prochaine pour étudier la Pentecôte. Mais, le point central est que nous vivons </a:t>
            </a:r>
            <a:r>
              <a:rPr lang="fr-FR" sz="4800" b="1" u="sng" dirty="0" smtClean="0">
                <a:solidFill>
                  <a:srgbClr val="0033CC"/>
                </a:solidFill>
                <a:latin typeface="Arial Unicode MS" pitchFamily="34" charset="-128"/>
                <a:ea typeface="Arial Unicode MS" pitchFamily="34" charset="-128"/>
                <a:cs typeface="Arial Unicode MS" pitchFamily="34" charset="-128"/>
              </a:rPr>
              <a:t>entre</a:t>
            </a:r>
            <a:r>
              <a:rPr lang="fr-FR" sz="4800" dirty="0" smtClean="0">
                <a:solidFill>
                  <a:srgbClr val="0033CC"/>
                </a:solidFill>
                <a:latin typeface="Arial Unicode MS" pitchFamily="34" charset="-128"/>
                <a:ea typeface="Arial Unicode MS" pitchFamily="34" charset="-128"/>
                <a:cs typeface="Arial Unicode MS" pitchFamily="34" charset="-128"/>
              </a:rPr>
              <a:t> le temps de la Pentecôte </a:t>
            </a:r>
            <a:r>
              <a:rPr lang="fr-FR" sz="4800" b="1" u="sng" dirty="0" smtClean="0">
                <a:solidFill>
                  <a:srgbClr val="0033CC"/>
                </a:solidFill>
                <a:latin typeface="Arial Unicode MS" pitchFamily="34" charset="-128"/>
                <a:ea typeface="Arial Unicode MS" pitchFamily="34" charset="-128"/>
                <a:cs typeface="Arial Unicode MS" pitchFamily="34" charset="-128"/>
              </a:rPr>
              <a:t>et </a:t>
            </a:r>
            <a:r>
              <a:rPr lang="fr-FR" sz="4800" dirty="0" smtClean="0">
                <a:solidFill>
                  <a:srgbClr val="0033CC"/>
                </a:solidFill>
                <a:latin typeface="Arial Unicode MS" pitchFamily="34" charset="-128"/>
                <a:ea typeface="Arial Unicode MS" pitchFamily="34" charset="-128"/>
                <a:cs typeface="Arial Unicode MS" pitchFamily="34" charset="-128"/>
              </a:rPr>
              <a:t>la seconde venue de Jésus</a:t>
            </a:r>
            <a:r>
              <a:rPr lang="fr-FR" sz="4800" dirty="0" smtClean="0">
                <a:solidFill>
                  <a:srgbClr val="0033CC"/>
                </a:solidFill>
                <a:latin typeface="Arial Unicode MS" pitchFamily="34" charset="-128"/>
                <a:ea typeface="Arial Unicode MS" pitchFamily="34" charset="-128"/>
                <a:cs typeface="Arial Unicode MS" pitchFamily="34" charset="-128"/>
              </a:rPr>
              <a:t>.)</a:t>
            </a:r>
            <a:endParaRPr lang="en-US" sz="4800"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92500" lnSpcReduction="20000"/>
          </a:bodyPr>
          <a:lstStyle/>
          <a:p>
            <a:pPr algn="just"/>
            <a:r>
              <a:rPr lang="fr-FR" sz="4800" dirty="0" smtClean="0">
                <a:latin typeface="Arial Unicode MS" pitchFamily="34" charset="-128"/>
                <a:ea typeface="Arial Unicode MS" pitchFamily="34" charset="-128"/>
                <a:cs typeface="Arial Unicode MS" pitchFamily="34" charset="-128"/>
              </a:rPr>
              <a:t>3. Quel </a:t>
            </a:r>
            <a:r>
              <a:rPr lang="fr-FR" sz="4800" dirty="0" smtClean="0">
                <a:latin typeface="Arial Unicode MS" pitchFamily="34" charset="-128"/>
                <a:ea typeface="Arial Unicode MS" pitchFamily="34" charset="-128"/>
                <a:cs typeface="Arial Unicode MS" pitchFamily="34" charset="-128"/>
              </a:rPr>
              <a:t>enseignement trouvons-nous dans Joël 2:28 quant à qui sera rempli de l’Esprit saint ? (Tous reçoivent le don de l’Esprit saint : jeunes et vieux, hommes et femmes.)</a:t>
            </a:r>
            <a:endParaRPr lang="en-US" sz="4800" dirty="0" smtClean="0">
              <a:latin typeface="Arial Unicode MS" pitchFamily="34" charset="-128"/>
              <a:ea typeface="Arial Unicode MS" pitchFamily="34" charset="-128"/>
              <a:cs typeface="Arial Unicode MS" pitchFamily="34" charset="-128"/>
            </a:endParaRPr>
          </a:p>
          <a:p>
            <a:pPr algn="just"/>
            <a:r>
              <a:rPr lang="fr-FR" sz="4800" dirty="0" smtClean="0">
                <a:solidFill>
                  <a:srgbClr val="0033CC"/>
                </a:solidFill>
                <a:latin typeface="Arial Unicode MS" pitchFamily="34" charset="-128"/>
                <a:ea typeface="Arial Unicode MS" pitchFamily="34" charset="-128"/>
                <a:cs typeface="Arial Unicode MS" pitchFamily="34" charset="-128"/>
              </a:rPr>
              <a:t>Joël </a:t>
            </a:r>
            <a:r>
              <a:rPr lang="fr-FR" sz="4800" dirty="0" smtClean="0">
                <a:solidFill>
                  <a:srgbClr val="0033CC"/>
                </a:solidFill>
                <a:latin typeface="Arial Unicode MS" pitchFamily="34" charset="-128"/>
                <a:ea typeface="Arial Unicode MS" pitchFamily="34" charset="-128"/>
                <a:cs typeface="Arial Unicode MS" pitchFamily="34" charset="-128"/>
              </a:rPr>
              <a:t>2:28 ¶ Après cela, je répandrai mon esprit sur toute chair; Vos fils et vos filles prophétiseront, Vos vieillards auront des songes, Et vos jeunes gens des visions.</a:t>
            </a:r>
            <a:endParaRPr lang="en-US" sz="4800" dirty="0" smtClean="0">
              <a:solidFill>
                <a:srgbClr val="0033CC"/>
              </a:solidFill>
              <a:latin typeface="Arial Unicode MS" pitchFamily="34" charset="-128"/>
              <a:ea typeface="Arial Unicode MS" pitchFamily="34" charset="-128"/>
              <a:cs typeface="Arial Unicode MS" pitchFamily="34" charset="-128"/>
            </a:endParaRPr>
          </a:p>
          <a:p>
            <a:pPr algn="just">
              <a:buNone/>
            </a:pPr>
            <a:endParaRPr lang="en-US" sz="48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85000" lnSpcReduction="20000"/>
          </a:bodyPr>
          <a:lstStyle/>
          <a:p>
            <a:pPr algn="just"/>
            <a:r>
              <a:rPr lang="fr-FR" sz="4800" dirty="0" smtClean="0">
                <a:latin typeface="Arial Unicode MS" pitchFamily="34" charset="-128"/>
                <a:ea typeface="Arial Unicode MS" pitchFamily="34" charset="-128"/>
                <a:cs typeface="Arial Unicode MS" pitchFamily="34" charset="-128"/>
              </a:rPr>
              <a:t> </a:t>
            </a:r>
            <a:r>
              <a:rPr lang="fr-FR" sz="4800" dirty="0" smtClean="0">
                <a:latin typeface="Arial Unicode MS" pitchFamily="34" charset="-128"/>
                <a:ea typeface="Arial Unicode MS" pitchFamily="34" charset="-128"/>
                <a:cs typeface="Arial Unicode MS" pitchFamily="34" charset="-128"/>
              </a:rPr>
              <a:t>a</a:t>
            </a:r>
            <a:r>
              <a:rPr lang="fr-FR" sz="4800" dirty="0" smtClean="0">
                <a:latin typeface="Arial Unicode MS" pitchFamily="34" charset="-128"/>
                <a:ea typeface="Arial Unicode MS" pitchFamily="34" charset="-128"/>
                <a:cs typeface="Arial Unicode MS" pitchFamily="34" charset="-128"/>
              </a:rPr>
              <a:t>.  </a:t>
            </a:r>
            <a:r>
              <a:rPr lang="fr-FR" sz="4800" dirty="0" smtClean="0">
                <a:latin typeface="Arial Unicode MS" pitchFamily="34" charset="-128"/>
                <a:ea typeface="Arial Unicode MS" pitchFamily="34" charset="-128"/>
                <a:cs typeface="Arial Unicode MS" pitchFamily="34" charset="-128"/>
              </a:rPr>
              <a:t>De </a:t>
            </a:r>
            <a:r>
              <a:rPr lang="fr-FR" sz="4800" dirty="0" smtClean="0">
                <a:latin typeface="Arial Unicode MS" pitchFamily="34" charset="-128"/>
                <a:ea typeface="Arial Unicode MS" pitchFamily="34" charset="-128"/>
                <a:cs typeface="Arial Unicode MS" pitchFamily="34" charset="-128"/>
              </a:rPr>
              <a:t>quelle sorte de dons s’agit-il ? (Les prophéties, les rêves et les visions</a:t>
            </a:r>
            <a:r>
              <a:rPr lang="fr-FR" sz="4800" dirty="0" smtClean="0">
                <a:latin typeface="Arial Unicode MS" pitchFamily="34" charset="-128"/>
                <a:ea typeface="Arial Unicode MS" pitchFamily="34" charset="-128"/>
                <a:cs typeface="Arial Unicode MS" pitchFamily="34" charset="-128"/>
              </a:rPr>
              <a:t>.)</a:t>
            </a:r>
            <a:endParaRPr lang="en-US" sz="4800" dirty="0" smtClean="0">
              <a:latin typeface="Arial Unicode MS" pitchFamily="34" charset="-128"/>
              <a:ea typeface="Arial Unicode MS" pitchFamily="34" charset="-128"/>
              <a:cs typeface="Arial Unicode MS" pitchFamily="34" charset="-128"/>
            </a:endParaRPr>
          </a:p>
          <a:p>
            <a:pPr algn="just"/>
            <a:r>
              <a:rPr lang="fr-FR" sz="4800" dirty="0" smtClean="0">
                <a:solidFill>
                  <a:srgbClr val="FF0000"/>
                </a:solidFill>
                <a:latin typeface="Arial Unicode MS" pitchFamily="34" charset="-128"/>
                <a:ea typeface="Arial Unicode MS" pitchFamily="34" charset="-128"/>
                <a:cs typeface="Arial Unicode MS" pitchFamily="34" charset="-128"/>
              </a:rPr>
              <a:t>4.  </a:t>
            </a:r>
            <a:r>
              <a:rPr lang="fr-FR" sz="4800" dirty="0" smtClean="0">
                <a:solidFill>
                  <a:srgbClr val="FF0000"/>
                </a:solidFill>
                <a:latin typeface="Arial Unicode MS" pitchFamily="34" charset="-128"/>
                <a:ea typeface="Arial Unicode MS" pitchFamily="34" charset="-128"/>
                <a:cs typeface="Arial Unicode MS" pitchFamily="34" charset="-128"/>
              </a:rPr>
              <a:t>Lisez </a:t>
            </a:r>
            <a:r>
              <a:rPr lang="fr-FR" sz="4800" dirty="0" smtClean="0">
                <a:solidFill>
                  <a:srgbClr val="FF0000"/>
                </a:solidFill>
                <a:latin typeface="Arial Unicode MS" pitchFamily="34" charset="-128"/>
                <a:ea typeface="Arial Unicode MS" pitchFamily="34" charset="-128"/>
                <a:cs typeface="Arial Unicode MS" pitchFamily="34" charset="-128"/>
              </a:rPr>
              <a:t>Joël 2:28-29. </a:t>
            </a:r>
            <a:endParaRPr lang="en-US" sz="4800" dirty="0" smtClean="0">
              <a:solidFill>
                <a:srgbClr val="FF0000"/>
              </a:solidFill>
              <a:latin typeface="Arial Unicode MS" pitchFamily="34" charset="-128"/>
              <a:ea typeface="Arial Unicode MS" pitchFamily="34" charset="-128"/>
              <a:cs typeface="Arial Unicode MS" pitchFamily="34" charset="-128"/>
            </a:endParaRPr>
          </a:p>
          <a:p>
            <a:pPr algn="just"/>
            <a:r>
              <a:rPr lang="fr-FR" sz="4800" dirty="0" smtClean="0">
                <a:solidFill>
                  <a:srgbClr val="0033CC"/>
                </a:solidFill>
                <a:latin typeface="Arial Unicode MS" pitchFamily="34" charset="-128"/>
                <a:ea typeface="Arial Unicode MS" pitchFamily="34" charset="-128"/>
                <a:cs typeface="Arial Unicode MS" pitchFamily="34" charset="-128"/>
              </a:rPr>
              <a:t>Joe 2:28 ¶ Après cela, je répandrai mon esprit sur toute chair; Vos fils et vos filles prophétiseront, Vos vieillards auront des songes, Et vos jeunes gens des visions.</a:t>
            </a:r>
            <a:endParaRPr lang="en-US" sz="4800" dirty="0" smtClean="0">
              <a:solidFill>
                <a:srgbClr val="0033CC"/>
              </a:solidFill>
              <a:latin typeface="Arial Unicode MS" pitchFamily="34" charset="-128"/>
              <a:ea typeface="Arial Unicode MS" pitchFamily="34" charset="-128"/>
              <a:cs typeface="Arial Unicode MS" pitchFamily="34" charset="-128"/>
            </a:endParaRPr>
          </a:p>
          <a:p>
            <a:pPr algn="just"/>
            <a:r>
              <a:rPr lang="fr-FR" sz="4800" dirty="0" smtClean="0">
                <a:latin typeface="Arial Unicode MS" pitchFamily="34" charset="-128"/>
                <a:ea typeface="Arial Unicode MS" pitchFamily="34" charset="-128"/>
                <a:cs typeface="Arial Unicode MS" pitchFamily="34" charset="-128"/>
              </a:rPr>
              <a:t> 29 Même sur les serviteurs et sur les servantes, Dans ces jours-là, je répandrai mon esprit</a:t>
            </a:r>
            <a:r>
              <a:rPr lang="fr-FR" sz="4800" dirty="0" smtClean="0">
                <a:latin typeface="Arial Unicode MS" pitchFamily="34" charset="-128"/>
                <a:ea typeface="Arial Unicode MS" pitchFamily="34" charset="-128"/>
                <a:cs typeface="Arial Unicode MS" pitchFamily="34" charset="-128"/>
              </a:rPr>
              <a:t>.</a:t>
            </a:r>
            <a:endParaRPr lang="en-US" sz="48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lnSpcReduction="10000"/>
          </a:bodyPr>
          <a:lstStyle/>
          <a:p>
            <a:pPr algn="just"/>
            <a:r>
              <a:rPr lang="fr-FR" sz="4800" dirty="0" smtClean="0">
                <a:latin typeface="Arial Unicode MS" pitchFamily="34" charset="-128"/>
                <a:ea typeface="Arial Unicode MS" pitchFamily="34" charset="-128"/>
                <a:cs typeface="Arial Unicode MS" pitchFamily="34" charset="-128"/>
              </a:rPr>
              <a:t>Ordre </a:t>
            </a:r>
            <a:r>
              <a:rPr lang="fr-FR" sz="4800" dirty="0" smtClean="0">
                <a:latin typeface="Arial Unicode MS" pitchFamily="34" charset="-128"/>
                <a:ea typeface="Arial Unicode MS" pitchFamily="34" charset="-128"/>
                <a:cs typeface="Arial Unicode MS" pitchFamily="34" charset="-128"/>
              </a:rPr>
              <a:t>sociale, Juifs et non Juifs.</a:t>
            </a:r>
            <a:endParaRPr lang="en-US" sz="4800" dirty="0" smtClean="0">
              <a:latin typeface="Arial Unicode MS" pitchFamily="34" charset="-128"/>
              <a:ea typeface="Arial Unicode MS" pitchFamily="34" charset="-128"/>
              <a:cs typeface="Arial Unicode MS" pitchFamily="34" charset="-128"/>
            </a:endParaRPr>
          </a:p>
          <a:p>
            <a:pPr algn="just"/>
            <a:r>
              <a:rPr lang="fr-FR" sz="4800" dirty="0" smtClean="0">
                <a:solidFill>
                  <a:srgbClr val="0033CC"/>
                </a:solidFill>
                <a:latin typeface="Arial Unicode MS" pitchFamily="34" charset="-128"/>
                <a:ea typeface="Arial Unicode MS" pitchFamily="34" charset="-128"/>
                <a:cs typeface="Arial Unicode MS" pitchFamily="34" charset="-128"/>
              </a:rPr>
              <a:t>Toute chair (généralité) non pas tout le monde indistinctement. </a:t>
            </a:r>
            <a:r>
              <a:rPr lang="fr-FR" sz="4800" dirty="0" smtClean="0">
                <a:latin typeface="Arial Unicode MS" pitchFamily="34" charset="-128"/>
                <a:ea typeface="Arial Unicode MS" pitchFamily="34" charset="-128"/>
                <a:cs typeface="Arial Unicode MS" pitchFamily="34" charset="-128"/>
              </a:rPr>
              <a:t>(MS)</a:t>
            </a:r>
            <a:endParaRPr lang="en-US" sz="4800" dirty="0" smtClean="0">
              <a:latin typeface="Arial Unicode MS" pitchFamily="34" charset="-128"/>
              <a:ea typeface="Arial Unicode MS" pitchFamily="34" charset="-128"/>
              <a:cs typeface="Arial Unicode MS" pitchFamily="34" charset="-128"/>
            </a:endParaRPr>
          </a:p>
          <a:p>
            <a:pPr algn="just"/>
            <a:r>
              <a:rPr lang="fr-FR" sz="4800" dirty="0" smtClean="0">
                <a:solidFill>
                  <a:srgbClr val="0033CC"/>
                </a:solidFill>
                <a:latin typeface="Arial Unicode MS" pitchFamily="34" charset="-128"/>
                <a:ea typeface="Arial Unicode MS" pitchFamily="34" charset="-128"/>
                <a:cs typeface="Arial Unicode MS" pitchFamily="34" charset="-128"/>
              </a:rPr>
              <a:t>Ceux qui seront sons l’emprise de la parole de Dieu</a:t>
            </a:r>
            <a:r>
              <a:rPr lang="fr-FR" sz="4800" dirty="0" smtClean="0">
                <a:latin typeface="Arial Unicode MS" pitchFamily="34" charset="-128"/>
                <a:ea typeface="Arial Unicode MS" pitchFamily="34" charset="-128"/>
                <a:cs typeface="Arial Unicode MS" pitchFamily="34" charset="-128"/>
              </a:rPr>
              <a:t>. (MS)</a:t>
            </a:r>
            <a:endParaRPr lang="en-US" sz="4800" dirty="0" smtClean="0">
              <a:latin typeface="Arial Unicode MS" pitchFamily="34" charset="-128"/>
              <a:ea typeface="Arial Unicode MS" pitchFamily="34" charset="-128"/>
              <a:cs typeface="Arial Unicode MS" pitchFamily="34" charset="-128"/>
            </a:endParaRPr>
          </a:p>
          <a:p>
            <a:pPr algn="just"/>
            <a:r>
              <a:rPr lang="fr-FR" sz="4800" dirty="0" smtClean="0">
                <a:solidFill>
                  <a:srgbClr val="0033CC"/>
                </a:solidFill>
                <a:latin typeface="Arial Unicode MS" pitchFamily="34" charset="-128"/>
                <a:ea typeface="Arial Unicode MS" pitchFamily="34" charset="-128"/>
                <a:cs typeface="Arial Unicode MS" pitchFamily="34" charset="-128"/>
              </a:rPr>
              <a:t>Ceux qui seront liés à la nouvelle alliance</a:t>
            </a:r>
            <a:r>
              <a:rPr lang="fr-FR" sz="4800" dirty="0" smtClean="0">
                <a:latin typeface="Arial Unicode MS" pitchFamily="34" charset="-128"/>
                <a:ea typeface="Arial Unicode MS" pitchFamily="34" charset="-128"/>
                <a:cs typeface="Arial Unicode MS" pitchFamily="34" charset="-128"/>
              </a:rPr>
              <a:t>. MS</a:t>
            </a:r>
            <a:endParaRPr lang="en-US" sz="48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lnSpcReduction="10000"/>
          </a:bodyPr>
          <a:lstStyle/>
          <a:p>
            <a:pPr algn="just"/>
            <a:r>
              <a:rPr lang="fr-FR" sz="4800" dirty="0" smtClean="0">
                <a:solidFill>
                  <a:srgbClr val="0033CC"/>
                </a:solidFill>
                <a:latin typeface="Arial Unicode MS" pitchFamily="34" charset="-128"/>
                <a:ea typeface="Arial Unicode MS" pitchFamily="34" charset="-128"/>
                <a:cs typeface="Arial Unicode MS" pitchFamily="34" charset="-128"/>
              </a:rPr>
              <a:t>Premièrement </a:t>
            </a:r>
            <a:r>
              <a:rPr lang="fr-FR" sz="4800" dirty="0" smtClean="0">
                <a:solidFill>
                  <a:srgbClr val="0033CC"/>
                </a:solidFill>
                <a:latin typeface="Arial Unicode MS" pitchFamily="34" charset="-128"/>
                <a:ea typeface="Arial Unicode MS" pitchFamily="34" charset="-128"/>
                <a:cs typeface="Arial Unicode MS" pitchFamily="34" charset="-128"/>
              </a:rPr>
              <a:t>aux 120 disciples dans la chambre haute et ensuite a ceux qui ont répondu à la bonne nouvelle du Royaume de Dieu</a:t>
            </a:r>
            <a:r>
              <a:rPr lang="fr-FR" sz="4800" dirty="0" smtClean="0">
                <a:latin typeface="Arial Unicode MS" pitchFamily="34" charset="-128"/>
                <a:ea typeface="Arial Unicode MS" pitchFamily="34" charset="-128"/>
                <a:cs typeface="Arial Unicode MS" pitchFamily="34" charset="-128"/>
              </a:rPr>
              <a:t>. MS</a:t>
            </a:r>
            <a:endParaRPr lang="en-US" sz="4800" dirty="0" smtClean="0">
              <a:latin typeface="Arial Unicode MS" pitchFamily="34" charset="-128"/>
              <a:ea typeface="Arial Unicode MS" pitchFamily="34" charset="-128"/>
              <a:cs typeface="Arial Unicode MS" pitchFamily="34" charset="-128"/>
            </a:endParaRPr>
          </a:p>
          <a:p>
            <a:pPr algn="just"/>
            <a:r>
              <a:rPr lang="fr-FR" sz="4800" dirty="0" smtClean="0">
                <a:solidFill>
                  <a:srgbClr val="0033CC"/>
                </a:solidFill>
                <a:latin typeface="Arial Unicode MS" pitchFamily="34" charset="-128"/>
                <a:ea typeface="Arial Unicode MS" pitchFamily="34" charset="-128"/>
                <a:cs typeface="Arial Unicode MS" pitchFamily="34" charset="-128"/>
              </a:rPr>
              <a:t>Nous réfutons ceux qui croient que tous sont sauvés dans la nouvelle dispensation</a:t>
            </a:r>
            <a:r>
              <a:rPr lang="fr-FR" sz="4800" dirty="0" smtClean="0">
                <a:latin typeface="Arial Unicode MS" pitchFamily="34" charset="-128"/>
                <a:ea typeface="Arial Unicode MS" pitchFamily="34" charset="-128"/>
                <a:cs typeface="Arial Unicode MS" pitchFamily="34" charset="-128"/>
              </a:rPr>
              <a:t>. MS</a:t>
            </a:r>
            <a:endParaRPr lang="en-US" sz="4800" dirty="0" smtClean="0">
              <a:latin typeface="Arial Unicode MS" pitchFamily="34" charset="-128"/>
              <a:ea typeface="Arial Unicode MS" pitchFamily="34" charset="-128"/>
              <a:cs typeface="Arial Unicode MS" pitchFamily="34" charset="-128"/>
            </a:endParaRPr>
          </a:p>
          <a:p>
            <a:pPr>
              <a:buNone/>
            </a:pPr>
            <a:r>
              <a:rPr lang="fr-FR" sz="4800" dirty="0" smtClean="0"/>
              <a:t> </a:t>
            </a:r>
            <a:endParaRPr lang="en-US" sz="4800"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pPr algn="just"/>
            <a:r>
              <a:rPr lang="fr-FR" sz="4800" b="1" dirty="0" smtClean="0">
                <a:solidFill>
                  <a:schemeClr val="tx1"/>
                </a:solidFill>
                <a:latin typeface="Arial Unicode MS" pitchFamily="34" charset="-128"/>
                <a:ea typeface="Arial Unicode MS" pitchFamily="34" charset="-128"/>
                <a:cs typeface="Arial Unicode MS" pitchFamily="34" charset="-128"/>
              </a:rPr>
              <a:t>Pourquoi </a:t>
            </a:r>
            <a:r>
              <a:rPr lang="fr-FR" sz="4800" b="1" dirty="0" smtClean="0">
                <a:solidFill>
                  <a:schemeClr val="tx1"/>
                </a:solidFill>
                <a:latin typeface="Arial Unicode MS" pitchFamily="34" charset="-128"/>
                <a:ea typeface="Arial Unicode MS" pitchFamily="34" charset="-128"/>
                <a:cs typeface="Arial Unicode MS" pitchFamily="34" charset="-128"/>
              </a:rPr>
              <a:t>Joël relève-t-il que l’Esprit saint sera donné tant sur les hommes que sur les femmes ("même sur les esclaves et sur les servantes") ? </a:t>
            </a:r>
            <a:endParaRPr lang="en-US" sz="4800" b="1" dirty="0" smtClean="0">
              <a:solidFill>
                <a:schemeClr val="tx1"/>
              </a:solidFill>
              <a:latin typeface="Arial Unicode MS" pitchFamily="34" charset="-128"/>
              <a:ea typeface="Arial Unicode MS" pitchFamily="34" charset="-128"/>
              <a:cs typeface="Arial Unicode MS" pitchFamily="34" charset="-128"/>
            </a:endParaRPr>
          </a:p>
          <a:p>
            <a:pPr algn="just"/>
            <a:r>
              <a:rPr lang="fr-FR" sz="4800" b="1" dirty="0" smtClean="0">
                <a:solidFill>
                  <a:srgbClr val="0033CC"/>
                </a:solidFill>
                <a:latin typeface="Arial Unicode MS" pitchFamily="34" charset="-128"/>
                <a:ea typeface="Arial Unicode MS" pitchFamily="34" charset="-128"/>
                <a:cs typeface="Arial Unicode MS" pitchFamily="34" charset="-128"/>
              </a:rPr>
              <a:t>Il y a une controverse au sujet du rôle des femmes dans l’église. Ce texte nous dit que l’Esprit saint déversera sa puissance sur les femmes. </a:t>
            </a:r>
            <a:endParaRPr lang="en-US" sz="48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3"/>
          </a:lnRef>
          <a:fillRef idx="2">
            <a:schemeClr val="accent3"/>
          </a:fillRef>
          <a:effectRef idx="1">
            <a:schemeClr val="accent3"/>
          </a:effectRef>
          <a:fontRef idx="minor">
            <a:schemeClr val="dk1"/>
          </a:fontRef>
        </p:style>
        <p:txBody>
          <a:bodyPr>
            <a:normAutofit lnSpcReduction="10000"/>
          </a:bodyPr>
          <a:lstStyle/>
          <a:p>
            <a:pPr algn="just"/>
            <a:r>
              <a:rPr lang="fr-FR" sz="4800" b="1" dirty="0" smtClean="0">
                <a:solidFill>
                  <a:schemeClr val="tx1"/>
                </a:solidFill>
                <a:latin typeface="Arial Unicode MS" pitchFamily="34" charset="-128"/>
                <a:ea typeface="Arial Unicode MS" pitchFamily="34" charset="-128"/>
                <a:cs typeface="Arial Unicode MS" pitchFamily="34" charset="-128"/>
              </a:rPr>
              <a:t>Cela </a:t>
            </a:r>
            <a:r>
              <a:rPr lang="fr-FR" sz="4800" b="1" dirty="0" smtClean="0">
                <a:solidFill>
                  <a:schemeClr val="tx1"/>
                </a:solidFill>
                <a:latin typeface="Arial Unicode MS" pitchFamily="34" charset="-128"/>
                <a:ea typeface="Arial Unicode MS" pitchFamily="34" charset="-128"/>
                <a:cs typeface="Arial Unicode MS" pitchFamily="34" charset="-128"/>
              </a:rPr>
              <a:t>devrait interpeller quiconque pense que les femmes ne peuvent pas être utilisées entièrement par Dieu, </a:t>
            </a:r>
            <a:r>
              <a:rPr lang="fr-FR" sz="4800" b="1" dirty="0" smtClean="0">
                <a:solidFill>
                  <a:srgbClr val="0033CC"/>
                </a:solidFill>
                <a:latin typeface="Arial Unicode MS" pitchFamily="34" charset="-128"/>
                <a:ea typeface="Arial Unicode MS" pitchFamily="34" charset="-128"/>
                <a:cs typeface="Arial Unicode MS" pitchFamily="34" charset="-128"/>
              </a:rPr>
              <a:t>et l’inviter à s’arrêter un instant pour réfléchir s’il ne combat pas involontairement l’œuvre de Dieu des derniers jours. </a:t>
            </a:r>
            <a:endParaRPr lang="fr-FR" sz="48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800" b="1" dirty="0" smtClean="0">
                <a:solidFill>
                  <a:schemeClr val="tx1"/>
                </a:solidFill>
                <a:latin typeface="Arial Unicode MS" pitchFamily="34" charset="-128"/>
                <a:ea typeface="Arial Unicode MS" pitchFamily="34" charset="-128"/>
                <a:cs typeface="Arial Unicode MS" pitchFamily="34" charset="-128"/>
              </a:rPr>
              <a:t>Il </a:t>
            </a:r>
            <a:r>
              <a:rPr lang="fr-FR" sz="4800" b="1" dirty="0" smtClean="0">
                <a:solidFill>
                  <a:schemeClr val="tx1"/>
                </a:solidFill>
                <a:latin typeface="Arial Unicode MS" pitchFamily="34" charset="-128"/>
                <a:ea typeface="Arial Unicode MS" pitchFamily="34" charset="-128"/>
                <a:cs typeface="Arial Unicode MS" pitchFamily="34" charset="-128"/>
              </a:rPr>
              <a:t>s’agit là de quelque chose qui vaut la peine d’être considéré</a:t>
            </a:r>
            <a:r>
              <a:rPr lang="fr-FR" sz="4800" b="1" dirty="0" smtClean="0">
                <a:solidFill>
                  <a:schemeClr val="tx1"/>
                </a:solidFill>
                <a:latin typeface="Arial Unicode MS" pitchFamily="34" charset="-128"/>
                <a:ea typeface="Arial Unicode MS" pitchFamily="34" charset="-128"/>
                <a:cs typeface="Arial Unicode MS" pitchFamily="34" charset="-128"/>
              </a:rPr>
              <a:t>.</a:t>
            </a:r>
            <a:endParaRPr lang="en-US" sz="48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3"/>
          </a:lnRef>
          <a:fillRef idx="2">
            <a:schemeClr val="accent3"/>
          </a:fillRef>
          <a:effectRef idx="1">
            <a:schemeClr val="accent3"/>
          </a:effectRef>
          <a:fontRef idx="minor">
            <a:schemeClr val="dk1"/>
          </a:fontRef>
        </p:style>
        <p:txBody>
          <a:bodyPr>
            <a:normAutofit fontScale="85000" lnSpcReduction="20000"/>
          </a:bodyPr>
          <a:lstStyle/>
          <a:p>
            <a:pPr algn="just"/>
            <a:r>
              <a:rPr lang="fr-FR" sz="4800" b="1" dirty="0" err="1" smtClean="0">
                <a:solidFill>
                  <a:srgbClr val="0033CC"/>
                </a:solidFill>
                <a:latin typeface="Arial Unicode MS" pitchFamily="34" charset="-128"/>
                <a:ea typeface="Arial Unicode MS" pitchFamily="34" charset="-128"/>
                <a:cs typeface="Arial Unicode MS" pitchFamily="34" charset="-128"/>
              </a:rPr>
              <a:t>a.Pourquoi</a:t>
            </a:r>
            <a:r>
              <a:rPr lang="fr-FR" sz="4800" b="1" dirty="0" smtClean="0">
                <a:solidFill>
                  <a:srgbClr val="0033CC"/>
                </a:solidFill>
                <a:latin typeface="Arial Unicode MS" pitchFamily="34" charset="-128"/>
                <a:ea typeface="Arial Unicode MS" pitchFamily="34" charset="-128"/>
                <a:cs typeface="Arial Unicode MS" pitchFamily="34" charset="-128"/>
              </a:rPr>
              <a:t> </a:t>
            </a:r>
            <a:r>
              <a:rPr lang="fr-FR" sz="4800" b="1" dirty="0" smtClean="0">
                <a:solidFill>
                  <a:srgbClr val="0033CC"/>
                </a:solidFill>
                <a:latin typeface="Arial Unicode MS" pitchFamily="34" charset="-128"/>
                <a:ea typeface="Arial Unicode MS" pitchFamily="34" charset="-128"/>
                <a:cs typeface="Arial Unicode MS" pitchFamily="34" charset="-128"/>
              </a:rPr>
              <a:t>Joël 2 :29 se réfère-t-il aux "esclaves et servantes" ? </a:t>
            </a:r>
            <a:endParaRPr lang="fr-FR" sz="48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800" b="1" dirty="0" smtClean="0">
                <a:solidFill>
                  <a:schemeClr val="tx1"/>
                </a:solidFill>
                <a:latin typeface="Arial Unicode MS" pitchFamily="34" charset="-128"/>
                <a:ea typeface="Arial Unicode MS" pitchFamily="34" charset="-128"/>
                <a:cs typeface="Arial Unicode MS" pitchFamily="34" charset="-128"/>
              </a:rPr>
              <a:t>(</a:t>
            </a:r>
            <a:r>
              <a:rPr lang="fr-FR" sz="4800" b="1" dirty="0" smtClean="0">
                <a:solidFill>
                  <a:schemeClr val="tx1"/>
                </a:solidFill>
                <a:latin typeface="Arial Unicode MS" pitchFamily="34" charset="-128"/>
                <a:ea typeface="Arial Unicode MS" pitchFamily="34" charset="-128"/>
                <a:cs typeface="Arial Unicode MS" pitchFamily="34" charset="-128"/>
              </a:rPr>
              <a:t>Le commentaire biblique The Bible </a:t>
            </a:r>
            <a:r>
              <a:rPr lang="fr-FR" sz="4800" b="1" dirty="0" err="1" smtClean="0">
                <a:solidFill>
                  <a:schemeClr val="tx1"/>
                </a:solidFill>
                <a:latin typeface="Arial Unicode MS" pitchFamily="34" charset="-128"/>
                <a:ea typeface="Arial Unicode MS" pitchFamily="34" charset="-128"/>
                <a:cs typeface="Arial Unicode MS" pitchFamily="34" charset="-128"/>
              </a:rPr>
              <a:t>Knowledge</a:t>
            </a:r>
            <a:r>
              <a:rPr lang="fr-FR" sz="4800" b="1" dirty="0" smtClean="0">
                <a:solidFill>
                  <a:schemeClr val="tx1"/>
                </a:solidFill>
                <a:latin typeface="Arial Unicode MS" pitchFamily="34" charset="-128"/>
                <a:ea typeface="Arial Unicode MS" pitchFamily="34" charset="-128"/>
                <a:cs typeface="Arial Unicode MS" pitchFamily="34" charset="-128"/>
              </a:rPr>
              <a:t> </a:t>
            </a:r>
            <a:r>
              <a:rPr lang="fr-FR" sz="4800" b="1" dirty="0" err="1" smtClean="0">
                <a:solidFill>
                  <a:schemeClr val="tx1"/>
                </a:solidFill>
                <a:latin typeface="Arial Unicode MS" pitchFamily="34" charset="-128"/>
                <a:ea typeface="Arial Unicode MS" pitchFamily="34" charset="-128"/>
                <a:cs typeface="Arial Unicode MS" pitchFamily="34" charset="-128"/>
              </a:rPr>
              <a:t>Commentary</a:t>
            </a:r>
            <a:r>
              <a:rPr lang="fr-FR" sz="4800" b="1" dirty="0" smtClean="0">
                <a:solidFill>
                  <a:schemeClr val="tx1"/>
                </a:solidFill>
                <a:latin typeface="Arial Unicode MS" pitchFamily="34" charset="-128"/>
                <a:ea typeface="Arial Unicode MS" pitchFamily="34" charset="-128"/>
                <a:cs typeface="Arial Unicode MS" pitchFamily="34" charset="-128"/>
              </a:rPr>
              <a:t> nous dit que Joël 2 :29 serait mieux traduit par "et même sur les esclaves masculins et féminins". </a:t>
            </a:r>
            <a:endParaRPr lang="fr-FR" sz="4800" b="1" dirty="0" smtClean="0">
              <a:solidFill>
                <a:schemeClr val="tx1"/>
              </a:solidFill>
              <a:latin typeface="Arial Unicode MS" pitchFamily="34" charset="-128"/>
              <a:ea typeface="Arial Unicode MS" pitchFamily="34" charset="-128"/>
              <a:cs typeface="Arial Unicode MS" pitchFamily="34" charset="-128"/>
            </a:endParaRPr>
          </a:p>
          <a:p>
            <a:pPr algn="just"/>
            <a:r>
              <a:rPr lang="fr-FR" sz="4800" b="1" dirty="0" smtClean="0">
                <a:solidFill>
                  <a:srgbClr val="0033CC"/>
                </a:solidFill>
                <a:latin typeface="Arial Unicode MS" pitchFamily="34" charset="-128"/>
                <a:ea typeface="Arial Unicode MS" pitchFamily="34" charset="-128"/>
                <a:cs typeface="Arial Unicode MS" pitchFamily="34" charset="-128"/>
              </a:rPr>
              <a:t>Cela </a:t>
            </a:r>
            <a:r>
              <a:rPr lang="fr-FR" sz="4800" b="1" dirty="0" smtClean="0">
                <a:solidFill>
                  <a:srgbClr val="0033CC"/>
                </a:solidFill>
                <a:latin typeface="Arial Unicode MS" pitchFamily="34" charset="-128"/>
                <a:ea typeface="Arial Unicode MS" pitchFamily="34" charset="-128"/>
                <a:cs typeface="Arial Unicode MS" pitchFamily="34" charset="-128"/>
              </a:rPr>
              <a:t>signifie que Dieu utilisera des personnes </a:t>
            </a:r>
            <a:r>
              <a:rPr lang="fr-FR" sz="4800" b="1" u="sng" dirty="0" smtClean="0">
                <a:solidFill>
                  <a:srgbClr val="0033CC"/>
                </a:solidFill>
                <a:latin typeface="Arial Unicode MS" pitchFamily="34" charset="-128"/>
                <a:ea typeface="Arial Unicode MS" pitchFamily="34" charset="-128"/>
                <a:cs typeface="Arial Unicode MS" pitchFamily="34" charset="-128"/>
              </a:rPr>
              <a:t>de tous âges</a:t>
            </a:r>
            <a:r>
              <a:rPr lang="fr-FR" sz="4800" b="1" dirty="0" smtClean="0">
                <a:solidFill>
                  <a:srgbClr val="0033CC"/>
                </a:solidFill>
                <a:latin typeface="Arial Unicode MS" pitchFamily="34" charset="-128"/>
                <a:ea typeface="Arial Unicode MS" pitchFamily="34" charset="-128"/>
                <a:cs typeface="Arial Unicode MS" pitchFamily="34" charset="-128"/>
              </a:rPr>
              <a:t>, de </a:t>
            </a:r>
            <a:r>
              <a:rPr lang="fr-FR" sz="4800" b="1" u="sng" dirty="0" smtClean="0">
                <a:solidFill>
                  <a:srgbClr val="0033CC"/>
                </a:solidFill>
                <a:latin typeface="Arial Unicode MS" pitchFamily="34" charset="-128"/>
                <a:ea typeface="Arial Unicode MS" pitchFamily="34" charset="-128"/>
                <a:cs typeface="Arial Unicode MS" pitchFamily="34" charset="-128"/>
              </a:rPr>
              <a:t>tous sexes</a:t>
            </a:r>
            <a:r>
              <a:rPr lang="fr-FR" sz="4800" b="1" dirty="0" smtClean="0">
                <a:solidFill>
                  <a:srgbClr val="0033CC"/>
                </a:solidFill>
                <a:latin typeface="Arial Unicode MS" pitchFamily="34" charset="-128"/>
                <a:ea typeface="Arial Unicode MS" pitchFamily="34" charset="-128"/>
                <a:cs typeface="Arial Unicode MS" pitchFamily="34" charset="-128"/>
              </a:rPr>
              <a:t> et de </a:t>
            </a:r>
            <a:r>
              <a:rPr lang="fr-FR" sz="4800" b="1" u="sng" dirty="0" smtClean="0">
                <a:solidFill>
                  <a:srgbClr val="0033CC"/>
                </a:solidFill>
                <a:latin typeface="Arial Unicode MS" pitchFamily="34" charset="-128"/>
                <a:ea typeface="Arial Unicode MS" pitchFamily="34" charset="-128"/>
                <a:cs typeface="Arial Unicode MS" pitchFamily="34" charset="-128"/>
              </a:rPr>
              <a:t>toutes classes</a:t>
            </a:r>
            <a:r>
              <a:rPr lang="fr-FR" sz="4800" b="1" dirty="0" smtClean="0">
                <a:solidFill>
                  <a:srgbClr val="0033CC"/>
                </a:solidFill>
                <a:latin typeface="Arial Unicode MS" pitchFamily="34" charset="-128"/>
                <a:ea typeface="Arial Unicode MS" pitchFamily="34" charset="-128"/>
                <a:cs typeface="Arial Unicode MS" pitchFamily="34" charset="-128"/>
              </a:rPr>
              <a:t> </a:t>
            </a:r>
            <a:r>
              <a:rPr lang="fr-FR" sz="4800" b="1" u="sng" dirty="0" smtClean="0">
                <a:solidFill>
                  <a:srgbClr val="0033CC"/>
                </a:solidFill>
                <a:latin typeface="Arial Unicode MS" pitchFamily="34" charset="-128"/>
                <a:ea typeface="Arial Unicode MS" pitchFamily="34" charset="-128"/>
                <a:cs typeface="Arial Unicode MS" pitchFamily="34" charset="-128"/>
              </a:rPr>
              <a:t>sociales</a:t>
            </a:r>
            <a:r>
              <a:rPr lang="fr-FR" sz="4800" b="1" dirty="0" smtClean="0">
                <a:solidFill>
                  <a:srgbClr val="0033CC"/>
                </a:solidFill>
                <a:latin typeface="Arial Unicode MS" pitchFamily="34" charset="-128"/>
                <a:ea typeface="Arial Unicode MS" pitchFamily="34" charset="-128"/>
                <a:cs typeface="Arial Unicode MS" pitchFamily="34" charset="-128"/>
              </a:rPr>
              <a:t> comme instruments de sa puissance</a:t>
            </a:r>
            <a:r>
              <a:rPr lang="fr-FR" sz="4800" b="1" dirty="0" smtClean="0">
                <a:solidFill>
                  <a:srgbClr val="0033CC"/>
                </a:solidFill>
                <a:latin typeface="Arial Unicode MS" pitchFamily="34" charset="-128"/>
                <a:ea typeface="Arial Unicode MS" pitchFamily="34" charset="-128"/>
                <a:cs typeface="Arial Unicode MS" pitchFamily="34" charset="-128"/>
              </a:rPr>
              <a:t>.)</a:t>
            </a:r>
            <a:endParaRPr lang="en-US" sz="48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algn="just"/>
            <a:r>
              <a:rPr lang="fr-FR" sz="4800" b="1" dirty="0" smtClean="0">
                <a:solidFill>
                  <a:schemeClr val="tx1"/>
                </a:solidFill>
                <a:latin typeface="Arial Unicode MS" pitchFamily="34" charset="-128"/>
                <a:ea typeface="Arial Unicode MS" pitchFamily="34" charset="-128"/>
                <a:cs typeface="Arial Unicode MS" pitchFamily="34" charset="-128"/>
              </a:rPr>
              <a:t>5</a:t>
            </a:r>
            <a:r>
              <a:rPr lang="fr-FR" sz="4800" b="1" dirty="0" smtClean="0">
                <a:solidFill>
                  <a:schemeClr val="tx1"/>
                </a:solidFill>
                <a:latin typeface="Arial Unicode MS" pitchFamily="34" charset="-128"/>
                <a:ea typeface="Arial Unicode MS" pitchFamily="34" charset="-128"/>
                <a:cs typeface="Arial Unicode MS" pitchFamily="34" charset="-128"/>
              </a:rPr>
              <a:t>.  </a:t>
            </a:r>
            <a:r>
              <a:rPr lang="fr-FR" sz="4800" b="1" dirty="0" smtClean="0">
                <a:solidFill>
                  <a:schemeClr val="tx1"/>
                </a:solidFill>
                <a:latin typeface="Arial Unicode MS" pitchFamily="34" charset="-128"/>
                <a:ea typeface="Arial Unicode MS" pitchFamily="34" charset="-128"/>
                <a:cs typeface="Arial Unicode MS" pitchFamily="34" charset="-128"/>
              </a:rPr>
              <a:t>Continuons </a:t>
            </a:r>
            <a:r>
              <a:rPr lang="fr-FR" sz="4800" b="1" dirty="0" smtClean="0">
                <a:solidFill>
                  <a:schemeClr val="tx1"/>
                </a:solidFill>
                <a:latin typeface="Arial Unicode MS" pitchFamily="34" charset="-128"/>
                <a:ea typeface="Arial Unicode MS" pitchFamily="34" charset="-128"/>
                <a:cs typeface="Arial Unicode MS" pitchFamily="34" charset="-128"/>
              </a:rPr>
              <a:t>avec cette prophétie. Lisez Joël 2:30-31. </a:t>
            </a:r>
            <a:endParaRPr lang="en-US" sz="4800" b="1" dirty="0" smtClean="0">
              <a:solidFill>
                <a:schemeClr val="tx1"/>
              </a:solidFill>
              <a:latin typeface="Arial Unicode MS" pitchFamily="34" charset="-128"/>
              <a:ea typeface="Arial Unicode MS" pitchFamily="34" charset="-128"/>
              <a:cs typeface="Arial Unicode MS" pitchFamily="34" charset="-128"/>
            </a:endParaRPr>
          </a:p>
          <a:p>
            <a:pPr algn="just"/>
            <a:r>
              <a:rPr lang="fr-FR" sz="4800" b="1" dirty="0" smtClean="0">
                <a:solidFill>
                  <a:schemeClr val="tx1"/>
                </a:solidFill>
                <a:latin typeface="Arial Unicode MS" pitchFamily="34" charset="-128"/>
                <a:ea typeface="Arial Unicode MS" pitchFamily="34" charset="-128"/>
                <a:cs typeface="Arial Unicode MS" pitchFamily="34" charset="-128"/>
              </a:rPr>
              <a:t>Joe 2:30 Je ferai paraître des prodiges dans les cieux et sur la terre, Du sang, du feu, et des colonnes de fumée;</a:t>
            </a:r>
            <a:endParaRPr lang="en-US" sz="4800" b="1" dirty="0" smtClean="0">
              <a:solidFill>
                <a:schemeClr val="tx1"/>
              </a:solidFill>
              <a:latin typeface="Arial Unicode MS" pitchFamily="34" charset="-128"/>
              <a:ea typeface="Arial Unicode MS" pitchFamily="34" charset="-128"/>
              <a:cs typeface="Arial Unicode MS" pitchFamily="34" charset="-128"/>
            </a:endParaRPr>
          </a:p>
          <a:p>
            <a:pPr algn="just"/>
            <a:r>
              <a:rPr lang="fr-FR" sz="4800" b="1" dirty="0" smtClean="0">
                <a:solidFill>
                  <a:srgbClr val="0033CC"/>
                </a:solidFill>
                <a:latin typeface="Arial Unicode MS" pitchFamily="34" charset="-128"/>
                <a:ea typeface="Arial Unicode MS" pitchFamily="34" charset="-128"/>
                <a:cs typeface="Arial Unicode MS" pitchFamily="34" charset="-128"/>
              </a:rPr>
              <a:t> 31 Le soleil se changera en ténèbres, Et la lune en sang, Avant l'arrivée du jour de l'Éternel, De ce jour grand et terrible</a:t>
            </a:r>
            <a:r>
              <a:rPr lang="fr-FR" sz="4800" b="1" dirty="0" smtClean="0">
                <a:solidFill>
                  <a:srgbClr val="0033CC"/>
                </a:solidFill>
                <a:latin typeface="Arial Unicode MS" pitchFamily="34" charset="-128"/>
                <a:ea typeface="Arial Unicode MS" pitchFamily="34" charset="-128"/>
                <a:cs typeface="Arial Unicode MS" pitchFamily="34" charset="-128"/>
              </a:rPr>
              <a:t>.</a:t>
            </a:r>
            <a:r>
              <a:rPr lang="fr-FR" sz="4800" b="1" dirty="0" smtClean="0">
                <a:solidFill>
                  <a:srgbClr val="0033CC"/>
                </a:solidFill>
                <a:latin typeface="Arial Unicode MS" pitchFamily="34" charset="-128"/>
                <a:ea typeface="Arial Unicode MS" pitchFamily="34" charset="-128"/>
                <a:cs typeface="Arial Unicode MS" pitchFamily="34" charset="-128"/>
              </a:rPr>
              <a:t> </a:t>
            </a:r>
            <a:endParaRPr lang="fr-FR" sz="48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800" b="1" dirty="0" smtClean="0">
                <a:solidFill>
                  <a:schemeClr val="tx1"/>
                </a:solidFill>
                <a:latin typeface="Arial Unicode MS" pitchFamily="34" charset="-128"/>
                <a:ea typeface="Arial Unicode MS" pitchFamily="34" charset="-128"/>
                <a:cs typeface="Arial Unicode MS" pitchFamily="34" charset="-128"/>
              </a:rPr>
              <a:t>i</a:t>
            </a:r>
            <a:r>
              <a:rPr lang="fr-FR" sz="4800" b="1" dirty="0" smtClean="0">
                <a:solidFill>
                  <a:schemeClr val="tx1"/>
                </a:solidFill>
                <a:latin typeface="Arial Unicode MS" pitchFamily="34" charset="-128"/>
                <a:ea typeface="Arial Unicode MS" pitchFamily="34" charset="-128"/>
                <a:cs typeface="Arial Unicode MS" pitchFamily="34" charset="-128"/>
              </a:rPr>
              <a:t>. Cela vous inclut-il ? </a:t>
            </a:r>
            <a:r>
              <a:rPr lang="fr-FR" sz="4800" b="1" dirty="0" smtClean="0">
                <a:solidFill>
                  <a:schemeClr val="tx1"/>
                </a:solidFill>
                <a:latin typeface="Arial Unicode MS" pitchFamily="34" charset="-128"/>
                <a:ea typeface="Arial Unicode MS" pitchFamily="34" charset="-128"/>
                <a:cs typeface="Arial Unicode MS" pitchFamily="34" charset="-128"/>
              </a:rPr>
              <a:t>__</a:t>
            </a:r>
            <a:r>
              <a:rPr lang="fr-FR" sz="4800" b="1" u="sng" dirty="0" smtClean="0">
                <a:solidFill>
                  <a:schemeClr val="tx1"/>
                </a:solidFill>
                <a:latin typeface="Arial Unicode MS" pitchFamily="34" charset="-128"/>
                <a:ea typeface="Arial Unicode MS" pitchFamily="34" charset="-128"/>
                <a:cs typeface="Arial Unicode MS" pitchFamily="34" charset="-128"/>
              </a:rPr>
              <a:t>_</a:t>
            </a:r>
            <a:r>
              <a:rPr lang="fr-FR" sz="4800" b="1" u="sng" dirty="0" smtClean="0">
                <a:solidFill>
                  <a:srgbClr val="FF0000"/>
                </a:solidFill>
                <a:latin typeface="Arial Unicode MS" pitchFamily="34" charset="-128"/>
                <a:ea typeface="Arial Unicode MS" pitchFamily="34" charset="-128"/>
                <a:cs typeface="Arial Unicode MS" pitchFamily="34" charset="-128"/>
              </a:rPr>
              <a:t>OUI</a:t>
            </a:r>
            <a:endParaRPr lang="en-US" sz="48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pPr algn="just"/>
            <a:r>
              <a:rPr lang="fr-FR" sz="4800" b="1" dirty="0" smtClean="0">
                <a:solidFill>
                  <a:schemeClr val="tx1"/>
                </a:solidFill>
                <a:latin typeface="Arial Unicode MS" pitchFamily="34" charset="-128"/>
                <a:ea typeface="Arial Unicode MS" pitchFamily="34" charset="-128"/>
                <a:cs typeface="Arial Unicode MS" pitchFamily="34" charset="-128"/>
              </a:rPr>
              <a:t>5.Continuons </a:t>
            </a:r>
            <a:r>
              <a:rPr lang="fr-FR" sz="4800" b="1" dirty="0" smtClean="0">
                <a:solidFill>
                  <a:schemeClr val="tx1"/>
                </a:solidFill>
                <a:latin typeface="Arial Unicode MS" pitchFamily="34" charset="-128"/>
                <a:ea typeface="Arial Unicode MS" pitchFamily="34" charset="-128"/>
                <a:cs typeface="Arial Unicode MS" pitchFamily="34" charset="-128"/>
              </a:rPr>
              <a:t>avec cette prophétie. Lisez Joël 2:30-31. </a:t>
            </a:r>
            <a:endParaRPr lang="en-US" sz="4800" b="1" dirty="0" smtClean="0">
              <a:solidFill>
                <a:schemeClr val="tx1"/>
              </a:solidFill>
              <a:latin typeface="Arial Unicode MS" pitchFamily="34" charset="-128"/>
              <a:ea typeface="Arial Unicode MS" pitchFamily="34" charset="-128"/>
              <a:cs typeface="Arial Unicode MS" pitchFamily="34" charset="-128"/>
            </a:endParaRPr>
          </a:p>
          <a:p>
            <a:pPr algn="just"/>
            <a:r>
              <a:rPr lang="fr-FR" sz="4800" b="1" dirty="0" smtClean="0">
                <a:solidFill>
                  <a:srgbClr val="0033CC"/>
                </a:solidFill>
                <a:latin typeface="Arial Unicode MS" pitchFamily="34" charset="-128"/>
                <a:ea typeface="Arial Unicode MS" pitchFamily="34" charset="-128"/>
                <a:cs typeface="Arial Unicode MS" pitchFamily="34" charset="-128"/>
              </a:rPr>
              <a:t>Joe 2:30 Je ferai paraître des prodiges dans les cieux et sur la terre, Du sang, du feu, et des colonnes de fumée;</a:t>
            </a:r>
            <a:endParaRPr lang="en-US" sz="48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800" b="1" dirty="0" smtClean="0">
                <a:solidFill>
                  <a:schemeClr val="tx1"/>
                </a:solidFill>
                <a:latin typeface="Arial Unicode MS" pitchFamily="34" charset="-128"/>
                <a:ea typeface="Arial Unicode MS" pitchFamily="34" charset="-128"/>
                <a:cs typeface="Arial Unicode MS" pitchFamily="34" charset="-128"/>
              </a:rPr>
              <a:t> 31 Le soleil se changera en ténèbres, Et la lune en sang, Avant l'arrivée du jour de l'Éternel, De ce jour grand et terrible</a:t>
            </a:r>
            <a:r>
              <a:rPr lang="fr-FR" sz="4800" b="1" dirty="0" smtClean="0">
                <a:solidFill>
                  <a:schemeClr val="tx1"/>
                </a:solidFill>
                <a:latin typeface="Arial Unicode MS" pitchFamily="34" charset="-128"/>
                <a:ea typeface="Arial Unicode MS" pitchFamily="34" charset="-128"/>
                <a:cs typeface="Arial Unicode MS" pitchFamily="34" charset="-128"/>
              </a:rPr>
              <a:t>.</a:t>
            </a:r>
            <a:endParaRPr lang="en-US" sz="48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3"/>
          </a:lnRef>
          <a:fillRef idx="2">
            <a:schemeClr val="accent3"/>
          </a:fillRef>
          <a:effectRef idx="1">
            <a:schemeClr val="accent3"/>
          </a:effectRef>
          <a:fontRef idx="minor">
            <a:schemeClr val="dk1"/>
          </a:fontRef>
        </p:style>
        <p:txBody>
          <a:bodyPr>
            <a:normAutofit fontScale="92500"/>
          </a:bodyPr>
          <a:lstStyle/>
          <a:p>
            <a:pPr algn="just"/>
            <a:r>
              <a:rPr lang="fr-FR" sz="4800" b="1" dirty="0" smtClean="0">
                <a:solidFill>
                  <a:srgbClr val="0033CC"/>
                </a:solidFill>
                <a:latin typeface="Arial Unicode MS" pitchFamily="34" charset="-128"/>
                <a:ea typeface="Arial Unicode MS" pitchFamily="34" charset="-128"/>
                <a:cs typeface="Arial Unicode MS" pitchFamily="34" charset="-128"/>
              </a:rPr>
              <a:t> </a:t>
            </a:r>
            <a:r>
              <a:rPr lang="fr-FR" sz="4800" b="1" dirty="0" smtClean="0">
                <a:solidFill>
                  <a:srgbClr val="0033CC"/>
                </a:solidFill>
                <a:latin typeface="Arial Unicode MS" pitchFamily="34" charset="-128"/>
                <a:ea typeface="Arial Unicode MS" pitchFamily="34" charset="-128"/>
                <a:cs typeface="Arial Unicode MS" pitchFamily="34" charset="-128"/>
              </a:rPr>
              <a:t>Ces </a:t>
            </a:r>
            <a:r>
              <a:rPr lang="fr-FR" sz="4800" b="1" dirty="0" smtClean="0">
                <a:solidFill>
                  <a:srgbClr val="0033CC"/>
                </a:solidFill>
                <a:latin typeface="Arial Unicode MS" pitchFamily="34" charset="-128"/>
                <a:ea typeface="Arial Unicode MS" pitchFamily="34" charset="-128"/>
                <a:cs typeface="Arial Unicode MS" pitchFamily="34" charset="-128"/>
              </a:rPr>
              <a:t>"miracles" sont-ils arrivés ? </a:t>
            </a:r>
            <a:endParaRPr lang="en-US" sz="48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800" b="1" dirty="0" smtClean="0">
                <a:solidFill>
                  <a:schemeClr val="tx1"/>
                </a:solidFill>
                <a:latin typeface="Arial Unicode MS" pitchFamily="34" charset="-128"/>
                <a:ea typeface="Arial Unicode MS" pitchFamily="34" charset="-128"/>
                <a:cs typeface="Arial Unicode MS" pitchFamily="34" charset="-128"/>
              </a:rPr>
              <a:t>« Je </a:t>
            </a:r>
            <a:r>
              <a:rPr lang="fr-FR" sz="4800" b="1" dirty="0" smtClean="0">
                <a:solidFill>
                  <a:schemeClr val="tx1"/>
                </a:solidFill>
                <a:latin typeface="Arial Unicode MS" pitchFamily="34" charset="-128"/>
                <a:ea typeface="Arial Unicode MS" pitchFamily="34" charset="-128"/>
                <a:cs typeface="Arial Unicode MS" pitchFamily="34" charset="-128"/>
              </a:rPr>
              <a:t>pense qu’il s’agit là d’événements mondiaux encore à venir, ou d’événements qui arriveront dans un court intervalle </a:t>
            </a:r>
            <a:r>
              <a:rPr lang="fr-FR" sz="4800" b="1" dirty="0" smtClean="0">
                <a:solidFill>
                  <a:srgbClr val="0033CC"/>
                </a:solidFill>
                <a:latin typeface="Arial Unicode MS" pitchFamily="34" charset="-128"/>
                <a:ea typeface="Arial Unicode MS" pitchFamily="34" charset="-128"/>
                <a:cs typeface="Arial Unicode MS" pitchFamily="34" charset="-128"/>
              </a:rPr>
              <a:t>de temps dans plusieurs régions du monde, afin que chaque personne familière avec cette prophétie soit alertée</a:t>
            </a:r>
            <a:r>
              <a:rPr lang="fr-FR" sz="4800" b="1" dirty="0" smtClean="0">
                <a:solidFill>
                  <a:schemeClr val="tx1"/>
                </a:solidFill>
                <a:latin typeface="Arial Unicode MS" pitchFamily="34" charset="-128"/>
                <a:ea typeface="Arial Unicode MS" pitchFamily="34" charset="-128"/>
                <a:cs typeface="Arial Unicode MS" pitchFamily="34" charset="-128"/>
              </a:rPr>
              <a:t>.) »</a:t>
            </a:r>
            <a:endParaRPr lang="en-US" sz="4800" b="1"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85000" lnSpcReduction="10000"/>
          </a:bodyPr>
          <a:lstStyle/>
          <a:p>
            <a:pPr marL="0" indent="0" algn="ctr">
              <a:buNone/>
            </a:pPr>
            <a:r>
              <a:rPr lang="fr-FR" sz="4400" b="1" dirty="0" smtClean="0">
                <a:solidFill>
                  <a:srgbClr val="0033CC"/>
                </a:solidFill>
                <a:latin typeface="Arial Unicode MS" pitchFamily="34" charset="-128"/>
                <a:ea typeface="Arial Unicode MS" pitchFamily="34" charset="-128"/>
                <a:cs typeface="Arial Unicode MS" pitchFamily="34" charset="-128"/>
              </a:rPr>
              <a:t>II. </a:t>
            </a:r>
            <a:r>
              <a:rPr lang="fr-FR" sz="4400" b="1" dirty="0" smtClean="0">
                <a:solidFill>
                  <a:srgbClr val="0033CC"/>
                </a:solidFill>
                <a:latin typeface="Arial Unicode MS" pitchFamily="34" charset="-128"/>
                <a:ea typeface="Arial Unicode MS" pitchFamily="34" charset="-128"/>
                <a:cs typeface="Arial Unicode MS" pitchFamily="34" charset="-128"/>
              </a:rPr>
              <a:t>LE </a:t>
            </a:r>
            <a:r>
              <a:rPr lang="fr-FR" sz="4400" b="1" dirty="0" smtClean="0">
                <a:solidFill>
                  <a:srgbClr val="0033CC"/>
                </a:solidFill>
                <a:latin typeface="Arial Unicode MS" pitchFamily="34" charset="-128"/>
                <a:ea typeface="Arial Unicode MS" pitchFamily="34" charset="-128"/>
                <a:cs typeface="Arial Unicode MS" pitchFamily="34" charset="-128"/>
              </a:rPr>
              <a:t>BAPTEME DU SAINT </a:t>
            </a:r>
            <a:r>
              <a:rPr lang="fr-FR" sz="4400" b="1" dirty="0" smtClean="0">
                <a:solidFill>
                  <a:srgbClr val="0033CC"/>
                </a:solidFill>
                <a:latin typeface="Arial Unicode MS" pitchFamily="34" charset="-128"/>
                <a:ea typeface="Arial Unicode MS" pitchFamily="34" charset="-128"/>
                <a:cs typeface="Arial Unicode MS" pitchFamily="34" charset="-128"/>
              </a:rPr>
              <a:t>ESPRIT</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marL="0" lvl="0" indent="0" algn="just"/>
            <a:r>
              <a:rPr lang="fr-FR" sz="4400" dirty="0" smtClean="0">
                <a:solidFill>
                  <a:srgbClr val="460000"/>
                </a:solidFill>
                <a:latin typeface="Arial Unicode MS" pitchFamily="34" charset="-128"/>
                <a:ea typeface="Arial Unicode MS" pitchFamily="34" charset="-128"/>
                <a:cs typeface="Arial Unicode MS" pitchFamily="34" charset="-128"/>
              </a:rPr>
              <a:t>Lisez Matthieu 3:11-12. </a:t>
            </a:r>
            <a:endParaRPr lang="en-US" sz="4400" dirty="0" smtClean="0">
              <a:solidFill>
                <a:srgbClr val="460000"/>
              </a:solidFill>
              <a:latin typeface="Arial Unicode MS" pitchFamily="34" charset="-128"/>
              <a:ea typeface="Arial Unicode MS" pitchFamily="34" charset="-128"/>
              <a:cs typeface="Arial Unicode MS" pitchFamily="34" charset="-128"/>
            </a:endParaRPr>
          </a:p>
          <a:p>
            <a:pPr marL="0" indent="0" algn="just"/>
            <a:r>
              <a:rPr lang="fr-FR" sz="4400" dirty="0" smtClean="0">
                <a:solidFill>
                  <a:srgbClr val="0033CC"/>
                </a:solidFill>
                <a:latin typeface="Arial Unicode MS" pitchFamily="34" charset="-128"/>
                <a:ea typeface="Arial Unicode MS" pitchFamily="34" charset="-128"/>
                <a:cs typeface="Arial Unicode MS" pitchFamily="34" charset="-128"/>
              </a:rPr>
              <a:t>Mt 3:11 Moi, je vous baptise d'eau, pour vous amener à la repentance; mais celui qui vient après moi est plus puissant que moi, et je ne suis pas digne de porter ses souliers. Lui, il vous baptisera du </a:t>
            </a:r>
            <a:r>
              <a:rPr lang="fr-FR" sz="4400" b="1" u="sng" dirty="0" smtClean="0">
                <a:solidFill>
                  <a:srgbClr val="0033CC"/>
                </a:solidFill>
                <a:latin typeface="Arial Unicode MS" pitchFamily="34" charset="-128"/>
                <a:ea typeface="Arial Unicode MS" pitchFamily="34" charset="-128"/>
                <a:cs typeface="Arial Unicode MS" pitchFamily="34" charset="-128"/>
              </a:rPr>
              <a:t>Saint-Esprit et de feu</a:t>
            </a:r>
            <a:r>
              <a:rPr lang="fr-FR" sz="4400" u="sng" dirty="0" smtClean="0">
                <a:solidFill>
                  <a:srgbClr val="0033CC"/>
                </a:solidFill>
                <a:latin typeface="Arial Unicode MS" pitchFamily="34" charset="-128"/>
                <a:ea typeface="Arial Unicode MS" pitchFamily="34" charset="-128"/>
                <a:cs typeface="Arial Unicode MS" pitchFamily="34" charset="-128"/>
              </a:rPr>
              <a:t>.</a:t>
            </a:r>
            <a:endParaRPr lang="en-US" sz="4400" u="sng" dirty="0" smtClean="0">
              <a:solidFill>
                <a:srgbClr val="0033CC"/>
              </a:solidFill>
              <a:latin typeface="Arial Unicode MS" pitchFamily="34" charset="-128"/>
              <a:ea typeface="Arial Unicode MS" pitchFamily="34" charset="-128"/>
              <a:cs typeface="Arial Unicode MS" pitchFamily="34" charset="-128"/>
            </a:endParaRPr>
          </a:p>
          <a:p>
            <a:pPr marL="0" indent="0" algn="just"/>
            <a:r>
              <a:rPr lang="fr-FR" sz="4400" dirty="0" smtClean="0">
                <a:solidFill>
                  <a:srgbClr val="460000"/>
                </a:solidFill>
                <a:latin typeface="Arial Unicode MS" pitchFamily="34" charset="-128"/>
                <a:ea typeface="Arial Unicode MS" pitchFamily="34" charset="-128"/>
                <a:cs typeface="Arial Unicode MS" pitchFamily="34" charset="-128"/>
              </a:rPr>
              <a:t> 12 Il a son van à la main; il nettoiera son aire, et il amassera son blé dans le grenier, mais il brûlera la paille dans un feu qui ne s'éteint point</a:t>
            </a:r>
            <a:r>
              <a:rPr lang="fr-FR" sz="4400" dirty="0" smtClean="0">
                <a:solidFill>
                  <a:srgbClr val="460000"/>
                </a:solidFill>
                <a:latin typeface="Arial Unicode MS" pitchFamily="34" charset="-128"/>
                <a:ea typeface="Arial Unicode MS" pitchFamily="34" charset="-128"/>
                <a:cs typeface="Arial Unicode MS" pitchFamily="34" charset="-128"/>
              </a:rPr>
              <a:t>.</a:t>
            </a:r>
            <a:endParaRPr lang="en-US" sz="4400" dirty="0" smtClean="0">
              <a:solidFill>
                <a:srgbClr val="46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just"/>
            <a:r>
              <a:rPr lang="en-US" sz="4400" dirty="0" smtClean="0">
                <a:solidFill>
                  <a:srgbClr val="0033CC"/>
                </a:solidFill>
                <a:latin typeface="Arial Unicode MS" pitchFamily="34" charset="-128"/>
                <a:ea typeface="Arial Unicode MS" pitchFamily="34" charset="-128"/>
                <a:cs typeface="Arial Unicode MS" pitchFamily="34" charset="-128"/>
              </a:rPr>
              <a:t>Bible Commentary</a:t>
            </a:r>
          </a:p>
          <a:p>
            <a:pPr marL="0" indent="0" algn="just"/>
            <a:r>
              <a:rPr lang="en-US" sz="4400" dirty="0" smtClean="0">
                <a:solidFill>
                  <a:srgbClr val="460000"/>
                </a:solidFill>
                <a:latin typeface="Arial Unicode MS" pitchFamily="34" charset="-128"/>
                <a:ea typeface="Arial Unicode MS" pitchFamily="34" charset="-128"/>
                <a:cs typeface="Arial Unicode MS" pitchFamily="34" charset="-128"/>
              </a:rPr>
              <a:t>It </a:t>
            </a:r>
            <a:r>
              <a:rPr lang="en-US" sz="4400" dirty="0" smtClean="0">
                <a:solidFill>
                  <a:srgbClr val="460000"/>
                </a:solidFill>
                <a:latin typeface="Arial Unicode MS" pitchFamily="34" charset="-128"/>
                <a:ea typeface="Arial Unicode MS" pitchFamily="34" charset="-128"/>
                <a:cs typeface="Arial Unicode MS" pitchFamily="34" charset="-128"/>
              </a:rPr>
              <a:t>is difficult to ascertain the precise meaning further than that his ministry would be very trying, purifying, searching. Multitudes would be converted; and those who were not true penitents would not be able to abide the trial, and would be driven away. (</a:t>
            </a:r>
            <a:r>
              <a:rPr lang="en-US" sz="4400" dirty="0" smtClean="0">
                <a:solidFill>
                  <a:srgbClr val="0033CC"/>
                </a:solidFill>
                <a:latin typeface="Arial Unicode MS" pitchFamily="34" charset="-128"/>
                <a:ea typeface="Arial Unicode MS" pitchFamily="34" charset="-128"/>
                <a:cs typeface="Arial Unicode MS" pitchFamily="34" charset="-128"/>
              </a:rPr>
              <a:t>Barnes</a:t>
            </a:r>
            <a:r>
              <a:rPr lang="en-US" sz="4400" dirty="0" smtClean="0">
                <a:solidFill>
                  <a:srgbClr val="0033CC"/>
                </a:solidFill>
                <a:latin typeface="Arial Unicode MS" pitchFamily="34" charset="-128"/>
                <a:ea typeface="Arial Unicode MS" pitchFamily="34" charset="-128"/>
                <a:cs typeface="Arial Unicode MS" pitchFamily="34" charset="-128"/>
              </a:rPr>
              <a:t>’)</a:t>
            </a:r>
            <a:endParaRPr lang="en-US" sz="4400"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85000" lnSpcReduction="10000"/>
          </a:bodyPr>
          <a:lstStyle/>
          <a:p>
            <a:pPr marL="0" indent="0" algn="just"/>
            <a:r>
              <a:rPr lang="en-US" sz="4400" b="1" dirty="0" smtClean="0">
                <a:solidFill>
                  <a:srgbClr val="0033CC"/>
                </a:solidFill>
                <a:latin typeface="Arial Unicode MS" pitchFamily="34" charset="-128"/>
                <a:ea typeface="Arial Unicode MS" pitchFamily="34" charset="-128"/>
                <a:cs typeface="Arial Unicode MS" pitchFamily="34" charset="-128"/>
              </a:rPr>
              <a:t>(</a:t>
            </a:r>
            <a:r>
              <a:rPr lang="en-US" sz="4400" b="1" dirty="0" err="1" smtClean="0">
                <a:solidFill>
                  <a:srgbClr val="0033CC"/>
                </a:solidFill>
                <a:latin typeface="Arial Unicode MS" pitchFamily="34" charset="-128"/>
                <a:ea typeface="Arial Unicode MS" pitchFamily="34" charset="-128"/>
                <a:cs typeface="Arial Unicode MS" pitchFamily="34" charset="-128"/>
              </a:rPr>
              <a:t>Jamiesson</a:t>
            </a:r>
            <a:r>
              <a:rPr lang="en-US" sz="4400" b="1" dirty="0" smtClean="0">
                <a:solidFill>
                  <a:srgbClr val="0033CC"/>
                </a:solidFill>
                <a:latin typeface="Arial Unicode MS" pitchFamily="34" charset="-128"/>
                <a:ea typeface="Arial Unicode MS" pitchFamily="34" charset="-128"/>
                <a:cs typeface="Arial Unicode MS" pitchFamily="34" charset="-128"/>
              </a:rPr>
              <a:t> </a:t>
            </a:r>
            <a:r>
              <a:rPr lang="en-US" sz="4400" b="1" dirty="0" err="1" smtClean="0">
                <a:solidFill>
                  <a:srgbClr val="0033CC"/>
                </a:solidFill>
                <a:latin typeface="Arial Unicode MS" pitchFamily="34" charset="-128"/>
                <a:ea typeface="Arial Unicode MS" pitchFamily="34" charset="-128"/>
                <a:cs typeface="Arial Unicode MS" pitchFamily="34" charset="-128"/>
              </a:rPr>
              <a:t>Fausset</a:t>
            </a:r>
            <a:r>
              <a:rPr lang="en-US" sz="4400" b="1" dirty="0" smtClean="0">
                <a:solidFill>
                  <a:srgbClr val="0033CC"/>
                </a:solidFill>
                <a:latin typeface="Arial Unicode MS" pitchFamily="34" charset="-128"/>
                <a:ea typeface="Arial Unicode MS" pitchFamily="34" charset="-128"/>
                <a:cs typeface="Arial Unicode MS" pitchFamily="34" charset="-128"/>
              </a:rPr>
              <a:t>) Bible Commentary</a:t>
            </a:r>
          </a:p>
          <a:p>
            <a:pPr marL="0" indent="0" algn="just"/>
            <a:r>
              <a:rPr lang="en-US" sz="4400" b="1" dirty="0" smtClean="0">
                <a:solidFill>
                  <a:srgbClr val="460000"/>
                </a:solidFill>
                <a:latin typeface="Arial Unicode MS" pitchFamily="34" charset="-128"/>
                <a:ea typeface="Arial Unicode MS" pitchFamily="34" charset="-128"/>
                <a:cs typeface="Arial Unicode MS" pitchFamily="34" charset="-128"/>
              </a:rPr>
              <a:t>and </a:t>
            </a:r>
            <a:r>
              <a:rPr lang="en-US" sz="4400" b="1" dirty="0" smtClean="0">
                <a:solidFill>
                  <a:srgbClr val="460000"/>
                </a:solidFill>
                <a:latin typeface="Arial Unicode MS" pitchFamily="34" charset="-128"/>
                <a:ea typeface="Arial Unicode MS" pitchFamily="34" charset="-128"/>
                <a:cs typeface="Arial Unicode MS" pitchFamily="34" charset="-128"/>
              </a:rPr>
              <a:t>with fire—To take this as a distinct baptism from that of the Spirit—a baptism of the impenitent with hell-fire—is exceedingly unnatural. </a:t>
            </a:r>
            <a:endParaRPr lang="en-US" sz="4400" b="1" dirty="0" smtClean="0">
              <a:solidFill>
                <a:srgbClr val="460000"/>
              </a:solidFill>
              <a:latin typeface="Arial Unicode MS" pitchFamily="34" charset="-128"/>
              <a:ea typeface="Arial Unicode MS" pitchFamily="34" charset="-128"/>
              <a:cs typeface="Arial Unicode MS" pitchFamily="34" charset="-128"/>
            </a:endParaRPr>
          </a:p>
          <a:p>
            <a:pPr marL="0" indent="0" algn="just"/>
            <a:r>
              <a:rPr lang="en-US" sz="4400" b="1" dirty="0" smtClean="0">
                <a:solidFill>
                  <a:srgbClr val="0033CC"/>
                </a:solidFill>
                <a:latin typeface="Arial Unicode MS" pitchFamily="34" charset="-128"/>
                <a:ea typeface="Arial Unicode MS" pitchFamily="34" charset="-128"/>
                <a:cs typeface="Arial Unicode MS" pitchFamily="34" charset="-128"/>
              </a:rPr>
              <a:t>Yet </a:t>
            </a:r>
            <a:r>
              <a:rPr lang="en-US" sz="4400" b="1" dirty="0" smtClean="0">
                <a:solidFill>
                  <a:srgbClr val="0033CC"/>
                </a:solidFill>
                <a:latin typeface="Arial Unicode MS" pitchFamily="34" charset="-128"/>
                <a:ea typeface="Arial Unicode MS" pitchFamily="34" charset="-128"/>
                <a:cs typeface="Arial Unicode MS" pitchFamily="34" charset="-128"/>
              </a:rPr>
              <a:t>this was the view of Origen among the Fathers; and among moderns, of </a:t>
            </a:r>
            <a:r>
              <a:rPr lang="en-US" sz="4400" b="1" dirty="0" err="1" smtClean="0">
                <a:solidFill>
                  <a:srgbClr val="0033CC"/>
                </a:solidFill>
                <a:latin typeface="Arial Unicode MS" pitchFamily="34" charset="-128"/>
                <a:ea typeface="Arial Unicode MS" pitchFamily="34" charset="-128"/>
                <a:cs typeface="Arial Unicode MS" pitchFamily="34" charset="-128"/>
              </a:rPr>
              <a:t>Neander</a:t>
            </a:r>
            <a:r>
              <a:rPr lang="en-US" sz="4400" b="1" dirty="0" smtClean="0">
                <a:solidFill>
                  <a:srgbClr val="0033CC"/>
                </a:solidFill>
                <a:latin typeface="Arial Unicode MS" pitchFamily="34" charset="-128"/>
                <a:ea typeface="Arial Unicode MS" pitchFamily="34" charset="-128"/>
                <a:cs typeface="Arial Unicode MS" pitchFamily="34" charset="-128"/>
              </a:rPr>
              <a:t>, Meyer, De </a:t>
            </a:r>
            <a:r>
              <a:rPr lang="en-US" sz="4400" b="1" dirty="0" err="1" smtClean="0">
                <a:solidFill>
                  <a:srgbClr val="0033CC"/>
                </a:solidFill>
                <a:latin typeface="Arial Unicode MS" pitchFamily="34" charset="-128"/>
                <a:ea typeface="Arial Unicode MS" pitchFamily="34" charset="-128"/>
                <a:cs typeface="Arial Unicode MS" pitchFamily="34" charset="-128"/>
              </a:rPr>
              <a:t>Wette</a:t>
            </a:r>
            <a:r>
              <a:rPr lang="en-US" sz="4400" b="1" dirty="0" smtClean="0">
                <a:solidFill>
                  <a:srgbClr val="0033CC"/>
                </a:solidFill>
                <a:latin typeface="Arial Unicode MS" pitchFamily="34" charset="-128"/>
                <a:ea typeface="Arial Unicode MS" pitchFamily="34" charset="-128"/>
                <a:cs typeface="Arial Unicode MS" pitchFamily="34" charset="-128"/>
              </a:rPr>
              <a:t>, and Lange. </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marL="0" indent="0" algn="just"/>
            <a:r>
              <a:rPr lang="en-US" sz="4400" b="1" dirty="0" smtClean="0">
                <a:solidFill>
                  <a:srgbClr val="460000"/>
                </a:solidFill>
                <a:latin typeface="Arial Unicode MS" pitchFamily="34" charset="-128"/>
                <a:ea typeface="Arial Unicode MS" pitchFamily="34" charset="-128"/>
                <a:cs typeface="Arial Unicode MS" pitchFamily="34" charset="-128"/>
              </a:rPr>
              <a:t>Nor </a:t>
            </a:r>
            <a:r>
              <a:rPr lang="en-US" sz="4400" b="1" dirty="0" smtClean="0">
                <a:solidFill>
                  <a:srgbClr val="460000"/>
                </a:solidFill>
                <a:latin typeface="Arial Unicode MS" pitchFamily="34" charset="-128"/>
                <a:ea typeface="Arial Unicode MS" pitchFamily="34" charset="-128"/>
                <a:cs typeface="Arial Unicode MS" pitchFamily="34" charset="-128"/>
              </a:rPr>
              <a:t>is it much better to refer it to the fire of the great day, by which the earth and the works that are therein shall be burned up. </a:t>
            </a:r>
            <a:endParaRPr lang="en-US" sz="4400" b="1" dirty="0" smtClean="0">
              <a:solidFill>
                <a:srgbClr val="46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85000" lnSpcReduction="20000"/>
          </a:bodyPr>
          <a:lstStyle/>
          <a:p>
            <a:pPr marL="0" indent="0" algn="just"/>
            <a:r>
              <a:rPr lang="en-US" sz="4400" b="1" dirty="0" smtClean="0">
                <a:solidFill>
                  <a:srgbClr val="0033CC"/>
                </a:solidFill>
                <a:latin typeface="Arial Unicode MS" pitchFamily="34" charset="-128"/>
                <a:ea typeface="Arial Unicode MS" pitchFamily="34" charset="-128"/>
                <a:cs typeface="Arial Unicode MS" pitchFamily="34" charset="-128"/>
              </a:rPr>
              <a:t>(</a:t>
            </a:r>
            <a:r>
              <a:rPr lang="en-US" sz="4400" b="1" dirty="0" err="1" smtClean="0">
                <a:solidFill>
                  <a:srgbClr val="0033CC"/>
                </a:solidFill>
                <a:latin typeface="Arial Unicode MS" pitchFamily="34" charset="-128"/>
                <a:ea typeface="Arial Unicode MS" pitchFamily="34" charset="-128"/>
                <a:cs typeface="Arial Unicode MS" pitchFamily="34" charset="-128"/>
              </a:rPr>
              <a:t>Jamiesson</a:t>
            </a:r>
            <a:r>
              <a:rPr lang="en-US" sz="4400" b="1" dirty="0" smtClean="0">
                <a:solidFill>
                  <a:srgbClr val="0033CC"/>
                </a:solidFill>
                <a:latin typeface="Arial Unicode MS" pitchFamily="34" charset="-128"/>
                <a:ea typeface="Arial Unicode MS" pitchFamily="34" charset="-128"/>
                <a:cs typeface="Arial Unicode MS" pitchFamily="34" charset="-128"/>
              </a:rPr>
              <a:t> </a:t>
            </a:r>
            <a:r>
              <a:rPr lang="en-US" sz="4400" b="1" dirty="0" err="1" smtClean="0">
                <a:solidFill>
                  <a:srgbClr val="0033CC"/>
                </a:solidFill>
                <a:latin typeface="Arial Unicode MS" pitchFamily="34" charset="-128"/>
                <a:ea typeface="Arial Unicode MS" pitchFamily="34" charset="-128"/>
                <a:cs typeface="Arial Unicode MS" pitchFamily="34" charset="-128"/>
              </a:rPr>
              <a:t>Fausset</a:t>
            </a:r>
            <a:r>
              <a:rPr lang="en-US" sz="4400" b="1" dirty="0" smtClean="0">
                <a:solidFill>
                  <a:srgbClr val="0033CC"/>
                </a:solidFill>
                <a:latin typeface="Arial Unicode MS" pitchFamily="34" charset="-128"/>
                <a:ea typeface="Arial Unicode MS" pitchFamily="34" charset="-128"/>
                <a:cs typeface="Arial Unicode MS" pitchFamily="34" charset="-128"/>
              </a:rPr>
              <a:t>) Bible Commentary</a:t>
            </a:r>
          </a:p>
          <a:p>
            <a:pPr marL="0" indent="0" algn="just"/>
            <a:r>
              <a:rPr lang="en-US" sz="4400" b="1" dirty="0" smtClean="0">
                <a:solidFill>
                  <a:srgbClr val="460000"/>
                </a:solidFill>
                <a:latin typeface="Arial Unicode MS" pitchFamily="34" charset="-128"/>
                <a:ea typeface="Arial Unicode MS" pitchFamily="34" charset="-128"/>
                <a:cs typeface="Arial Unicode MS" pitchFamily="34" charset="-128"/>
              </a:rPr>
              <a:t>Clearly</a:t>
            </a:r>
            <a:r>
              <a:rPr lang="en-US" sz="4400" b="1" dirty="0" smtClean="0">
                <a:solidFill>
                  <a:srgbClr val="460000"/>
                </a:solidFill>
                <a:latin typeface="Arial Unicode MS" pitchFamily="34" charset="-128"/>
                <a:ea typeface="Arial Unicode MS" pitchFamily="34" charset="-128"/>
                <a:cs typeface="Arial Unicode MS" pitchFamily="34" charset="-128"/>
              </a:rPr>
              <a:t>, as we think, it is but the fiery character of the Spirit's operations upon the soul—searching, consuming, refining, sublimating—as nearly all good interpreters understand the words. </a:t>
            </a:r>
            <a:endParaRPr lang="en-US" sz="4400" b="1" dirty="0" smtClean="0">
              <a:solidFill>
                <a:srgbClr val="460000"/>
              </a:solidFill>
              <a:latin typeface="Arial Unicode MS" pitchFamily="34" charset="-128"/>
              <a:ea typeface="Arial Unicode MS" pitchFamily="34" charset="-128"/>
              <a:cs typeface="Arial Unicode MS" pitchFamily="34" charset="-128"/>
            </a:endParaRPr>
          </a:p>
          <a:p>
            <a:pPr marL="0" indent="0" algn="just"/>
            <a:r>
              <a:rPr lang="en-US" sz="4400" b="1" dirty="0" smtClean="0">
                <a:solidFill>
                  <a:srgbClr val="0033CC"/>
                </a:solidFill>
                <a:latin typeface="Arial Unicode MS" pitchFamily="34" charset="-128"/>
                <a:ea typeface="Arial Unicode MS" pitchFamily="34" charset="-128"/>
                <a:cs typeface="Arial Unicode MS" pitchFamily="34" charset="-128"/>
              </a:rPr>
              <a:t>And </a:t>
            </a:r>
            <a:r>
              <a:rPr lang="en-US" sz="4400" b="1" dirty="0" smtClean="0">
                <a:solidFill>
                  <a:srgbClr val="0033CC"/>
                </a:solidFill>
                <a:latin typeface="Arial Unicode MS" pitchFamily="34" charset="-128"/>
                <a:ea typeface="Arial Unicode MS" pitchFamily="34" charset="-128"/>
                <a:cs typeface="Arial Unicode MS" pitchFamily="34" charset="-128"/>
              </a:rPr>
              <a:t>thus, in two successive clauses, the two most familiar emblems—water and fire—are employed to set forth the same purifying operations of the Holy Ghost upon the soul. </a:t>
            </a:r>
            <a:r>
              <a:rPr lang="en-US" sz="4400" b="1" dirty="0" smtClean="0">
                <a:solidFill>
                  <a:srgbClr val="460000"/>
                </a:solidFill>
                <a:latin typeface="Arial Unicode MS" pitchFamily="34" charset="-128"/>
                <a:ea typeface="Arial Unicode MS" pitchFamily="34" charset="-128"/>
                <a:cs typeface="Arial Unicode MS" pitchFamily="34" charset="-128"/>
              </a:rPr>
              <a:t>(</a:t>
            </a:r>
            <a:r>
              <a:rPr lang="en-US" sz="4400" b="1" dirty="0" err="1" smtClean="0">
                <a:solidFill>
                  <a:srgbClr val="460000"/>
                </a:solidFill>
                <a:latin typeface="Arial Unicode MS" pitchFamily="34" charset="-128"/>
                <a:ea typeface="Arial Unicode MS" pitchFamily="34" charset="-128"/>
                <a:cs typeface="Arial Unicode MS" pitchFamily="34" charset="-128"/>
              </a:rPr>
              <a:t>Jamiesson</a:t>
            </a:r>
            <a:r>
              <a:rPr lang="en-US" sz="4400" b="1" dirty="0" smtClean="0">
                <a:solidFill>
                  <a:srgbClr val="460000"/>
                </a:solidFill>
                <a:latin typeface="Arial Unicode MS" pitchFamily="34" charset="-128"/>
                <a:ea typeface="Arial Unicode MS" pitchFamily="34" charset="-128"/>
                <a:cs typeface="Arial Unicode MS" pitchFamily="34" charset="-128"/>
              </a:rPr>
              <a:t> </a:t>
            </a:r>
            <a:r>
              <a:rPr lang="en-US" sz="4400" b="1" dirty="0" err="1" smtClean="0">
                <a:solidFill>
                  <a:srgbClr val="460000"/>
                </a:solidFill>
                <a:latin typeface="Arial Unicode MS" pitchFamily="34" charset="-128"/>
                <a:ea typeface="Arial Unicode MS" pitchFamily="34" charset="-128"/>
                <a:cs typeface="Arial Unicode MS" pitchFamily="34" charset="-128"/>
              </a:rPr>
              <a:t>Fausset</a:t>
            </a:r>
            <a:r>
              <a:rPr lang="en-US" sz="4400" b="1" dirty="0" smtClean="0">
                <a:solidFill>
                  <a:srgbClr val="460000"/>
                </a:solidFill>
                <a:latin typeface="Arial Unicode MS" pitchFamily="34" charset="-128"/>
                <a:ea typeface="Arial Unicode MS" pitchFamily="34" charset="-128"/>
                <a:cs typeface="Arial Unicode MS" pitchFamily="34" charset="-128"/>
              </a:rPr>
              <a:t>)</a:t>
            </a:r>
          </a:p>
          <a:p>
            <a:pPr marL="0" indent="0" algn="just"/>
            <a:r>
              <a:rPr lang="fr-FR" sz="4400" b="1" dirty="0" smtClean="0">
                <a:solidFill>
                  <a:srgbClr val="FF0000"/>
                </a:solidFill>
                <a:latin typeface="Arial Unicode MS" pitchFamily="34" charset="-128"/>
                <a:ea typeface="Arial Unicode MS" pitchFamily="34" charset="-128"/>
                <a:cs typeface="Arial Unicode MS" pitchFamily="34" charset="-128"/>
              </a:rPr>
              <a:t>Le feu peut aussi signifier le dynamisme. MS</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marL="0" indent="0" algn="just">
              <a:buNone/>
            </a:pPr>
            <a:endParaRPr lang="en-US" sz="4400" b="1" dirty="0" smtClean="0">
              <a:solidFill>
                <a:srgbClr val="46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marL="0" indent="0" algn="just"/>
            <a:r>
              <a:rPr lang="fr-FR" sz="4400" b="1" dirty="0" smtClean="0">
                <a:solidFill>
                  <a:srgbClr val="0033CC"/>
                </a:solidFill>
                <a:latin typeface="Arial Unicode MS" pitchFamily="34" charset="-128"/>
                <a:ea typeface="Arial Unicode MS" pitchFamily="34" charset="-128"/>
                <a:cs typeface="Arial Unicode MS" pitchFamily="34" charset="-128"/>
              </a:rPr>
              <a:t>Lisons </a:t>
            </a:r>
            <a:r>
              <a:rPr lang="fr-FR" sz="4400" b="1" dirty="0" smtClean="0">
                <a:solidFill>
                  <a:srgbClr val="0033CC"/>
                </a:solidFill>
                <a:latin typeface="Arial Unicode MS" pitchFamily="34" charset="-128"/>
                <a:ea typeface="Arial Unicode MS" pitchFamily="34" charset="-128"/>
                <a:cs typeface="Arial Unicode MS" pitchFamily="34" charset="-128"/>
              </a:rPr>
              <a:t>à nouveau Matthieu 3:11-12. </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marL="0" indent="0" algn="just"/>
            <a:r>
              <a:rPr lang="fr-FR" sz="4400" b="1" dirty="0" smtClean="0">
                <a:solidFill>
                  <a:srgbClr val="460000"/>
                </a:solidFill>
                <a:latin typeface="Arial Unicode MS" pitchFamily="34" charset="-128"/>
                <a:ea typeface="Arial Unicode MS" pitchFamily="34" charset="-128"/>
                <a:cs typeface="Arial Unicode MS" pitchFamily="34" charset="-128"/>
              </a:rPr>
              <a:t>Mt 3:11 Moi, je vous baptise d'eau, pour vous amener à la repentance; mais celui qui vient après moi est plus puissant que moi, et je ne suis pas digne de porter ses souliers. Lui, il vous baptisera du Saint-Esprit et de feu.</a:t>
            </a:r>
            <a:endParaRPr lang="en-US" sz="4400" b="1" dirty="0" smtClean="0">
              <a:solidFill>
                <a:srgbClr val="460000"/>
              </a:solidFill>
              <a:latin typeface="Arial Unicode MS" pitchFamily="34" charset="-128"/>
              <a:ea typeface="Arial Unicode MS" pitchFamily="34" charset="-128"/>
              <a:cs typeface="Arial Unicode MS" pitchFamily="34" charset="-128"/>
            </a:endParaRPr>
          </a:p>
          <a:p>
            <a:pPr marL="0" indent="0" algn="just"/>
            <a:r>
              <a:rPr lang="fr-FR" sz="4400" b="1" dirty="0" smtClean="0">
                <a:solidFill>
                  <a:srgbClr val="460000"/>
                </a:solidFill>
                <a:latin typeface="Arial Unicode MS" pitchFamily="34" charset="-128"/>
                <a:ea typeface="Arial Unicode MS" pitchFamily="34" charset="-128"/>
                <a:cs typeface="Arial Unicode MS" pitchFamily="34" charset="-128"/>
              </a:rPr>
              <a:t> </a:t>
            </a:r>
            <a:r>
              <a:rPr lang="fr-FR" sz="4400" b="1" dirty="0" smtClean="0">
                <a:solidFill>
                  <a:srgbClr val="0033CC"/>
                </a:solidFill>
                <a:latin typeface="Arial Unicode MS" pitchFamily="34" charset="-128"/>
                <a:ea typeface="Arial Unicode MS" pitchFamily="34" charset="-128"/>
                <a:cs typeface="Arial Unicode MS" pitchFamily="34" charset="-128"/>
              </a:rPr>
              <a:t>12 Il a son van à la main; il nettoiera son aire, et il amassera son blé dans le grenier, mais il brûlera la paille dans un feu qui ne s'éteint point.</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marL="0" indent="0" algn="just"/>
            <a:endParaRPr lang="en-US" sz="4400" dirty="0">
              <a:solidFill>
                <a:srgbClr val="46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marL="0" indent="0" algn="just"/>
            <a:r>
              <a:rPr lang="fr-FR" sz="4400" dirty="0" smtClean="0">
                <a:solidFill>
                  <a:srgbClr val="460000"/>
                </a:solidFill>
                <a:latin typeface="Arial Unicode MS" pitchFamily="34" charset="-128"/>
                <a:ea typeface="Arial Unicode MS" pitchFamily="34" charset="-128"/>
                <a:cs typeface="Arial Unicode MS" pitchFamily="34" charset="-128"/>
              </a:rPr>
              <a:t>Jean </a:t>
            </a:r>
            <a:r>
              <a:rPr lang="fr-FR" sz="4400" dirty="0" smtClean="0">
                <a:solidFill>
                  <a:srgbClr val="460000"/>
                </a:solidFill>
                <a:latin typeface="Arial Unicode MS" pitchFamily="34" charset="-128"/>
                <a:ea typeface="Arial Unicode MS" pitchFamily="34" charset="-128"/>
                <a:cs typeface="Arial Unicode MS" pitchFamily="34" charset="-128"/>
              </a:rPr>
              <a:t>le Baptiseur avait-il raison au sujet de Jésus brûlant la paille ? (Jean le Baptiseur dépeint une image de Jésus qui est vraie à plusieurs niveaux. </a:t>
            </a:r>
            <a:endParaRPr lang="en-US" sz="4400" dirty="0" smtClean="0">
              <a:solidFill>
                <a:srgbClr val="460000"/>
              </a:solidFill>
              <a:latin typeface="Arial Unicode MS" pitchFamily="34" charset="-128"/>
              <a:ea typeface="Arial Unicode MS" pitchFamily="34" charset="-128"/>
              <a:cs typeface="Arial Unicode MS" pitchFamily="34" charset="-128"/>
            </a:endParaRPr>
          </a:p>
          <a:p>
            <a:pPr marL="0" lvl="0" indent="0" algn="just"/>
            <a:r>
              <a:rPr lang="fr-FR" sz="4400" b="1" u="sng" dirty="0" smtClean="0">
                <a:solidFill>
                  <a:srgbClr val="0033CC"/>
                </a:solidFill>
                <a:latin typeface="Arial Unicode MS" pitchFamily="34" charset="-128"/>
                <a:ea typeface="Arial Unicode MS" pitchFamily="34" charset="-128"/>
                <a:cs typeface="Arial Unicode MS" pitchFamily="34" charset="-128"/>
              </a:rPr>
              <a:t>Premièrement</a:t>
            </a:r>
            <a:r>
              <a:rPr lang="fr-FR" sz="4400" dirty="0" smtClean="0">
                <a:solidFill>
                  <a:srgbClr val="0033CC"/>
                </a:solidFill>
                <a:latin typeface="Arial Unicode MS" pitchFamily="34" charset="-128"/>
                <a:ea typeface="Arial Unicode MS" pitchFamily="34" charset="-128"/>
                <a:cs typeface="Arial Unicode MS" pitchFamily="34" charset="-128"/>
              </a:rPr>
              <a:t>, </a:t>
            </a:r>
            <a:r>
              <a:rPr lang="fr-FR" sz="4400" b="1" u="sng" dirty="0" smtClean="0">
                <a:solidFill>
                  <a:srgbClr val="460000"/>
                </a:solidFill>
                <a:latin typeface="Arial Unicode MS" pitchFamily="34" charset="-128"/>
                <a:ea typeface="Arial Unicode MS" pitchFamily="34" charset="-128"/>
                <a:cs typeface="Arial Unicode MS" pitchFamily="34" charset="-128"/>
              </a:rPr>
              <a:t>l’eau et le feu</a:t>
            </a:r>
            <a:r>
              <a:rPr lang="fr-FR" sz="4400" dirty="0" smtClean="0">
                <a:solidFill>
                  <a:srgbClr val="460000"/>
                </a:solidFill>
                <a:latin typeface="Arial Unicode MS" pitchFamily="34" charset="-128"/>
                <a:ea typeface="Arial Unicode MS" pitchFamily="34" charset="-128"/>
                <a:cs typeface="Arial Unicode MS" pitchFamily="34" charset="-128"/>
              </a:rPr>
              <a:t> sont des agents purifiants. </a:t>
            </a:r>
            <a:endParaRPr lang="en-US" sz="4400" dirty="0" smtClean="0">
              <a:solidFill>
                <a:srgbClr val="460000"/>
              </a:solidFill>
              <a:latin typeface="Arial Unicode MS" pitchFamily="34" charset="-128"/>
              <a:ea typeface="Arial Unicode MS" pitchFamily="34" charset="-128"/>
              <a:cs typeface="Arial Unicode MS" pitchFamily="34" charset="-128"/>
            </a:endParaRPr>
          </a:p>
          <a:p>
            <a:pPr marL="0" lvl="0" indent="0" algn="just"/>
            <a:r>
              <a:rPr lang="fr-FR" sz="4400" b="1" u="sng" dirty="0" smtClean="0">
                <a:solidFill>
                  <a:srgbClr val="0033CC"/>
                </a:solidFill>
                <a:latin typeface="Arial Unicode MS" pitchFamily="34" charset="-128"/>
                <a:ea typeface="Arial Unicode MS" pitchFamily="34" charset="-128"/>
                <a:cs typeface="Arial Unicode MS" pitchFamily="34" charset="-128"/>
              </a:rPr>
              <a:t>Deuxièmement</a:t>
            </a:r>
            <a:r>
              <a:rPr lang="fr-FR" sz="4400" dirty="0" smtClean="0">
                <a:solidFill>
                  <a:srgbClr val="0033CC"/>
                </a:solidFill>
                <a:latin typeface="Arial Unicode MS" pitchFamily="34" charset="-128"/>
                <a:ea typeface="Arial Unicode MS" pitchFamily="34" charset="-128"/>
                <a:cs typeface="Arial Unicode MS" pitchFamily="34" charset="-128"/>
              </a:rPr>
              <a:t>, </a:t>
            </a:r>
            <a:r>
              <a:rPr lang="fr-FR" sz="4400" dirty="0" smtClean="0">
                <a:solidFill>
                  <a:srgbClr val="460000"/>
                </a:solidFill>
                <a:latin typeface="Arial Unicode MS" pitchFamily="34" charset="-128"/>
                <a:ea typeface="Arial Unicode MS" pitchFamily="34" charset="-128"/>
                <a:cs typeface="Arial Unicode MS" pitchFamily="34" charset="-128"/>
              </a:rPr>
              <a:t>Jésus nous nettoie avec son sang donné en sacrifice à notre place (Hébreux </a:t>
            </a:r>
            <a:r>
              <a:rPr lang="fr-FR" sz="4400" dirty="0" smtClean="0">
                <a:solidFill>
                  <a:srgbClr val="460000"/>
                </a:solidFill>
                <a:latin typeface="Arial Unicode MS" pitchFamily="34" charset="-128"/>
                <a:ea typeface="Arial Unicode MS" pitchFamily="34" charset="-128"/>
                <a:cs typeface="Arial Unicode MS" pitchFamily="34" charset="-128"/>
              </a:rPr>
              <a:t>9:13-14).</a:t>
            </a:r>
            <a:endParaRPr lang="en-US" sz="4400" dirty="0" smtClean="0">
              <a:solidFill>
                <a:srgbClr val="46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marL="0" indent="0" algn="just"/>
            <a:r>
              <a:rPr lang="fr-FR" sz="4400" b="1" dirty="0" err="1" smtClean="0">
                <a:solidFill>
                  <a:srgbClr val="0033CC"/>
                </a:solidFill>
                <a:latin typeface="Arial Unicode MS" pitchFamily="34" charset="-128"/>
                <a:ea typeface="Arial Unicode MS" pitchFamily="34" charset="-128"/>
                <a:cs typeface="Arial Unicode MS" pitchFamily="34" charset="-128"/>
              </a:rPr>
              <a:t>Heb</a:t>
            </a:r>
            <a:r>
              <a:rPr lang="fr-FR" sz="4400" b="1" dirty="0" smtClean="0">
                <a:solidFill>
                  <a:srgbClr val="0033CC"/>
                </a:solidFill>
                <a:latin typeface="Arial Unicode MS" pitchFamily="34" charset="-128"/>
                <a:ea typeface="Arial Unicode MS" pitchFamily="34" charset="-128"/>
                <a:cs typeface="Arial Unicode MS" pitchFamily="34" charset="-128"/>
              </a:rPr>
              <a:t> </a:t>
            </a:r>
            <a:r>
              <a:rPr lang="fr-FR" sz="4400" b="1" dirty="0" smtClean="0">
                <a:solidFill>
                  <a:srgbClr val="0033CC"/>
                </a:solidFill>
                <a:latin typeface="Arial Unicode MS" pitchFamily="34" charset="-128"/>
                <a:ea typeface="Arial Unicode MS" pitchFamily="34" charset="-128"/>
                <a:cs typeface="Arial Unicode MS" pitchFamily="34" charset="-128"/>
              </a:rPr>
              <a:t>9:13 </a:t>
            </a:r>
            <a:r>
              <a:rPr lang="fr-FR" sz="4400" dirty="0" smtClean="0">
                <a:solidFill>
                  <a:srgbClr val="460000"/>
                </a:solidFill>
                <a:latin typeface="Arial Unicode MS" pitchFamily="34" charset="-128"/>
                <a:ea typeface="Arial Unicode MS" pitchFamily="34" charset="-128"/>
                <a:cs typeface="Arial Unicode MS" pitchFamily="34" charset="-128"/>
              </a:rPr>
              <a:t>Car si le sang des taureaux et des boucs, et la cendre d'une vache, répandue sur ceux qui sont souillés, sanctifient et procurent </a:t>
            </a:r>
            <a:r>
              <a:rPr lang="fr-FR" sz="4400" b="1" dirty="0" smtClean="0">
                <a:solidFill>
                  <a:srgbClr val="460000"/>
                </a:solidFill>
                <a:latin typeface="Arial Unicode MS" pitchFamily="34" charset="-128"/>
                <a:ea typeface="Arial Unicode MS" pitchFamily="34" charset="-128"/>
                <a:cs typeface="Arial Unicode MS" pitchFamily="34" charset="-128"/>
              </a:rPr>
              <a:t>la pureté de la chair</a:t>
            </a:r>
            <a:r>
              <a:rPr lang="fr-FR" sz="4400" dirty="0" smtClean="0">
                <a:solidFill>
                  <a:srgbClr val="460000"/>
                </a:solidFill>
                <a:latin typeface="Arial Unicode MS" pitchFamily="34" charset="-128"/>
                <a:ea typeface="Arial Unicode MS" pitchFamily="34" charset="-128"/>
                <a:cs typeface="Arial Unicode MS" pitchFamily="34" charset="-128"/>
              </a:rPr>
              <a:t>, </a:t>
            </a:r>
            <a:endParaRPr lang="fr-FR" sz="4400" dirty="0" smtClean="0">
              <a:solidFill>
                <a:srgbClr val="460000"/>
              </a:solidFill>
              <a:latin typeface="Arial Unicode MS" pitchFamily="34" charset="-128"/>
              <a:ea typeface="Arial Unicode MS" pitchFamily="34" charset="-128"/>
              <a:cs typeface="Arial Unicode MS" pitchFamily="34" charset="-128"/>
            </a:endParaRPr>
          </a:p>
          <a:p>
            <a:pPr marL="0" indent="0" algn="just"/>
            <a:r>
              <a:rPr lang="fr-FR" sz="4400" dirty="0" smtClean="0">
                <a:solidFill>
                  <a:srgbClr val="0033CC"/>
                </a:solidFill>
                <a:latin typeface="Arial Unicode MS" pitchFamily="34" charset="-128"/>
                <a:ea typeface="Arial Unicode MS" pitchFamily="34" charset="-128"/>
                <a:cs typeface="Arial Unicode MS" pitchFamily="34" charset="-128"/>
              </a:rPr>
              <a:t>14 </a:t>
            </a:r>
            <a:r>
              <a:rPr lang="fr-FR" sz="4400" b="1" dirty="0" smtClean="0">
                <a:solidFill>
                  <a:srgbClr val="0033CC"/>
                </a:solidFill>
                <a:latin typeface="Arial Unicode MS" pitchFamily="34" charset="-128"/>
                <a:ea typeface="Arial Unicode MS" pitchFamily="34" charset="-128"/>
                <a:cs typeface="Arial Unicode MS" pitchFamily="34" charset="-128"/>
              </a:rPr>
              <a:t>combien plus le sang de Christ</a:t>
            </a:r>
            <a:r>
              <a:rPr lang="fr-FR" sz="4400" dirty="0" smtClean="0">
                <a:solidFill>
                  <a:srgbClr val="0033CC"/>
                </a:solidFill>
                <a:latin typeface="Arial Unicode MS" pitchFamily="34" charset="-128"/>
                <a:ea typeface="Arial Unicode MS" pitchFamily="34" charset="-128"/>
                <a:cs typeface="Arial Unicode MS" pitchFamily="34" charset="-128"/>
              </a:rPr>
              <a:t>, qui, par un esprit éternel, s'est offert lui-même </a:t>
            </a:r>
            <a:r>
              <a:rPr lang="fr-FR" sz="4400" b="1" u="sng" dirty="0" smtClean="0">
                <a:solidFill>
                  <a:srgbClr val="0033CC"/>
                </a:solidFill>
                <a:latin typeface="Arial Unicode MS" pitchFamily="34" charset="-128"/>
                <a:ea typeface="Arial Unicode MS" pitchFamily="34" charset="-128"/>
                <a:cs typeface="Arial Unicode MS" pitchFamily="34" charset="-128"/>
              </a:rPr>
              <a:t>sans tache</a:t>
            </a:r>
            <a:r>
              <a:rPr lang="fr-FR" sz="4400" dirty="0" smtClean="0">
                <a:solidFill>
                  <a:srgbClr val="0033CC"/>
                </a:solidFill>
                <a:latin typeface="Arial Unicode MS" pitchFamily="34" charset="-128"/>
                <a:ea typeface="Arial Unicode MS" pitchFamily="34" charset="-128"/>
                <a:cs typeface="Arial Unicode MS" pitchFamily="34" charset="-128"/>
              </a:rPr>
              <a:t> à Dieu, </a:t>
            </a:r>
            <a:r>
              <a:rPr lang="fr-FR" sz="4400" u="sng" dirty="0" smtClean="0">
                <a:solidFill>
                  <a:srgbClr val="0033CC"/>
                </a:solidFill>
                <a:latin typeface="Arial Unicode MS" pitchFamily="34" charset="-128"/>
                <a:ea typeface="Arial Unicode MS" pitchFamily="34" charset="-128"/>
                <a:cs typeface="Arial Unicode MS" pitchFamily="34" charset="-128"/>
              </a:rPr>
              <a:t>purifiera-t-il votre conscience des œuvres mortes, afin que vous serviez le Dieu vivant</a:t>
            </a:r>
            <a:r>
              <a:rPr lang="fr-FR" sz="4400" u="sng" dirty="0" smtClean="0">
                <a:solidFill>
                  <a:srgbClr val="0033CC"/>
                </a:solidFill>
                <a:latin typeface="Arial Unicode MS" pitchFamily="34" charset="-128"/>
                <a:ea typeface="Arial Unicode MS" pitchFamily="34" charset="-128"/>
                <a:cs typeface="Arial Unicode MS" pitchFamily="34" charset="-128"/>
              </a:rPr>
              <a:t>!</a:t>
            </a:r>
            <a:endParaRPr lang="en-US" sz="4400"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85000" lnSpcReduction="10000"/>
          </a:bodyPr>
          <a:lstStyle/>
          <a:p>
            <a:pPr marL="0" indent="0" algn="just"/>
            <a:r>
              <a:rPr lang="fr-FR" sz="4400" b="1" u="sng" dirty="0" smtClean="0">
                <a:solidFill>
                  <a:srgbClr val="0033CC"/>
                </a:solidFill>
                <a:latin typeface="Arial Unicode MS" pitchFamily="34" charset="-128"/>
                <a:ea typeface="Arial Unicode MS" pitchFamily="34" charset="-128"/>
                <a:cs typeface="Arial Unicode MS" pitchFamily="34" charset="-128"/>
              </a:rPr>
              <a:t>Troisièmement</a:t>
            </a:r>
            <a:r>
              <a:rPr lang="fr-FR" sz="4400" dirty="0" smtClean="0">
                <a:solidFill>
                  <a:srgbClr val="460000"/>
                </a:solidFill>
                <a:latin typeface="Arial Unicode MS" pitchFamily="34" charset="-128"/>
                <a:ea typeface="Arial Unicode MS" pitchFamily="34" charset="-128"/>
                <a:cs typeface="Arial Unicode MS" pitchFamily="34" charset="-128"/>
              </a:rPr>
              <a:t>, quand Jésus reviendra, il séparera le juste de l’injuste et nettoiera la terre par le feu (Apocalypse 20:9-10).</a:t>
            </a:r>
            <a:endParaRPr lang="en-US" sz="4400" dirty="0" smtClean="0">
              <a:solidFill>
                <a:srgbClr val="460000"/>
              </a:solidFill>
              <a:latin typeface="Arial Unicode MS" pitchFamily="34" charset="-128"/>
              <a:ea typeface="Arial Unicode MS" pitchFamily="34" charset="-128"/>
              <a:cs typeface="Arial Unicode MS" pitchFamily="34" charset="-128"/>
            </a:endParaRPr>
          </a:p>
          <a:p>
            <a:pPr marL="0" indent="0" algn="just"/>
            <a:r>
              <a:rPr lang="fr-FR" sz="4400" dirty="0" smtClean="0">
                <a:solidFill>
                  <a:srgbClr val="0033CC"/>
                </a:solidFill>
                <a:latin typeface="Arial Unicode MS" pitchFamily="34" charset="-128"/>
                <a:ea typeface="Arial Unicode MS" pitchFamily="34" charset="-128"/>
                <a:cs typeface="Arial Unicode MS" pitchFamily="34" charset="-128"/>
              </a:rPr>
              <a:t> </a:t>
            </a:r>
            <a:r>
              <a:rPr lang="fr-FR" sz="4400" dirty="0" err="1" smtClean="0">
                <a:solidFill>
                  <a:srgbClr val="0033CC"/>
                </a:solidFill>
                <a:latin typeface="Arial Unicode MS" pitchFamily="34" charset="-128"/>
                <a:ea typeface="Arial Unicode MS" pitchFamily="34" charset="-128"/>
                <a:cs typeface="Arial Unicode MS" pitchFamily="34" charset="-128"/>
              </a:rPr>
              <a:t>Re</a:t>
            </a:r>
            <a:r>
              <a:rPr lang="fr-FR" sz="4400" dirty="0" smtClean="0">
                <a:solidFill>
                  <a:srgbClr val="0033CC"/>
                </a:solidFill>
                <a:latin typeface="Arial Unicode MS" pitchFamily="34" charset="-128"/>
                <a:ea typeface="Arial Unicode MS" pitchFamily="34" charset="-128"/>
                <a:cs typeface="Arial Unicode MS" pitchFamily="34" charset="-128"/>
              </a:rPr>
              <a:t> 20:9 Et ils montèrent sur la surface de la terre, et ils investirent le camp des saints et la ville bien-aimée. Mais un feu descendit du ciel, et les dévora.</a:t>
            </a:r>
            <a:endParaRPr lang="en-US" sz="4400" dirty="0" smtClean="0">
              <a:solidFill>
                <a:srgbClr val="0033CC"/>
              </a:solidFill>
              <a:latin typeface="Arial Unicode MS" pitchFamily="34" charset="-128"/>
              <a:ea typeface="Arial Unicode MS" pitchFamily="34" charset="-128"/>
              <a:cs typeface="Arial Unicode MS" pitchFamily="34" charset="-128"/>
            </a:endParaRPr>
          </a:p>
          <a:p>
            <a:pPr marL="0" indent="0" algn="just"/>
            <a:r>
              <a:rPr lang="fr-FR" sz="4400" dirty="0" smtClean="0">
                <a:solidFill>
                  <a:srgbClr val="460000"/>
                </a:solidFill>
                <a:latin typeface="Arial Unicode MS" pitchFamily="34" charset="-128"/>
                <a:ea typeface="Arial Unicode MS" pitchFamily="34" charset="-128"/>
                <a:cs typeface="Arial Unicode MS" pitchFamily="34" charset="-128"/>
              </a:rPr>
              <a:t> 10 Et le diable, qui les séduisait, fut jeté dans l'étang de feu et de soufre, où sont la bête et le faux prophète. Et ils seront tourmentés jour et nuit, aux siècles des siècles</a:t>
            </a:r>
            <a:r>
              <a:rPr lang="fr-FR" sz="4400" dirty="0" smtClean="0">
                <a:solidFill>
                  <a:srgbClr val="460000"/>
                </a:solidFill>
                <a:latin typeface="Arial Unicode MS" pitchFamily="34" charset="-128"/>
                <a:ea typeface="Arial Unicode MS" pitchFamily="34" charset="-128"/>
                <a:cs typeface="Arial Unicode MS" pitchFamily="34" charset="-128"/>
              </a:rPr>
              <a:t>.</a:t>
            </a:r>
            <a:endParaRPr lang="en-US" sz="4400" dirty="0" smtClean="0">
              <a:solidFill>
                <a:srgbClr val="46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lvl="0" indent="0" algn="just"/>
            <a:r>
              <a:rPr lang="fr-FR" sz="4400" b="1" u="sng" dirty="0" smtClean="0">
                <a:solidFill>
                  <a:srgbClr val="0033CC"/>
                </a:solidFill>
                <a:latin typeface="Arial Unicode MS" pitchFamily="34" charset="-128"/>
                <a:ea typeface="Arial Unicode MS" pitchFamily="34" charset="-128"/>
                <a:cs typeface="Arial Unicode MS" pitchFamily="34" charset="-128"/>
              </a:rPr>
              <a:t>Quatrièmement</a:t>
            </a:r>
            <a:r>
              <a:rPr lang="fr-FR" sz="4400" dirty="0" smtClean="0">
                <a:solidFill>
                  <a:srgbClr val="460000"/>
                </a:solidFill>
                <a:latin typeface="Arial Unicode MS" pitchFamily="34" charset="-128"/>
                <a:ea typeface="Arial Unicode MS" pitchFamily="34" charset="-128"/>
                <a:cs typeface="Arial Unicode MS" pitchFamily="34" charset="-128"/>
              </a:rPr>
              <a:t>, rien de cela ne serait arrivé et l’Esprit saint n’aurait eu aucun travail à faire </a:t>
            </a:r>
            <a:r>
              <a:rPr lang="fr-FR" sz="4400" dirty="0" smtClean="0">
                <a:solidFill>
                  <a:srgbClr val="0033CC"/>
                </a:solidFill>
                <a:latin typeface="Arial Unicode MS" pitchFamily="34" charset="-128"/>
                <a:ea typeface="Arial Unicode MS" pitchFamily="34" charset="-128"/>
                <a:cs typeface="Arial Unicode MS" pitchFamily="34" charset="-128"/>
              </a:rPr>
              <a:t>si Jésus n’avait pas triomphé du péché sur la croix</a:t>
            </a:r>
            <a:r>
              <a:rPr lang="fr-FR" sz="4400" dirty="0" smtClean="0">
                <a:solidFill>
                  <a:srgbClr val="0033CC"/>
                </a:solidFill>
                <a:latin typeface="Arial Unicode MS" pitchFamily="34" charset="-128"/>
                <a:ea typeface="Arial Unicode MS" pitchFamily="34" charset="-128"/>
                <a:cs typeface="Arial Unicode MS" pitchFamily="34" charset="-128"/>
              </a:rPr>
              <a:t>.)</a:t>
            </a:r>
            <a:endParaRPr lang="en-US" sz="4400" dirty="0" smtClean="0">
              <a:solidFill>
                <a:srgbClr val="0033CC"/>
              </a:solidFill>
              <a:latin typeface="Arial Unicode MS" pitchFamily="34" charset="-128"/>
              <a:ea typeface="Arial Unicode MS" pitchFamily="34" charset="-128"/>
              <a:cs typeface="Arial Unicode MS" pitchFamily="34" charset="-128"/>
            </a:endParaRPr>
          </a:p>
          <a:p>
            <a:pPr marL="0" indent="0" algn="just"/>
            <a:r>
              <a:rPr lang="fr-FR" sz="4400" dirty="0" smtClean="0">
                <a:solidFill>
                  <a:srgbClr val="460000"/>
                </a:solidFill>
                <a:latin typeface="Arial Unicode MS" pitchFamily="34" charset="-128"/>
                <a:ea typeface="Arial Unicode MS" pitchFamily="34" charset="-128"/>
                <a:cs typeface="Arial Unicode MS" pitchFamily="34" charset="-128"/>
              </a:rPr>
              <a:t>Autrement dit, il s’agit de l’époque dans laquelle nous vivons maintenant !)</a:t>
            </a:r>
            <a:endParaRPr lang="en-US" sz="4400" dirty="0">
              <a:solidFill>
                <a:srgbClr val="46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85000" lnSpcReduction="10000"/>
          </a:bodyPr>
          <a:lstStyle/>
          <a:p>
            <a:pPr marL="0" indent="0" algn="ctr">
              <a:buNone/>
            </a:pPr>
            <a:r>
              <a:rPr lang="fr-FR" sz="4800" dirty="0" smtClean="0">
                <a:solidFill>
                  <a:srgbClr val="FC0AFC"/>
                </a:solidFill>
                <a:latin typeface="Arial Unicode MS" pitchFamily="34" charset="-128"/>
                <a:ea typeface="Arial Unicode MS" pitchFamily="34" charset="-128"/>
                <a:cs typeface="Arial Unicode MS" pitchFamily="34" charset="-128"/>
              </a:rPr>
              <a:t>III. LA </a:t>
            </a:r>
            <a:r>
              <a:rPr lang="fr-FR" sz="4800" dirty="0" smtClean="0">
                <a:solidFill>
                  <a:srgbClr val="FC0AFC"/>
                </a:solidFill>
                <a:latin typeface="Arial Unicode MS" pitchFamily="34" charset="-128"/>
                <a:ea typeface="Arial Unicode MS" pitchFamily="34" charset="-128"/>
                <a:cs typeface="Arial Unicode MS" pitchFamily="34" charset="-128"/>
              </a:rPr>
              <a:t>PROMESSE DU SAINT </a:t>
            </a:r>
            <a:r>
              <a:rPr lang="fr-FR" sz="4800" dirty="0" smtClean="0">
                <a:solidFill>
                  <a:srgbClr val="FC0AFC"/>
                </a:solidFill>
                <a:latin typeface="Arial Unicode MS" pitchFamily="34" charset="-128"/>
                <a:ea typeface="Arial Unicode MS" pitchFamily="34" charset="-128"/>
                <a:cs typeface="Arial Unicode MS" pitchFamily="34" charset="-128"/>
              </a:rPr>
              <a:t>ESPRIT</a:t>
            </a:r>
            <a:endParaRPr lang="en-US" sz="4800" dirty="0" smtClean="0">
              <a:solidFill>
                <a:srgbClr val="FC0AFC"/>
              </a:solidFill>
              <a:latin typeface="Arial Unicode MS" pitchFamily="34" charset="-128"/>
              <a:ea typeface="Arial Unicode MS" pitchFamily="34" charset="-128"/>
              <a:cs typeface="Arial Unicode MS" pitchFamily="34" charset="-128"/>
            </a:endParaRPr>
          </a:p>
          <a:p>
            <a:pPr marL="0" lvl="0" indent="0" algn="just"/>
            <a:r>
              <a:rPr lang="fr-FR" sz="4800" dirty="0" smtClean="0">
                <a:latin typeface="Arial Unicode MS" pitchFamily="34" charset="-128"/>
                <a:ea typeface="Arial Unicode MS" pitchFamily="34" charset="-128"/>
                <a:cs typeface="Arial Unicode MS" pitchFamily="34" charset="-128"/>
              </a:rPr>
              <a:t>Lisez Jean 14:25-27. </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err="1" smtClean="0">
                <a:solidFill>
                  <a:srgbClr val="FC0AFC"/>
                </a:solidFill>
                <a:latin typeface="Arial Unicode MS" pitchFamily="34" charset="-128"/>
                <a:ea typeface="Arial Unicode MS" pitchFamily="34" charset="-128"/>
                <a:cs typeface="Arial Unicode MS" pitchFamily="34" charset="-128"/>
              </a:rPr>
              <a:t>Joh</a:t>
            </a:r>
            <a:r>
              <a:rPr lang="fr-FR" sz="4800" dirty="0" smtClean="0">
                <a:solidFill>
                  <a:srgbClr val="FC0AFC"/>
                </a:solidFill>
                <a:latin typeface="Arial Unicode MS" pitchFamily="34" charset="-128"/>
                <a:ea typeface="Arial Unicode MS" pitchFamily="34" charset="-128"/>
                <a:cs typeface="Arial Unicode MS" pitchFamily="34" charset="-128"/>
              </a:rPr>
              <a:t> 14:25 </a:t>
            </a:r>
            <a:r>
              <a:rPr lang="fr-FR" sz="4800" dirty="0" smtClean="0">
                <a:latin typeface="Arial Unicode MS" pitchFamily="34" charset="-128"/>
                <a:ea typeface="Arial Unicode MS" pitchFamily="34" charset="-128"/>
                <a:cs typeface="Arial Unicode MS" pitchFamily="34" charset="-128"/>
              </a:rPr>
              <a:t>¶ Je vous ai dit ces choses pendant que je demeure avec vous.</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solidFill>
                  <a:srgbClr val="FC0AFC"/>
                </a:solidFill>
                <a:latin typeface="Arial Unicode MS" pitchFamily="34" charset="-128"/>
                <a:ea typeface="Arial Unicode MS" pitchFamily="34" charset="-128"/>
                <a:cs typeface="Arial Unicode MS" pitchFamily="34" charset="-128"/>
              </a:rPr>
              <a:t> 26 Mais le consolateur, l'Esprit-Saint, que le Père enverra en mon nom, vous enseignera toutes choses, et vous rappellera tout ce que je vous ai dit.</a:t>
            </a:r>
            <a:endParaRPr lang="en-US" sz="4800" dirty="0" smtClean="0">
              <a:solidFill>
                <a:srgbClr val="FC0AFC"/>
              </a:solidFill>
              <a:latin typeface="Arial Unicode MS" pitchFamily="34" charset="-128"/>
              <a:ea typeface="Arial Unicode MS" pitchFamily="34" charset="-128"/>
              <a:cs typeface="Arial Unicode MS" pitchFamily="34" charset="-128"/>
            </a:endParaRPr>
          </a:p>
          <a:p>
            <a:pPr marL="0" indent="0" algn="just"/>
            <a:r>
              <a:rPr lang="fr-FR" sz="4800" i="1" dirty="0" smtClean="0">
                <a:latin typeface="Arial Unicode MS" pitchFamily="34" charset="-128"/>
                <a:ea typeface="Arial Unicode MS" pitchFamily="34" charset="-128"/>
                <a:cs typeface="Arial Unicode MS" pitchFamily="34" charset="-128"/>
              </a:rPr>
              <a:t> </a:t>
            </a:r>
            <a:endParaRPr lang="en-US" sz="48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marL="0" indent="0" algn="just"/>
            <a:r>
              <a:rPr lang="fr-FR" sz="4800" dirty="0" smtClean="0">
                <a:latin typeface="Arial Unicode MS" pitchFamily="34" charset="-128"/>
                <a:ea typeface="Arial Unicode MS" pitchFamily="34" charset="-128"/>
                <a:cs typeface="Arial Unicode MS" pitchFamily="34" charset="-128"/>
              </a:rPr>
              <a:t>27 </a:t>
            </a:r>
            <a:r>
              <a:rPr lang="fr-FR" sz="4800" dirty="0" smtClean="0">
                <a:latin typeface="Arial Unicode MS" pitchFamily="34" charset="-128"/>
                <a:ea typeface="Arial Unicode MS" pitchFamily="34" charset="-128"/>
                <a:cs typeface="Arial Unicode MS" pitchFamily="34" charset="-128"/>
              </a:rPr>
              <a:t>Je vous laisse la paix, je vous donne ma paix. Je ne vous donne pas comme le monde donne. Que votre cœur ne se trouble point, et ne s'alarme point.</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solidFill>
                  <a:srgbClr val="FC0AFC"/>
                </a:solidFill>
                <a:latin typeface="Arial Unicode MS" pitchFamily="34" charset="-128"/>
                <a:ea typeface="Arial Unicode MS" pitchFamily="34" charset="-128"/>
                <a:cs typeface="Arial Unicode MS" pitchFamily="34" charset="-128"/>
              </a:rPr>
              <a:t>Nous avons vu à plusieurs reprises que nous vivons à l’époque où l’Esprit saint a été promis. </a:t>
            </a:r>
            <a:endParaRPr lang="fr-FR" sz="4800" dirty="0" smtClean="0">
              <a:solidFill>
                <a:srgbClr val="FC0AFC"/>
              </a:solidFill>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Que </a:t>
            </a:r>
            <a:r>
              <a:rPr lang="fr-FR" sz="4800" dirty="0" smtClean="0">
                <a:latin typeface="Arial Unicode MS" pitchFamily="34" charset="-128"/>
                <a:ea typeface="Arial Unicode MS" pitchFamily="34" charset="-128"/>
                <a:cs typeface="Arial Unicode MS" pitchFamily="34" charset="-128"/>
              </a:rPr>
              <a:t>suggère précisément ce texte sur la signification de cette promesse ? </a:t>
            </a:r>
            <a:endParaRPr lang="en-US" sz="48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77500" lnSpcReduction="20000"/>
          </a:bodyPr>
          <a:lstStyle/>
          <a:p>
            <a:pPr marL="0" indent="0" algn="just"/>
            <a:r>
              <a:rPr lang="fr-FR" sz="4800" dirty="0" smtClean="0">
                <a:latin typeface="Arial Unicode MS" pitchFamily="34" charset="-128"/>
                <a:ea typeface="Arial Unicode MS" pitchFamily="34" charset="-128"/>
                <a:cs typeface="Arial Unicode MS" pitchFamily="34" charset="-128"/>
              </a:rPr>
              <a:t>Comment </a:t>
            </a:r>
            <a:r>
              <a:rPr lang="fr-FR" sz="4800" dirty="0" smtClean="0">
                <a:latin typeface="Arial Unicode MS" pitchFamily="34" charset="-128"/>
                <a:ea typeface="Arial Unicode MS" pitchFamily="34" charset="-128"/>
                <a:cs typeface="Arial Unicode MS" pitchFamily="34" charset="-128"/>
              </a:rPr>
              <a:t>agira l’Esprit saint dans notre vie ? </a:t>
            </a:r>
            <a:endParaRPr lang="fr-FR" sz="4800" dirty="0" smtClean="0">
              <a:latin typeface="Arial Unicode MS" pitchFamily="34" charset="-128"/>
              <a:ea typeface="Arial Unicode MS" pitchFamily="34" charset="-128"/>
              <a:cs typeface="Arial Unicode MS" pitchFamily="34" charset="-128"/>
            </a:endParaRPr>
          </a:p>
          <a:p>
            <a:pPr marL="0" indent="0" algn="just"/>
            <a:r>
              <a:rPr lang="fr-FR" sz="4800" dirty="0" smtClean="0">
                <a:solidFill>
                  <a:srgbClr val="FC0AFC"/>
                </a:solidFill>
                <a:latin typeface="Arial Unicode MS" pitchFamily="34" charset="-128"/>
                <a:ea typeface="Arial Unicode MS" pitchFamily="34" charset="-128"/>
                <a:cs typeface="Arial Unicode MS" pitchFamily="34" charset="-128"/>
              </a:rPr>
              <a:t>(</a:t>
            </a:r>
            <a:r>
              <a:rPr lang="fr-FR" sz="4800" dirty="0" smtClean="0">
                <a:solidFill>
                  <a:srgbClr val="FC0AFC"/>
                </a:solidFill>
                <a:latin typeface="Arial Unicode MS" pitchFamily="34" charset="-128"/>
                <a:ea typeface="Arial Unicode MS" pitchFamily="34" charset="-128"/>
                <a:cs typeface="Arial Unicode MS" pitchFamily="34" charset="-128"/>
              </a:rPr>
              <a:t>Je ne sais pas en ce qui vous concerne, mais personnellement quand je pense à l’Esprit saint je pense à une explosion - une explosion de puissance et de miracles. </a:t>
            </a:r>
            <a:endParaRPr lang="fr-FR" sz="4800" dirty="0" smtClean="0">
              <a:solidFill>
                <a:srgbClr val="FC0AFC"/>
              </a:solidFill>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Ici </a:t>
            </a:r>
            <a:r>
              <a:rPr lang="fr-FR" sz="4800" dirty="0" smtClean="0">
                <a:latin typeface="Arial Unicode MS" pitchFamily="34" charset="-128"/>
                <a:ea typeface="Arial Unicode MS" pitchFamily="34" charset="-128"/>
                <a:cs typeface="Arial Unicode MS" pitchFamily="34" charset="-128"/>
              </a:rPr>
              <a:t>Jésus semble dire exactement l’inverse. L’Esprit saint apportera la paix dans notre vie. </a:t>
            </a:r>
            <a:endParaRPr lang="fr-FR" sz="4800" dirty="0" smtClean="0">
              <a:latin typeface="Arial Unicode MS" pitchFamily="34" charset="-128"/>
              <a:ea typeface="Arial Unicode MS" pitchFamily="34" charset="-128"/>
              <a:cs typeface="Arial Unicode MS" pitchFamily="34" charset="-128"/>
            </a:endParaRPr>
          </a:p>
          <a:p>
            <a:pPr marL="0" indent="0" algn="just"/>
            <a:r>
              <a:rPr lang="fr-FR" sz="4800" dirty="0" smtClean="0">
                <a:solidFill>
                  <a:srgbClr val="FC0AFC"/>
                </a:solidFill>
                <a:latin typeface="Arial Unicode MS" pitchFamily="34" charset="-128"/>
                <a:ea typeface="Arial Unicode MS" pitchFamily="34" charset="-128"/>
                <a:cs typeface="Arial Unicode MS" pitchFamily="34" charset="-128"/>
              </a:rPr>
              <a:t>Il </a:t>
            </a:r>
            <a:r>
              <a:rPr lang="fr-FR" sz="4800" dirty="0" smtClean="0">
                <a:solidFill>
                  <a:srgbClr val="FC0AFC"/>
                </a:solidFill>
                <a:latin typeface="Arial Unicode MS" pitchFamily="34" charset="-128"/>
                <a:ea typeface="Arial Unicode MS" pitchFamily="34" charset="-128"/>
                <a:cs typeface="Arial Unicode MS" pitchFamily="34" charset="-128"/>
              </a:rPr>
              <a:t>le fera en nous rappelant les enseignements de Jésus et en nous aidant à les comprendre</a:t>
            </a:r>
            <a:r>
              <a:rPr lang="fr-FR" sz="4800" dirty="0" smtClean="0">
                <a:solidFill>
                  <a:srgbClr val="FC0AFC"/>
                </a:solidFill>
                <a:latin typeface="Arial Unicode MS" pitchFamily="34" charset="-128"/>
                <a:ea typeface="Arial Unicode MS" pitchFamily="34" charset="-128"/>
                <a:cs typeface="Arial Unicode MS" pitchFamily="34" charset="-128"/>
              </a:rPr>
              <a:t>.)</a:t>
            </a:r>
            <a:endParaRPr lang="en-US" sz="4800" dirty="0" smtClean="0">
              <a:solidFill>
                <a:srgbClr val="FC0AF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marL="0" lvl="0" indent="0" algn="just"/>
            <a:r>
              <a:rPr lang="en-US" sz="4800" dirty="0" err="1" smtClean="0">
                <a:solidFill>
                  <a:srgbClr val="FC0AFC"/>
                </a:solidFill>
                <a:latin typeface="Arial Unicode MS" pitchFamily="34" charset="-128"/>
                <a:ea typeface="Arial Unicode MS" pitchFamily="34" charset="-128"/>
                <a:cs typeface="Arial Unicode MS" pitchFamily="34" charset="-128"/>
              </a:rPr>
              <a:t>Lisez</a:t>
            </a:r>
            <a:r>
              <a:rPr lang="en-US" sz="4800" dirty="0" smtClean="0">
                <a:solidFill>
                  <a:srgbClr val="FC0AFC"/>
                </a:solidFill>
                <a:latin typeface="Arial Unicode MS" pitchFamily="34" charset="-128"/>
                <a:ea typeface="Arial Unicode MS" pitchFamily="34" charset="-128"/>
                <a:cs typeface="Arial Unicode MS" pitchFamily="34" charset="-128"/>
              </a:rPr>
              <a:t> </a:t>
            </a:r>
            <a:r>
              <a:rPr lang="en-US" sz="4800" dirty="0" err="1" smtClean="0">
                <a:solidFill>
                  <a:srgbClr val="FC0AFC"/>
                </a:solidFill>
                <a:latin typeface="Arial Unicode MS" pitchFamily="34" charset="-128"/>
                <a:ea typeface="Arial Unicode MS" pitchFamily="34" charset="-128"/>
                <a:cs typeface="Arial Unicode MS" pitchFamily="34" charset="-128"/>
              </a:rPr>
              <a:t>Actes</a:t>
            </a:r>
            <a:r>
              <a:rPr lang="en-US" sz="4800" dirty="0" smtClean="0">
                <a:solidFill>
                  <a:srgbClr val="FC0AFC"/>
                </a:solidFill>
                <a:latin typeface="Arial Unicode MS" pitchFamily="34" charset="-128"/>
                <a:ea typeface="Arial Unicode MS" pitchFamily="34" charset="-128"/>
                <a:cs typeface="Arial Unicode MS" pitchFamily="34" charset="-128"/>
              </a:rPr>
              <a:t> 1:4-5. </a:t>
            </a:r>
          </a:p>
          <a:p>
            <a:pPr marL="0" indent="0" algn="just"/>
            <a:r>
              <a:rPr lang="fr-FR" sz="4800" dirty="0" err="1" smtClean="0">
                <a:latin typeface="Arial Unicode MS" pitchFamily="34" charset="-128"/>
                <a:ea typeface="Arial Unicode MS" pitchFamily="34" charset="-128"/>
                <a:cs typeface="Arial Unicode MS" pitchFamily="34" charset="-128"/>
              </a:rPr>
              <a:t>Ac</a:t>
            </a:r>
            <a:r>
              <a:rPr lang="fr-FR" sz="4800" dirty="0" smtClean="0">
                <a:latin typeface="Arial Unicode MS" pitchFamily="34" charset="-128"/>
                <a:ea typeface="Arial Unicode MS" pitchFamily="34" charset="-128"/>
                <a:cs typeface="Arial Unicode MS" pitchFamily="34" charset="-128"/>
              </a:rPr>
              <a:t> 1:4 Comme il se trouvait avec eux, il leur recommanda de ne pas s'éloigner de Jérusalem, mais d'attendre ce que le Père avait promis, ce que je vous ai annoncé, leur dit-il;</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 </a:t>
            </a:r>
            <a:r>
              <a:rPr lang="fr-FR" sz="4800" dirty="0" smtClean="0">
                <a:solidFill>
                  <a:srgbClr val="FC0AFC"/>
                </a:solidFill>
                <a:latin typeface="Arial Unicode MS" pitchFamily="34" charset="-128"/>
                <a:ea typeface="Arial Unicode MS" pitchFamily="34" charset="-128"/>
                <a:cs typeface="Arial Unicode MS" pitchFamily="34" charset="-128"/>
              </a:rPr>
              <a:t>5 car Jean a baptisé d'eau, mais vous, dans peu de jours, vous serez baptisés du Saint-Esprit</a:t>
            </a:r>
            <a:r>
              <a:rPr lang="fr-FR" sz="4800" dirty="0" smtClean="0">
                <a:solidFill>
                  <a:srgbClr val="FC0AFC"/>
                </a:solidFill>
                <a:latin typeface="Arial Unicode MS" pitchFamily="34" charset="-128"/>
                <a:ea typeface="Arial Unicode MS" pitchFamily="34" charset="-128"/>
                <a:cs typeface="Arial Unicode MS" pitchFamily="34" charset="-128"/>
              </a:rPr>
              <a:t>.</a:t>
            </a:r>
            <a:endParaRPr lang="en-US" sz="4800" dirty="0" smtClean="0">
              <a:solidFill>
                <a:srgbClr val="FC0AF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marL="0" indent="0" algn="just"/>
            <a:r>
              <a:rPr lang="fr-FR" sz="4800" dirty="0" smtClean="0">
                <a:latin typeface="Arial Unicode MS" pitchFamily="34" charset="-128"/>
                <a:ea typeface="Arial Unicode MS" pitchFamily="34" charset="-128"/>
                <a:cs typeface="Arial Unicode MS" pitchFamily="34" charset="-128"/>
              </a:rPr>
              <a:t>Que </a:t>
            </a:r>
            <a:r>
              <a:rPr lang="fr-FR" sz="4800" dirty="0" smtClean="0">
                <a:latin typeface="Arial Unicode MS" pitchFamily="34" charset="-128"/>
                <a:ea typeface="Arial Unicode MS" pitchFamily="34" charset="-128"/>
                <a:cs typeface="Arial Unicode MS" pitchFamily="34" charset="-128"/>
              </a:rPr>
              <a:t>signifie être baptisé dans l’Esprit saint ? Que promettait Jésus à ses disciples ?</a:t>
            </a:r>
            <a:endParaRPr lang="en-US" sz="4800" dirty="0" smtClean="0">
              <a:latin typeface="Arial Unicode MS" pitchFamily="34" charset="-128"/>
              <a:ea typeface="Arial Unicode MS" pitchFamily="34" charset="-128"/>
              <a:cs typeface="Arial Unicode MS" pitchFamily="34" charset="-128"/>
            </a:endParaRPr>
          </a:p>
          <a:p>
            <a:pPr marL="0" lvl="0" indent="0" algn="just"/>
            <a:r>
              <a:rPr lang="fr-FR" sz="4800" dirty="0" smtClean="0">
                <a:latin typeface="Arial Unicode MS" pitchFamily="34" charset="-128"/>
                <a:ea typeface="Arial Unicode MS" pitchFamily="34" charset="-128"/>
                <a:cs typeface="Arial Unicode MS" pitchFamily="34" charset="-128"/>
              </a:rPr>
              <a:t>Lisez Actes 1:6. </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err="1" smtClean="0">
                <a:solidFill>
                  <a:srgbClr val="FC0AFC"/>
                </a:solidFill>
                <a:latin typeface="Arial Unicode MS" pitchFamily="34" charset="-128"/>
                <a:ea typeface="Arial Unicode MS" pitchFamily="34" charset="-128"/>
                <a:cs typeface="Arial Unicode MS" pitchFamily="34" charset="-128"/>
              </a:rPr>
              <a:t>Ac</a:t>
            </a:r>
            <a:r>
              <a:rPr lang="fr-FR" sz="4800" dirty="0" smtClean="0">
                <a:solidFill>
                  <a:srgbClr val="FC0AFC"/>
                </a:solidFill>
                <a:latin typeface="Arial Unicode MS" pitchFamily="34" charset="-128"/>
                <a:ea typeface="Arial Unicode MS" pitchFamily="34" charset="-128"/>
                <a:cs typeface="Arial Unicode MS" pitchFamily="34" charset="-128"/>
              </a:rPr>
              <a:t> 1:6 ¶ Alors les apôtres réunis lui demandèrent: Seigneur, est-ce en ce temps que tu rétabliras le royaume d'Israël?</a:t>
            </a:r>
            <a:endParaRPr lang="en-US" sz="4800" dirty="0" smtClean="0">
              <a:solidFill>
                <a:srgbClr val="FC0AFC"/>
              </a:solidFill>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Qu’est-ce que les disciples voulaient que Jésus leur promette ?</a:t>
            </a:r>
            <a:endParaRPr lang="en-US" sz="4800" dirty="0" smtClean="0">
              <a:latin typeface="Arial Unicode MS" pitchFamily="34" charset="-128"/>
              <a:ea typeface="Arial Unicode MS" pitchFamily="34" charset="-128"/>
              <a:cs typeface="Arial Unicode MS" pitchFamily="34" charset="-128"/>
            </a:endParaRPr>
          </a:p>
          <a:p>
            <a:pPr marL="0" indent="0" algn="just"/>
            <a:endParaRPr lang="en-US" sz="48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marL="0" indent="0" algn="just"/>
            <a:r>
              <a:rPr lang="fr-FR" sz="4800" dirty="0" smtClean="0">
                <a:solidFill>
                  <a:srgbClr val="FC0AFC"/>
                </a:solidFill>
                <a:latin typeface="Arial Unicode MS" pitchFamily="34" charset="-128"/>
                <a:ea typeface="Arial Unicode MS" pitchFamily="34" charset="-128"/>
                <a:cs typeface="Arial Unicode MS" pitchFamily="34" charset="-128"/>
              </a:rPr>
              <a:t>Lisez </a:t>
            </a:r>
            <a:r>
              <a:rPr lang="fr-FR" sz="4800" dirty="0" smtClean="0">
                <a:solidFill>
                  <a:srgbClr val="FC0AFC"/>
                </a:solidFill>
                <a:latin typeface="Arial Unicode MS" pitchFamily="34" charset="-128"/>
                <a:ea typeface="Arial Unicode MS" pitchFamily="34" charset="-128"/>
                <a:cs typeface="Arial Unicode MS" pitchFamily="34" charset="-128"/>
              </a:rPr>
              <a:t>Actes 1:7-8</a:t>
            </a:r>
            <a:r>
              <a:rPr lang="fr-FR" sz="4800" dirty="0" smtClean="0">
                <a:latin typeface="Arial Unicode MS" pitchFamily="34" charset="-128"/>
                <a:ea typeface="Arial Unicode MS" pitchFamily="34" charset="-128"/>
                <a:cs typeface="Arial Unicode MS" pitchFamily="34" charset="-128"/>
              </a:rPr>
              <a:t>. </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err="1" smtClean="0">
                <a:latin typeface="Arial Unicode MS" pitchFamily="34" charset="-128"/>
                <a:ea typeface="Arial Unicode MS" pitchFamily="34" charset="-128"/>
                <a:cs typeface="Arial Unicode MS" pitchFamily="34" charset="-128"/>
              </a:rPr>
              <a:t>Ac</a:t>
            </a:r>
            <a:r>
              <a:rPr lang="fr-FR" sz="4800" dirty="0" smtClean="0">
                <a:latin typeface="Arial Unicode MS" pitchFamily="34" charset="-128"/>
                <a:ea typeface="Arial Unicode MS" pitchFamily="34" charset="-128"/>
                <a:cs typeface="Arial Unicode MS" pitchFamily="34" charset="-128"/>
              </a:rPr>
              <a:t> 1:7 Il leur répondit: Ce n'est pas à vous de connaître les temps ou les moments que le Père a fixés de sa propre autorité.</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 </a:t>
            </a:r>
            <a:r>
              <a:rPr lang="fr-FR" sz="4800" dirty="0" smtClean="0">
                <a:solidFill>
                  <a:srgbClr val="FC0AFC"/>
                </a:solidFill>
                <a:latin typeface="Arial Unicode MS" pitchFamily="34" charset="-128"/>
                <a:ea typeface="Arial Unicode MS" pitchFamily="34" charset="-128"/>
                <a:cs typeface="Arial Unicode MS" pitchFamily="34" charset="-128"/>
              </a:rPr>
              <a:t>8 Mais vous recevrez une puissance, le Saint-Esprit survenant sur vous, et vous serez mes témoins à Jérusalem, dans toute la Judée, dans la Samarie, et jusqu'aux extrémités de la terre</a:t>
            </a:r>
            <a:r>
              <a:rPr lang="fr-FR" sz="4800" dirty="0" smtClean="0">
                <a:solidFill>
                  <a:srgbClr val="FC0AFC"/>
                </a:solidFill>
                <a:latin typeface="Arial Unicode MS" pitchFamily="34" charset="-128"/>
                <a:ea typeface="Arial Unicode MS" pitchFamily="34" charset="-128"/>
                <a:cs typeface="Arial Unicode MS" pitchFamily="34" charset="-128"/>
              </a:rPr>
              <a:t>.</a:t>
            </a:r>
            <a:endParaRPr lang="en-US" sz="4800" dirty="0" smtClean="0">
              <a:solidFill>
                <a:srgbClr val="FC0AF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marL="0" indent="0" algn="just"/>
            <a:r>
              <a:rPr lang="fr-FR" sz="4800" dirty="0" smtClean="0">
                <a:latin typeface="Arial Unicode MS" pitchFamily="34" charset="-128"/>
                <a:ea typeface="Arial Unicode MS" pitchFamily="34" charset="-128"/>
                <a:cs typeface="Arial Unicode MS" pitchFamily="34" charset="-128"/>
              </a:rPr>
              <a:t>Comment </a:t>
            </a:r>
            <a:r>
              <a:rPr lang="fr-FR" sz="4800" dirty="0" smtClean="0">
                <a:latin typeface="Arial Unicode MS" pitchFamily="34" charset="-128"/>
                <a:ea typeface="Arial Unicode MS" pitchFamily="34" charset="-128"/>
                <a:cs typeface="Arial Unicode MS" pitchFamily="34" charset="-128"/>
              </a:rPr>
              <a:t>répond Jésus à cette requête de puissance personnelle </a:t>
            </a:r>
            <a:r>
              <a:rPr lang="fr-FR" sz="4800" dirty="0" smtClean="0">
                <a:latin typeface="Arial Unicode MS" pitchFamily="34" charset="-128"/>
                <a:ea typeface="Arial Unicode MS" pitchFamily="34" charset="-128"/>
                <a:cs typeface="Arial Unicode MS" pitchFamily="34" charset="-128"/>
              </a:rPr>
              <a:t>?</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solidFill>
                  <a:srgbClr val="FC0AFC"/>
                </a:solidFill>
                <a:latin typeface="Arial Unicode MS" pitchFamily="34" charset="-128"/>
                <a:ea typeface="Arial Unicode MS" pitchFamily="34" charset="-128"/>
                <a:cs typeface="Arial Unicode MS" pitchFamily="34" charset="-128"/>
              </a:rPr>
              <a:t>a. </a:t>
            </a:r>
            <a:r>
              <a:rPr lang="fr-FR" sz="4800" dirty="0" smtClean="0">
                <a:solidFill>
                  <a:srgbClr val="FC0AFC"/>
                </a:solidFill>
                <a:latin typeface="Arial Unicode MS" pitchFamily="34" charset="-128"/>
                <a:ea typeface="Arial Unicode MS" pitchFamily="34" charset="-128"/>
                <a:cs typeface="Arial Unicode MS" pitchFamily="34" charset="-128"/>
              </a:rPr>
              <a:t>Si </a:t>
            </a:r>
            <a:r>
              <a:rPr lang="fr-FR" sz="4800" dirty="0" smtClean="0">
                <a:solidFill>
                  <a:srgbClr val="FC0AFC"/>
                </a:solidFill>
                <a:latin typeface="Arial Unicode MS" pitchFamily="34" charset="-128"/>
                <a:ea typeface="Arial Unicode MS" pitchFamily="34" charset="-128"/>
                <a:cs typeface="Arial Unicode MS" pitchFamily="34" charset="-128"/>
              </a:rPr>
              <a:t>les disciples avaient su ce qui leur arriverait pendant le reste de leur vie, auraient-ils été déçus </a:t>
            </a:r>
            <a:r>
              <a:rPr lang="fr-FR" sz="4800" dirty="0" smtClean="0">
                <a:solidFill>
                  <a:srgbClr val="FC0AFC"/>
                </a:solidFill>
                <a:latin typeface="Arial Unicode MS" pitchFamily="34" charset="-128"/>
                <a:ea typeface="Arial Unicode MS" pitchFamily="34" charset="-128"/>
                <a:cs typeface="Arial Unicode MS" pitchFamily="34" charset="-128"/>
              </a:rPr>
              <a:t>?</a:t>
            </a:r>
          </a:p>
          <a:p>
            <a:pPr marL="0" indent="0" algn="just"/>
            <a:r>
              <a:rPr lang="fr-FR" sz="4800" dirty="0" smtClean="0">
                <a:latin typeface="Arial Unicode MS" pitchFamily="34" charset="-128"/>
                <a:ea typeface="Arial Unicode MS" pitchFamily="34" charset="-128"/>
                <a:cs typeface="Arial Unicode MS" pitchFamily="34" charset="-128"/>
              </a:rPr>
              <a:t> </a:t>
            </a:r>
            <a:r>
              <a:rPr lang="fr-FR" sz="4800" dirty="0" smtClean="0">
                <a:latin typeface="Arial Unicode MS" pitchFamily="34" charset="-128"/>
                <a:ea typeface="Arial Unicode MS" pitchFamily="34" charset="-128"/>
                <a:cs typeface="Arial Unicode MS" pitchFamily="34" charset="-128"/>
              </a:rPr>
              <a:t>(Oh oui ! Ils n’ont jamais été des dirigeants, mais ont été persécutés par les dirigeants. </a:t>
            </a:r>
            <a:endParaRPr lang="fr-FR" sz="4800" dirty="0" smtClean="0">
              <a:latin typeface="Arial Unicode MS" pitchFamily="34" charset="-128"/>
              <a:ea typeface="Arial Unicode MS" pitchFamily="34" charset="-128"/>
              <a:cs typeface="Arial Unicode MS" pitchFamily="34" charset="-128"/>
            </a:endParaRPr>
          </a:p>
          <a:p>
            <a:pPr marL="0" indent="0" algn="just"/>
            <a:r>
              <a:rPr lang="fr-FR" sz="4800" dirty="0" smtClean="0">
                <a:solidFill>
                  <a:srgbClr val="FC0AFC"/>
                </a:solidFill>
                <a:latin typeface="Arial Unicode MS" pitchFamily="34" charset="-128"/>
                <a:ea typeface="Arial Unicode MS" pitchFamily="34" charset="-128"/>
                <a:cs typeface="Arial Unicode MS" pitchFamily="34" charset="-128"/>
              </a:rPr>
              <a:t>Ils </a:t>
            </a:r>
            <a:r>
              <a:rPr lang="fr-FR" sz="4800" dirty="0" smtClean="0">
                <a:solidFill>
                  <a:srgbClr val="FC0AFC"/>
                </a:solidFill>
                <a:latin typeface="Arial Unicode MS" pitchFamily="34" charset="-128"/>
                <a:ea typeface="Arial Unicode MS" pitchFamily="34" charset="-128"/>
                <a:cs typeface="Arial Unicode MS" pitchFamily="34" charset="-128"/>
              </a:rPr>
              <a:t>étaient les victimes de la puissance de dirigeants terrestres</a:t>
            </a:r>
            <a:r>
              <a:rPr lang="fr-FR" sz="4800" dirty="0" smtClean="0">
                <a:solidFill>
                  <a:srgbClr val="FC0AFC"/>
                </a:solidFill>
                <a:latin typeface="Arial Unicode MS" pitchFamily="34" charset="-128"/>
                <a:ea typeface="Arial Unicode MS" pitchFamily="34" charset="-128"/>
                <a:cs typeface="Arial Unicode MS" pitchFamily="34" charset="-128"/>
              </a:rPr>
              <a:t>.)</a:t>
            </a:r>
            <a:endParaRPr lang="en-US" sz="4800" dirty="0" smtClean="0">
              <a:solidFill>
                <a:srgbClr val="FC0AF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marL="0" indent="0" algn="just"/>
            <a:r>
              <a:rPr lang="fr-FR" sz="4800" dirty="0" smtClean="0">
                <a:latin typeface="Arial Unicode MS" pitchFamily="34" charset="-128"/>
                <a:ea typeface="Arial Unicode MS" pitchFamily="34" charset="-128"/>
                <a:cs typeface="Arial Unicode MS" pitchFamily="34" charset="-128"/>
              </a:rPr>
              <a:t>b. Jésus </a:t>
            </a:r>
            <a:r>
              <a:rPr lang="fr-FR" sz="4800" dirty="0" smtClean="0">
                <a:latin typeface="Arial Unicode MS" pitchFamily="34" charset="-128"/>
                <a:ea typeface="Arial Unicode MS" pitchFamily="34" charset="-128"/>
                <a:cs typeface="Arial Unicode MS" pitchFamily="34" charset="-128"/>
              </a:rPr>
              <a:t>a-t-il fait ce qu’il leur avait promis ? </a:t>
            </a:r>
            <a:endParaRPr lang="fr-FR" sz="4800" dirty="0" smtClean="0">
              <a:latin typeface="Arial Unicode MS" pitchFamily="34" charset="-128"/>
              <a:ea typeface="Arial Unicode MS" pitchFamily="34" charset="-128"/>
              <a:cs typeface="Arial Unicode MS" pitchFamily="34" charset="-128"/>
            </a:endParaRPr>
          </a:p>
          <a:p>
            <a:pPr marL="0" indent="0" algn="just"/>
            <a:r>
              <a:rPr lang="fr-FR" sz="4800" dirty="0" smtClean="0">
                <a:solidFill>
                  <a:srgbClr val="FC0AFC"/>
                </a:solidFill>
                <a:latin typeface="Arial Unicode MS" pitchFamily="34" charset="-128"/>
                <a:ea typeface="Arial Unicode MS" pitchFamily="34" charset="-128"/>
                <a:cs typeface="Arial Unicode MS" pitchFamily="34" charset="-128"/>
              </a:rPr>
              <a:t>(</a:t>
            </a:r>
            <a:r>
              <a:rPr lang="fr-FR" sz="4800" dirty="0" smtClean="0">
                <a:solidFill>
                  <a:srgbClr val="FC0AFC"/>
                </a:solidFill>
                <a:latin typeface="Arial Unicode MS" pitchFamily="34" charset="-128"/>
                <a:ea typeface="Arial Unicode MS" pitchFamily="34" charset="-128"/>
                <a:cs typeface="Arial Unicode MS" pitchFamily="34" charset="-128"/>
              </a:rPr>
              <a:t>Actes 1:8 promet que la puissance de l’Esprit saint viendra pour les aider à être des témoins de la vie de Jésus et de ses enseignements. </a:t>
            </a:r>
            <a:endParaRPr lang="fr-FR" sz="4800" dirty="0" smtClean="0">
              <a:solidFill>
                <a:srgbClr val="FC0AFC"/>
              </a:solidFill>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Jésus </a:t>
            </a:r>
            <a:r>
              <a:rPr lang="fr-FR" sz="4800" dirty="0" smtClean="0">
                <a:latin typeface="Arial Unicode MS" pitchFamily="34" charset="-128"/>
                <a:ea typeface="Arial Unicode MS" pitchFamily="34" charset="-128"/>
                <a:cs typeface="Arial Unicode MS" pitchFamily="34" charset="-128"/>
              </a:rPr>
              <a:t>a fait exactement ce qu’il avait promis.)</a:t>
            </a:r>
            <a:endParaRPr lang="en-US" sz="4800" dirty="0" smtClean="0">
              <a:latin typeface="Arial Unicode MS" pitchFamily="34" charset="-128"/>
              <a:ea typeface="Arial Unicode MS" pitchFamily="34" charset="-128"/>
              <a:cs typeface="Arial Unicode MS" pitchFamily="34" charset="-128"/>
            </a:endParaRPr>
          </a:p>
          <a:p>
            <a:pPr marL="0" indent="0" algn="just">
              <a:buNone/>
            </a:pPr>
            <a:endParaRPr lang="en-US" sz="48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marL="0" lvl="0" indent="0" algn="just"/>
            <a:r>
              <a:rPr lang="fr-FR" sz="4800" dirty="0" smtClean="0">
                <a:latin typeface="Arial Unicode MS" pitchFamily="34" charset="-128"/>
                <a:ea typeface="Arial Unicode MS" pitchFamily="34" charset="-128"/>
                <a:cs typeface="Arial Unicode MS" pitchFamily="34" charset="-128"/>
              </a:rPr>
              <a:t>Cher </a:t>
            </a:r>
            <a:r>
              <a:rPr lang="fr-FR" sz="4800" dirty="0" smtClean="0">
                <a:latin typeface="Arial Unicode MS" pitchFamily="34" charset="-128"/>
                <a:ea typeface="Arial Unicode MS" pitchFamily="34" charset="-128"/>
                <a:cs typeface="Arial Unicode MS" pitchFamily="34" charset="-128"/>
              </a:rPr>
              <a:t>ami, vous vivez dans le temps où l’Esprit saint a été promis. </a:t>
            </a:r>
            <a:endParaRPr lang="fr-FR" sz="4800" dirty="0" smtClean="0">
              <a:latin typeface="Arial Unicode MS" pitchFamily="34" charset="-128"/>
              <a:ea typeface="Arial Unicode MS" pitchFamily="34" charset="-128"/>
              <a:cs typeface="Arial Unicode MS" pitchFamily="34" charset="-128"/>
            </a:endParaRPr>
          </a:p>
          <a:p>
            <a:pPr marL="0" lvl="0" indent="0" algn="just"/>
            <a:r>
              <a:rPr lang="fr-FR" sz="4800" dirty="0" smtClean="0">
                <a:solidFill>
                  <a:srgbClr val="FC0AFC"/>
                </a:solidFill>
                <a:latin typeface="Arial Unicode MS" pitchFamily="34" charset="-128"/>
                <a:ea typeface="Arial Unicode MS" pitchFamily="34" charset="-128"/>
                <a:cs typeface="Arial Unicode MS" pitchFamily="34" charset="-128"/>
              </a:rPr>
              <a:t>Avez-vous </a:t>
            </a:r>
            <a:r>
              <a:rPr lang="fr-FR" sz="4800" dirty="0" smtClean="0">
                <a:solidFill>
                  <a:srgbClr val="FC0AFC"/>
                </a:solidFill>
                <a:latin typeface="Arial Unicode MS" pitchFamily="34" charset="-128"/>
                <a:ea typeface="Arial Unicode MS" pitchFamily="34" charset="-128"/>
                <a:cs typeface="Arial Unicode MS" pitchFamily="34" charset="-128"/>
              </a:rPr>
              <a:t>profité de cette puissance pour comprendre et vous rappeler les paroles de Dieu ? </a:t>
            </a:r>
            <a:endParaRPr lang="en-US" sz="4800" dirty="0" smtClean="0">
              <a:solidFill>
                <a:srgbClr val="FC0AFC"/>
              </a:solidFill>
              <a:latin typeface="Arial Unicode MS" pitchFamily="34" charset="-128"/>
              <a:ea typeface="Arial Unicode MS" pitchFamily="34" charset="-128"/>
              <a:cs typeface="Arial Unicode MS" pitchFamily="34" charset="-128"/>
            </a:endParaRPr>
          </a:p>
          <a:p>
            <a:pPr marL="0" lvl="0" indent="0" algn="just"/>
            <a:r>
              <a:rPr lang="fr-FR" sz="4800" dirty="0" smtClean="0">
                <a:latin typeface="Arial Unicode MS" pitchFamily="34" charset="-128"/>
                <a:ea typeface="Arial Unicode MS" pitchFamily="34" charset="-128"/>
                <a:cs typeface="Arial Unicode MS" pitchFamily="34" charset="-128"/>
              </a:rPr>
              <a:t>Avez-vous demandé cette puissance pour témoigner envers d’autres personnes ? </a:t>
            </a:r>
            <a:endParaRPr lang="en-US" sz="48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marL="0" lvl="0" indent="0" algn="just"/>
            <a:r>
              <a:rPr lang="fr-FR" sz="4800" dirty="0" smtClean="0">
                <a:latin typeface="Arial Unicode MS" pitchFamily="34" charset="-128"/>
                <a:ea typeface="Arial Unicode MS" pitchFamily="34" charset="-128"/>
                <a:cs typeface="Arial Unicode MS" pitchFamily="34" charset="-128"/>
              </a:rPr>
              <a:t>Avez-vous </a:t>
            </a:r>
            <a:r>
              <a:rPr lang="fr-FR" sz="4800" dirty="0" smtClean="0">
                <a:latin typeface="Arial Unicode MS" pitchFamily="34" charset="-128"/>
                <a:ea typeface="Arial Unicode MS" pitchFamily="34" charset="-128"/>
                <a:cs typeface="Arial Unicode MS" pitchFamily="34" charset="-128"/>
              </a:rPr>
              <a:t>invité l’Esprit saint dans votre vie pour qu’il vous donne la paix ? </a:t>
            </a:r>
            <a:endParaRPr lang="en-US" sz="4800" dirty="0" smtClean="0">
              <a:latin typeface="Arial Unicode MS" pitchFamily="34" charset="-128"/>
              <a:ea typeface="Arial Unicode MS" pitchFamily="34" charset="-128"/>
              <a:cs typeface="Arial Unicode MS" pitchFamily="34" charset="-128"/>
            </a:endParaRPr>
          </a:p>
          <a:p>
            <a:pPr marL="0" lvl="0" indent="0" algn="just"/>
            <a:r>
              <a:rPr lang="fr-FR" sz="4800" dirty="0" smtClean="0">
                <a:solidFill>
                  <a:srgbClr val="FC0AFC"/>
                </a:solidFill>
                <a:latin typeface="Arial Unicode MS" pitchFamily="34" charset="-128"/>
                <a:ea typeface="Arial Unicode MS" pitchFamily="34" charset="-128"/>
                <a:cs typeface="Arial Unicode MS" pitchFamily="34" charset="-128"/>
              </a:rPr>
              <a:t>Ou alors, recherchez-vous des signes et des miracles qui vous apportent la gloire ?</a:t>
            </a:r>
            <a:endParaRPr lang="en-US" sz="4800" dirty="0" smtClean="0">
              <a:solidFill>
                <a:srgbClr val="FC0AFC"/>
              </a:solidFill>
              <a:latin typeface="Arial Unicode MS" pitchFamily="34" charset="-128"/>
              <a:ea typeface="Arial Unicode MS" pitchFamily="34" charset="-128"/>
              <a:cs typeface="Arial Unicode MS" pitchFamily="34" charset="-128"/>
            </a:endParaRPr>
          </a:p>
          <a:p>
            <a:pPr marL="0" indent="0" algn="just">
              <a:buNone/>
            </a:pPr>
            <a:endParaRPr lang="en-US" sz="4800" dirty="0" smtClean="0">
              <a:latin typeface="Arial Unicode MS" pitchFamily="34" charset="-128"/>
              <a:ea typeface="Arial Unicode MS" pitchFamily="34" charset="-128"/>
              <a:cs typeface="Arial Unicode MS" pitchFamily="34" charset="-128"/>
            </a:endParaRPr>
          </a:p>
          <a:p>
            <a:pPr marL="0" indent="0" algn="ctr">
              <a:buNone/>
            </a:pPr>
            <a:r>
              <a:rPr lang="fr-FR" sz="4800" dirty="0" smtClean="0">
                <a:latin typeface="Arial Unicode MS" pitchFamily="34" charset="-128"/>
                <a:ea typeface="Arial Unicode MS" pitchFamily="34" charset="-128"/>
                <a:cs typeface="Arial Unicode MS" pitchFamily="34" charset="-128"/>
              </a:rPr>
              <a:t>La </a:t>
            </a:r>
            <a:r>
              <a:rPr lang="fr-FR" sz="4800" dirty="0" smtClean="0">
                <a:latin typeface="Arial Unicode MS" pitchFamily="34" charset="-128"/>
                <a:ea typeface="Arial Unicode MS" pitchFamily="34" charset="-128"/>
                <a:cs typeface="Arial Unicode MS" pitchFamily="34" charset="-128"/>
              </a:rPr>
              <a:t>semaine prochaine : </a:t>
            </a:r>
            <a:r>
              <a:rPr lang="fr-FR" sz="4800" dirty="0" smtClean="0">
                <a:solidFill>
                  <a:srgbClr val="FF3300"/>
                </a:solidFill>
                <a:latin typeface="Copperplate Gothic Light" pitchFamily="34" charset="0"/>
                <a:ea typeface="Arial Unicode MS" pitchFamily="34" charset="-128"/>
                <a:cs typeface="Arial Unicode MS" pitchFamily="34" charset="-128"/>
              </a:rPr>
              <a:t>L’accomplissement de la promesse</a:t>
            </a:r>
            <a:r>
              <a:rPr lang="fr-FR" sz="4800" dirty="0" smtClean="0">
                <a:latin typeface="Arial Unicode MS" pitchFamily="34" charset="-128"/>
                <a:ea typeface="Arial Unicode MS" pitchFamily="34" charset="-128"/>
                <a:cs typeface="Arial Unicode MS" pitchFamily="34" charset="-128"/>
              </a:rPr>
              <a:t>.</a:t>
            </a:r>
            <a:endParaRPr lang="en-US" sz="48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25000" lnSpcReduction="20000"/>
          </a:bodyPr>
          <a:lstStyle/>
          <a:p>
            <a:pPr marL="0" indent="0" algn="just"/>
            <a:r>
              <a:rPr lang="fr-FR" sz="4800" b="1" dirty="0" smtClean="0">
                <a:solidFill>
                  <a:srgbClr val="460000"/>
                </a:solidFill>
                <a:latin typeface="Arial Unicode MS" pitchFamily="34" charset="-128"/>
                <a:ea typeface="Arial Unicode MS" pitchFamily="34" charset="-128"/>
                <a:cs typeface="Arial Unicode MS" pitchFamily="34" charset="-128"/>
              </a:rPr>
              <a:t> </a:t>
            </a:r>
            <a:r>
              <a:rPr lang="fr-FR" sz="4800" dirty="0" smtClean="0">
                <a:latin typeface="Arial Unicode MS" pitchFamily="34" charset="-128"/>
                <a:ea typeface="Arial Unicode MS" pitchFamily="34" charset="-128"/>
                <a:cs typeface="Arial Unicode MS" pitchFamily="34" charset="-128"/>
              </a:rPr>
              <a:t>III.     LA PROMESSE DU SAINT ESPRIT</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 </a:t>
            </a:r>
            <a:endParaRPr lang="en-US" sz="4800" dirty="0" smtClean="0">
              <a:latin typeface="Arial Unicode MS" pitchFamily="34" charset="-128"/>
              <a:ea typeface="Arial Unicode MS" pitchFamily="34" charset="-128"/>
              <a:cs typeface="Arial Unicode MS" pitchFamily="34" charset="-128"/>
            </a:endParaRPr>
          </a:p>
          <a:p>
            <a:pPr marL="0" lvl="0" indent="0" algn="just"/>
            <a:r>
              <a:rPr lang="fr-FR" sz="4800" dirty="0" smtClean="0">
                <a:latin typeface="Arial Unicode MS" pitchFamily="34" charset="-128"/>
                <a:ea typeface="Arial Unicode MS" pitchFamily="34" charset="-128"/>
                <a:cs typeface="Arial Unicode MS" pitchFamily="34" charset="-128"/>
              </a:rPr>
              <a:t>Lisez Jean 14:25-27. </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i="1" dirty="0" err="1" smtClean="0">
                <a:latin typeface="Arial Unicode MS" pitchFamily="34" charset="-128"/>
                <a:ea typeface="Arial Unicode MS" pitchFamily="34" charset="-128"/>
                <a:cs typeface="Arial Unicode MS" pitchFamily="34" charset="-128"/>
              </a:rPr>
              <a:t>Joh</a:t>
            </a:r>
            <a:r>
              <a:rPr lang="fr-FR" sz="4800" i="1" dirty="0" smtClean="0">
                <a:latin typeface="Arial Unicode MS" pitchFamily="34" charset="-128"/>
                <a:ea typeface="Arial Unicode MS" pitchFamily="34" charset="-128"/>
                <a:cs typeface="Arial Unicode MS" pitchFamily="34" charset="-128"/>
              </a:rPr>
              <a:t> 14:25 ¶ Je vous ai dit ces choses pendant que je demeure avec vous.</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i="1" dirty="0" smtClean="0">
                <a:latin typeface="Arial Unicode MS" pitchFamily="34" charset="-128"/>
                <a:ea typeface="Arial Unicode MS" pitchFamily="34" charset="-128"/>
                <a:cs typeface="Arial Unicode MS" pitchFamily="34" charset="-128"/>
              </a:rPr>
              <a:t> 26 Mais le consolateur, l'Esprit-Saint, que le Père enverra en mon nom, vous enseignera toutes choses, et vous rappellera tout ce que je vous ai dit.</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i="1" dirty="0" smtClean="0">
                <a:latin typeface="Arial Unicode MS" pitchFamily="34" charset="-128"/>
                <a:ea typeface="Arial Unicode MS" pitchFamily="34" charset="-128"/>
                <a:cs typeface="Arial Unicode MS" pitchFamily="34" charset="-128"/>
              </a:rPr>
              <a:t> 27 Je vous laisse la paix, je vous donne ma paix. Je ne vous donne pas comme le monde donne. Que votre cœur ne se trouble point, et ne s'alarme point.</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Nous avons vu à plusieurs reprises que nous vivons à l’époque où l’Esprit saint a été promis. Que suggère précisément ce texte sur la signification de cette promesse ? </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Comment agira l’Esprit saint dans notre vie ? (Je ne sais pas en ce qui vous concerne, mais personnellement quand je pense à l’Esprit saint je pense à une explosion - une explosion de puissance et de miracles. Ici Jésus semble dire exactement l’inverse. L’Esprit saint apportera la paix dans notre vie. Il le fera en nous rappelant les enseignements de Jésus et en nous aidant à les comprendre.)</a:t>
            </a:r>
            <a:endParaRPr lang="en-US" sz="4800" dirty="0" smtClean="0">
              <a:latin typeface="Arial Unicode MS" pitchFamily="34" charset="-128"/>
              <a:ea typeface="Arial Unicode MS" pitchFamily="34" charset="-128"/>
              <a:cs typeface="Arial Unicode MS" pitchFamily="34" charset="-128"/>
            </a:endParaRPr>
          </a:p>
          <a:p>
            <a:pPr marL="0" lvl="0" indent="0" algn="just"/>
            <a:r>
              <a:rPr lang="en-US" sz="4800" dirty="0" err="1" smtClean="0">
                <a:latin typeface="Arial Unicode MS" pitchFamily="34" charset="-128"/>
                <a:ea typeface="Arial Unicode MS" pitchFamily="34" charset="-128"/>
                <a:cs typeface="Arial Unicode MS" pitchFamily="34" charset="-128"/>
              </a:rPr>
              <a:t>Lisez</a:t>
            </a:r>
            <a:r>
              <a:rPr lang="en-US" sz="4800" dirty="0" smtClean="0">
                <a:latin typeface="Arial Unicode MS" pitchFamily="34" charset="-128"/>
                <a:ea typeface="Arial Unicode MS" pitchFamily="34" charset="-128"/>
                <a:cs typeface="Arial Unicode MS" pitchFamily="34" charset="-128"/>
              </a:rPr>
              <a:t> </a:t>
            </a:r>
            <a:r>
              <a:rPr lang="en-US" sz="4800" dirty="0" err="1" smtClean="0">
                <a:latin typeface="Arial Unicode MS" pitchFamily="34" charset="-128"/>
                <a:ea typeface="Arial Unicode MS" pitchFamily="34" charset="-128"/>
                <a:cs typeface="Arial Unicode MS" pitchFamily="34" charset="-128"/>
              </a:rPr>
              <a:t>Actes</a:t>
            </a:r>
            <a:r>
              <a:rPr lang="en-US" sz="4800" dirty="0" smtClean="0">
                <a:latin typeface="Arial Unicode MS" pitchFamily="34" charset="-128"/>
                <a:ea typeface="Arial Unicode MS" pitchFamily="34" charset="-128"/>
                <a:cs typeface="Arial Unicode MS" pitchFamily="34" charset="-128"/>
              </a:rPr>
              <a:t> 1:4-5. </a:t>
            </a:r>
          </a:p>
          <a:p>
            <a:pPr marL="0" indent="0" algn="just"/>
            <a:r>
              <a:rPr lang="fr-FR" sz="4800" i="1" dirty="0" err="1" smtClean="0">
                <a:latin typeface="Arial Unicode MS" pitchFamily="34" charset="-128"/>
                <a:ea typeface="Arial Unicode MS" pitchFamily="34" charset="-128"/>
                <a:cs typeface="Arial Unicode MS" pitchFamily="34" charset="-128"/>
              </a:rPr>
              <a:t>Ac</a:t>
            </a:r>
            <a:r>
              <a:rPr lang="fr-FR" sz="4800" i="1" dirty="0" smtClean="0">
                <a:latin typeface="Arial Unicode MS" pitchFamily="34" charset="-128"/>
                <a:ea typeface="Arial Unicode MS" pitchFamily="34" charset="-128"/>
                <a:cs typeface="Arial Unicode MS" pitchFamily="34" charset="-128"/>
              </a:rPr>
              <a:t> 1:4 Comme il se trouvait avec eux, il leur recommanda de ne pas s'éloigner de Jérusalem, mais d'attendre ce que le Père avait promis, ce que je vous ai annoncé, leur dit-il;</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i="1" dirty="0" smtClean="0">
                <a:latin typeface="Arial Unicode MS" pitchFamily="34" charset="-128"/>
                <a:ea typeface="Arial Unicode MS" pitchFamily="34" charset="-128"/>
                <a:cs typeface="Arial Unicode MS" pitchFamily="34" charset="-128"/>
              </a:rPr>
              <a:t> 5 car Jean a baptisé d'eau, mais vous, dans peu de jours, vous serez baptisés du Saint-Esprit.</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Que signifie être baptisé dans l’Esprit saint ? Que promettait Jésus à ses disciples ?</a:t>
            </a:r>
            <a:endParaRPr lang="en-US" sz="4800" dirty="0" smtClean="0">
              <a:latin typeface="Arial Unicode MS" pitchFamily="34" charset="-128"/>
              <a:ea typeface="Arial Unicode MS" pitchFamily="34" charset="-128"/>
              <a:cs typeface="Arial Unicode MS" pitchFamily="34" charset="-128"/>
            </a:endParaRPr>
          </a:p>
          <a:p>
            <a:pPr marL="0" lvl="0" indent="0" algn="just"/>
            <a:r>
              <a:rPr lang="fr-FR" sz="4800" dirty="0" smtClean="0">
                <a:latin typeface="Arial Unicode MS" pitchFamily="34" charset="-128"/>
                <a:ea typeface="Arial Unicode MS" pitchFamily="34" charset="-128"/>
                <a:cs typeface="Arial Unicode MS" pitchFamily="34" charset="-128"/>
              </a:rPr>
              <a:t>Lisez Actes 1:6. </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i="1" dirty="0" err="1" smtClean="0">
                <a:latin typeface="Arial Unicode MS" pitchFamily="34" charset="-128"/>
                <a:ea typeface="Arial Unicode MS" pitchFamily="34" charset="-128"/>
                <a:cs typeface="Arial Unicode MS" pitchFamily="34" charset="-128"/>
              </a:rPr>
              <a:t>Ac</a:t>
            </a:r>
            <a:r>
              <a:rPr lang="fr-FR" sz="4800" i="1" dirty="0" smtClean="0">
                <a:latin typeface="Arial Unicode MS" pitchFamily="34" charset="-128"/>
                <a:ea typeface="Arial Unicode MS" pitchFamily="34" charset="-128"/>
                <a:cs typeface="Arial Unicode MS" pitchFamily="34" charset="-128"/>
              </a:rPr>
              <a:t> 1:6 ¶ Alors les apôtres réunis lui demandèrent: Seigneur, est-ce en ce temps que tu rétabliras le royaume d'Israël?</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Qu’est-ce que les disciples voulaient que Jésus leur promette ?</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 </a:t>
            </a:r>
            <a:endParaRPr lang="en-US" sz="4800" dirty="0" smtClean="0">
              <a:latin typeface="Arial Unicode MS" pitchFamily="34" charset="-128"/>
              <a:ea typeface="Arial Unicode MS" pitchFamily="34" charset="-128"/>
              <a:cs typeface="Arial Unicode MS" pitchFamily="34" charset="-128"/>
            </a:endParaRPr>
          </a:p>
          <a:p>
            <a:pPr marL="0" lvl="0" indent="0" algn="just"/>
            <a:r>
              <a:rPr lang="fr-FR" sz="4800" dirty="0" smtClean="0">
                <a:latin typeface="Arial Unicode MS" pitchFamily="34" charset="-128"/>
                <a:ea typeface="Arial Unicode MS" pitchFamily="34" charset="-128"/>
                <a:cs typeface="Arial Unicode MS" pitchFamily="34" charset="-128"/>
              </a:rPr>
              <a:t>Lisez Actes 1:7-8. </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i="1" dirty="0" err="1" smtClean="0">
                <a:latin typeface="Arial Unicode MS" pitchFamily="34" charset="-128"/>
                <a:ea typeface="Arial Unicode MS" pitchFamily="34" charset="-128"/>
                <a:cs typeface="Arial Unicode MS" pitchFamily="34" charset="-128"/>
              </a:rPr>
              <a:t>Ac</a:t>
            </a:r>
            <a:r>
              <a:rPr lang="fr-FR" sz="4800" i="1" dirty="0" smtClean="0">
                <a:latin typeface="Arial Unicode MS" pitchFamily="34" charset="-128"/>
                <a:ea typeface="Arial Unicode MS" pitchFamily="34" charset="-128"/>
                <a:cs typeface="Arial Unicode MS" pitchFamily="34" charset="-128"/>
              </a:rPr>
              <a:t> 1:7 Il leur répondit: Ce n'est pas à vous de connaître les temps ou les moments que le Père a fixés de sa propre autorité.</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i="1" dirty="0" smtClean="0">
                <a:latin typeface="Arial Unicode MS" pitchFamily="34" charset="-128"/>
                <a:ea typeface="Arial Unicode MS" pitchFamily="34" charset="-128"/>
                <a:cs typeface="Arial Unicode MS" pitchFamily="34" charset="-128"/>
              </a:rPr>
              <a:t> 8 Mais vous recevrez une puissance, le Saint-Esprit survenant sur vous, et vous serez mes témoins à Jérusalem, dans toute la Judée, dans la Samarie, et jusqu'aux extrémités de la terre.</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Comment répond Jésus à cette requête de puissance personnelle ?</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 </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a.         Si les disciples avaient su ce qui leur arriverait pendant le reste de leur vie, auraient-ils été déçus ? (Oh oui ! Ils n’ont jamais été des dirigeants, mais ont été persécutés par les dirigeants. Ils étaient les victimes de la puissance de dirigeants terrestres.)</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b.         Jésus a-t-il fait ce qu’il leur avait promis ? (Actes 1:8 promet que la puissance de l’Esprit saint viendra pour les aider à être des témoins de la vie de Jésus et de ses enseignements. Jésus a fait exactement ce qu’il avait promis.)</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 </a:t>
            </a:r>
            <a:endParaRPr lang="en-US" sz="4800" dirty="0" smtClean="0">
              <a:latin typeface="Arial Unicode MS" pitchFamily="34" charset="-128"/>
              <a:ea typeface="Arial Unicode MS" pitchFamily="34" charset="-128"/>
              <a:cs typeface="Arial Unicode MS" pitchFamily="34" charset="-128"/>
            </a:endParaRPr>
          </a:p>
          <a:p>
            <a:pPr marL="0" lvl="0" indent="0" algn="just"/>
            <a:r>
              <a:rPr lang="fr-FR" sz="4800" dirty="0" smtClean="0">
                <a:latin typeface="Arial Unicode MS" pitchFamily="34" charset="-128"/>
                <a:ea typeface="Arial Unicode MS" pitchFamily="34" charset="-128"/>
                <a:cs typeface="Arial Unicode MS" pitchFamily="34" charset="-128"/>
              </a:rPr>
              <a:t>Cher ami, vous vivez dans le temps où l’Esprit saint a été promis. Avez-vous profité de cette puissance pour comprendre et vous rappeler les paroles de Dieu ? </a:t>
            </a:r>
            <a:endParaRPr lang="en-US" sz="4800" dirty="0" smtClean="0">
              <a:latin typeface="Arial Unicode MS" pitchFamily="34" charset="-128"/>
              <a:ea typeface="Arial Unicode MS" pitchFamily="34" charset="-128"/>
              <a:cs typeface="Arial Unicode MS" pitchFamily="34" charset="-128"/>
            </a:endParaRPr>
          </a:p>
          <a:p>
            <a:pPr marL="0" lvl="0" indent="0" algn="just"/>
            <a:r>
              <a:rPr lang="fr-FR" sz="4800" dirty="0" smtClean="0">
                <a:latin typeface="Arial Unicode MS" pitchFamily="34" charset="-128"/>
                <a:ea typeface="Arial Unicode MS" pitchFamily="34" charset="-128"/>
                <a:cs typeface="Arial Unicode MS" pitchFamily="34" charset="-128"/>
              </a:rPr>
              <a:t>Avez-vous demandé cette puissance pour témoigner envers d’autres personnes ? </a:t>
            </a:r>
            <a:endParaRPr lang="en-US" sz="4800" dirty="0" smtClean="0">
              <a:latin typeface="Arial Unicode MS" pitchFamily="34" charset="-128"/>
              <a:ea typeface="Arial Unicode MS" pitchFamily="34" charset="-128"/>
              <a:cs typeface="Arial Unicode MS" pitchFamily="34" charset="-128"/>
            </a:endParaRPr>
          </a:p>
          <a:p>
            <a:pPr marL="0" lvl="0" indent="0" algn="just"/>
            <a:r>
              <a:rPr lang="fr-FR" sz="4800" dirty="0" smtClean="0">
                <a:latin typeface="Arial Unicode MS" pitchFamily="34" charset="-128"/>
                <a:ea typeface="Arial Unicode MS" pitchFamily="34" charset="-128"/>
                <a:cs typeface="Arial Unicode MS" pitchFamily="34" charset="-128"/>
              </a:rPr>
              <a:t>Avez-vous invité l’Esprit saint dans votre vie pour qu’il vous donne la paix ? </a:t>
            </a:r>
            <a:endParaRPr lang="en-US" sz="4800" dirty="0" smtClean="0">
              <a:latin typeface="Arial Unicode MS" pitchFamily="34" charset="-128"/>
              <a:ea typeface="Arial Unicode MS" pitchFamily="34" charset="-128"/>
              <a:cs typeface="Arial Unicode MS" pitchFamily="34" charset="-128"/>
            </a:endParaRPr>
          </a:p>
          <a:p>
            <a:pPr marL="0" lvl="0" indent="0" algn="just"/>
            <a:r>
              <a:rPr lang="fr-FR" sz="4800" dirty="0" smtClean="0">
                <a:latin typeface="Arial Unicode MS" pitchFamily="34" charset="-128"/>
                <a:ea typeface="Arial Unicode MS" pitchFamily="34" charset="-128"/>
                <a:cs typeface="Arial Unicode MS" pitchFamily="34" charset="-128"/>
              </a:rPr>
              <a:t>Ou alors, recherchez-vous des signes et des miracles qui vous apportent la gloire ?</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 </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IV.      La semaine prochaine : L’accomplissement de la promesse.</a:t>
            </a:r>
            <a:endParaRPr lang="en-US" sz="48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25000" lnSpcReduction="20000"/>
          </a:bodyPr>
          <a:lstStyle/>
          <a:p>
            <a:pPr marL="0" indent="0" algn="just"/>
            <a:r>
              <a:rPr lang="fr-FR" sz="4800" b="1" dirty="0" smtClean="0">
                <a:solidFill>
                  <a:srgbClr val="460000"/>
                </a:solidFill>
                <a:latin typeface="Arial Unicode MS" pitchFamily="34" charset="-128"/>
                <a:ea typeface="Arial Unicode MS" pitchFamily="34" charset="-128"/>
                <a:cs typeface="Arial Unicode MS" pitchFamily="34" charset="-128"/>
              </a:rPr>
              <a:t> </a:t>
            </a:r>
            <a:r>
              <a:rPr lang="fr-FR" sz="4800" dirty="0" smtClean="0">
                <a:latin typeface="Arial Unicode MS" pitchFamily="34" charset="-128"/>
                <a:ea typeface="Arial Unicode MS" pitchFamily="34" charset="-128"/>
                <a:cs typeface="Arial Unicode MS" pitchFamily="34" charset="-128"/>
              </a:rPr>
              <a:t>III.     LA PROMESSE DU SAINT ESPRIT</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 </a:t>
            </a:r>
            <a:endParaRPr lang="en-US" sz="4800" dirty="0" smtClean="0">
              <a:latin typeface="Arial Unicode MS" pitchFamily="34" charset="-128"/>
              <a:ea typeface="Arial Unicode MS" pitchFamily="34" charset="-128"/>
              <a:cs typeface="Arial Unicode MS" pitchFamily="34" charset="-128"/>
            </a:endParaRPr>
          </a:p>
          <a:p>
            <a:pPr marL="0" lvl="0" indent="0" algn="just"/>
            <a:r>
              <a:rPr lang="fr-FR" sz="4800" dirty="0" smtClean="0">
                <a:latin typeface="Arial Unicode MS" pitchFamily="34" charset="-128"/>
                <a:ea typeface="Arial Unicode MS" pitchFamily="34" charset="-128"/>
                <a:cs typeface="Arial Unicode MS" pitchFamily="34" charset="-128"/>
              </a:rPr>
              <a:t>Lisez Jean 14:25-27. </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i="1" dirty="0" err="1" smtClean="0">
                <a:latin typeface="Arial Unicode MS" pitchFamily="34" charset="-128"/>
                <a:ea typeface="Arial Unicode MS" pitchFamily="34" charset="-128"/>
                <a:cs typeface="Arial Unicode MS" pitchFamily="34" charset="-128"/>
              </a:rPr>
              <a:t>Joh</a:t>
            </a:r>
            <a:r>
              <a:rPr lang="fr-FR" sz="4800" i="1" dirty="0" smtClean="0">
                <a:latin typeface="Arial Unicode MS" pitchFamily="34" charset="-128"/>
                <a:ea typeface="Arial Unicode MS" pitchFamily="34" charset="-128"/>
                <a:cs typeface="Arial Unicode MS" pitchFamily="34" charset="-128"/>
              </a:rPr>
              <a:t> 14:25 ¶ Je vous ai dit ces choses pendant que je demeure avec vous.</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i="1" dirty="0" smtClean="0">
                <a:latin typeface="Arial Unicode MS" pitchFamily="34" charset="-128"/>
                <a:ea typeface="Arial Unicode MS" pitchFamily="34" charset="-128"/>
                <a:cs typeface="Arial Unicode MS" pitchFamily="34" charset="-128"/>
              </a:rPr>
              <a:t> 26 Mais le consolateur, l'Esprit-Saint, que le Père enverra en mon nom, vous enseignera toutes choses, et vous rappellera tout ce que je vous ai dit.</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i="1" dirty="0" smtClean="0">
                <a:latin typeface="Arial Unicode MS" pitchFamily="34" charset="-128"/>
                <a:ea typeface="Arial Unicode MS" pitchFamily="34" charset="-128"/>
                <a:cs typeface="Arial Unicode MS" pitchFamily="34" charset="-128"/>
              </a:rPr>
              <a:t> 27 Je vous laisse la paix, je vous donne ma paix. Je ne vous donne pas comme le monde donne. Que votre cœur ne se trouble point, et ne s'alarme point.</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Nous avons vu à plusieurs reprises que nous vivons à l’époque où l’Esprit saint a été promis. Que suggère précisément ce texte sur la signification de cette promesse ? </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Comment agira l’Esprit saint dans notre vie ? (Je ne sais pas en ce qui vous concerne, mais personnellement quand je pense à l’Esprit saint je pense à une explosion - une explosion de puissance et de miracles. Ici Jésus semble dire exactement l’inverse. L’Esprit saint apportera la paix dans notre vie. Il le fera en nous rappelant les enseignements de Jésus et en nous aidant à les comprendre.)</a:t>
            </a:r>
            <a:endParaRPr lang="en-US" sz="4800" dirty="0" smtClean="0">
              <a:latin typeface="Arial Unicode MS" pitchFamily="34" charset="-128"/>
              <a:ea typeface="Arial Unicode MS" pitchFamily="34" charset="-128"/>
              <a:cs typeface="Arial Unicode MS" pitchFamily="34" charset="-128"/>
            </a:endParaRPr>
          </a:p>
          <a:p>
            <a:pPr marL="0" lvl="0" indent="0" algn="just"/>
            <a:r>
              <a:rPr lang="en-US" sz="4800" dirty="0" err="1" smtClean="0">
                <a:latin typeface="Arial Unicode MS" pitchFamily="34" charset="-128"/>
                <a:ea typeface="Arial Unicode MS" pitchFamily="34" charset="-128"/>
                <a:cs typeface="Arial Unicode MS" pitchFamily="34" charset="-128"/>
              </a:rPr>
              <a:t>Lisez</a:t>
            </a:r>
            <a:r>
              <a:rPr lang="en-US" sz="4800" dirty="0" smtClean="0">
                <a:latin typeface="Arial Unicode MS" pitchFamily="34" charset="-128"/>
                <a:ea typeface="Arial Unicode MS" pitchFamily="34" charset="-128"/>
                <a:cs typeface="Arial Unicode MS" pitchFamily="34" charset="-128"/>
              </a:rPr>
              <a:t> </a:t>
            </a:r>
            <a:r>
              <a:rPr lang="en-US" sz="4800" dirty="0" err="1" smtClean="0">
                <a:latin typeface="Arial Unicode MS" pitchFamily="34" charset="-128"/>
                <a:ea typeface="Arial Unicode MS" pitchFamily="34" charset="-128"/>
                <a:cs typeface="Arial Unicode MS" pitchFamily="34" charset="-128"/>
              </a:rPr>
              <a:t>Actes</a:t>
            </a:r>
            <a:r>
              <a:rPr lang="en-US" sz="4800" dirty="0" smtClean="0">
                <a:latin typeface="Arial Unicode MS" pitchFamily="34" charset="-128"/>
                <a:ea typeface="Arial Unicode MS" pitchFamily="34" charset="-128"/>
                <a:cs typeface="Arial Unicode MS" pitchFamily="34" charset="-128"/>
              </a:rPr>
              <a:t> 1:4-5. </a:t>
            </a:r>
          </a:p>
          <a:p>
            <a:pPr marL="0" indent="0" algn="just"/>
            <a:r>
              <a:rPr lang="fr-FR" sz="4800" i="1" dirty="0" err="1" smtClean="0">
                <a:latin typeface="Arial Unicode MS" pitchFamily="34" charset="-128"/>
                <a:ea typeface="Arial Unicode MS" pitchFamily="34" charset="-128"/>
                <a:cs typeface="Arial Unicode MS" pitchFamily="34" charset="-128"/>
              </a:rPr>
              <a:t>Ac</a:t>
            </a:r>
            <a:r>
              <a:rPr lang="fr-FR" sz="4800" i="1" dirty="0" smtClean="0">
                <a:latin typeface="Arial Unicode MS" pitchFamily="34" charset="-128"/>
                <a:ea typeface="Arial Unicode MS" pitchFamily="34" charset="-128"/>
                <a:cs typeface="Arial Unicode MS" pitchFamily="34" charset="-128"/>
              </a:rPr>
              <a:t> 1:4 Comme il se trouvait avec eux, il leur recommanda de ne pas s'éloigner de Jérusalem, mais d'attendre ce que le Père avait promis, ce que je vous ai annoncé, leur dit-il;</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i="1" dirty="0" smtClean="0">
                <a:latin typeface="Arial Unicode MS" pitchFamily="34" charset="-128"/>
                <a:ea typeface="Arial Unicode MS" pitchFamily="34" charset="-128"/>
                <a:cs typeface="Arial Unicode MS" pitchFamily="34" charset="-128"/>
              </a:rPr>
              <a:t> 5 car Jean a baptisé d'eau, mais vous, dans peu de jours, vous serez baptisés du Saint-Esprit.</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Que signifie être baptisé dans l’Esprit saint ? Que promettait Jésus à ses disciples ?</a:t>
            </a:r>
            <a:endParaRPr lang="en-US" sz="4800" dirty="0" smtClean="0">
              <a:latin typeface="Arial Unicode MS" pitchFamily="34" charset="-128"/>
              <a:ea typeface="Arial Unicode MS" pitchFamily="34" charset="-128"/>
              <a:cs typeface="Arial Unicode MS" pitchFamily="34" charset="-128"/>
            </a:endParaRPr>
          </a:p>
          <a:p>
            <a:pPr marL="0" lvl="0" indent="0" algn="just"/>
            <a:r>
              <a:rPr lang="fr-FR" sz="4800" dirty="0" smtClean="0">
                <a:latin typeface="Arial Unicode MS" pitchFamily="34" charset="-128"/>
                <a:ea typeface="Arial Unicode MS" pitchFamily="34" charset="-128"/>
                <a:cs typeface="Arial Unicode MS" pitchFamily="34" charset="-128"/>
              </a:rPr>
              <a:t>Lisez Actes 1:6. </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i="1" dirty="0" err="1" smtClean="0">
                <a:latin typeface="Arial Unicode MS" pitchFamily="34" charset="-128"/>
                <a:ea typeface="Arial Unicode MS" pitchFamily="34" charset="-128"/>
                <a:cs typeface="Arial Unicode MS" pitchFamily="34" charset="-128"/>
              </a:rPr>
              <a:t>Ac</a:t>
            </a:r>
            <a:r>
              <a:rPr lang="fr-FR" sz="4800" i="1" dirty="0" smtClean="0">
                <a:latin typeface="Arial Unicode MS" pitchFamily="34" charset="-128"/>
                <a:ea typeface="Arial Unicode MS" pitchFamily="34" charset="-128"/>
                <a:cs typeface="Arial Unicode MS" pitchFamily="34" charset="-128"/>
              </a:rPr>
              <a:t> 1:6 ¶ Alors les apôtres réunis lui demandèrent: Seigneur, est-ce en ce temps que tu rétabliras le royaume d'Israël?</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Qu’est-ce que les disciples voulaient que Jésus leur promette ?</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 </a:t>
            </a:r>
            <a:endParaRPr lang="en-US" sz="4800" dirty="0" smtClean="0">
              <a:latin typeface="Arial Unicode MS" pitchFamily="34" charset="-128"/>
              <a:ea typeface="Arial Unicode MS" pitchFamily="34" charset="-128"/>
              <a:cs typeface="Arial Unicode MS" pitchFamily="34" charset="-128"/>
            </a:endParaRPr>
          </a:p>
          <a:p>
            <a:pPr marL="0" lvl="0" indent="0" algn="just"/>
            <a:r>
              <a:rPr lang="fr-FR" sz="4800" dirty="0" smtClean="0">
                <a:latin typeface="Arial Unicode MS" pitchFamily="34" charset="-128"/>
                <a:ea typeface="Arial Unicode MS" pitchFamily="34" charset="-128"/>
                <a:cs typeface="Arial Unicode MS" pitchFamily="34" charset="-128"/>
              </a:rPr>
              <a:t>Lisez Actes 1:7-8. </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i="1" dirty="0" err="1" smtClean="0">
                <a:latin typeface="Arial Unicode MS" pitchFamily="34" charset="-128"/>
                <a:ea typeface="Arial Unicode MS" pitchFamily="34" charset="-128"/>
                <a:cs typeface="Arial Unicode MS" pitchFamily="34" charset="-128"/>
              </a:rPr>
              <a:t>Ac</a:t>
            </a:r>
            <a:r>
              <a:rPr lang="fr-FR" sz="4800" i="1" dirty="0" smtClean="0">
                <a:latin typeface="Arial Unicode MS" pitchFamily="34" charset="-128"/>
                <a:ea typeface="Arial Unicode MS" pitchFamily="34" charset="-128"/>
                <a:cs typeface="Arial Unicode MS" pitchFamily="34" charset="-128"/>
              </a:rPr>
              <a:t> 1:7 Il leur répondit: Ce n'est pas à vous de connaître les temps ou les moments que le Père a fixés de sa propre autorité.</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i="1" dirty="0" smtClean="0">
                <a:latin typeface="Arial Unicode MS" pitchFamily="34" charset="-128"/>
                <a:ea typeface="Arial Unicode MS" pitchFamily="34" charset="-128"/>
                <a:cs typeface="Arial Unicode MS" pitchFamily="34" charset="-128"/>
              </a:rPr>
              <a:t> 8 Mais vous recevrez une puissance, le Saint-Esprit survenant sur vous, et vous serez mes témoins à Jérusalem, dans toute la Judée, dans la Samarie, et jusqu'aux extrémités de la terre.</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Comment répond Jésus à cette requête de puissance personnelle ?</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 </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a.         Si les disciples avaient su ce qui leur arriverait pendant le reste de leur vie, auraient-ils été déçus ? (Oh oui ! Ils n’ont jamais été des dirigeants, mais ont été persécutés par les dirigeants. Ils étaient les victimes de la puissance de dirigeants terrestres.)</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b.         Jésus a-t-il fait ce qu’il leur avait promis ? (Actes 1:8 promet que la puissance de l’Esprit saint viendra pour les aider à être des témoins de la vie de Jésus et de ses enseignements. Jésus a fait exactement ce qu’il avait promis.)</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 </a:t>
            </a:r>
            <a:endParaRPr lang="en-US" sz="4800" dirty="0" smtClean="0">
              <a:latin typeface="Arial Unicode MS" pitchFamily="34" charset="-128"/>
              <a:ea typeface="Arial Unicode MS" pitchFamily="34" charset="-128"/>
              <a:cs typeface="Arial Unicode MS" pitchFamily="34" charset="-128"/>
            </a:endParaRPr>
          </a:p>
          <a:p>
            <a:pPr marL="0" lvl="0" indent="0" algn="just"/>
            <a:r>
              <a:rPr lang="fr-FR" sz="4800" dirty="0" smtClean="0">
                <a:latin typeface="Arial Unicode MS" pitchFamily="34" charset="-128"/>
                <a:ea typeface="Arial Unicode MS" pitchFamily="34" charset="-128"/>
                <a:cs typeface="Arial Unicode MS" pitchFamily="34" charset="-128"/>
              </a:rPr>
              <a:t>Cher ami, vous vivez dans le temps où l’Esprit saint a été promis. Avez-vous profité de cette puissance pour comprendre et vous rappeler les paroles de Dieu ? </a:t>
            </a:r>
            <a:endParaRPr lang="en-US" sz="4800" dirty="0" smtClean="0">
              <a:latin typeface="Arial Unicode MS" pitchFamily="34" charset="-128"/>
              <a:ea typeface="Arial Unicode MS" pitchFamily="34" charset="-128"/>
              <a:cs typeface="Arial Unicode MS" pitchFamily="34" charset="-128"/>
            </a:endParaRPr>
          </a:p>
          <a:p>
            <a:pPr marL="0" lvl="0" indent="0" algn="just"/>
            <a:r>
              <a:rPr lang="fr-FR" sz="4800" dirty="0" smtClean="0">
                <a:latin typeface="Arial Unicode MS" pitchFamily="34" charset="-128"/>
                <a:ea typeface="Arial Unicode MS" pitchFamily="34" charset="-128"/>
                <a:cs typeface="Arial Unicode MS" pitchFamily="34" charset="-128"/>
              </a:rPr>
              <a:t>Avez-vous demandé cette puissance pour témoigner envers d’autres personnes ? </a:t>
            </a:r>
            <a:endParaRPr lang="en-US" sz="4800" dirty="0" smtClean="0">
              <a:latin typeface="Arial Unicode MS" pitchFamily="34" charset="-128"/>
              <a:ea typeface="Arial Unicode MS" pitchFamily="34" charset="-128"/>
              <a:cs typeface="Arial Unicode MS" pitchFamily="34" charset="-128"/>
            </a:endParaRPr>
          </a:p>
          <a:p>
            <a:pPr marL="0" lvl="0" indent="0" algn="just"/>
            <a:r>
              <a:rPr lang="fr-FR" sz="4800" dirty="0" smtClean="0">
                <a:latin typeface="Arial Unicode MS" pitchFamily="34" charset="-128"/>
                <a:ea typeface="Arial Unicode MS" pitchFamily="34" charset="-128"/>
                <a:cs typeface="Arial Unicode MS" pitchFamily="34" charset="-128"/>
              </a:rPr>
              <a:t>Avez-vous invité l’Esprit saint dans votre vie pour qu’il vous donne la paix ? </a:t>
            </a:r>
            <a:endParaRPr lang="en-US" sz="4800" dirty="0" smtClean="0">
              <a:latin typeface="Arial Unicode MS" pitchFamily="34" charset="-128"/>
              <a:ea typeface="Arial Unicode MS" pitchFamily="34" charset="-128"/>
              <a:cs typeface="Arial Unicode MS" pitchFamily="34" charset="-128"/>
            </a:endParaRPr>
          </a:p>
          <a:p>
            <a:pPr marL="0" lvl="0" indent="0" algn="just"/>
            <a:r>
              <a:rPr lang="fr-FR" sz="4800" dirty="0" smtClean="0">
                <a:latin typeface="Arial Unicode MS" pitchFamily="34" charset="-128"/>
                <a:ea typeface="Arial Unicode MS" pitchFamily="34" charset="-128"/>
                <a:cs typeface="Arial Unicode MS" pitchFamily="34" charset="-128"/>
              </a:rPr>
              <a:t>Ou alors, recherchez-vous des signes et des miracles qui vous apportent la gloire ?</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 </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IV.      La semaine prochaine : L’accomplissement de la promesse.</a:t>
            </a:r>
            <a:endParaRPr lang="en-US" sz="48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25000" lnSpcReduction="20000"/>
          </a:bodyPr>
          <a:lstStyle/>
          <a:p>
            <a:pPr marL="0" indent="0" algn="just"/>
            <a:r>
              <a:rPr lang="fr-FR" sz="4800" b="1" dirty="0" smtClean="0">
                <a:solidFill>
                  <a:srgbClr val="460000"/>
                </a:solidFill>
                <a:latin typeface="Arial Unicode MS" pitchFamily="34" charset="-128"/>
                <a:ea typeface="Arial Unicode MS" pitchFamily="34" charset="-128"/>
                <a:cs typeface="Arial Unicode MS" pitchFamily="34" charset="-128"/>
              </a:rPr>
              <a:t> </a:t>
            </a:r>
            <a:r>
              <a:rPr lang="fr-FR" sz="4800" dirty="0" smtClean="0">
                <a:latin typeface="Arial Unicode MS" pitchFamily="34" charset="-128"/>
                <a:ea typeface="Arial Unicode MS" pitchFamily="34" charset="-128"/>
                <a:cs typeface="Arial Unicode MS" pitchFamily="34" charset="-128"/>
              </a:rPr>
              <a:t>III.     LA PROMESSE DU SAINT ESPRIT</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 </a:t>
            </a:r>
            <a:endParaRPr lang="en-US" sz="4800" dirty="0" smtClean="0">
              <a:latin typeface="Arial Unicode MS" pitchFamily="34" charset="-128"/>
              <a:ea typeface="Arial Unicode MS" pitchFamily="34" charset="-128"/>
              <a:cs typeface="Arial Unicode MS" pitchFamily="34" charset="-128"/>
            </a:endParaRPr>
          </a:p>
          <a:p>
            <a:pPr marL="0" lvl="0" indent="0" algn="just"/>
            <a:r>
              <a:rPr lang="fr-FR" sz="4800" dirty="0" smtClean="0">
                <a:latin typeface="Arial Unicode MS" pitchFamily="34" charset="-128"/>
                <a:ea typeface="Arial Unicode MS" pitchFamily="34" charset="-128"/>
                <a:cs typeface="Arial Unicode MS" pitchFamily="34" charset="-128"/>
              </a:rPr>
              <a:t>Lisez Jean 14:25-27. </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i="1" dirty="0" err="1" smtClean="0">
                <a:latin typeface="Arial Unicode MS" pitchFamily="34" charset="-128"/>
                <a:ea typeface="Arial Unicode MS" pitchFamily="34" charset="-128"/>
                <a:cs typeface="Arial Unicode MS" pitchFamily="34" charset="-128"/>
              </a:rPr>
              <a:t>Joh</a:t>
            </a:r>
            <a:r>
              <a:rPr lang="fr-FR" sz="4800" i="1" dirty="0" smtClean="0">
                <a:latin typeface="Arial Unicode MS" pitchFamily="34" charset="-128"/>
                <a:ea typeface="Arial Unicode MS" pitchFamily="34" charset="-128"/>
                <a:cs typeface="Arial Unicode MS" pitchFamily="34" charset="-128"/>
              </a:rPr>
              <a:t> 14:25 ¶ Je vous ai dit ces choses pendant que je demeure avec vous.</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i="1" dirty="0" smtClean="0">
                <a:latin typeface="Arial Unicode MS" pitchFamily="34" charset="-128"/>
                <a:ea typeface="Arial Unicode MS" pitchFamily="34" charset="-128"/>
                <a:cs typeface="Arial Unicode MS" pitchFamily="34" charset="-128"/>
              </a:rPr>
              <a:t> 26 Mais le consolateur, l'Esprit-Saint, que le Père enverra en mon nom, vous enseignera toutes choses, et vous rappellera tout ce que je vous ai dit.</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i="1" dirty="0" smtClean="0">
                <a:latin typeface="Arial Unicode MS" pitchFamily="34" charset="-128"/>
                <a:ea typeface="Arial Unicode MS" pitchFamily="34" charset="-128"/>
                <a:cs typeface="Arial Unicode MS" pitchFamily="34" charset="-128"/>
              </a:rPr>
              <a:t> 27 Je vous laisse la paix, je vous donne ma paix. Je ne vous donne pas comme le monde donne. Que votre cœur ne se trouble point, et ne s'alarme point.</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Nous avons vu à plusieurs reprises que nous vivons à l’époque où l’Esprit saint a été promis. Que suggère précisément ce texte sur la signification de cette promesse ? </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Comment agira l’Esprit saint dans notre vie ? (Je ne sais pas en ce qui vous concerne, mais personnellement quand je pense à l’Esprit saint je pense à une explosion - une explosion de puissance et de miracles. Ici Jésus semble dire exactement l’inverse. L’Esprit saint apportera la paix dans notre vie. Il le fera en nous rappelant les enseignements de Jésus et en nous aidant à les comprendre.)</a:t>
            </a:r>
            <a:endParaRPr lang="en-US" sz="4800" dirty="0" smtClean="0">
              <a:latin typeface="Arial Unicode MS" pitchFamily="34" charset="-128"/>
              <a:ea typeface="Arial Unicode MS" pitchFamily="34" charset="-128"/>
              <a:cs typeface="Arial Unicode MS" pitchFamily="34" charset="-128"/>
            </a:endParaRPr>
          </a:p>
          <a:p>
            <a:pPr marL="0" lvl="0" indent="0" algn="just"/>
            <a:r>
              <a:rPr lang="en-US" sz="4800" dirty="0" err="1" smtClean="0">
                <a:latin typeface="Arial Unicode MS" pitchFamily="34" charset="-128"/>
                <a:ea typeface="Arial Unicode MS" pitchFamily="34" charset="-128"/>
                <a:cs typeface="Arial Unicode MS" pitchFamily="34" charset="-128"/>
              </a:rPr>
              <a:t>Lisez</a:t>
            </a:r>
            <a:r>
              <a:rPr lang="en-US" sz="4800" dirty="0" smtClean="0">
                <a:latin typeface="Arial Unicode MS" pitchFamily="34" charset="-128"/>
                <a:ea typeface="Arial Unicode MS" pitchFamily="34" charset="-128"/>
                <a:cs typeface="Arial Unicode MS" pitchFamily="34" charset="-128"/>
              </a:rPr>
              <a:t> </a:t>
            </a:r>
            <a:r>
              <a:rPr lang="en-US" sz="4800" dirty="0" err="1" smtClean="0">
                <a:latin typeface="Arial Unicode MS" pitchFamily="34" charset="-128"/>
                <a:ea typeface="Arial Unicode MS" pitchFamily="34" charset="-128"/>
                <a:cs typeface="Arial Unicode MS" pitchFamily="34" charset="-128"/>
              </a:rPr>
              <a:t>Actes</a:t>
            </a:r>
            <a:r>
              <a:rPr lang="en-US" sz="4800" dirty="0" smtClean="0">
                <a:latin typeface="Arial Unicode MS" pitchFamily="34" charset="-128"/>
                <a:ea typeface="Arial Unicode MS" pitchFamily="34" charset="-128"/>
                <a:cs typeface="Arial Unicode MS" pitchFamily="34" charset="-128"/>
              </a:rPr>
              <a:t> 1:4-5. </a:t>
            </a:r>
          </a:p>
          <a:p>
            <a:pPr marL="0" indent="0" algn="just"/>
            <a:r>
              <a:rPr lang="fr-FR" sz="4800" i="1" dirty="0" err="1" smtClean="0">
                <a:latin typeface="Arial Unicode MS" pitchFamily="34" charset="-128"/>
                <a:ea typeface="Arial Unicode MS" pitchFamily="34" charset="-128"/>
                <a:cs typeface="Arial Unicode MS" pitchFamily="34" charset="-128"/>
              </a:rPr>
              <a:t>Ac</a:t>
            </a:r>
            <a:r>
              <a:rPr lang="fr-FR" sz="4800" i="1" dirty="0" smtClean="0">
                <a:latin typeface="Arial Unicode MS" pitchFamily="34" charset="-128"/>
                <a:ea typeface="Arial Unicode MS" pitchFamily="34" charset="-128"/>
                <a:cs typeface="Arial Unicode MS" pitchFamily="34" charset="-128"/>
              </a:rPr>
              <a:t> 1:4 Comme il se trouvait avec eux, il leur recommanda de ne pas s'éloigner de Jérusalem, mais d'attendre ce que le Père avait promis, ce que je vous ai annoncé, leur dit-il;</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i="1" dirty="0" smtClean="0">
                <a:latin typeface="Arial Unicode MS" pitchFamily="34" charset="-128"/>
                <a:ea typeface="Arial Unicode MS" pitchFamily="34" charset="-128"/>
                <a:cs typeface="Arial Unicode MS" pitchFamily="34" charset="-128"/>
              </a:rPr>
              <a:t> 5 car Jean a baptisé d'eau, mais vous, dans peu de jours, vous serez baptisés du Saint-Esprit.</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Que signifie être baptisé dans l’Esprit saint ? Que promettait Jésus à ses disciples ?</a:t>
            </a:r>
            <a:endParaRPr lang="en-US" sz="4800" dirty="0" smtClean="0">
              <a:latin typeface="Arial Unicode MS" pitchFamily="34" charset="-128"/>
              <a:ea typeface="Arial Unicode MS" pitchFamily="34" charset="-128"/>
              <a:cs typeface="Arial Unicode MS" pitchFamily="34" charset="-128"/>
            </a:endParaRPr>
          </a:p>
          <a:p>
            <a:pPr marL="0" lvl="0" indent="0" algn="just"/>
            <a:r>
              <a:rPr lang="fr-FR" sz="4800" dirty="0" smtClean="0">
                <a:latin typeface="Arial Unicode MS" pitchFamily="34" charset="-128"/>
                <a:ea typeface="Arial Unicode MS" pitchFamily="34" charset="-128"/>
                <a:cs typeface="Arial Unicode MS" pitchFamily="34" charset="-128"/>
              </a:rPr>
              <a:t>Lisez Actes 1:6. </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i="1" dirty="0" err="1" smtClean="0">
                <a:latin typeface="Arial Unicode MS" pitchFamily="34" charset="-128"/>
                <a:ea typeface="Arial Unicode MS" pitchFamily="34" charset="-128"/>
                <a:cs typeface="Arial Unicode MS" pitchFamily="34" charset="-128"/>
              </a:rPr>
              <a:t>Ac</a:t>
            </a:r>
            <a:r>
              <a:rPr lang="fr-FR" sz="4800" i="1" dirty="0" smtClean="0">
                <a:latin typeface="Arial Unicode MS" pitchFamily="34" charset="-128"/>
                <a:ea typeface="Arial Unicode MS" pitchFamily="34" charset="-128"/>
                <a:cs typeface="Arial Unicode MS" pitchFamily="34" charset="-128"/>
              </a:rPr>
              <a:t> 1:6 ¶ Alors les apôtres réunis lui demandèrent: Seigneur, est-ce en ce temps que tu rétabliras le royaume d'Israël?</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Qu’est-ce que les disciples voulaient que Jésus leur promette ?</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 </a:t>
            </a:r>
            <a:endParaRPr lang="en-US" sz="4800" dirty="0" smtClean="0">
              <a:latin typeface="Arial Unicode MS" pitchFamily="34" charset="-128"/>
              <a:ea typeface="Arial Unicode MS" pitchFamily="34" charset="-128"/>
              <a:cs typeface="Arial Unicode MS" pitchFamily="34" charset="-128"/>
            </a:endParaRPr>
          </a:p>
          <a:p>
            <a:pPr marL="0" lvl="0" indent="0" algn="just"/>
            <a:r>
              <a:rPr lang="fr-FR" sz="4800" dirty="0" smtClean="0">
                <a:latin typeface="Arial Unicode MS" pitchFamily="34" charset="-128"/>
                <a:ea typeface="Arial Unicode MS" pitchFamily="34" charset="-128"/>
                <a:cs typeface="Arial Unicode MS" pitchFamily="34" charset="-128"/>
              </a:rPr>
              <a:t>Lisez Actes 1:7-8. </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i="1" dirty="0" err="1" smtClean="0">
                <a:latin typeface="Arial Unicode MS" pitchFamily="34" charset="-128"/>
                <a:ea typeface="Arial Unicode MS" pitchFamily="34" charset="-128"/>
                <a:cs typeface="Arial Unicode MS" pitchFamily="34" charset="-128"/>
              </a:rPr>
              <a:t>Ac</a:t>
            </a:r>
            <a:r>
              <a:rPr lang="fr-FR" sz="4800" i="1" dirty="0" smtClean="0">
                <a:latin typeface="Arial Unicode MS" pitchFamily="34" charset="-128"/>
                <a:ea typeface="Arial Unicode MS" pitchFamily="34" charset="-128"/>
                <a:cs typeface="Arial Unicode MS" pitchFamily="34" charset="-128"/>
              </a:rPr>
              <a:t> 1:7 Il leur répondit: Ce n'est pas à vous de connaître les temps ou les moments que le Père a fixés de sa propre autorité.</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i="1" dirty="0" smtClean="0">
                <a:latin typeface="Arial Unicode MS" pitchFamily="34" charset="-128"/>
                <a:ea typeface="Arial Unicode MS" pitchFamily="34" charset="-128"/>
                <a:cs typeface="Arial Unicode MS" pitchFamily="34" charset="-128"/>
              </a:rPr>
              <a:t> 8 Mais vous recevrez une puissance, le Saint-Esprit survenant sur vous, et vous serez mes témoins à Jérusalem, dans toute la Judée, dans la Samarie, et jusqu'aux extrémités de la terre.</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Comment répond Jésus à cette requête de puissance personnelle ?</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 </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a.         Si les disciples avaient su ce qui leur arriverait pendant le reste de leur vie, auraient-ils été déçus ? (Oh oui ! Ils n’ont jamais été des dirigeants, mais ont été persécutés par les dirigeants. Ils étaient les victimes de la puissance de dirigeants terrestres.)</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b.         Jésus a-t-il fait ce qu’il leur avait promis ? (Actes 1:8 promet que la puissance de l’Esprit saint viendra pour les aider à être des témoins de la vie de Jésus et de ses enseignements. Jésus a fait exactement ce qu’il avait promis.)</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 </a:t>
            </a:r>
            <a:endParaRPr lang="en-US" sz="4800" dirty="0" smtClean="0">
              <a:latin typeface="Arial Unicode MS" pitchFamily="34" charset="-128"/>
              <a:ea typeface="Arial Unicode MS" pitchFamily="34" charset="-128"/>
              <a:cs typeface="Arial Unicode MS" pitchFamily="34" charset="-128"/>
            </a:endParaRPr>
          </a:p>
          <a:p>
            <a:pPr marL="0" lvl="0" indent="0" algn="just"/>
            <a:r>
              <a:rPr lang="fr-FR" sz="4800" dirty="0" smtClean="0">
                <a:latin typeface="Arial Unicode MS" pitchFamily="34" charset="-128"/>
                <a:ea typeface="Arial Unicode MS" pitchFamily="34" charset="-128"/>
                <a:cs typeface="Arial Unicode MS" pitchFamily="34" charset="-128"/>
              </a:rPr>
              <a:t>Cher ami, vous vivez dans le temps où l’Esprit saint a été promis. Avez-vous profité de cette puissance pour comprendre et vous rappeler les paroles de Dieu ? </a:t>
            </a:r>
            <a:endParaRPr lang="en-US" sz="4800" dirty="0" smtClean="0">
              <a:latin typeface="Arial Unicode MS" pitchFamily="34" charset="-128"/>
              <a:ea typeface="Arial Unicode MS" pitchFamily="34" charset="-128"/>
              <a:cs typeface="Arial Unicode MS" pitchFamily="34" charset="-128"/>
            </a:endParaRPr>
          </a:p>
          <a:p>
            <a:pPr marL="0" lvl="0" indent="0" algn="just"/>
            <a:r>
              <a:rPr lang="fr-FR" sz="4800" dirty="0" smtClean="0">
                <a:latin typeface="Arial Unicode MS" pitchFamily="34" charset="-128"/>
                <a:ea typeface="Arial Unicode MS" pitchFamily="34" charset="-128"/>
                <a:cs typeface="Arial Unicode MS" pitchFamily="34" charset="-128"/>
              </a:rPr>
              <a:t>Avez-vous demandé cette puissance pour témoigner envers d’autres personnes ? </a:t>
            </a:r>
            <a:endParaRPr lang="en-US" sz="4800" dirty="0" smtClean="0">
              <a:latin typeface="Arial Unicode MS" pitchFamily="34" charset="-128"/>
              <a:ea typeface="Arial Unicode MS" pitchFamily="34" charset="-128"/>
              <a:cs typeface="Arial Unicode MS" pitchFamily="34" charset="-128"/>
            </a:endParaRPr>
          </a:p>
          <a:p>
            <a:pPr marL="0" lvl="0" indent="0" algn="just"/>
            <a:r>
              <a:rPr lang="fr-FR" sz="4800" dirty="0" smtClean="0">
                <a:latin typeface="Arial Unicode MS" pitchFamily="34" charset="-128"/>
                <a:ea typeface="Arial Unicode MS" pitchFamily="34" charset="-128"/>
                <a:cs typeface="Arial Unicode MS" pitchFamily="34" charset="-128"/>
              </a:rPr>
              <a:t>Avez-vous invité l’Esprit saint dans votre vie pour qu’il vous donne la paix ? </a:t>
            </a:r>
            <a:endParaRPr lang="en-US" sz="4800" dirty="0" smtClean="0">
              <a:latin typeface="Arial Unicode MS" pitchFamily="34" charset="-128"/>
              <a:ea typeface="Arial Unicode MS" pitchFamily="34" charset="-128"/>
              <a:cs typeface="Arial Unicode MS" pitchFamily="34" charset="-128"/>
            </a:endParaRPr>
          </a:p>
          <a:p>
            <a:pPr marL="0" lvl="0" indent="0" algn="just"/>
            <a:r>
              <a:rPr lang="fr-FR" sz="4800" dirty="0" smtClean="0">
                <a:latin typeface="Arial Unicode MS" pitchFamily="34" charset="-128"/>
                <a:ea typeface="Arial Unicode MS" pitchFamily="34" charset="-128"/>
                <a:cs typeface="Arial Unicode MS" pitchFamily="34" charset="-128"/>
              </a:rPr>
              <a:t>Ou alors, recherchez-vous des signes et des miracles qui vous apportent la gloire ?</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 </a:t>
            </a:r>
            <a:endParaRPr lang="en-US" sz="4800" dirty="0" smtClean="0">
              <a:latin typeface="Arial Unicode MS" pitchFamily="34" charset="-128"/>
              <a:ea typeface="Arial Unicode MS" pitchFamily="34" charset="-128"/>
              <a:cs typeface="Arial Unicode MS" pitchFamily="34" charset="-128"/>
            </a:endParaRPr>
          </a:p>
          <a:p>
            <a:pPr marL="0" indent="0" algn="just"/>
            <a:r>
              <a:rPr lang="fr-FR" sz="4800" dirty="0" smtClean="0">
                <a:latin typeface="Arial Unicode MS" pitchFamily="34" charset="-128"/>
                <a:ea typeface="Arial Unicode MS" pitchFamily="34" charset="-128"/>
                <a:cs typeface="Arial Unicode MS" pitchFamily="34" charset="-128"/>
              </a:rPr>
              <a:t>IV.      La semaine prochaine : L’accomplissement de la promesse.</a:t>
            </a:r>
            <a:endParaRPr lang="en-US" sz="48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smtClean="0">
                <a:solidFill>
                  <a:srgbClr val="C00000"/>
                </a:solidFill>
                <a:latin typeface="Copperplate Gothic Bold" pitchFamily="34" charset="0"/>
              </a:rPr>
              <a:t>Format </a:t>
            </a:r>
            <a:r>
              <a:rPr lang="fr-FR" sz="4800" b="1" dirty="0">
                <a:solidFill>
                  <a:srgbClr val="C00000"/>
                </a:solidFill>
                <a:latin typeface="Copperplate Gothic Bold" pitchFamily="34" charset="0"/>
              </a:rPr>
              <a:t>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endParaRPr lang="fr-FR" sz="4800" dirty="0" smtClean="0">
              <a:solidFill>
                <a:srgbClr val="C00000"/>
              </a:solidFill>
            </a:endParaRPr>
          </a:p>
          <a:p>
            <a:pPr algn="just"/>
            <a:r>
              <a:rPr lang="en-US" sz="3600" b="1" dirty="0" smtClean="0">
                <a:solidFill>
                  <a:srgbClr val="002060"/>
                </a:solidFill>
              </a:rPr>
              <a:t>YouTube Presentation 7:30-8:30pm</a:t>
            </a:r>
          </a:p>
          <a:p>
            <a:pPr algn="just"/>
            <a:r>
              <a:rPr lang="en-US" sz="3600" b="1" dirty="0" smtClean="0">
                <a:solidFill>
                  <a:srgbClr val="002060"/>
                </a:solidFill>
              </a:rPr>
              <a:t>You can also text your questions to me at </a:t>
            </a:r>
            <a:r>
              <a:rPr lang="en-US" sz="3600" b="1" dirty="0" smtClean="0">
                <a:solidFill>
                  <a:srgbClr val="FF0000"/>
                </a:solidFill>
              </a:rPr>
              <a:t>(617) 291 3559</a:t>
            </a:r>
            <a:endParaRPr lang="en-US" sz="3600" b="1" dirty="0">
              <a:solidFill>
                <a:srgbClr val="FF0000"/>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algn="ctr">
              <a:buNone/>
            </a:pPr>
            <a:r>
              <a:rPr lang="en-US" sz="4400" dirty="0" smtClean="0">
                <a:solidFill>
                  <a:srgbClr val="C00000"/>
                </a:solidFill>
              </a:rPr>
              <a:t>ANNOUNCEMENTS</a:t>
            </a:r>
          </a:p>
          <a:p>
            <a:pPr lvl="1"/>
            <a:r>
              <a:rPr lang="en-US" sz="3600" b="1" dirty="0" smtClean="0"/>
              <a:t>(Mon, Wed) 7:30-9:30PM     </a:t>
            </a:r>
            <a:r>
              <a:rPr lang="en-US" sz="3600" dirty="0" smtClean="0"/>
              <a:t>PRAYER MEETING LINE # </a:t>
            </a:r>
            <a:r>
              <a:rPr lang="en-US" sz="3600" b="1" u="sng" dirty="0" smtClean="0">
                <a:solidFill>
                  <a:srgbClr val="0000CC"/>
                </a:solidFill>
              </a:rPr>
              <a:t>(774) 217 6502</a:t>
            </a:r>
            <a:endParaRPr lang="en-US" sz="3600" b="1" dirty="0" smtClean="0"/>
          </a:p>
          <a:p>
            <a:pPr lvl="1"/>
            <a:r>
              <a:rPr lang="en-US" sz="3600" b="1" dirty="0" smtClean="0">
                <a:solidFill>
                  <a:srgbClr val="003300"/>
                </a:solidFill>
              </a:rPr>
              <a:t>FRIDAY</a:t>
            </a:r>
            <a:r>
              <a:rPr lang="en-US" sz="3600" b="1" dirty="0" smtClean="0"/>
              <a:t>: 7:30-9:00pm-----Bible Study (</a:t>
            </a:r>
            <a:r>
              <a:rPr lang="en-US" sz="3600" b="1" dirty="0" smtClean="0">
                <a:solidFill>
                  <a:srgbClr val="002060"/>
                </a:solidFill>
              </a:rPr>
              <a:t>YOU TUBE</a:t>
            </a:r>
            <a:r>
              <a:rPr lang="en-US" sz="3600" b="1" dirty="0" smtClean="0"/>
              <a:t>)</a:t>
            </a:r>
          </a:p>
          <a:p>
            <a:pPr lvl="1"/>
            <a:r>
              <a:rPr lang="en-US" sz="3600" b="1" dirty="0" smtClean="0">
                <a:solidFill>
                  <a:srgbClr val="003300"/>
                </a:solidFill>
              </a:rPr>
              <a:t>SATURDAY</a:t>
            </a:r>
          </a:p>
          <a:p>
            <a:pPr lvl="1"/>
            <a:r>
              <a:rPr lang="en-US" sz="3200" b="1" dirty="0" smtClean="0"/>
              <a:t>1:30-3:00PM--------------CTRC YOUTH  (</a:t>
            </a:r>
            <a:r>
              <a:rPr lang="en-US" sz="3200" b="1" u="sng" dirty="0" smtClean="0">
                <a:solidFill>
                  <a:srgbClr val="0000CC"/>
                </a:solidFill>
              </a:rPr>
              <a:t>zoom</a:t>
            </a:r>
            <a:r>
              <a:rPr lang="en-US" sz="3200" b="1" dirty="0" smtClean="0"/>
              <a:t>)</a:t>
            </a:r>
          </a:p>
          <a:p>
            <a:pPr lvl="1"/>
            <a:r>
              <a:rPr lang="en-US" sz="3200" b="1" dirty="0" smtClean="0"/>
              <a:t>3:00-5:00PM -------CTRC KIDS (</a:t>
            </a:r>
            <a:r>
              <a:rPr lang="en-US" sz="3200" b="1" dirty="0" smtClean="0">
                <a:solidFill>
                  <a:srgbClr val="0033CC"/>
                </a:solidFill>
              </a:rPr>
              <a:t>zoom</a:t>
            </a:r>
            <a:r>
              <a:rPr lang="en-US" sz="3200" b="1" dirty="0" smtClean="0"/>
              <a:t>)</a:t>
            </a:r>
          </a:p>
          <a:p>
            <a:pPr lvl="1"/>
            <a:r>
              <a:rPr lang="en-US" sz="3600" b="1" dirty="0" smtClean="0"/>
              <a:t>7:00-9:00PM--------CTRC LADIES</a:t>
            </a:r>
            <a:r>
              <a:rPr lang="en-US" sz="3600" dirty="0" smtClean="0"/>
              <a:t> # </a:t>
            </a:r>
            <a:r>
              <a:rPr lang="en-US" sz="3600" b="1" dirty="0" smtClean="0"/>
              <a:t>(</a:t>
            </a:r>
            <a:r>
              <a:rPr lang="en-US" sz="3600" b="1" u="sng" dirty="0" smtClean="0">
                <a:solidFill>
                  <a:srgbClr val="0000CC"/>
                </a:solidFill>
              </a:rPr>
              <a:t>774) 217 6502 </a:t>
            </a:r>
          </a:p>
          <a:p>
            <a:pPr lvl="1">
              <a:buNone/>
            </a:pPr>
            <a:endParaRPr lang="en-US" sz="3600" b="1" u="sng" dirty="0" smtClean="0">
              <a:solidFill>
                <a:srgbClr val="0000CC"/>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fr-FR" sz="4800" b="1" u="sng" dirty="0" smtClean="0">
                <a:solidFill>
                  <a:srgbClr val="0033CC"/>
                </a:solidFill>
              </a:rPr>
              <a:t>FLASH! </a:t>
            </a:r>
            <a:r>
              <a:rPr lang="fr-FR" sz="4800" b="1" u="sng" dirty="0" smtClean="0">
                <a:solidFill>
                  <a:srgbClr val="FF3300"/>
                </a:solidFill>
              </a:rPr>
              <a:t>FLASH! </a:t>
            </a:r>
            <a:r>
              <a:rPr lang="fr-FR" sz="4800" b="1" u="sng" dirty="0" smtClean="0">
                <a:solidFill>
                  <a:srgbClr val="0033CC"/>
                </a:solidFill>
              </a:rPr>
              <a:t>FLASH!</a:t>
            </a:r>
          </a:p>
          <a:p>
            <a:pPr algn="ctr">
              <a:buNone/>
            </a:pPr>
            <a:r>
              <a:rPr lang="fr-FR" sz="4000" b="1" dirty="0" smtClean="0">
                <a:solidFill>
                  <a:srgbClr val="0033CC"/>
                </a:solidFill>
              </a:rPr>
              <a:t>SUNDAY SERVICES</a:t>
            </a:r>
          </a:p>
          <a:p>
            <a:pPr algn="ctr">
              <a:buNone/>
            </a:pPr>
            <a:r>
              <a:rPr lang="fr-FR" sz="4000" b="1" dirty="0" smtClean="0">
                <a:solidFill>
                  <a:srgbClr val="460000"/>
                </a:solidFill>
              </a:rPr>
              <a:t>AM CREOLE FRENCH SERVICE 9-11 AM</a:t>
            </a:r>
          </a:p>
          <a:p>
            <a:pPr algn="ctr">
              <a:buNone/>
            </a:pPr>
            <a:r>
              <a:rPr lang="fr-FR" sz="4000" b="1" dirty="0" smtClean="0">
                <a:solidFill>
                  <a:srgbClr val="FF0000"/>
                </a:solidFill>
              </a:rPr>
              <a:t>SECOND ENGLISH WORSHIP SERVICE </a:t>
            </a:r>
          </a:p>
          <a:p>
            <a:pPr algn="ctr">
              <a:buNone/>
            </a:pPr>
            <a:r>
              <a:rPr lang="fr-FR" sz="4000" b="1" dirty="0" smtClean="0">
                <a:solidFill>
                  <a:srgbClr val="FF0000"/>
                </a:solidFill>
              </a:rPr>
              <a:t>12:00PM TO 2:00PM</a:t>
            </a:r>
          </a:p>
          <a:p>
            <a:pPr algn="ctr">
              <a:buNone/>
            </a:pPr>
            <a:r>
              <a:rPr lang="fr-FR" sz="4000" b="1" dirty="0" smtClean="0">
                <a:solidFill>
                  <a:srgbClr val="460000"/>
                </a:solidFill>
              </a:rPr>
              <a:t>15 CARY ST, BROCKTON MASS 02302</a:t>
            </a:r>
          </a:p>
          <a:p>
            <a:pPr algn="ctr">
              <a:buNone/>
            </a:pPr>
            <a:r>
              <a:rPr lang="fr-FR" sz="4000" b="1" dirty="0" smtClean="0">
                <a:solidFill>
                  <a:srgbClr val="460000"/>
                </a:solidFill>
              </a:rPr>
              <a:t>TEL: 857-318-3307</a:t>
            </a:r>
          </a:p>
          <a:p>
            <a:r>
              <a:rPr lang="fr-FR" sz="5400" dirty="0" smtClean="0"/>
              <a:t>PRIÈRE FINALE</a:t>
            </a:r>
          </a:p>
          <a:p>
            <a:r>
              <a:rPr lang="fr-FR" sz="5400" dirty="0" smtClean="0"/>
              <a:t>BENEDICTION</a:t>
            </a:r>
            <a:endParaRPr lang="en-US" sz="5400"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22800</TotalTime>
  <Words>1338</Words>
  <Application>Microsoft Office PowerPoint</Application>
  <PresentationFormat>On-screen Show (4:3)</PresentationFormat>
  <Paragraphs>236</Paragraphs>
  <Slides>43</Slides>
  <Notes>2</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CHRIST THE ROCK CONGREGATION PRÉSENTE ÉTUDIONS LA BIBLE  ORATEUR: PASTEUR MARC E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227</cp:revision>
  <dcterms:created xsi:type="dcterms:W3CDTF">2022-04-13T13:36:19Z</dcterms:created>
  <dcterms:modified xsi:type="dcterms:W3CDTF">2023-02-07T23:10:09Z</dcterms:modified>
</cp:coreProperties>
</file>