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8" r:id="rId2"/>
    <p:sldId id="259" r:id="rId3"/>
    <p:sldId id="420" r:id="rId4"/>
    <p:sldId id="421" r:id="rId5"/>
    <p:sldId id="422" r:id="rId6"/>
    <p:sldId id="414" r:id="rId7"/>
    <p:sldId id="423" r:id="rId8"/>
    <p:sldId id="424" r:id="rId9"/>
    <p:sldId id="425" r:id="rId10"/>
    <p:sldId id="429" r:id="rId11"/>
    <p:sldId id="430" r:id="rId12"/>
    <p:sldId id="426" r:id="rId13"/>
    <p:sldId id="431" r:id="rId14"/>
    <p:sldId id="415" r:id="rId15"/>
    <p:sldId id="432" r:id="rId16"/>
    <p:sldId id="433" r:id="rId17"/>
    <p:sldId id="434" r:id="rId18"/>
    <p:sldId id="435" r:id="rId19"/>
    <p:sldId id="416" r:id="rId20"/>
    <p:sldId id="417" r:id="rId21"/>
    <p:sldId id="436" r:id="rId22"/>
    <p:sldId id="437" r:id="rId23"/>
    <p:sldId id="438" r:id="rId24"/>
    <p:sldId id="418" r:id="rId25"/>
    <p:sldId id="439" r:id="rId26"/>
    <p:sldId id="419" r:id="rId27"/>
    <p:sldId id="440" r:id="rId28"/>
    <p:sldId id="441" r:id="rId29"/>
    <p:sldId id="370" r:id="rId30"/>
    <p:sldId id="442" r:id="rId31"/>
    <p:sldId id="443" r:id="rId32"/>
    <p:sldId id="444" r:id="rId33"/>
    <p:sldId id="445" r:id="rId34"/>
    <p:sldId id="44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1/18/2023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29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32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DA676E-6649-492B-BD11-7D3B2DE3E8D3}"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1/18/2023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ultiplication table Vector Art Stock Images | Depositphotos"/>
          <p:cNvPicPr/>
          <p:nvPr/>
        </p:nvPicPr>
        <p:blipFill>
          <a:blip r:embed="rId2"/>
          <a:srcRect/>
          <a:stretch>
            <a:fillRect/>
          </a:stretch>
        </p:blipFill>
        <p:spPr bwMode="auto">
          <a:xfrm>
            <a:off x="-1143000" y="1524000"/>
            <a:ext cx="10668000" cy="5334000"/>
          </a:xfrm>
          <a:prstGeom prst="rect">
            <a:avLst/>
          </a:prstGeom>
          <a:noFill/>
          <a:ln w="9525">
            <a:noFill/>
            <a:miter lim="800000"/>
            <a:headEnd/>
            <a:tailEnd/>
          </a:ln>
        </p:spPr>
      </p:pic>
      <p:sp>
        <p:nvSpPr>
          <p:cNvPr id="2" name="Title 1"/>
          <p:cNvSpPr>
            <a:spLocks noGrp="1"/>
          </p:cNvSpPr>
          <p:nvPr>
            <p:ph type="ctrTitle"/>
          </p:nvPr>
        </p:nvSpPr>
        <p:spPr>
          <a:xfrm>
            <a:off x="0" y="1"/>
            <a:ext cx="9144000" cy="2743199"/>
          </a:xfrm>
          <a:blipFill>
            <a:blip r:embed="rId3"/>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JANUARY </a:t>
            </a:r>
            <a:r>
              <a:rPr lang="en-US" b="1" dirty="0" smtClean="0">
                <a:solidFill>
                  <a:srgbClr val="0D069A"/>
                </a:solidFill>
              </a:rPr>
              <a:t>22</a:t>
            </a:r>
            <a:r>
              <a:rPr lang="en-US" b="1" baseline="30000" dirty="0" smtClean="0">
                <a:solidFill>
                  <a:srgbClr val="0D069A"/>
                </a:solidFill>
              </a:rPr>
              <a:t>TH</a:t>
            </a:r>
            <a:r>
              <a:rPr lang="en-US" b="1" dirty="0" smtClean="0">
                <a:solidFill>
                  <a:srgbClr val="0D069A"/>
                </a:solidFill>
              </a:rPr>
              <a:t> </a:t>
            </a:r>
            <a:r>
              <a:rPr lang="en-US" b="1" dirty="0" smtClean="0">
                <a:solidFill>
                  <a:srgbClr val="0D069A"/>
                </a:solidFill>
              </a:rPr>
              <a:t>2023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SIMEON</a:t>
            </a:r>
            <a:endParaRPr lang="en-US" dirty="0">
              <a:solidFill>
                <a:srgbClr val="0D069A"/>
              </a:solidFill>
            </a:endParaRPr>
          </a:p>
        </p:txBody>
      </p:sp>
      <p:sp>
        <p:nvSpPr>
          <p:cNvPr id="9" name="TextBox 8"/>
          <p:cNvSpPr txBox="1"/>
          <p:nvPr/>
        </p:nvSpPr>
        <p:spPr>
          <a:xfrm>
            <a:off x="0" y="2743200"/>
            <a:ext cx="9144000" cy="1723549"/>
          </a:xfrm>
          <a:prstGeom prst="rect">
            <a:avLst/>
          </a:prstGeom>
          <a:solidFill>
            <a:schemeClr val="tx2">
              <a:lumMod val="40000"/>
              <a:lumOff val="60000"/>
            </a:schemeClr>
          </a:solidFill>
        </p:spPr>
        <p:txBody>
          <a:bodyPr wrap="square" rtlCol="0">
            <a:spAutoFit/>
          </a:bodyPr>
          <a:lstStyle/>
          <a:p>
            <a:pPr algn="ctr"/>
            <a:r>
              <a:rPr lang="en-US" sz="4400" b="1" dirty="0" smtClean="0">
                <a:latin typeface="Arial Rounded MT Bold" pitchFamily="34" charset="0"/>
              </a:rPr>
              <a:t>WE SERVE THE GOD EXPERT IN MULTIPLICATION  part (I)</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400" b="1" dirty="0" smtClean="0">
                <a:solidFill>
                  <a:srgbClr val="FF0000"/>
                </a:solidFill>
                <a:latin typeface="Arial Unicode MS" pitchFamily="34" charset="-128"/>
                <a:ea typeface="Arial Unicode MS" pitchFamily="34" charset="-128"/>
                <a:cs typeface="Arial Unicode MS" pitchFamily="34" charset="-128"/>
              </a:rPr>
              <a:t>2 KINGS 4:1-7</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1 </a:t>
            </a:r>
            <a:r>
              <a:rPr lang="en-US" sz="4400" b="1" dirty="0" smtClean="0">
                <a:solidFill>
                  <a:srgbClr val="0000CC"/>
                </a:solidFill>
                <a:latin typeface="Arial Unicode MS" pitchFamily="34" charset="-128"/>
                <a:ea typeface="Arial Unicode MS" pitchFamily="34" charset="-128"/>
                <a:cs typeface="Arial Unicode MS" pitchFamily="34" charset="-128"/>
              </a:rPr>
              <a:t>¶ A certain woman of the wives of the sons of the prophets cried out to Elisha, saying, "Your servant my husband is dead, and you know that your servant feared the LORD. </a:t>
            </a:r>
            <a:r>
              <a:rPr lang="en-US" sz="4400" b="1" dirty="0" smtClean="0">
                <a:solidFill>
                  <a:srgbClr val="FF0000"/>
                </a:solidFill>
                <a:latin typeface="Arial Unicode MS" pitchFamily="34" charset="-128"/>
                <a:ea typeface="Arial Unicode MS" pitchFamily="34" charset="-128"/>
                <a:cs typeface="Arial Unicode MS" pitchFamily="34" charset="-128"/>
              </a:rPr>
              <a:t>And the creditor is coming to take my two sons to be his slaves."</a:t>
            </a:r>
          </a:p>
          <a:p>
            <a:pPr algn="just"/>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b="1" dirty="0" smtClean="0">
                <a:solidFill>
                  <a:srgbClr val="0000CC"/>
                </a:solidFill>
                <a:latin typeface="Arial Unicode MS" pitchFamily="34" charset="-128"/>
                <a:ea typeface="Arial Unicode MS" pitchFamily="34" charset="-128"/>
                <a:cs typeface="Arial Unicode MS" pitchFamily="34" charset="-128"/>
              </a:rPr>
              <a:t>2 </a:t>
            </a:r>
            <a:r>
              <a:rPr lang="en-US" sz="4400" b="1" dirty="0" smtClean="0">
                <a:solidFill>
                  <a:srgbClr val="0000CC"/>
                </a:solidFill>
                <a:latin typeface="Arial Unicode MS" pitchFamily="34" charset="-128"/>
                <a:ea typeface="Arial Unicode MS" pitchFamily="34" charset="-128"/>
                <a:cs typeface="Arial Unicode MS" pitchFamily="34" charset="-128"/>
              </a:rPr>
              <a:t>So Elisha said to her, "What shall I do for you? Tell me, what do you have in the house?" And she said, "Your maidservant has nothing in the house but a jar of oil."</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 </a:t>
            </a:r>
            <a:r>
              <a:rPr lang="en-US" sz="4400" b="1" dirty="0" smtClean="0">
                <a:solidFill>
                  <a:srgbClr val="FF0000"/>
                </a:solidFill>
                <a:latin typeface="Arial Unicode MS" pitchFamily="34" charset="-128"/>
                <a:ea typeface="Arial Unicode MS" pitchFamily="34" charset="-128"/>
                <a:cs typeface="Arial Unicode MS" pitchFamily="34" charset="-128"/>
              </a:rPr>
              <a:t>3 Then he said, "Go, borrow vessels from everywhere, from all your neighbors-empty vessels; do not gather just a few.</a:t>
            </a:r>
          </a:p>
          <a:p>
            <a:pPr algn="just"/>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solidFill>
                  <a:srgbClr val="0000CC"/>
                </a:solidFill>
                <a:latin typeface="Arial Unicode MS" pitchFamily="34" charset="-128"/>
                <a:ea typeface="Arial Unicode MS" pitchFamily="34" charset="-128"/>
                <a:cs typeface="Arial Unicode MS" pitchFamily="34" charset="-128"/>
              </a:rPr>
              <a:t>4 </a:t>
            </a:r>
            <a:r>
              <a:rPr lang="en-US" sz="4400" b="1" dirty="0" smtClean="0">
                <a:solidFill>
                  <a:srgbClr val="0000CC"/>
                </a:solidFill>
                <a:latin typeface="Arial Unicode MS" pitchFamily="34" charset="-128"/>
                <a:ea typeface="Arial Unicode MS" pitchFamily="34" charset="-128"/>
                <a:cs typeface="Arial Unicode MS" pitchFamily="34" charset="-128"/>
              </a:rPr>
              <a:t>"And when you have come in, you shall shut the door behind you and your sons; then pour it into all those vessels, and set aside the full ones."</a:t>
            </a:r>
          </a:p>
          <a:p>
            <a:pPr algn="just"/>
            <a:r>
              <a:rPr lang="en-US" sz="4400" b="1" dirty="0" smtClean="0">
                <a:solidFill>
                  <a:srgbClr val="FF0000"/>
                </a:solidFill>
                <a:latin typeface="Arial Unicode MS" pitchFamily="34" charset="-128"/>
                <a:ea typeface="Arial Unicode MS" pitchFamily="34" charset="-128"/>
                <a:cs typeface="Arial Unicode MS" pitchFamily="34" charset="-128"/>
              </a:rPr>
              <a:t> 5 So she went from him and shut the door behind her and her sons, who brought the vessels to her; and she poured it out.</a:t>
            </a:r>
          </a:p>
          <a:p>
            <a:pPr algn="just"/>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b="1" dirty="0" smtClean="0">
                <a:solidFill>
                  <a:srgbClr val="0000CC"/>
                </a:solidFill>
                <a:latin typeface="Arial Unicode MS" pitchFamily="34" charset="-128"/>
                <a:ea typeface="Arial Unicode MS" pitchFamily="34" charset="-128"/>
                <a:cs typeface="Arial Unicode MS" pitchFamily="34" charset="-128"/>
              </a:rPr>
              <a:t>6 </a:t>
            </a:r>
            <a:r>
              <a:rPr lang="en-US" sz="4400" b="1" dirty="0" smtClean="0">
                <a:solidFill>
                  <a:srgbClr val="0000CC"/>
                </a:solidFill>
                <a:latin typeface="Arial Unicode MS" pitchFamily="34" charset="-128"/>
                <a:ea typeface="Arial Unicode MS" pitchFamily="34" charset="-128"/>
                <a:cs typeface="Arial Unicode MS" pitchFamily="34" charset="-128"/>
              </a:rPr>
              <a:t>Now it came to pass, when the vessels were full, that she said to her son, "Bring me another vessel." And he said to her, "There is not another vessel." </a:t>
            </a:r>
            <a:r>
              <a:rPr lang="fr-FR" sz="4400" b="1" dirty="0" smtClean="0">
                <a:solidFill>
                  <a:srgbClr val="0000CC"/>
                </a:solidFill>
                <a:latin typeface="Arial Unicode MS" pitchFamily="34" charset="-128"/>
                <a:ea typeface="Arial Unicode MS" pitchFamily="34" charset="-128"/>
                <a:cs typeface="Arial Unicode MS" pitchFamily="34" charset="-128"/>
              </a:rPr>
              <a:t>So the </a:t>
            </a:r>
            <a:r>
              <a:rPr lang="fr-FR" sz="4400" b="1" dirty="0" err="1" smtClean="0">
                <a:solidFill>
                  <a:srgbClr val="0000CC"/>
                </a:solidFill>
                <a:latin typeface="Arial Unicode MS" pitchFamily="34" charset="-128"/>
                <a:ea typeface="Arial Unicode MS" pitchFamily="34" charset="-128"/>
                <a:cs typeface="Arial Unicode MS" pitchFamily="34" charset="-128"/>
              </a:rPr>
              <a:t>oil</a:t>
            </a: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dirty="0" err="1" smtClean="0">
                <a:solidFill>
                  <a:srgbClr val="0000CC"/>
                </a:solidFill>
                <a:latin typeface="Arial Unicode MS" pitchFamily="34" charset="-128"/>
                <a:ea typeface="Arial Unicode MS" pitchFamily="34" charset="-128"/>
                <a:cs typeface="Arial Unicode MS" pitchFamily="34" charset="-128"/>
              </a:rPr>
              <a:t>ceased</a:t>
            </a:r>
            <a:r>
              <a:rPr lang="fr-FR"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en-US" sz="4400" b="1" dirty="0" smtClean="0">
                <a:solidFill>
                  <a:srgbClr val="0000CC"/>
                </a:solidFill>
                <a:latin typeface="Arial Unicode MS" pitchFamily="34" charset="-128"/>
                <a:ea typeface="Arial Unicode MS" pitchFamily="34" charset="-128"/>
                <a:cs typeface="Arial Unicode MS" pitchFamily="34" charset="-128"/>
              </a:rPr>
              <a:t> </a:t>
            </a:r>
            <a:r>
              <a:rPr lang="en-US" sz="4400" b="1" dirty="0" smtClean="0">
                <a:solidFill>
                  <a:srgbClr val="FF0000"/>
                </a:solidFill>
                <a:latin typeface="Arial Unicode MS" pitchFamily="34" charset="-128"/>
                <a:ea typeface="Arial Unicode MS" pitchFamily="34" charset="-128"/>
                <a:cs typeface="Arial Unicode MS" pitchFamily="34" charset="-128"/>
              </a:rPr>
              <a:t>7 Then she came and told the man of God. And he said, "Go, sell the oil and pay your debt; and you and your sons live on the rest</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INTRODUCTION</a:t>
            </a:r>
          </a:p>
          <a:p>
            <a:pPr lvl="0" algn="just"/>
            <a:r>
              <a:rPr lang="en-US" sz="4400" b="1" dirty="0" smtClean="0">
                <a:latin typeface="Arial Unicode MS" pitchFamily="34" charset="-128"/>
                <a:ea typeface="Arial Unicode MS" pitchFamily="34" charset="-128"/>
                <a:cs typeface="Arial Unicode MS" pitchFamily="34" charset="-128"/>
              </a:rPr>
              <a:t>The children of God are not spared from the common crises of life.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crises that the children of God face are not signs of disownment from God.</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Be it: sickness, poverty, hardship, debt, unemployment, nakedness, divorce, failure, hunger, bareness, widowhood, orphan, rejection, danger, you name it</a:t>
            </a:r>
            <a:r>
              <a:rPr lang="en-US" sz="4400" b="1" dirty="0" smtClean="0">
                <a:solidFill>
                  <a:schemeClr val="tx1"/>
                </a:solidFill>
                <a:latin typeface="Arial Unicode MS" pitchFamily="34" charset="-128"/>
                <a:ea typeface="Arial Unicode MS" pitchFamily="34" charset="-128"/>
                <a:cs typeface="Arial Unicode MS" pitchFamily="34" charset="-128"/>
              </a:rPr>
              <a:t>.</a:t>
            </a:r>
            <a:endParaRPr lang="en-US" sz="4400" b="1" dirty="0" smtClean="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God’s </a:t>
            </a:r>
            <a:r>
              <a:rPr lang="en-US" sz="4400" b="1" dirty="0" smtClean="0">
                <a:latin typeface="Arial Unicode MS" pitchFamily="34" charset="-128"/>
                <a:ea typeface="Arial Unicode MS" pitchFamily="34" charset="-128"/>
                <a:cs typeface="Arial Unicode MS" pitchFamily="34" charset="-128"/>
              </a:rPr>
              <a:t>Children are also subjected to the common crises of life.</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only difference is that they don’t have to go through them alone; they can seek God’s intervention. </a:t>
            </a:r>
          </a:p>
          <a:p>
            <a:pPr lvl="0" algn="just"/>
            <a:r>
              <a:rPr lang="en-US" sz="4400" b="1" dirty="0" smtClean="0">
                <a:latin typeface="Arial Unicode MS" pitchFamily="34" charset="-128"/>
                <a:ea typeface="Arial Unicode MS" pitchFamily="34" charset="-128"/>
                <a:cs typeface="Arial Unicode MS" pitchFamily="34" charset="-128"/>
              </a:rPr>
              <a:t>Back in the days in the Old Testament, you had to find a man of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Elisha was the successor of the very well known and very powerful prophet Elijah, who was taken to haven by the chariots of God.</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en-US" sz="4400" b="1" dirty="0" smtClean="0">
                <a:latin typeface="Arial Unicode MS" pitchFamily="34" charset="-128"/>
                <a:ea typeface="Arial Unicode MS" pitchFamily="34" charset="-128"/>
                <a:cs typeface="Arial Unicode MS" pitchFamily="34" charset="-128"/>
              </a:rPr>
              <a:t>Elijah </a:t>
            </a:r>
            <a:r>
              <a:rPr lang="en-US" sz="4400" b="1" dirty="0" smtClean="0">
                <a:latin typeface="Arial Unicode MS" pitchFamily="34" charset="-128"/>
                <a:ea typeface="Arial Unicode MS" pitchFamily="34" charset="-128"/>
                <a:cs typeface="Arial Unicode MS" pitchFamily="34" charset="-128"/>
              </a:rPr>
              <a:t>and Elisha were two of the mightiest servants of God who ever lived on earth.</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At the time of Elijah, there was a seminary called the school of the prophets.</a:t>
            </a:r>
          </a:p>
          <a:p>
            <a:pPr lvl="0" algn="just"/>
            <a:r>
              <a:rPr lang="en-US" sz="4400" b="1" dirty="0" smtClean="0">
                <a:latin typeface="Arial Unicode MS" pitchFamily="34" charset="-128"/>
                <a:ea typeface="Arial Unicode MS" pitchFamily="34" charset="-128"/>
                <a:cs typeface="Arial Unicode MS" pitchFamily="34" charset="-128"/>
              </a:rPr>
              <a:t>Just like the tribe of Levi, these men set themselves apart for the sole purpose of serving God.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school of the prophets had similarities to some modern seminaries.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Since </a:t>
            </a:r>
            <a:r>
              <a:rPr lang="en-US" sz="4400" b="1" dirty="0" smtClean="0">
                <a:latin typeface="Arial Unicode MS" pitchFamily="34" charset="-128"/>
                <a:ea typeface="Arial Unicode MS" pitchFamily="34" charset="-128"/>
                <a:cs typeface="Arial Unicode MS" pitchFamily="34" charset="-128"/>
              </a:rPr>
              <a:t>they lived in the Northern Kingdom, and that they were not forcibly of the tribe of Levi, they did not have the same benefits as the priests.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Although, the Israelites were not under obligation to support the prophets, many acted charitably toward them.  </a:t>
            </a:r>
          </a:p>
          <a:p>
            <a:pPr lvl="0" algn="just"/>
            <a:r>
              <a:rPr lang="en-US" sz="4400" b="1" dirty="0" smtClean="0">
                <a:latin typeface="Arial Unicode MS" pitchFamily="34" charset="-128"/>
                <a:ea typeface="Arial Unicode MS" pitchFamily="34" charset="-128"/>
                <a:cs typeface="Arial Unicode MS" pitchFamily="34" charset="-128"/>
              </a:rPr>
              <a:t>One of those prophets got in trouble and borrowed some money</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Unfortunately</a:t>
            </a:r>
            <a:r>
              <a:rPr lang="en-US" sz="4400" b="1" dirty="0" smtClean="0">
                <a:latin typeface="Arial Unicode MS" pitchFamily="34" charset="-128"/>
                <a:ea typeface="Arial Unicode MS" pitchFamily="34" charset="-128"/>
                <a:cs typeface="Arial Unicode MS" pitchFamily="34" charset="-128"/>
              </a:rPr>
              <a:t>, he died before reimbursing the money.</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There was no bankruptcy law to protect the widow back then.</a:t>
            </a:r>
          </a:p>
          <a:p>
            <a:pPr lvl="0" algn="just"/>
            <a:r>
              <a:rPr lang="en-US" sz="4400" b="1" dirty="0" smtClean="0">
                <a:latin typeface="Arial Unicode MS" pitchFamily="34" charset="-128"/>
                <a:ea typeface="Arial Unicode MS" pitchFamily="34" charset="-128"/>
                <a:cs typeface="Arial Unicode MS" pitchFamily="34" charset="-128"/>
              </a:rPr>
              <a:t>The barrower had the legal right to even sell your children as slaves in exchange for his money.</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Whether or not the matter the matter appeared in court, we know that she lost the case</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She </a:t>
            </a:r>
            <a:r>
              <a:rPr lang="en-US" sz="4400" b="1" dirty="0" smtClean="0">
                <a:latin typeface="Arial Unicode MS" pitchFamily="34" charset="-128"/>
                <a:ea typeface="Arial Unicode MS" pitchFamily="34" charset="-128"/>
                <a:cs typeface="Arial Unicode MS" pitchFamily="34" charset="-128"/>
              </a:rPr>
              <a:t>had no legal protection against the merciless lender.</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In a matter of days, she had to render the money or else hand her two sons to become slaves.</a:t>
            </a:r>
          </a:p>
          <a:p>
            <a:pPr lvl="0" algn="just"/>
            <a:r>
              <a:rPr lang="en-US" sz="4400" b="1" dirty="0" smtClean="0">
                <a:latin typeface="Arial Unicode MS" pitchFamily="34" charset="-128"/>
                <a:ea typeface="Arial Unicode MS" pitchFamily="34" charset="-128"/>
                <a:cs typeface="Arial Unicode MS" pitchFamily="34" charset="-128"/>
              </a:rPr>
              <a:t>No mercy, no grace, no pardon, no justice, just plain business.</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After </a:t>
            </a:r>
            <a:r>
              <a:rPr lang="en-US" sz="4400" b="1" dirty="0" smtClean="0">
                <a:solidFill>
                  <a:srgbClr val="FF0000"/>
                </a:solidFill>
                <a:latin typeface="Arial Unicode MS" pitchFamily="34" charset="-128"/>
                <a:ea typeface="Arial Unicode MS" pitchFamily="34" charset="-128"/>
                <a:cs typeface="Arial Unicode MS" pitchFamily="34" charset="-128"/>
              </a:rPr>
              <a:t>having exhausted </a:t>
            </a:r>
            <a:r>
              <a:rPr lang="en-US" sz="4400" b="1" dirty="0" smtClean="0">
                <a:solidFill>
                  <a:srgbClr val="FF0000"/>
                </a:solidFill>
                <a:latin typeface="Arial Unicode MS" pitchFamily="34" charset="-128"/>
                <a:ea typeface="Arial Unicode MS" pitchFamily="34" charset="-128"/>
                <a:cs typeface="Arial Unicode MS" pitchFamily="34" charset="-128"/>
              </a:rPr>
              <a:t>all her options, she ran to the man of God</a:t>
            </a:r>
            <a:r>
              <a:rPr lang="en-US"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No </a:t>
            </a:r>
            <a:r>
              <a:rPr lang="en-US" sz="4800" b="1" dirty="0" smtClean="0">
                <a:latin typeface="Arial Unicode MS" pitchFamily="34" charset="-128"/>
                <a:ea typeface="Arial Unicode MS" pitchFamily="34" charset="-128"/>
                <a:cs typeface="Arial Unicode MS" pitchFamily="34" charset="-128"/>
              </a:rPr>
              <a:t>one runs to God to ask permission to borrow money.</a:t>
            </a:r>
          </a:p>
          <a:p>
            <a:pPr lvl="0" algn="just"/>
            <a:r>
              <a:rPr lang="en-US" sz="4800" b="1" dirty="0" smtClean="0">
                <a:solidFill>
                  <a:srgbClr val="FF0000"/>
                </a:solidFill>
                <a:latin typeface="Arial Unicode MS" pitchFamily="34" charset="-128"/>
                <a:ea typeface="Arial Unicode MS" pitchFamily="34" charset="-128"/>
                <a:cs typeface="Arial Unicode MS" pitchFamily="34" charset="-128"/>
              </a:rPr>
              <a:t>No one asks God whether they should accept a credit card.</a:t>
            </a:r>
          </a:p>
          <a:p>
            <a:pPr lvl="0" algn="just"/>
            <a:r>
              <a:rPr lang="en-US" sz="4800" b="1" dirty="0" smtClean="0">
                <a:latin typeface="Arial Unicode MS" pitchFamily="34" charset="-128"/>
                <a:ea typeface="Arial Unicode MS" pitchFamily="34" charset="-128"/>
                <a:cs typeface="Arial Unicode MS" pitchFamily="34" charset="-128"/>
              </a:rPr>
              <a:t>No one asks God for permission before signing a loan</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No </a:t>
            </a:r>
            <a:r>
              <a:rPr lang="en-US" sz="4400" b="1" dirty="0" smtClean="0">
                <a:latin typeface="Arial Unicode MS" pitchFamily="34" charset="-128"/>
                <a:ea typeface="Arial Unicode MS" pitchFamily="34" charset="-128"/>
                <a:cs typeface="Arial Unicode MS" pitchFamily="34" charset="-128"/>
              </a:rPr>
              <a:t>one wants to wait for God’s approval before starting business or a financial transaction.</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But when it goes wrong, we all rush to God for rescue. We all do that, don’t we?</a:t>
            </a:r>
          </a:p>
          <a:p>
            <a:pPr lvl="0" algn="just"/>
            <a:r>
              <a:rPr lang="en-US" sz="4400" b="1" dirty="0" smtClean="0">
                <a:latin typeface="Arial Unicode MS" pitchFamily="34" charset="-128"/>
                <a:ea typeface="Arial Unicode MS" pitchFamily="34" charset="-128"/>
                <a:cs typeface="Arial Unicode MS" pitchFamily="34" charset="-128"/>
              </a:rPr>
              <a:t>But the man of God did not give her that lecture.</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ctr"/>
            <a:r>
              <a:rPr lang="en-US" sz="4800" b="1" dirty="0" smtClean="0">
                <a:solidFill>
                  <a:schemeClr val="bg1"/>
                </a:solidFill>
                <a:latin typeface="Arial Unicode MS" pitchFamily="34" charset="-128"/>
                <a:ea typeface="Arial Unicode MS" pitchFamily="34" charset="-128"/>
                <a:cs typeface="Arial Unicode MS" pitchFamily="34" charset="-128"/>
              </a:rPr>
              <a:t>HOW MAY I HELP YOU</a:t>
            </a:r>
            <a:r>
              <a:rPr lang="en-US" sz="4800" b="1" dirty="0" smtClean="0">
                <a:latin typeface="Arial Unicode MS" pitchFamily="34" charset="-128"/>
                <a:ea typeface="Arial Unicode MS" pitchFamily="34" charset="-128"/>
                <a:cs typeface="Arial Unicode MS" pitchFamily="34" charset="-128"/>
              </a:rPr>
              <a:t>?</a:t>
            </a:r>
          </a:p>
          <a:p>
            <a:pPr algn="just"/>
            <a:r>
              <a:rPr lang="en-US" sz="4800" b="1" dirty="0" smtClean="0">
                <a:latin typeface="Arial Unicode MS" pitchFamily="34" charset="-128"/>
                <a:ea typeface="Arial Unicode MS" pitchFamily="34" charset="-128"/>
                <a:cs typeface="Arial Unicode MS" pitchFamily="34" charset="-128"/>
              </a:rPr>
              <a:t>YOU HAVE TO KNOW WHAT YOU WANT</a:t>
            </a:r>
          </a:p>
          <a:p>
            <a:pPr algn="just"/>
            <a:r>
              <a:rPr lang="en-US" sz="4800" b="1" dirty="0" smtClean="0">
                <a:solidFill>
                  <a:schemeClr val="bg1"/>
                </a:solidFill>
                <a:latin typeface="Arial Unicode MS" pitchFamily="34" charset="-128"/>
                <a:ea typeface="Arial Unicode MS" pitchFamily="34" charset="-128"/>
                <a:cs typeface="Arial Unicode MS" pitchFamily="34" charset="-128"/>
              </a:rPr>
              <a:t>2Kings  4:2 </a:t>
            </a:r>
            <a:r>
              <a:rPr lang="en-US" sz="4800" b="1" dirty="0" smtClean="0">
                <a:latin typeface="Arial Unicode MS" pitchFamily="34" charset="-128"/>
                <a:ea typeface="Arial Unicode MS" pitchFamily="34" charset="-128"/>
                <a:cs typeface="Arial Unicode MS" pitchFamily="34" charset="-128"/>
              </a:rPr>
              <a:t>So Elisha said to her, "</a:t>
            </a:r>
            <a:r>
              <a:rPr lang="en-US" sz="4800" b="1" u="sng" dirty="0" smtClean="0">
                <a:latin typeface="Arial Unicode MS" pitchFamily="34" charset="-128"/>
                <a:ea typeface="Arial Unicode MS" pitchFamily="34" charset="-128"/>
                <a:cs typeface="Arial Unicode MS" pitchFamily="34" charset="-128"/>
              </a:rPr>
              <a:t>What shall I do for you</a:t>
            </a:r>
            <a:r>
              <a:rPr lang="en-US" sz="4800" b="1" dirty="0" smtClean="0">
                <a:latin typeface="Arial Unicode MS" pitchFamily="34" charset="-128"/>
                <a:ea typeface="Arial Unicode MS" pitchFamily="34" charset="-128"/>
                <a:cs typeface="Arial Unicode MS" pitchFamily="34" charset="-128"/>
              </a:rPr>
              <a:t>? Tell me, </a:t>
            </a:r>
            <a:r>
              <a:rPr lang="en-US" sz="4800" b="1" u="sng" dirty="0" smtClean="0">
                <a:latin typeface="Arial Unicode MS" pitchFamily="34" charset="-128"/>
                <a:ea typeface="Arial Unicode MS" pitchFamily="34" charset="-128"/>
                <a:cs typeface="Arial Unicode MS" pitchFamily="34" charset="-128"/>
              </a:rPr>
              <a:t>what do you have in the house</a:t>
            </a:r>
            <a:r>
              <a:rPr lang="en-US" sz="4800" b="1" dirty="0" smtClean="0">
                <a:latin typeface="Arial Unicode MS" pitchFamily="34" charset="-128"/>
                <a:ea typeface="Arial Unicode MS" pitchFamily="34" charset="-128"/>
                <a:cs typeface="Arial Unicode MS" pitchFamily="34" charset="-128"/>
              </a:rPr>
              <a:t>?" And she said, "Your maidservant </a:t>
            </a:r>
            <a:r>
              <a:rPr lang="en-US" sz="4800" b="1" u="sng" dirty="0" smtClean="0">
                <a:latin typeface="Arial Unicode MS" pitchFamily="34" charset="-128"/>
                <a:ea typeface="Arial Unicode MS" pitchFamily="34" charset="-128"/>
                <a:cs typeface="Arial Unicode MS" pitchFamily="34" charset="-128"/>
              </a:rPr>
              <a:t>has nothing in the house but a jar of oil</a:t>
            </a:r>
            <a:r>
              <a:rPr lang="en-US" sz="4800" b="1" u="sng"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What </a:t>
            </a:r>
            <a:r>
              <a:rPr lang="en-US" sz="4800" b="1" dirty="0" smtClean="0">
                <a:latin typeface="Arial Unicode MS" pitchFamily="34" charset="-128"/>
                <a:ea typeface="Arial Unicode MS" pitchFamily="34" charset="-128"/>
                <a:cs typeface="Arial Unicode MS" pitchFamily="34" charset="-128"/>
              </a:rPr>
              <a:t>are your expectations?</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What is it that you desire to accomplish by this conversation?</a:t>
            </a:r>
          </a:p>
          <a:p>
            <a:pPr lvl="0" algn="just"/>
            <a:r>
              <a:rPr lang="en-US" sz="4800" b="1" dirty="0" smtClean="0">
                <a:latin typeface="Arial Unicode MS" pitchFamily="34" charset="-128"/>
                <a:ea typeface="Arial Unicode MS" pitchFamily="34" charset="-128"/>
                <a:cs typeface="Arial Unicode MS" pitchFamily="34" charset="-128"/>
              </a:rPr>
              <a:t>What do you want God to do for you?</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You have to know who to call when trouble comes</a:t>
            </a:r>
            <a:r>
              <a:rPr lang="en-US"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just"/>
            <a:r>
              <a:rPr lang="en-US" sz="4800" b="1" u="sng" dirty="0" smtClean="0">
                <a:solidFill>
                  <a:schemeClr val="bg1"/>
                </a:solidFill>
                <a:latin typeface="Arial Unicode MS" pitchFamily="34" charset="-128"/>
                <a:ea typeface="Arial Unicode MS" pitchFamily="34" charset="-128"/>
                <a:cs typeface="Arial Unicode MS" pitchFamily="34" charset="-128"/>
              </a:rPr>
              <a:t>Lessons </a:t>
            </a:r>
            <a:r>
              <a:rPr lang="en-US" sz="4800" b="1" u="sng" dirty="0" smtClean="0">
                <a:solidFill>
                  <a:schemeClr val="bg1"/>
                </a:solidFill>
                <a:latin typeface="Arial Unicode MS" pitchFamily="34" charset="-128"/>
                <a:ea typeface="Arial Unicode MS" pitchFamily="34" charset="-128"/>
                <a:cs typeface="Arial Unicode MS" pitchFamily="34" charset="-128"/>
              </a:rPr>
              <a:t>learned:</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God is concerned about your shameful and embarrassing situation.</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God is waiting for you to call on Him.</a:t>
            </a:r>
          </a:p>
          <a:p>
            <a:pPr lvl="0" algn="just"/>
            <a:r>
              <a:rPr lang="en-US" sz="4800" b="1" dirty="0" smtClean="0">
                <a:latin typeface="Arial Unicode MS" pitchFamily="34" charset="-128"/>
                <a:ea typeface="Arial Unicode MS" pitchFamily="34" charset="-128"/>
                <a:cs typeface="Arial Unicode MS" pitchFamily="34" charset="-128"/>
              </a:rPr>
              <a:t>The spiritual leaders are to be concerned about the full aspect of the life of the people that God entrusts to them</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God’s </a:t>
            </a:r>
            <a:r>
              <a:rPr lang="en-US" sz="4800" b="1" dirty="0" smtClean="0">
                <a:latin typeface="Arial Unicode MS" pitchFamily="34" charset="-128"/>
                <a:ea typeface="Arial Unicode MS" pitchFamily="34" charset="-128"/>
                <a:cs typeface="Arial Unicode MS" pitchFamily="34" charset="-128"/>
              </a:rPr>
              <a:t>solutions are never common or predictable.</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God has a million plus ways to bring the solution to your problem.</a:t>
            </a:r>
          </a:p>
          <a:p>
            <a:pPr lvl="0" algn="just"/>
            <a:r>
              <a:rPr lang="en-US" sz="4800" b="1" dirty="0" smtClean="0">
                <a:latin typeface="Arial Unicode MS" pitchFamily="34" charset="-128"/>
                <a:ea typeface="Arial Unicode MS" pitchFamily="34" charset="-128"/>
                <a:cs typeface="Arial Unicode MS" pitchFamily="34" charset="-128"/>
              </a:rPr>
              <a:t>God has the solution proportionate to your problem and according to your faith</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en-US" sz="4800" b="1" dirty="0" smtClean="0">
                <a:latin typeface="Arial Unicode MS" pitchFamily="34" charset="-128"/>
                <a:ea typeface="Arial Unicode MS" pitchFamily="34" charset="-128"/>
                <a:cs typeface="Arial Unicode MS" pitchFamily="34" charset="-128"/>
              </a:rPr>
              <a:t>You </a:t>
            </a:r>
            <a:r>
              <a:rPr lang="en-US" sz="4800" b="1" dirty="0" smtClean="0">
                <a:latin typeface="Arial Unicode MS" pitchFamily="34" charset="-128"/>
                <a:ea typeface="Arial Unicode MS" pitchFamily="34" charset="-128"/>
                <a:cs typeface="Arial Unicode MS" pitchFamily="34" charset="-128"/>
              </a:rPr>
              <a:t>don’t forcibly have to see how God will solve your case, but you have to have the faith that He can bring a solution to your problem.</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Heb 11:6 But without faith it is impossible to please Him, for he who comes to God must believe that He is, and that He is a </a:t>
            </a:r>
            <a:r>
              <a:rPr lang="en-US" sz="4800" b="1" dirty="0" err="1" smtClean="0">
                <a:solidFill>
                  <a:schemeClr val="bg1"/>
                </a:solidFill>
                <a:latin typeface="Arial Unicode MS" pitchFamily="34" charset="-128"/>
                <a:ea typeface="Arial Unicode MS" pitchFamily="34" charset="-128"/>
                <a:cs typeface="Arial Unicode MS" pitchFamily="34" charset="-128"/>
              </a:rPr>
              <a:t>rewarder</a:t>
            </a:r>
            <a:r>
              <a:rPr lang="en-US" sz="4800" b="1" dirty="0" smtClean="0">
                <a:solidFill>
                  <a:schemeClr val="bg1"/>
                </a:solidFill>
                <a:latin typeface="Arial Unicode MS" pitchFamily="34" charset="-128"/>
                <a:ea typeface="Arial Unicode MS" pitchFamily="34" charset="-128"/>
                <a:cs typeface="Arial Unicode MS" pitchFamily="34" charset="-128"/>
              </a:rPr>
              <a:t> of those who diligently seek Him.</a:t>
            </a:r>
          </a:p>
          <a:p>
            <a:pPr algn="just"/>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en-US" sz="4800" b="1" dirty="0" smtClean="0">
                <a:solidFill>
                  <a:srgbClr val="0000CC"/>
                </a:solidFill>
              </a:rPr>
              <a:t>WHAT DO YOU HAVE IN YOUR HOUSE?</a:t>
            </a:r>
          </a:p>
          <a:p>
            <a:pPr lvl="0" algn="just"/>
            <a:r>
              <a:rPr lang="en-US" sz="4800" b="1" dirty="0" smtClean="0"/>
              <a:t>You have to do your inventory.</a:t>
            </a:r>
          </a:p>
          <a:p>
            <a:pPr lvl="0" algn="just"/>
            <a:r>
              <a:rPr lang="en-US" sz="4800" b="1" dirty="0" smtClean="0">
                <a:solidFill>
                  <a:srgbClr val="0000CC"/>
                </a:solidFill>
              </a:rPr>
              <a:t>You have to have something for God to work with.</a:t>
            </a:r>
          </a:p>
          <a:p>
            <a:pPr lvl="0" algn="just"/>
            <a:r>
              <a:rPr lang="en-US" sz="4800" b="1" dirty="0" smtClean="0"/>
              <a:t>You have to be honest with yourself and with God.</a:t>
            </a:r>
          </a:p>
          <a:p>
            <a:pPr lvl="0" algn="just"/>
            <a:r>
              <a:rPr lang="en-US" sz="4800" b="1" dirty="0" smtClean="0">
                <a:solidFill>
                  <a:srgbClr val="0000CC"/>
                </a:solidFill>
              </a:rPr>
              <a:t>You have to be a saver.</a:t>
            </a:r>
          </a:p>
          <a:p>
            <a:pPr algn="just">
              <a:buNone/>
            </a:pP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r>
              <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YOU NEED TO BE PROACTIVE IN GOD’S SOLUTION</a:t>
            </a:r>
          </a:p>
          <a:p>
            <a:pPr algn="just"/>
            <a:r>
              <a:rPr lang="en-US" sz="4800" b="1" dirty="0" smtClean="0">
                <a:latin typeface="Arial Unicode MS" pitchFamily="34" charset="-128"/>
                <a:ea typeface="Arial Unicode MS" pitchFamily="34" charset="-128"/>
                <a:cs typeface="Arial Unicode MS" pitchFamily="34" charset="-128"/>
              </a:rPr>
              <a:t>2Ki </a:t>
            </a:r>
            <a:r>
              <a:rPr lang="en-US" sz="4800" b="1" dirty="0" smtClean="0">
                <a:latin typeface="Arial Unicode MS" pitchFamily="34" charset="-128"/>
                <a:ea typeface="Arial Unicode MS" pitchFamily="34" charset="-128"/>
                <a:cs typeface="Arial Unicode MS" pitchFamily="34" charset="-128"/>
              </a:rPr>
              <a:t>4:3-5 </a:t>
            </a:r>
            <a:r>
              <a:rPr lang="en-US" sz="4800" b="1" dirty="0" smtClean="0">
                <a:latin typeface="Arial Unicode MS" pitchFamily="34" charset="-128"/>
                <a:ea typeface="Arial Unicode MS" pitchFamily="34" charset="-128"/>
                <a:cs typeface="Arial Unicode MS" pitchFamily="34" charset="-128"/>
              </a:rPr>
              <a:t>Then he said, "Go, borrow vessels from everywhere, from all your neighbors-empty vessels; do not gather just a few.</a:t>
            </a:r>
          </a:p>
          <a:p>
            <a:pPr algn="just"/>
            <a:r>
              <a:rPr lang="en-US" sz="4800" b="1" dirty="0" smtClean="0">
                <a:latin typeface="Arial Unicode MS" pitchFamily="34" charset="-128"/>
                <a:ea typeface="Arial Unicode MS" pitchFamily="34" charset="-128"/>
                <a:cs typeface="Arial Unicode MS" pitchFamily="34" charset="-128"/>
              </a:rPr>
              <a:t> </a:t>
            </a:r>
            <a:r>
              <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4 "And when you have come in, you shall shut the door behind you and your sons; then pour it into all those vessels, and set aside the full ones</a:t>
            </a:r>
            <a:r>
              <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endPar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5 </a:t>
            </a:r>
            <a:r>
              <a:rPr lang="en-US" sz="48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So she went from him and shut the door behind her and her sons, who brought the vessels to her; and she poured it out.</a:t>
            </a:r>
          </a:p>
          <a:p>
            <a:pPr algn="just"/>
            <a:r>
              <a:rPr lang="en-US" sz="4800" b="1" u="sng" dirty="0" smtClean="0">
                <a:solidFill>
                  <a:srgbClr val="FFFF00"/>
                </a:solidFill>
                <a:latin typeface="Arial Unicode MS" pitchFamily="34" charset="-128"/>
                <a:ea typeface="Arial Unicode MS" pitchFamily="34" charset="-128"/>
                <a:cs typeface="Arial Unicode MS" pitchFamily="34" charset="-128"/>
              </a:rPr>
              <a:t>Lessons learned:</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God has no </a:t>
            </a:r>
            <a:r>
              <a:rPr lang="en-US" sz="4800" b="1" dirty="0" err="1" smtClean="0">
                <a:latin typeface="Arial Unicode MS" pitchFamily="34" charset="-128"/>
                <a:ea typeface="Arial Unicode MS" pitchFamily="34" charset="-128"/>
                <a:cs typeface="Arial Unicode MS" pitchFamily="34" charset="-128"/>
              </a:rPr>
              <a:t>intyention</a:t>
            </a:r>
            <a:r>
              <a:rPr lang="en-US" sz="4800" b="1" dirty="0" smtClean="0">
                <a:latin typeface="Arial Unicode MS" pitchFamily="34" charset="-128"/>
                <a:ea typeface="Arial Unicode MS" pitchFamily="34" charset="-128"/>
                <a:cs typeface="Arial Unicode MS" pitchFamily="34" charset="-128"/>
              </a:rPr>
              <a:t> </a:t>
            </a:r>
            <a:r>
              <a:rPr lang="en-US" sz="4800" b="1" dirty="0" smtClean="0">
                <a:latin typeface="Arial Unicode MS" pitchFamily="34" charset="-128"/>
                <a:ea typeface="Arial Unicode MS" pitchFamily="34" charset="-128"/>
                <a:cs typeface="Arial Unicode MS" pitchFamily="34" charset="-128"/>
              </a:rPr>
              <a:t>to publicize your situation to the whole world. </a:t>
            </a:r>
            <a:r>
              <a:rPr lang="fr-FR" sz="4800" b="1" dirty="0" smtClean="0">
                <a:latin typeface="Arial Unicode MS" pitchFamily="34" charset="-128"/>
                <a:ea typeface="Arial Unicode MS" pitchFamily="34" charset="-128"/>
                <a:cs typeface="Arial Unicode MS" pitchFamily="34" charset="-128"/>
              </a:rPr>
              <a:t>(Close </a:t>
            </a:r>
            <a:r>
              <a:rPr lang="fr-FR" sz="4800" b="1" dirty="0" err="1" smtClean="0">
                <a:latin typeface="Arial Unicode MS" pitchFamily="34" charset="-128"/>
                <a:ea typeface="Arial Unicode MS" pitchFamily="34" charset="-128"/>
                <a:cs typeface="Arial Unicode MS" pitchFamily="34" charset="-128"/>
              </a:rPr>
              <a:t>your</a:t>
            </a:r>
            <a:r>
              <a:rPr lang="fr-FR" sz="4800" b="1" dirty="0" smtClean="0">
                <a:latin typeface="Arial Unicode MS" pitchFamily="34" charset="-128"/>
                <a:ea typeface="Arial Unicode MS" pitchFamily="34" charset="-128"/>
                <a:cs typeface="Arial Unicode MS" pitchFamily="34" charset="-128"/>
              </a:rPr>
              <a:t> </a:t>
            </a:r>
            <a:r>
              <a:rPr lang="fr-FR" sz="4800" b="1" dirty="0" err="1" smtClean="0">
                <a:latin typeface="Arial Unicode MS" pitchFamily="34" charset="-128"/>
                <a:ea typeface="Arial Unicode MS" pitchFamily="34" charset="-128"/>
                <a:cs typeface="Arial Unicode MS" pitchFamily="34" charset="-128"/>
              </a:rPr>
              <a:t>doors</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God will often want you to be active in the </a:t>
            </a:r>
            <a:r>
              <a:rPr lang="en-US" sz="4800" b="1" dirty="0" smtClean="0">
                <a:solidFill>
                  <a:srgbClr val="FFFF00"/>
                </a:solidFill>
                <a:latin typeface="Arial Unicode MS" pitchFamily="34" charset="-128"/>
                <a:ea typeface="Arial Unicode MS" pitchFamily="34" charset="-128"/>
                <a:cs typeface="Arial Unicode MS" pitchFamily="34" charset="-128"/>
              </a:rPr>
              <a:t>solution</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800" b="1" dirty="0" smtClean="0">
                <a:latin typeface="Arial Unicode MS" pitchFamily="34" charset="-128"/>
                <a:ea typeface="Arial Unicode MS" pitchFamily="34" charset="-128"/>
                <a:cs typeface="Arial Unicode MS" pitchFamily="34" charset="-128"/>
              </a:rPr>
              <a:t>The </a:t>
            </a:r>
            <a:r>
              <a:rPr lang="en-US" sz="4800" b="1" dirty="0" smtClean="0">
                <a:latin typeface="Arial Unicode MS" pitchFamily="34" charset="-128"/>
                <a:ea typeface="Arial Unicode MS" pitchFamily="34" charset="-128"/>
                <a:cs typeface="Arial Unicode MS" pitchFamily="34" charset="-128"/>
              </a:rPr>
              <a:t>wife of the prophet had to negotiate with the lender</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She had to find the man of God</a:t>
            </a:r>
          </a:p>
          <a:p>
            <a:pPr lvl="0" algn="just"/>
            <a:r>
              <a:rPr lang="en-US" sz="4800" b="1" dirty="0" smtClean="0">
                <a:latin typeface="Arial Unicode MS" pitchFamily="34" charset="-128"/>
                <a:ea typeface="Arial Unicode MS" pitchFamily="34" charset="-128"/>
                <a:cs typeface="Arial Unicode MS" pitchFamily="34" charset="-128"/>
              </a:rPr>
              <a:t>She had to go and barrow the </a:t>
            </a:r>
            <a:r>
              <a:rPr lang="en-US" sz="4800" b="1" dirty="0" smtClean="0">
                <a:latin typeface="Arial Unicode MS" pitchFamily="34" charset="-128"/>
                <a:ea typeface="Arial Unicode MS" pitchFamily="34" charset="-128"/>
                <a:cs typeface="Arial Unicode MS" pitchFamily="34" charset="-128"/>
              </a:rPr>
              <a:t>containers.</a:t>
            </a:r>
            <a:endParaRPr lang="en-US" sz="4800" b="1" dirty="0" smtClean="0">
              <a:latin typeface="Arial Unicode MS" pitchFamily="34" charset="-128"/>
              <a:ea typeface="Arial Unicode MS" pitchFamily="34" charset="-128"/>
              <a:cs typeface="Arial Unicode MS" pitchFamily="34" charset="-128"/>
            </a:endParaRP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She had to get her sons involved in the </a:t>
            </a:r>
            <a:r>
              <a:rPr lang="en-US" sz="4800" b="1" dirty="0" smtClean="0">
                <a:solidFill>
                  <a:srgbClr val="FFFF00"/>
                </a:solidFill>
                <a:latin typeface="Arial Unicode MS" pitchFamily="34" charset="-128"/>
                <a:ea typeface="Arial Unicode MS" pitchFamily="34" charset="-128"/>
                <a:cs typeface="Arial Unicode MS" pitchFamily="34" charset="-128"/>
              </a:rPr>
              <a:t>process.</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She had to follow the strict instructions of the prophet</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800" b="1" dirty="0" smtClean="0">
                <a:latin typeface="Arial Unicode MS" pitchFamily="34" charset="-128"/>
                <a:ea typeface="Arial Unicode MS" pitchFamily="34" charset="-128"/>
                <a:cs typeface="Arial Unicode MS" pitchFamily="34" charset="-128"/>
              </a:rPr>
              <a:t>She </a:t>
            </a:r>
            <a:r>
              <a:rPr lang="en-US" sz="4800" b="1" dirty="0" smtClean="0">
                <a:latin typeface="Arial Unicode MS" pitchFamily="34" charset="-128"/>
                <a:ea typeface="Arial Unicode MS" pitchFamily="34" charset="-128"/>
                <a:cs typeface="Arial Unicode MS" pitchFamily="34" charset="-128"/>
              </a:rPr>
              <a:t>had to close her doors.</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She had to do the pouring of the oil.</a:t>
            </a:r>
          </a:p>
          <a:p>
            <a:pPr lvl="0" algn="just"/>
            <a:r>
              <a:rPr lang="en-US" sz="4800" b="1" dirty="0" smtClean="0">
                <a:latin typeface="Arial Unicode MS" pitchFamily="34" charset="-128"/>
                <a:ea typeface="Arial Unicode MS" pitchFamily="34" charset="-128"/>
                <a:cs typeface="Arial Unicode MS" pitchFamily="34" charset="-128"/>
              </a:rPr>
              <a:t>She had to go and sell the oil</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She had to repay the debt.</a:t>
            </a:r>
          </a:p>
          <a:p>
            <a:pPr lvl="0" algn="just"/>
            <a:r>
              <a:rPr lang="en-US" sz="4800" b="1" dirty="0" smtClean="0">
                <a:latin typeface="Arial Unicode MS" pitchFamily="34" charset="-128"/>
                <a:ea typeface="Arial Unicode MS" pitchFamily="34" charset="-128"/>
                <a:cs typeface="Arial Unicode MS" pitchFamily="34" charset="-128"/>
              </a:rPr>
              <a:t>She had to manage the rest of the money to prevent further financial catastrophes.</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She had to know that it was a once and for all favor. </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sz="4800" b="1" u="sng" dirty="0" smtClean="0">
                <a:solidFill>
                  <a:srgbClr val="0000CC"/>
                </a:solidFill>
                <a:latin typeface="Arial Unicode MS" pitchFamily="34" charset="-128"/>
                <a:ea typeface="Arial Unicode MS" pitchFamily="34" charset="-128"/>
                <a:cs typeface="Arial Unicode MS" pitchFamily="34" charset="-128"/>
              </a:rPr>
              <a:t>Lessons learned:</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Certain interventions of God are only for emergency situations and not a normative way to respond to life.</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Don’t wait for a miracle for all your problems.</a:t>
            </a:r>
          </a:p>
          <a:p>
            <a:pPr lvl="0" algn="just"/>
            <a:r>
              <a:rPr lang="en-US" sz="4800" b="1" dirty="0" smtClean="0">
                <a:latin typeface="Arial Unicode MS" pitchFamily="34" charset="-128"/>
                <a:ea typeface="Arial Unicode MS" pitchFamily="34" charset="-128"/>
                <a:cs typeface="Arial Unicode MS" pitchFamily="34" charset="-128"/>
              </a:rPr>
              <a:t>Don’t plan for a miracle unless God instructed you</a:t>
            </a:r>
            <a:r>
              <a:rPr lang="en-US"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lvl="0" algn="just"/>
            <a:r>
              <a:rPr lang="en-US" sz="4800" b="1" dirty="0" smtClean="0">
                <a:latin typeface="Arial Unicode MS" pitchFamily="34" charset="-128"/>
                <a:ea typeface="Arial Unicode MS" pitchFamily="34" charset="-128"/>
                <a:cs typeface="Arial Unicode MS" pitchFamily="34" charset="-128"/>
              </a:rPr>
              <a:t>God </a:t>
            </a:r>
            <a:r>
              <a:rPr lang="en-US" sz="4800" b="1" dirty="0" smtClean="0">
                <a:latin typeface="Arial Unicode MS" pitchFamily="34" charset="-128"/>
                <a:ea typeface="Arial Unicode MS" pitchFamily="34" charset="-128"/>
                <a:cs typeface="Arial Unicode MS" pitchFamily="34" charset="-128"/>
              </a:rPr>
              <a:t>wants you to use your common sense for common situations.</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God wants you to live within your </a:t>
            </a:r>
            <a:r>
              <a:rPr lang="en-US" sz="4800" b="1" dirty="0" smtClean="0">
                <a:solidFill>
                  <a:srgbClr val="0000CC"/>
                </a:solidFill>
                <a:latin typeface="Arial Unicode MS" pitchFamily="34" charset="-128"/>
                <a:ea typeface="Arial Unicode MS" pitchFamily="34" charset="-128"/>
                <a:cs typeface="Arial Unicode MS" pitchFamily="34" charset="-128"/>
              </a:rPr>
              <a:t>budget.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God wants you to think on how your decisions might affect your children.</a:t>
            </a:r>
          </a:p>
          <a:p>
            <a:pPr lvl="0" algn="just"/>
            <a:r>
              <a:rPr lang="en-US" sz="4800" b="1" dirty="0" smtClean="0">
                <a:solidFill>
                  <a:srgbClr val="0000CC"/>
                </a:solidFill>
                <a:latin typeface="Arial Unicode MS" pitchFamily="34" charset="-128"/>
                <a:ea typeface="Arial Unicode MS" pitchFamily="34" charset="-128"/>
                <a:cs typeface="Arial Unicode MS" pitchFamily="34" charset="-128"/>
              </a:rPr>
              <a:t>God wants you to know that you can always run to him at all times and in all situations.</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400" b="1" u="sng" dirty="0" smtClean="0">
                <a:solidFill>
                  <a:srgbClr val="0000CC"/>
                </a:solidFill>
                <a:latin typeface="Arial Unicode MS" pitchFamily="34" charset="-128"/>
                <a:ea typeface="Arial Unicode MS" pitchFamily="34" charset="-128"/>
                <a:cs typeface="Arial Unicode MS" pitchFamily="34" charset="-128"/>
              </a:rPr>
              <a:t>Faith Lessons learned:</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2Ki 4:2 So Elisha said to her, "What shall I do for you? Tell me, what do you have in the house?" And she said, "Your maidservant has nothing in the house but a jar of oil."</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 3 Then he said, "Go, borrow vessels from everywhere, from all your neighbors-empty vessels; do not gather just a few.</a:t>
            </a:r>
            <a:r>
              <a:rPr lang="en-US" sz="4400" b="1" i="1" dirty="0" smtClean="0">
                <a:solidFill>
                  <a:srgbClr val="0000CC"/>
                </a:solidFill>
                <a:latin typeface="Arial Unicode MS" pitchFamily="34" charset="-128"/>
                <a:ea typeface="Arial Unicode MS" pitchFamily="34" charset="-128"/>
                <a:cs typeface="Arial Unicode MS" pitchFamily="34" charset="-128"/>
              </a:rPr>
              <a:t>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can use any medium to bring solution to your problem. (Oil, water, bread, fish, cane, stone, etc..)</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A servant of God must have full confidence in God.</a:t>
            </a:r>
          </a:p>
          <a:p>
            <a:pPr lvl="0" algn="just"/>
            <a:r>
              <a:rPr lang="en-US" sz="4400" b="1" dirty="0" smtClean="0">
                <a:latin typeface="Arial Unicode MS" pitchFamily="34" charset="-128"/>
                <a:ea typeface="Arial Unicode MS" pitchFamily="34" charset="-128"/>
                <a:cs typeface="Arial Unicode MS" pitchFamily="34" charset="-128"/>
              </a:rPr>
              <a:t>A servant of God must believe that nothing is impossible to God.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A servant of God must not draw from common sense to project how God will respond to a situation.</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takes no pleasure in seeing His children living in shame, or lack, or despair.</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God has more solution than your problem than you can ever imagine.</a:t>
            </a:r>
          </a:p>
          <a:p>
            <a:pPr lvl="0" algn="just"/>
            <a:r>
              <a:rPr lang="en-US" sz="4400" b="1" dirty="0" smtClean="0">
                <a:latin typeface="Arial Unicode MS" pitchFamily="34" charset="-128"/>
                <a:ea typeface="Arial Unicode MS" pitchFamily="34" charset="-128"/>
                <a:cs typeface="Arial Unicode MS" pitchFamily="34" charset="-128"/>
              </a:rPr>
              <a:t>Do not venture in debt without consulting God.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Don’t just accept the verdict when you serve such a mighty God.</a:t>
            </a:r>
          </a:p>
          <a:p>
            <a:pPr lvl="0" algn="just"/>
            <a:r>
              <a:rPr lang="en-US" sz="4400" b="1" dirty="0" smtClean="0">
                <a:latin typeface="Arial Unicode MS" pitchFamily="34" charset="-128"/>
                <a:ea typeface="Arial Unicode MS" pitchFamily="34" charset="-128"/>
                <a:cs typeface="Arial Unicode MS" pitchFamily="34" charset="-128"/>
              </a:rPr>
              <a:t>Have respect for the men of God.</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CONCLUSION</a:t>
            </a:r>
          </a:p>
          <a:p>
            <a:pPr lvl="0" algn="just"/>
            <a:r>
              <a:rPr lang="en-US" sz="4400" b="1" dirty="0" smtClean="0">
                <a:latin typeface="Arial Unicode MS" pitchFamily="34" charset="-128"/>
                <a:ea typeface="Arial Unicode MS" pitchFamily="34" charset="-128"/>
                <a:cs typeface="Arial Unicode MS" pitchFamily="34" charset="-128"/>
              </a:rPr>
              <a:t>Call on God whether or not you are guilty for the mess you are in.</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Do not feel disowned by God when you face adverse circumstances in life.</a:t>
            </a:r>
          </a:p>
          <a:p>
            <a:pPr lvl="0" algn="just"/>
            <a:r>
              <a:rPr lang="en-US" sz="4400" b="1" dirty="0" smtClean="0">
                <a:latin typeface="Arial Unicode MS" pitchFamily="34" charset="-128"/>
                <a:ea typeface="Arial Unicode MS" pitchFamily="34" charset="-128"/>
                <a:cs typeface="Arial Unicode MS" pitchFamily="34" charset="-128"/>
              </a:rPr>
              <a:t>God cares for the family of his servants even after their death.</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Think always of the ramification it will have on those you are associated with when you get in debt</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Remember </a:t>
            </a:r>
            <a:r>
              <a:rPr lang="en-US" sz="4400" b="1" dirty="0" smtClean="0">
                <a:latin typeface="Arial Unicode MS" pitchFamily="34" charset="-128"/>
                <a:ea typeface="Arial Unicode MS" pitchFamily="34" charset="-128"/>
                <a:cs typeface="Arial Unicode MS" pitchFamily="34" charset="-128"/>
              </a:rPr>
              <a:t>that the Bible says that </a:t>
            </a:r>
            <a:r>
              <a:rPr lang="en-US" sz="4400" b="1" u="sng" dirty="0" smtClean="0">
                <a:latin typeface="Arial Unicode MS" pitchFamily="34" charset="-128"/>
                <a:ea typeface="Arial Unicode MS" pitchFamily="34" charset="-128"/>
                <a:cs typeface="Arial Unicode MS" pitchFamily="34" charset="-128"/>
              </a:rPr>
              <a:t>the borrower is servant to the lender</a:t>
            </a:r>
            <a:r>
              <a:rPr lang="en-US" sz="4400" b="1" dirty="0" smtClean="0">
                <a:latin typeface="Arial Unicode MS" pitchFamily="34" charset="-128"/>
                <a:ea typeface="Arial Unicode MS" pitchFamily="34" charset="-128"/>
                <a:cs typeface="Arial Unicode MS" pitchFamily="34" charset="-128"/>
              </a:rPr>
              <a:t>.</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Claim on the promises of God in your time of need.</a:t>
            </a:r>
          </a:p>
          <a:p>
            <a:pPr algn="just"/>
            <a:r>
              <a:rPr lang="en-US" sz="4400" b="1" dirty="0" smtClean="0">
                <a:latin typeface="Arial Unicode MS" pitchFamily="34" charset="-128"/>
                <a:ea typeface="Arial Unicode MS" pitchFamily="34" charset="-128"/>
                <a:cs typeface="Arial Unicode MS" pitchFamily="34" charset="-128"/>
              </a:rPr>
              <a:t>Ps 37:25 I have been young, and now am old; Yet I have not seen the righteous forsaken, Nor his descendants begging bread.</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Pr 24:16 For a righteous man may fall seven times And rise again, But the wicked shall fall by calamity</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b="1" dirty="0" smtClean="0">
                <a:solidFill>
                  <a:srgbClr val="0000CC"/>
                </a:solidFill>
                <a:latin typeface="Arial Unicode MS" pitchFamily="34" charset="-128"/>
                <a:ea typeface="Arial Unicode MS" pitchFamily="34" charset="-128"/>
                <a:cs typeface="Arial Unicode MS" pitchFamily="34" charset="-128"/>
              </a:rPr>
              <a:t>Psalm </a:t>
            </a:r>
            <a:r>
              <a:rPr lang="en-US" sz="4400" b="1" dirty="0" smtClean="0">
                <a:solidFill>
                  <a:srgbClr val="0000CC"/>
                </a:solidFill>
                <a:latin typeface="Arial Unicode MS" pitchFamily="34" charset="-128"/>
                <a:ea typeface="Arial Unicode MS" pitchFamily="34" charset="-128"/>
                <a:cs typeface="Arial Unicode MS" pitchFamily="34" charset="-128"/>
              </a:rPr>
              <a:t>34: 1-9, 17-19</a:t>
            </a:r>
          </a:p>
          <a:p>
            <a:pPr algn="just"/>
            <a:r>
              <a:rPr lang="en-US" sz="4400" b="1" dirty="0" smtClean="0">
                <a:latin typeface="Arial Unicode MS" pitchFamily="34" charset="-128"/>
                <a:ea typeface="Arial Unicode MS" pitchFamily="34" charset="-128"/>
                <a:cs typeface="Arial Unicode MS" pitchFamily="34" charset="-128"/>
              </a:rPr>
              <a:t>Ps 34:1 ¶ &lt;&lt;A Psalm of David when he pretended madness before </a:t>
            </a:r>
            <a:r>
              <a:rPr lang="en-US" sz="4400" b="1" dirty="0" err="1" smtClean="0">
                <a:latin typeface="Arial Unicode MS" pitchFamily="34" charset="-128"/>
                <a:ea typeface="Arial Unicode MS" pitchFamily="34" charset="-128"/>
                <a:cs typeface="Arial Unicode MS" pitchFamily="34" charset="-128"/>
              </a:rPr>
              <a:t>Abimelech</a:t>
            </a:r>
            <a:r>
              <a:rPr lang="en-US" sz="4400" b="1" dirty="0" smtClean="0">
                <a:latin typeface="Arial Unicode MS" pitchFamily="34" charset="-128"/>
                <a:ea typeface="Arial Unicode MS" pitchFamily="34" charset="-128"/>
                <a:cs typeface="Arial Unicode MS" pitchFamily="34" charset="-128"/>
              </a:rPr>
              <a:t>, who drove him away, and he departed.&gt;&gt; I will bless the LORD at all times; His praise shall continually be in my mouth.</a:t>
            </a: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000CC"/>
                </a:solidFill>
                <a:latin typeface="Arial Unicode MS" pitchFamily="34" charset="-128"/>
                <a:ea typeface="Arial Unicode MS" pitchFamily="34" charset="-128"/>
                <a:cs typeface="Arial Unicode MS" pitchFamily="34" charset="-128"/>
              </a:rPr>
              <a:t>2 My soul shall make its boast in the LORD; The humble shall hear of it and be glad.</a:t>
            </a:r>
          </a:p>
          <a:p>
            <a:pPr algn="just"/>
            <a:r>
              <a:rPr lang="en-US" sz="4400" b="1" dirty="0" smtClean="0">
                <a:latin typeface="Arial Unicode MS" pitchFamily="34" charset="-128"/>
                <a:ea typeface="Arial Unicode MS" pitchFamily="34" charset="-128"/>
                <a:cs typeface="Arial Unicode MS" pitchFamily="34" charset="-128"/>
              </a:rPr>
              <a:t> 3 Oh, magnify the LORD with me, And let us exalt His name together.</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en-US" sz="4400" b="1" dirty="0" smtClean="0">
                <a:latin typeface="Arial Unicode MS" pitchFamily="34" charset="-128"/>
                <a:ea typeface="Arial Unicode MS" pitchFamily="34" charset="-128"/>
                <a:cs typeface="Arial Unicode MS" pitchFamily="34" charset="-128"/>
              </a:rPr>
              <a:t>4 </a:t>
            </a:r>
            <a:r>
              <a:rPr lang="en-US" sz="4400" b="1" dirty="0" smtClean="0">
                <a:latin typeface="Arial Unicode MS" pitchFamily="34" charset="-128"/>
                <a:ea typeface="Arial Unicode MS" pitchFamily="34" charset="-128"/>
                <a:cs typeface="Arial Unicode MS" pitchFamily="34" charset="-128"/>
              </a:rPr>
              <a:t>I sought the LORD, and He heard me, And delivered me from all my fears.</a:t>
            </a: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000CC"/>
                </a:solidFill>
                <a:latin typeface="Arial Unicode MS" pitchFamily="34" charset="-128"/>
                <a:ea typeface="Arial Unicode MS" pitchFamily="34" charset="-128"/>
                <a:cs typeface="Arial Unicode MS" pitchFamily="34" charset="-128"/>
              </a:rPr>
              <a:t>5 They looked to Him and were radiant, And their faces were not ashamed.</a:t>
            </a:r>
          </a:p>
          <a:p>
            <a:pPr algn="just"/>
            <a:r>
              <a:rPr lang="en-US" sz="4400" b="1" dirty="0" smtClean="0">
                <a:latin typeface="Arial Unicode MS" pitchFamily="34" charset="-128"/>
                <a:ea typeface="Arial Unicode MS" pitchFamily="34" charset="-128"/>
                <a:cs typeface="Arial Unicode MS" pitchFamily="34" charset="-128"/>
              </a:rPr>
              <a:t> 6 This poor man cried out, and the LORD heard him, And saved him out of all his troubles.</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 7 The angel of the LORD encamps all around those who fear Him, And delivers them</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8 </a:t>
            </a:r>
            <a:r>
              <a:rPr lang="en-US" sz="4400" b="1" dirty="0" smtClean="0">
                <a:latin typeface="Arial Unicode MS" pitchFamily="34" charset="-128"/>
                <a:ea typeface="Arial Unicode MS" pitchFamily="34" charset="-128"/>
                <a:cs typeface="Arial Unicode MS" pitchFamily="34" charset="-128"/>
              </a:rPr>
              <a:t>Oh, taste and see that the LORD is good; Blessed is the man who trusts in Him!</a:t>
            </a:r>
          </a:p>
          <a:p>
            <a:pPr algn="just"/>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000CC"/>
                </a:solidFill>
                <a:latin typeface="Arial Unicode MS" pitchFamily="34" charset="-128"/>
                <a:ea typeface="Arial Unicode MS" pitchFamily="34" charset="-128"/>
                <a:cs typeface="Arial Unicode MS" pitchFamily="34" charset="-128"/>
              </a:rPr>
              <a:t>9 Oh, fear the LORD, you His saints! There is no want to those who fear Him.</a:t>
            </a:r>
          </a:p>
          <a:p>
            <a:pPr algn="just"/>
            <a:r>
              <a:rPr lang="en-US" sz="4400" b="1" dirty="0" smtClean="0">
                <a:latin typeface="Arial Unicode MS" pitchFamily="34" charset="-128"/>
                <a:ea typeface="Arial Unicode MS" pitchFamily="34" charset="-128"/>
                <a:cs typeface="Arial Unicode MS" pitchFamily="34" charset="-128"/>
              </a:rPr>
              <a:t>17 The righteous cry out, and the LORD hears, And delivers them out of all their troubles.</a:t>
            </a: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18 </a:t>
            </a:r>
            <a:r>
              <a:rPr lang="en-US" sz="4400" b="1" dirty="0" smtClean="0">
                <a:latin typeface="Arial Unicode MS" pitchFamily="34" charset="-128"/>
                <a:ea typeface="Arial Unicode MS" pitchFamily="34" charset="-128"/>
                <a:cs typeface="Arial Unicode MS" pitchFamily="34" charset="-128"/>
              </a:rPr>
              <a:t>The LORD is near to those who have a broken heart, And saves such as have a contrite spirit.</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 19 Many are the afflictions of the righteous, But the LORD delivers him out of them all.</a:t>
            </a:r>
          </a:p>
          <a:p>
            <a:pPr algn="r"/>
            <a:r>
              <a:rPr lang="fr-FR" sz="4400" b="1" i="1" dirty="0" smtClean="0">
                <a:latin typeface="Arial Unicode MS" pitchFamily="34" charset="-128"/>
                <a:ea typeface="Arial Unicode MS" pitchFamily="34" charset="-128"/>
                <a:cs typeface="Arial Unicode MS" pitchFamily="34" charset="-128"/>
              </a:rPr>
              <a:t> AMEN!</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9955</TotalTime>
  <Words>2022</Words>
  <Application>Microsoft Office PowerPoint</Application>
  <PresentationFormat>On-screen Show (4:3)</PresentationFormat>
  <Paragraphs>127</Paragraphs>
  <Slides>34</Slides>
  <Notes>6</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CHRIST THE ROCK CONGREGATION SUNDAY JANUARY 22TH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42</cp:revision>
  <dcterms:created xsi:type="dcterms:W3CDTF">2022-11-04T00:47:37Z</dcterms:created>
  <dcterms:modified xsi:type="dcterms:W3CDTF">2023-01-19T01:35:01Z</dcterms:modified>
</cp:coreProperties>
</file>