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8" r:id="rId2"/>
    <p:sldId id="259" r:id="rId3"/>
    <p:sldId id="491" r:id="rId4"/>
    <p:sldId id="492" r:id="rId5"/>
    <p:sldId id="493" r:id="rId6"/>
    <p:sldId id="486" r:id="rId7"/>
    <p:sldId id="494" r:id="rId8"/>
    <p:sldId id="487" r:id="rId9"/>
    <p:sldId id="495" r:id="rId10"/>
    <p:sldId id="496" r:id="rId11"/>
    <p:sldId id="488" r:id="rId12"/>
    <p:sldId id="497" r:id="rId13"/>
    <p:sldId id="490" r:id="rId14"/>
    <p:sldId id="498" r:id="rId15"/>
    <p:sldId id="489" r:id="rId16"/>
    <p:sldId id="499"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99FF66"/>
    <a:srgbClr val="481F67"/>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1" autoAdjust="0"/>
    <p:restoredTop sz="94576" autoAdjust="0"/>
  </p:normalViewPr>
  <p:slideViewPr>
    <p:cSldViewPr>
      <p:cViewPr varScale="1">
        <p:scale>
          <a:sx n="69" d="100"/>
          <a:sy n="69" d="100"/>
        </p:scale>
        <p:origin x="-1104" y="-14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E1FF47-37A7-4FDF-A030-5721B9666626}" type="datetimeFigureOut">
              <a:rPr lang="en-US" smtClean="0"/>
              <a:pPr/>
              <a:t>1/28/2023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DA676E-6649-492B-BD11-7D3B2DE3E8D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913EDA-7D0E-40B0-B7FE-FB6FDE79C664}" type="datetimeFigureOut">
              <a:rPr lang="en-US" smtClean="0"/>
              <a:pPr/>
              <a:t>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C913EDA-7D0E-40B0-B7FE-FB6FDE79C664}" type="datetimeFigureOut">
              <a:rPr lang="en-US" smtClean="0"/>
              <a:pPr/>
              <a:t>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C913EDA-7D0E-40B0-B7FE-FB6FDE79C664}" type="datetimeFigureOut">
              <a:rPr lang="en-US" smtClean="0"/>
              <a:pPr/>
              <a:t>1/28/2023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C913EDA-7D0E-40B0-B7FE-FB6FDE79C664}" type="datetimeFigureOut">
              <a:rPr lang="en-US" smtClean="0"/>
              <a:pPr/>
              <a:t>1/28/2023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913EDA-7D0E-40B0-B7FE-FB6FDE79C664}" type="datetimeFigureOut">
              <a:rPr lang="en-US" smtClean="0"/>
              <a:pPr/>
              <a:t>1/28/2023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913EDA-7D0E-40B0-B7FE-FB6FDE79C664}" type="datetimeFigureOut">
              <a:rPr lang="en-US" smtClean="0"/>
              <a:pPr/>
              <a:t>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913EDA-7D0E-40B0-B7FE-FB6FDE79C664}" type="datetimeFigureOut">
              <a:rPr lang="en-US" smtClean="0"/>
              <a:pPr/>
              <a:t>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913EDA-7D0E-40B0-B7FE-FB6FDE79C664}" type="datetimeFigureOut">
              <a:rPr lang="en-US" smtClean="0"/>
              <a:pPr/>
              <a:t>1/28/2023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BA7178-4AB4-4E2E-A0F0-676B07ACA7F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accent6">
              <a:lumMod val="60000"/>
              <a:lumOff val="40000"/>
            </a:schemeClr>
          </a:solidFill>
          <a:ln/>
        </p:spPr>
        <p:style>
          <a:lnRef idx="3">
            <a:schemeClr val="lt1"/>
          </a:lnRef>
          <a:fillRef idx="1">
            <a:schemeClr val="dk1"/>
          </a:fillRef>
          <a:effectRef idx="1">
            <a:schemeClr val="dk1"/>
          </a:effectRef>
          <a:fontRef idx="minor">
            <a:schemeClr val="lt1"/>
          </a:fontRef>
        </p:style>
        <p:txBody>
          <a:bodyPr>
            <a:normAutofit fontScale="90000"/>
          </a:bodyPr>
          <a:lstStyle/>
          <a:p>
            <a:r>
              <a:rPr lang="en-US" b="1" dirty="0" smtClean="0">
                <a:solidFill>
                  <a:schemeClr val="tx1"/>
                </a:solidFill>
              </a:rPr>
              <a:t>CHRIST THE ROCK CONGREGATION</a:t>
            </a:r>
            <a:r>
              <a:rPr lang="en-US" b="1" dirty="0" smtClean="0">
                <a:solidFill>
                  <a:schemeClr val="bg1"/>
                </a:solidFill>
              </a:rPr>
              <a:t/>
            </a:r>
            <a:br>
              <a:rPr lang="en-US" b="1" dirty="0" smtClean="0">
                <a:solidFill>
                  <a:schemeClr val="bg1"/>
                </a:solidFill>
              </a:rPr>
            </a:br>
            <a:r>
              <a:rPr lang="en-US" b="1" dirty="0" smtClean="0">
                <a:solidFill>
                  <a:srgbClr val="0D069A"/>
                </a:solidFill>
              </a:rPr>
              <a:t>DIMANCHE </a:t>
            </a:r>
            <a:r>
              <a:rPr lang="en-US" b="1" dirty="0" smtClean="0">
                <a:solidFill>
                  <a:srgbClr val="0D069A"/>
                </a:solidFill>
              </a:rPr>
              <a:t>29</a:t>
            </a:r>
            <a:r>
              <a:rPr lang="en-US" b="1" dirty="0" smtClean="0">
                <a:solidFill>
                  <a:srgbClr val="0D069A"/>
                </a:solidFill>
              </a:rPr>
              <a:t> </a:t>
            </a:r>
            <a:r>
              <a:rPr lang="en-US" b="1" dirty="0" smtClean="0">
                <a:solidFill>
                  <a:srgbClr val="0D069A"/>
                </a:solidFill>
              </a:rPr>
              <a:t>JANVIER 2023 </a:t>
            </a:r>
            <a:r>
              <a:rPr lang="en-US" b="1" dirty="0" smtClean="0">
                <a:solidFill>
                  <a:schemeClr val="bg1"/>
                </a:solidFill>
              </a:rPr>
              <a:t/>
            </a:r>
            <a:br>
              <a:rPr lang="en-US" b="1" dirty="0" smtClean="0">
                <a:solidFill>
                  <a:schemeClr val="bg1"/>
                </a:solidFill>
              </a:rPr>
            </a:br>
            <a:r>
              <a:rPr lang="en-US" b="1" dirty="0" smtClean="0">
                <a:solidFill>
                  <a:srgbClr val="FF0000"/>
                </a:solidFill>
              </a:rPr>
              <a:t>Sermon par Pasteur</a:t>
            </a:r>
            <a:r>
              <a:rPr lang="en-US" b="1" dirty="0" smtClean="0">
                <a:solidFill>
                  <a:schemeClr val="bg1"/>
                </a:solidFill>
              </a:rPr>
              <a:t/>
            </a:r>
            <a:br>
              <a:rPr lang="en-US" b="1" dirty="0" smtClean="0">
                <a:solidFill>
                  <a:schemeClr val="bg1"/>
                </a:solidFill>
              </a:rPr>
            </a:br>
            <a:r>
              <a:rPr lang="en-US" b="1" dirty="0" smtClean="0">
                <a:solidFill>
                  <a:srgbClr val="0D069A"/>
                </a:solidFill>
              </a:rPr>
              <a:t>DAMBREVILLE  CHERY</a:t>
            </a:r>
            <a:endParaRPr lang="en-US" dirty="0">
              <a:solidFill>
                <a:srgbClr val="0D069A"/>
              </a:solidFill>
            </a:endParaRPr>
          </a:p>
        </p:txBody>
      </p:sp>
      <p:sp>
        <p:nvSpPr>
          <p:cNvPr id="3" name="Subtitle 2"/>
          <p:cNvSpPr>
            <a:spLocks noGrp="1"/>
          </p:cNvSpPr>
          <p:nvPr>
            <p:ph type="subTitle" idx="1"/>
          </p:nvPr>
        </p:nvSpPr>
        <p:spPr>
          <a:xfrm>
            <a:off x="0" y="2743200"/>
            <a:ext cx="9144000" cy="4114800"/>
          </a:xfrm>
          <a:solidFill>
            <a:srgbClr val="00B0F0"/>
          </a:solidFill>
        </p:spPr>
        <p:style>
          <a:lnRef idx="1">
            <a:schemeClr val="accent2"/>
          </a:lnRef>
          <a:fillRef idx="2">
            <a:schemeClr val="accent2"/>
          </a:fillRef>
          <a:effectRef idx="1">
            <a:schemeClr val="accent2"/>
          </a:effectRef>
          <a:fontRef idx="minor">
            <a:schemeClr val="dk1"/>
          </a:fontRef>
        </p:style>
        <p:txBody>
          <a:bodyPr>
            <a:normAutofit/>
          </a:bodyPr>
          <a:lstStyle/>
          <a:p>
            <a:endParaRPr lang="en-US" sz="5400" dirty="0" smtClean="0"/>
          </a:p>
          <a:p>
            <a:r>
              <a:rPr lang="fr-FR" sz="6000" dirty="0" smtClean="0">
                <a:solidFill>
                  <a:schemeClr val="tx1"/>
                </a:solidFill>
              </a:rPr>
              <a:t>SAVEZ-VOUS QUE VOUS ÊTES EN GUERRE?</a:t>
            </a:r>
            <a:endParaRPr lang="en-US" sz="6000" b="1" dirty="0" smtClean="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800" b="1" dirty="0" smtClean="0">
                <a:latin typeface="Arial Unicode MS" pitchFamily="34" charset="-128"/>
                <a:ea typeface="Arial Unicode MS" pitchFamily="34" charset="-128"/>
                <a:cs typeface="Arial Unicode MS" pitchFamily="34" charset="-128"/>
              </a:rPr>
              <a:t>Le </a:t>
            </a:r>
            <a:r>
              <a:rPr lang="fr-FR" sz="4800" b="1" dirty="0" smtClean="0">
                <a:latin typeface="Arial Unicode MS" pitchFamily="34" charset="-128"/>
                <a:ea typeface="Arial Unicode MS" pitchFamily="34" charset="-128"/>
                <a:cs typeface="Arial Unicode MS" pitchFamily="34" charset="-128"/>
              </a:rPr>
              <a:t>sujet: </a:t>
            </a:r>
            <a:endParaRPr lang="fr-FR"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solidFill>
                  <a:srgbClr val="C00000"/>
                </a:solidFill>
                <a:latin typeface="Arial Unicode MS" pitchFamily="34" charset="-128"/>
                <a:ea typeface="Arial Unicode MS" pitchFamily="34" charset="-128"/>
                <a:cs typeface="Arial Unicode MS" pitchFamily="34" charset="-128"/>
              </a:rPr>
              <a:t>SAVEZ-VOUS </a:t>
            </a:r>
            <a:r>
              <a:rPr lang="fr-FR" sz="4800" b="1" dirty="0" smtClean="0">
                <a:solidFill>
                  <a:srgbClr val="C00000"/>
                </a:solidFill>
                <a:latin typeface="Arial Unicode MS" pitchFamily="34" charset="-128"/>
                <a:ea typeface="Arial Unicode MS" pitchFamily="34" charset="-128"/>
                <a:cs typeface="Arial Unicode MS" pitchFamily="34" charset="-128"/>
              </a:rPr>
              <a:t>QUE VOUS ÊTES EN </a:t>
            </a:r>
            <a:r>
              <a:rPr lang="fr-FR" sz="4800" b="1" dirty="0" smtClean="0">
                <a:solidFill>
                  <a:srgbClr val="C00000"/>
                </a:solidFill>
                <a:latin typeface="Arial Unicode MS" pitchFamily="34" charset="-128"/>
                <a:ea typeface="Arial Unicode MS" pitchFamily="34" charset="-128"/>
                <a:cs typeface="Arial Unicode MS" pitchFamily="34" charset="-128"/>
              </a:rPr>
              <a:t>GUERRE</a:t>
            </a:r>
            <a:endParaRPr lang="en-US" sz="48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800" b="1" dirty="0" smtClean="0">
                <a:solidFill>
                  <a:srgbClr val="0000CC"/>
                </a:solidFill>
                <a:latin typeface="Arial Unicode MS" pitchFamily="34" charset="-128"/>
                <a:ea typeface="Arial Unicode MS" pitchFamily="34" charset="-128"/>
                <a:cs typeface="Arial Unicode MS" pitchFamily="34" charset="-128"/>
              </a:rPr>
              <a:t>LECTURE 6: 10-18</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10 </a:t>
            </a:r>
            <a:r>
              <a:rPr lang="fr-FR" sz="4800" b="1" dirty="0" smtClean="0">
                <a:latin typeface="Arial Unicode MS" pitchFamily="34" charset="-128"/>
                <a:ea typeface="Arial Unicode MS" pitchFamily="34" charset="-128"/>
                <a:cs typeface="Arial Unicode MS" pitchFamily="34" charset="-128"/>
              </a:rPr>
              <a:t>¶ Au reste, fortifiez-vous dans le Seigneur, et par sa force toute-puissante.</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 </a:t>
            </a:r>
            <a:r>
              <a:rPr lang="fr-FR" sz="4800" b="1" dirty="0" smtClean="0">
                <a:solidFill>
                  <a:srgbClr val="0000CC"/>
                </a:solidFill>
                <a:latin typeface="Arial Unicode MS" pitchFamily="34" charset="-128"/>
                <a:ea typeface="Arial Unicode MS" pitchFamily="34" charset="-128"/>
                <a:cs typeface="Arial Unicode MS" pitchFamily="34" charset="-128"/>
              </a:rPr>
              <a:t>11 Revêtez-vous de toutes les armes de Dieu, afin de pouvoir tenir ferme contre les ruses du diable.</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algn="just"/>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800" b="1" dirty="0" smtClean="0">
                <a:latin typeface="Arial Unicode MS" pitchFamily="34" charset="-128"/>
                <a:ea typeface="Arial Unicode MS" pitchFamily="34" charset="-128"/>
                <a:cs typeface="Arial Unicode MS" pitchFamily="34" charset="-128"/>
              </a:rPr>
              <a:t>12 </a:t>
            </a:r>
            <a:r>
              <a:rPr lang="fr-FR" sz="4800" b="1" dirty="0" smtClean="0">
                <a:latin typeface="Arial Unicode MS" pitchFamily="34" charset="-128"/>
                <a:ea typeface="Arial Unicode MS" pitchFamily="34" charset="-128"/>
                <a:cs typeface="Arial Unicode MS" pitchFamily="34" charset="-128"/>
              </a:rPr>
              <a:t>Car nous n'avons pas à lutter contre la chair et le sang, mais contre les dominations, contre les autorités, contre les princes de ce monde de ténèbres, contre les esprits méchants dans les lieux célestes.</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 </a:t>
            </a:r>
            <a:r>
              <a:rPr lang="fr-FR" sz="4800" b="1" dirty="0" smtClean="0">
                <a:solidFill>
                  <a:srgbClr val="0000CC"/>
                </a:solidFill>
                <a:latin typeface="Arial Unicode MS" pitchFamily="34" charset="-128"/>
                <a:ea typeface="Arial Unicode MS" pitchFamily="34" charset="-128"/>
                <a:cs typeface="Arial Unicode MS" pitchFamily="34" charset="-128"/>
              </a:rPr>
              <a:t>13 C'est pourquoi, prenez toutes les armes de Dieu, afin de pouvoir résister dans le mauvais jour, et tenir ferme après avoir tout surmonté.</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algn="just"/>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4800" b="1" dirty="0" smtClean="0">
                <a:latin typeface="Arial Unicode MS" pitchFamily="34" charset="-128"/>
                <a:ea typeface="Arial Unicode MS" pitchFamily="34" charset="-128"/>
                <a:cs typeface="Arial Unicode MS" pitchFamily="34" charset="-128"/>
              </a:rPr>
              <a:t>14 </a:t>
            </a:r>
            <a:r>
              <a:rPr lang="fr-FR" sz="4800" b="1" dirty="0" smtClean="0">
                <a:latin typeface="Arial Unicode MS" pitchFamily="34" charset="-128"/>
                <a:ea typeface="Arial Unicode MS" pitchFamily="34" charset="-128"/>
                <a:cs typeface="Arial Unicode MS" pitchFamily="34" charset="-128"/>
              </a:rPr>
              <a:t>Tenez donc ferme: ayez à vos reins la vérité pour ceinture; revêtez la cuirasse de la justice;</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0000CC"/>
                </a:solidFill>
                <a:latin typeface="Arial Unicode MS" pitchFamily="34" charset="-128"/>
                <a:ea typeface="Arial Unicode MS" pitchFamily="34" charset="-128"/>
                <a:cs typeface="Arial Unicode MS" pitchFamily="34" charset="-128"/>
              </a:rPr>
              <a:t> 15 mettez pour chaussure à vos pieds le zèle que donne l'Évangile de paix;</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 16 prenez par-dessus tout cela le bouclier de la foi, avec lequel vous pourrez éteindre tous les traits enflammés du malin</a:t>
            </a:r>
            <a:r>
              <a:rPr lang="fr-FR"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800" b="1" dirty="0" smtClean="0">
                <a:latin typeface="Arial Unicode MS" pitchFamily="34" charset="-128"/>
                <a:ea typeface="Arial Unicode MS" pitchFamily="34" charset="-128"/>
                <a:cs typeface="Arial Unicode MS" pitchFamily="34" charset="-128"/>
              </a:rPr>
              <a:t>17 </a:t>
            </a:r>
            <a:r>
              <a:rPr lang="fr-FR" sz="4800" b="1" dirty="0" smtClean="0">
                <a:latin typeface="Arial Unicode MS" pitchFamily="34" charset="-128"/>
                <a:ea typeface="Arial Unicode MS" pitchFamily="34" charset="-128"/>
                <a:cs typeface="Arial Unicode MS" pitchFamily="34" charset="-128"/>
              </a:rPr>
              <a:t>prenez aussi le casque du salut, et l'épée de l'Esprit, qui est la parole de Dieu.</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0000CC"/>
                </a:solidFill>
                <a:latin typeface="Arial Unicode MS" pitchFamily="34" charset="-128"/>
                <a:ea typeface="Arial Unicode MS" pitchFamily="34" charset="-128"/>
                <a:cs typeface="Arial Unicode MS" pitchFamily="34" charset="-128"/>
              </a:rPr>
              <a:t> 18 Faites en tout temps par l'Esprit toutes sortes de prières et de supplications. Veillez à cela avec une entière persévérance, et priez pour tous les saints.</a:t>
            </a:r>
            <a:endParaRPr lang="en-US" sz="48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ctr"/>
            <a:r>
              <a:rPr lang="fr-FR" sz="4800" b="1" dirty="0" smtClean="0">
                <a:solidFill>
                  <a:schemeClr val="tx2">
                    <a:lumMod val="50000"/>
                  </a:schemeClr>
                </a:solidFill>
                <a:latin typeface="Copperplate Gothic Light" pitchFamily="34" charset="0"/>
                <a:ea typeface="Arial Unicode MS" pitchFamily="34" charset="-128"/>
                <a:cs typeface="Arial Unicode MS" pitchFamily="34" charset="-128"/>
              </a:rPr>
              <a:t>Pour vivre, il faut </a:t>
            </a:r>
            <a:r>
              <a:rPr lang="fr-FR" sz="4800" b="1" dirty="0" smtClean="0">
                <a:solidFill>
                  <a:schemeClr val="tx2">
                    <a:lumMod val="50000"/>
                  </a:schemeClr>
                </a:solidFill>
                <a:latin typeface="Copperplate Gothic Light" pitchFamily="34" charset="0"/>
                <a:ea typeface="Arial Unicode MS" pitchFamily="34" charset="-128"/>
                <a:cs typeface="Arial Unicode MS" pitchFamily="34" charset="-128"/>
              </a:rPr>
              <a:t>lutter</a:t>
            </a:r>
          </a:p>
          <a:p>
            <a:pPr lvl="0" algn="just"/>
            <a:r>
              <a:rPr lang="fr-FR" sz="4800" b="1" dirty="0" smtClean="0">
                <a:latin typeface="Arial Unicode MS" pitchFamily="34" charset="-128"/>
                <a:ea typeface="Arial Unicode MS" pitchFamily="34" charset="-128"/>
                <a:cs typeface="Arial Unicode MS" pitchFamily="34" charset="-128"/>
              </a:rPr>
              <a:t>- </a:t>
            </a:r>
            <a:r>
              <a:rPr lang="fr-FR" sz="4800" b="1" dirty="0" err="1" smtClean="0">
                <a:latin typeface="Arial Unicode MS" pitchFamily="34" charset="-128"/>
                <a:ea typeface="Arial Unicode MS" pitchFamily="34" charset="-128"/>
                <a:cs typeface="Arial Unicode MS" pitchFamily="34" charset="-128"/>
              </a:rPr>
              <a:t>luchando</a:t>
            </a:r>
            <a:r>
              <a:rPr lang="fr-FR" sz="4800" b="1" dirty="0" smtClean="0">
                <a:latin typeface="Arial Unicode MS" pitchFamily="34" charset="-128"/>
                <a:ea typeface="Arial Unicode MS" pitchFamily="34" charset="-128"/>
                <a:cs typeface="Arial Unicode MS" pitchFamily="34" charset="-128"/>
              </a:rPr>
              <a:t> </a:t>
            </a:r>
            <a:r>
              <a:rPr lang="fr-FR" sz="4800" b="1" dirty="0" err="1" smtClean="0">
                <a:latin typeface="Arial Unicode MS" pitchFamily="34" charset="-128"/>
                <a:ea typeface="Arial Unicode MS" pitchFamily="34" charset="-128"/>
                <a:cs typeface="Arial Unicode MS" pitchFamily="34" charset="-128"/>
              </a:rPr>
              <a:t>por</a:t>
            </a:r>
            <a:r>
              <a:rPr lang="fr-FR" sz="4800" b="1" dirty="0" smtClean="0">
                <a:latin typeface="Arial Unicode MS" pitchFamily="34" charset="-128"/>
                <a:ea typeface="Arial Unicode MS" pitchFamily="34" charset="-128"/>
                <a:cs typeface="Arial Unicode MS" pitchFamily="34" charset="-128"/>
              </a:rPr>
              <a:t> la vida – </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chemeClr val="tx2">
                    <a:lumMod val="50000"/>
                  </a:schemeClr>
                </a:solidFill>
                <a:latin typeface="Arial Unicode MS" pitchFamily="34" charset="-128"/>
                <a:ea typeface="Arial Unicode MS" pitchFamily="34" charset="-128"/>
                <a:cs typeface="Arial Unicode MS" pitchFamily="34" charset="-128"/>
              </a:rPr>
              <a:t>Le paysan doit planter pour avoir une récolte. </a:t>
            </a:r>
            <a:endParaRPr lang="en-US" sz="4800" b="1" dirty="0" smtClean="0">
              <a:solidFill>
                <a:schemeClr val="tx2">
                  <a:lumMod val="50000"/>
                </a:schemeClr>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L’enfant doit étudier pour réussir dans la vie.</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 </a:t>
            </a:r>
            <a:r>
              <a:rPr lang="fr-FR" sz="4800" b="1" dirty="0" smtClean="0">
                <a:solidFill>
                  <a:schemeClr val="tx2">
                    <a:lumMod val="50000"/>
                  </a:schemeClr>
                </a:solidFill>
                <a:latin typeface="Arial Unicode MS" pitchFamily="34" charset="-128"/>
                <a:ea typeface="Arial Unicode MS" pitchFamily="34" charset="-128"/>
                <a:cs typeface="Arial Unicode MS" pitchFamily="34" charset="-128"/>
              </a:rPr>
              <a:t>Lutter c’est se défendre. </a:t>
            </a:r>
            <a:endParaRPr lang="en-US" sz="4800" b="1" dirty="0" smtClean="0">
              <a:solidFill>
                <a:schemeClr val="tx2">
                  <a:lumMod val="50000"/>
                </a:schemeClr>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Dans le monde physique on fait face à des défis sans nombre- </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fr-FR" sz="4800" b="1" dirty="0" smtClean="0">
                <a:latin typeface="Arial Unicode MS" pitchFamily="34" charset="-128"/>
                <a:ea typeface="Arial Unicode MS" pitchFamily="34" charset="-128"/>
                <a:cs typeface="Arial Unicode MS" pitchFamily="34" charset="-128"/>
              </a:rPr>
              <a:t>Le </a:t>
            </a:r>
            <a:r>
              <a:rPr lang="fr-FR" sz="4800" b="1" dirty="0" smtClean="0">
                <a:latin typeface="Arial Unicode MS" pitchFamily="34" charset="-128"/>
                <a:ea typeface="Arial Unicode MS" pitchFamily="34" charset="-128"/>
                <a:cs typeface="Arial Unicode MS" pitchFamily="34" charset="-128"/>
              </a:rPr>
              <a:t>professionnel doit se préparer pour affronter le marché du travail qui demande dés exigences.</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chemeClr val="tx2">
                    <a:lumMod val="50000"/>
                  </a:schemeClr>
                </a:solidFill>
                <a:latin typeface="Arial Unicode MS" pitchFamily="34" charset="-128"/>
                <a:ea typeface="Arial Unicode MS" pitchFamily="34" charset="-128"/>
                <a:cs typeface="Arial Unicode MS" pitchFamily="34" charset="-128"/>
              </a:rPr>
              <a:t> Mais pour notre vie spirituelle c’est différent. </a:t>
            </a:r>
            <a:endParaRPr lang="en-US" sz="4800" b="1" dirty="0" smtClean="0">
              <a:solidFill>
                <a:schemeClr val="tx2">
                  <a:lumMod val="50000"/>
                </a:schemeClr>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Une guerre sans merci se livre chaque jour dans le monde visible et invisible- </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chemeClr val="tx2">
                    <a:lumMod val="50000"/>
                  </a:schemeClr>
                </a:solidFill>
                <a:latin typeface="Arial Unicode MS" pitchFamily="34" charset="-128"/>
                <a:ea typeface="Arial Unicode MS" pitchFamily="34" charset="-128"/>
                <a:cs typeface="Arial Unicode MS" pitchFamily="34" charset="-128"/>
              </a:rPr>
              <a:t>Où et quand a commencé cette guerre? </a:t>
            </a:r>
            <a:endParaRPr lang="en-US" sz="4800" b="1" dirty="0">
              <a:solidFill>
                <a:schemeClr val="tx2">
                  <a:lumMod val="50000"/>
                </a:schemeClr>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800" b="1" dirty="0" smtClean="0">
                <a:latin typeface="Arial Unicode MS" pitchFamily="34" charset="-128"/>
                <a:ea typeface="Arial Unicode MS" pitchFamily="34" charset="-128"/>
                <a:cs typeface="Arial Unicode MS" pitchFamily="34" charset="-128"/>
              </a:rPr>
              <a:t>Lisons ensemble </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0000CC"/>
                </a:solidFill>
                <a:latin typeface="Arial Unicode MS" pitchFamily="34" charset="-128"/>
                <a:ea typeface="Arial Unicode MS" pitchFamily="34" charset="-128"/>
                <a:cs typeface="Arial Unicode MS" pitchFamily="34" charset="-128"/>
              </a:rPr>
              <a:t>Genèse 3:1-7; </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Ge 3:1 ¶ Le serpent était le plus rusé de tous les animaux des champs, que l'Éternel Dieu avait faits. Il dit à la femme: Dieu a-t-il réellement dit: Vous ne mangerez pas de tous les arbres du jardin?</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0000CC"/>
                </a:solidFill>
                <a:latin typeface="Arial Unicode MS" pitchFamily="34" charset="-128"/>
                <a:ea typeface="Arial Unicode MS" pitchFamily="34" charset="-128"/>
                <a:cs typeface="Arial Unicode MS" pitchFamily="34" charset="-128"/>
              </a:rPr>
              <a:t> 2 La femme répondit au serpent: Nous mangeons du fruit des arbres du jardin</a:t>
            </a:r>
            <a:r>
              <a:rPr lang="fr-FR" sz="4800" b="1" dirty="0" smtClean="0">
                <a:solidFill>
                  <a:srgbClr val="0000CC"/>
                </a:solidFill>
                <a:latin typeface="Arial Unicode MS" pitchFamily="34" charset="-128"/>
                <a:ea typeface="Arial Unicode MS" pitchFamily="34" charset="-128"/>
                <a:cs typeface="Arial Unicode MS" pitchFamily="34" charset="-128"/>
              </a:rPr>
              <a:t>.</a:t>
            </a:r>
            <a:endParaRPr lang="en-US" sz="48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800" b="1" dirty="0" smtClean="0">
                <a:latin typeface="Arial Unicode MS" pitchFamily="34" charset="-128"/>
                <a:ea typeface="Arial Unicode MS" pitchFamily="34" charset="-128"/>
                <a:cs typeface="Arial Unicode MS" pitchFamily="34" charset="-128"/>
              </a:rPr>
              <a:t>3 </a:t>
            </a:r>
            <a:r>
              <a:rPr lang="fr-FR" sz="4800" b="1" dirty="0" smtClean="0">
                <a:latin typeface="Arial Unicode MS" pitchFamily="34" charset="-128"/>
                <a:ea typeface="Arial Unicode MS" pitchFamily="34" charset="-128"/>
                <a:cs typeface="Arial Unicode MS" pitchFamily="34" charset="-128"/>
              </a:rPr>
              <a:t>Mais quant au fruit de l'arbre qui est au milieu du jardin, Dieu a dit: Vous n'en mangerez point et vous n'y toucherez point, de peur que vous ne mouriez.</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0000CC"/>
                </a:solidFill>
                <a:latin typeface="Arial Unicode MS" pitchFamily="34" charset="-128"/>
                <a:ea typeface="Arial Unicode MS" pitchFamily="34" charset="-128"/>
                <a:cs typeface="Arial Unicode MS" pitchFamily="34" charset="-128"/>
              </a:rPr>
              <a:t> 4 Alors le serpent dit à la femme: Vous ne mourrez point;</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 5 mais Dieu sait que, le jour où vous en mangerez, vos yeux s'ouvriront, et que vous serez comme des dieux, connaissant le bien et le mal.</a:t>
            </a:r>
            <a:endParaRPr lang="en-US" sz="4800" b="1" dirty="0" smtClean="0">
              <a:latin typeface="Arial Unicode MS" pitchFamily="34" charset="-128"/>
              <a:ea typeface="Arial Unicode MS" pitchFamily="34" charset="-128"/>
              <a:cs typeface="Arial Unicode MS" pitchFamily="34" charset="-128"/>
            </a:endParaRPr>
          </a:p>
          <a:p>
            <a:pPr algn="just"/>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fontScale="85000" lnSpcReduction="20000"/>
          </a:bodyPr>
          <a:lstStyle/>
          <a:p>
            <a:pPr algn="just"/>
            <a:r>
              <a:rPr lang="fr-FR" sz="4800" b="1" dirty="0" smtClean="0">
                <a:latin typeface="Arial Unicode MS" pitchFamily="34" charset="-128"/>
                <a:ea typeface="Arial Unicode MS" pitchFamily="34" charset="-128"/>
                <a:cs typeface="Arial Unicode MS" pitchFamily="34" charset="-128"/>
              </a:rPr>
              <a:t>6 </a:t>
            </a:r>
            <a:r>
              <a:rPr lang="fr-FR" sz="4800" b="1" dirty="0" smtClean="0">
                <a:latin typeface="Arial Unicode MS" pitchFamily="34" charset="-128"/>
                <a:ea typeface="Arial Unicode MS" pitchFamily="34" charset="-128"/>
                <a:cs typeface="Arial Unicode MS" pitchFamily="34" charset="-128"/>
              </a:rPr>
              <a:t>¶ La femme vit que l'arbre était bon à manger et agréable à la vue, et qu'il était précieux pour ouvrir l'intelligence; elle prit de son fruit, et en mangea; elle en donna aussi à son mari, qui était auprès d'elle, et il en mangea.</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 </a:t>
            </a:r>
            <a:r>
              <a:rPr lang="fr-FR" sz="4800" b="1" dirty="0" smtClean="0">
                <a:solidFill>
                  <a:srgbClr val="0000CC"/>
                </a:solidFill>
                <a:latin typeface="Arial Unicode MS" pitchFamily="34" charset="-128"/>
                <a:ea typeface="Arial Unicode MS" pitchFamily="34" charset="-128"/>
                <a:cs typeface="Arial Unicode MS" pitchFamily="34" charset="-128"/>
              </a:rPr>
              <a:t>7 Les yeux de l'un et de l'autre s'ouvrirent, ils connurent qu'ils étaient nus, et ayant cousu des feuilles de figuier, ils s'en firent des ceintures.</a:t>
            </a:r>
            <a:endParaRPr lang="en-US" sz="48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r>
              <a:rPr lang="fr-FR" sz="4800" b="1" dirty="0" err="1" smtClean="0">
                <a:solidFill>
                  <a:srgbClr val="FF0000"/>
                </a:solidFill>
                <a:latin typeface="Arial Unicode MS" pitchFamily="34" charset="-128"/>
                <a:ea typeface="Arial Unicode MS" pitchFamily="34" charset="-128"/>
                <a:cs typeface="Arial Unicode MS" pitchFamily="34" charset="-128"/>
              </a:rPr>
              <a:t>Esaïe</a:t>
            </a:r>
            <a:r>
              <a:rPr lang="fr-FR" sz="4800" b="1" dirty="0" smtClean="0">
                <a:solidFill>
                  <a:srgbClr val="FF0000"/>
                </a:solidFill>
                <a:latin typeface="Arial Unicode MS" pitchFamily="34" charset="-128"/>
                <a:ea typeface="Arial Unicode MS" pitchFamily="34" charset="-128"/>
                <a:cs typeface="Arial Unicode MS" pitchFamily="34" charset="-128"/>
              </a:rPr>
              <a:t> 14: 12-15 </a:t>
            </a:r>
            <a:r>
              <a:rPr lang="fr-FR" sz="4800" b="1" dirty="0" smtClean="0">
                <a:solidFill>
                  <a:srgbClr val="0000CC"/>
                </a:solidFill>
                <a:latin typeface="Arial Unicode MS" pitchFamily="34" charset="-128"/>
                <a:ea typeface="Arial Unicode MS" pitchFamily="34" charset="-128"/>
                <a:cs typeface="Arial Unicode MS" pitchFamily="34" charset="-128"/>
              </a:rPr>
              <a:t>; </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algn="just"/>
            <a:r>
              <a:rPr lang="fr-FR" sz="4800" b="1" dirty="0" smtClean="0">
                <a:solidFill>
                  <a:srgbClr val="0000CC"/>
                </a:solidFill>
                <a:latin typeface="Arial Unicode MS" pitchFamily="34" charset="-128"/>
                <a:ea typeface="Arial Unicode MS" pitchFamily="34" charset="-128"/>
                <a:cs typeface="Arial Unicode MS" pitchFamily="34" charset="-128"/>
              </a:rPr>
              <a:t>Isa 14:12 Te voilà tombé du ciel, Astre brillant, fils de l'aurore! Tu es abattu à terre, Toi, le vainqueur des nations!</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algn="just"/>
            <a:r>
              <a:rPr lang="fr-FR" sz="4800" b="1" dirty="0" smtClean="0">
                <a:solidFill>
                  <a:srgbClr val="FF0000"/>
                </a:solidFill>
                <a:latin typeface="Arial Unicode MS" pitchFamily="34" charset="-128"/>
                <a:ea typeface="Arial Unicode MS" pitchFamily="34" charset="-128"/>
                <a:cs typeface="Arial Unicode MS" pitchFamily="34" charset="-128"/>
              </a:rPr>
              <a:t> 13 Tu disais en ton cœur: Je monterai au ciel, J'élèverai mon trône au-dessus des étoiles de Dieu; Je m'assiérai sur la montagne de l'assemblée, A l'extrémité du septentrion;</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algn="just">
              <a:buNone/>
            </a:pPr>
            <a:endParaRPr lang="en-US" sz="4800" b="1" dirty="0">
              <a:solidFill>
                <a:srgbClr val="0000CC"/>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5400" b="1" dirty="0" smtClean="0">
                <a:solidFill>
                  <a:srgbClr val="0000CC"/>
                </a:solidFill>
                <a:latin typeface="Arial Unicode MS" pitchFamily="34" charset="-128"/>
                <a:ea typeface="Arial Unicode MS" pitchFamily="34" charset="-128"/>
                <a:cs typeface="Arial Unicode MS" pitchFamily="34" charset="-128"/>
              </a:rPr>
              <a:t>14 </a:t>
            </a:r>
            <a:r>
              <a:rPr lang="fr-FR" sz="5400" b="1" dirty="0" smtClean="0">
                <a:solidFill>
                  <a:srgbClr val="0000CC"/>
                </a:solidFill>
                <a:latin typeface="Arial Unicode MS" pitchFamily="34" charset="-128"/>
                <a:ea typeface="Arial Unicode MS" pitchFamily="34" charset="-128"/>
                <a:cs typeface="Arial Unicode MS" pitchFamily="34" charset="-128"/>
              </a:rPr>
              <a:t>Je monterai sur le sommet des nues, Je serai semblable au Très-Haut.</a:t>
            </a:r>
            <a:endParaRPr lang="en-US" sz="5400" b="1" dirty="0" smtClean="0">
              <a:solidFill>
                <a:srgbClr val="0000CC"/>
              </a:solidFill>
              <a:latin typeface="Arial Unicode MS" pitchFamily="34" charset="-128"/>
              <a:ea typeface="Arial Unicode MS" pitchFamily="34" charset="-128"/>
              <a:cs typeface="Arial Unicode MS" pitchFamily="34" charset="-128"/>
            </a:endParaRPr>
          </a:p>
          <a:p>
            <a:pPr algn="just"/>
            <a:r>
              <a:rPr lang="fr-FR" sz="5400" b="1" dirty="0" smtClean="0">
                <a:solidFill>
                  <a:srgbClr val="FF0000"/>
                </a:solidFill>
                <a:latin typeface="Arial Unicode MS" pitchFamily="34" charset="-128"/>
                <a:ea typeface="Arial Unicode MS" pitchFamily="34" charset="-128"/>
                <a:cs typeface="Arial Unicode MS" pitchFamily="34" charset="-128"/>
              </a:rPr>
              <a:t> 15 Mais tu as été précipité dans le séjour des morts, Dans les profondeurs de la fosse</a:t>
            </a:r>
            <a:r>
              <a:rPr lang="fr-FR" sz="5400" b="1" dirty="0" smtClean="0">
                <a:solidFill>
                  <a:srgbClr val="FF0000"/>
                </a:solidFill>
              </a:rPr>
              <a:t>.</a:t>
            </a:r>
            <a:endParaRPr lang="en-US" sz="5400" b="1" dirty="0">
              <a:solidFill>
                <a:srgbClr val="FF00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4">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r>
              <a:rPr lang="fr-FR" sz="4800" b="1" dirty="0" smtClean="0">
                <a:solidFill>
                  <a:srgbClr val="002060"/>
                </a:solidFill>
                <a:latin typeface="Arial Unicode MS" pitchFamily="34" charset="-128"/>
                <a:ea typeface="Arial Unicode MS" pitchFamily="34" charset="-128"/>
                <a:cs typeface="Arial Unicode MS" pitchFamily="34" charset="-128"/>
              </a:rPr>
              <a:t>Ezéchiel 28:13-15. </a:t>
            </a:r>
            <a:endParaRPr lang="en-US" sz="4800" b="1" dirty="0" smtClean="0">
              <a:solidFill>
                <a:srgbClr val="002060"/>
              </a:solidFill>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Eze 28:13 Tu étais en Éden, le jardin de Dieu; Tu étais couvert de toute espèce de pierres précieuses, De sardoine, de topaze, de diamant, </a:t>
            </a:r>
            <a:endParaRPr lang="fr-FR"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002060"/>
                </a:solidFill>
                <a:latin typeface="Arial Unicode MS" pitchFamily="34" charset="-128"/>
                <a:ea typeface="Arial Unicode MS" pitchFamily="34" charset="-128"/>
                <a:cs typeface="Arial Unicode MS" pitchFamily="34" charset="-128"/>
              </a:rPr>
              <a:t>De </a:t>
            </a:r>
            <a:r>
              <a:rPr lang="fr-FR" sz="4800" b="1" dirty="0" smtClean="0">
                <a:solidFill>
                  <a:srgbClr val="002060"/>
                </a:solidFill>
                <a:latin typeface="Arial Unicode MS" pitchFamily="34" charset="-128"/>
                <a:ea typeface="Arial Unicode MS" pitchFamily="34" charset="-128"/>
                <a:cs typeface="Arial Unicode MS" pitchFamily="34" charset="-128"/>
              </a:rPr>
              <a:t>chrysolithe, d'onyx, de jaspe, De saphir, d'escarboucle, d'émeraude, et d'or; Tes tambourins et tes flûtes étaient à ton service, Préparés pour le jour où tu fus créé.</a:t>
            </a:r>
            <a:endParaRPr lang="en-US" sz="4800" b="1" dirty="0" smtClean="0">
              <a:solidFill>
                <a:srgbClr val="002060"/>
              </a:solidFill>
              <a:latin typeface="Arial Unicode MS" pitchFamily="34" charset="-128"/>
              <a:ea typeface="Arial Unicode MS" pitchFamily="34" charset="-128"/>
              <a:cs typeface="Arial Unicode MS" pitchFamily="34" charset="-128"/>
            </a:endParaRPr>
          </a:p>
          <a:p>
            <a:pPr algn="just"/>
            <a:endParaRPr lang="en-US" sz="4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4">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4800" b="1" dirty="0" smtClean="0">
                <a:latin typeface="Arial Unicode MS" pitchFamily="34" charset="-128"/>
                <a:ea typeface="Arial Unicode MS" pitchFamily="34" charset="-128"/>
                <a:cs typeface="Arial Unicode MS" pitchFamily="34" charset="-128"/>
              </a:rPr>
              <a:t>14 </a:t>
            </a:r>
            <a:r>
              <a:rPr lang="fr-FR" sz="4800" b="1" dirty="0" smtClean="0">
                <a:latin typeface="Arial Unicode MS" pitchFamily="34" charset="-128"/>
                <a:ea typeface="Arial Unicode MS" pitchFamily="34" charset="-128"/>
                <a:cs typeface="Arial Unicode MS" pitchFamily="34" charset="-128"/>
              </a:rPr>
              <a:t>Tu étais un chérubin protecteur, aux ailes déployées; Je t'avais placé et tu étais sur la sainte montagne de Dieu; Tu marchais au milieu des pierres étincelantes.</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002060"/>
                </a:solidFill>
                <a:latin typeface="Arial Unicode MS" pitchFamily="34" charset="-128"/>
                <a:ea typeface="Arial Unicode MS" pitchFamily="34" charset="-128"/>
                <a:cs typeface="Arial Unicode MS" pitchFamily="34" charset="-128"/>
              </a:rPr>
              <a:t> 15 Tu as été intègre dans tes voies, Depuis le jour où tu fus créé Jusqu'à celui où l'iniquité a été trouvée chez toi.</a:t>
            </a:r>
            <a:endParaRPr lang="en-US" sz="4800" b="1" dirty="0" smtClean="0">
              <a:solidFill>
                <a:srgbClr val="002060"/>
              </a:solidFill>
              <a:latin typeface="Arial Unicode MS" pitchFamily="34" charset="-128"/>
              <a:ea typeface="Arial Unicode MS" pitchFamily="34" charset="-128"/>
              <a:cs typeface="Arial Unicode MS" pitchFamily="34" charset="-128"/>
            </a:endParaRPr>
          </a:p>
          <a:p>
            <a:endParaRPr lang="en-US" sz="4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lvl="0" algn="just"/>
            <a:r>
              <a:rPr lang="fr-FR" sz="4800" b="1" dirty="0" smtClean="0">
                <a:latin typeface="Arial Unicode MS" pitchFamily="34" charset="-128"/>
                <a:ea typeface="Arial Unicode MS" pitchFamily="34" charset="-128"/>
                <a:cs typeface="Arial Unicode MS" pitchFamily="34" charset="-128"/>
              </a:rPr>
              <a:t>Depuis la chute de l’homme chaque jour a été mauvais qui persistera jusqu’au retour de Christ, lorsqu’il établira son royaume de justice sur la terre. </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002060"/>
                </a:solidFill>
                <a:latin typeface="Arial Unicode MS" pitchFamily="34" charset="-128"/>
                <a:ea typeface="Arial Unicode MS" pitchFamily="34" charset="-128"/>
                <a:cs typeface="Arial Unicode MS" pitchFamily="34" charset="-128"/>
              </a:rPr>
              <a:t>Les tentations sont assimilées à des flèches enflammées décochées par l’ennemi- </a:t>
            </a:r>
            <a:endParaRPr lang="en-US" sz="4800" b="1" dirty="0" smtClean="0">
              <a:solidFill>
                <a:srgbClr val="002060"/>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Le casque protège la tête au cours des combats- </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800" b="1" dirty="0" smtClean="0">
                <a:latin typeface="Arial Unicode MS" pitchFamily="34" charset="-128"/>
                <a:ea typeface="Arial Unicode MS" pitchFamily="34" charset="-128"/>
                <a:cs typeface="Arial Unicode MS" pitchFamily="34" charset="-128"/>
              </a:rPr>
              <a:t>Paul </a:t>
            </a:r>
            <a:r>
              <a:rPr lang="fr-FR" sz="4800" b="1" dirty="0" smtClean="0">
                <a:latin typeface="Arial Unicode MS" pitchFamily="34" charset="-128"/>
                <a:ea typeface="Arial Unicode MS" pitchFamily="34" charset="-128"/>
                <a:cs typeface="Arial Unicode MS" pitchFamily="34" charset="-128"/>
              </a:rPr>
              <a:t>s’adresse à des personnes déjà sauvées. </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002060"/>
                </a:solidFill>
                <a:latin typeface="Arial Unicode MS" pitchFamily="34" charset="-128"/>
                <a:ea typeface="Arial Unicode MS" pitchFamily="34" charset="-128"/>
                <a:cs typeface="Arial Unicode MS" pitchFamily="34" charset="-128"/>
              </a:rPr>
              <a:t>Les soldats n’avaient pour arme que leur épée, de même, la Parole de Dieu est la seule arme dont nous avons besoin, car elle est bien plus puissante que celles du </a:t>
            </a:r>
            <a:r>
              <a:rPr lang="fr-FR" sz="4800" b="1" dirty="0" err="1" smtClean="0">
                <a:solidFill>
                  <a:srgbClr val="002060"/>
                </a:solidFill>
                <a:latin typeface="Arial Unicode MS" pitchFamily="34" charset="-128"/>
                <a:ea typeface="Arial Unicode MS" pitchFamily="34" charset="-128"/>
                <a:cs typeface="Arial Unicode MS" pitchFamily="34" charset="-128"/>
              </a:rPr>
              <a:t>satan</a:t>
            </a:r>
            <a:r>
              <a:rPr lang="fr-FR" sz="4800" b="1" dirty="0" smtClean="0">
                <a:solidFill>
                  <a:srgbClr val="002060"/>
                </a:solidFill>
                <a:latin typeface="Arial Unicode MS" pitchFamily="34" charset="-128"/>
                <a:ea typeface="Arial Unicode MS" pitchFamily="34" charset="-128"/>
                <a:cs typeface="Arial Unicode MS" pitchFamily="34" charset="-128"/>
              </a:rPr>
              <a:t>.</a:t>
            </a:r>
            <a:endParaRPr lang="en-US" sz="4800" b="1" dirty="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9832</TotalTime>
  <Words>895</Words>
  <Application>Microsoft Office PowerPoint</Application>
  <PresentationFormat>On-screen Show (4:3)</PresentationFormat>
  <Paragraphs>49</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CHRIST THE ROCK CONGREGATION DIMANCHE 29 JANVIER 2023  Sermon par Pasteur DAMBREVILLE  CHERY</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NOVEMBER 6TH 2022  Sermon by Pastor  MARC E SIMEON</dc:title>
  <dc:creator>MARC EDOUARD SIMEON</dc:creator>
  <cp:lastModifiedBy>MARC EDOUARD SIMEON</cp:lastModifiedBy>
  <cp:revision>52</cp:revision>
  <dcterms:created xsi:type="dcterms:W3CDTF">2022-11-04T00:47:37Z</dcterms:created>
  <dcterms:modified xsi:type="dcterms:W3CDTF">2023-01-28T15:53:40Z</dcterms:modified>
</cp:coreProperties>
</file>