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58" r:id="rId2"/>
    <p:sldId id="449" r:id="rId3"/>
    <p:sldId id="259" r:id="rId4"/>
    <p:sldId id="486" r:id="rId5"/>
    <p:sldId id="487" r:id="rId6"/>
    <p:sldId id="488" r:id="rId7"/>
    <p:sldId id="490" r:id="rId8"/>
    <p:sldId id="489" r:id="rId9"/>
    <p:sldId id="480" r:id="rId10"/>
    <p:sldId id="491" r:id="rId11"/>
    <p:sldId id="492" r:id="rId12"/>
    <p:sldId id="493" r:id="rId13"/>
    <p:sldId id="481" r:id="rId14"/>
    <p:sldId id="494" r:id="rId15"/>
    <p:sldId id="482" r:id="rId16"/>
    <p:sldId id="495" r:id="rId17"/>
    <p:sldId id="496" r:id="rId18"/>
    <p:sldId id="497" r:id="rId19"/>
    <p:sldId id="498" r:id="rId20"/>
    <p:sldId id="483" r:id="rId21"/>
    <p:sldId id="499" r:id="rId22"/>
    <p:sldId id="500" r:id="rId23"/>
    <p:sldId id="484" r:id="rId24"/>
    <p:sldId id="501" r:id="rId25"/>
    <p:sldId id="502" r:id="rId26"/>
    <p:sldId id="485" r:id="rId27"/>
    <p:sldId id="503" r:id="rId28"/>
    <p:sldId id="504" r:id="rId29"/>
    <p:sldId id="505" r:id="rId30"/>
    <p:sldId id="506" r:id="rId31"/>
    <p:sldId id="507" r:id="rId32"/>
    <p:sldId id="508" r:id="rId33"/>
    <p:sldId id="509" r:id="rId34"/>
    <p:sldId id="475"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99FF66"/>
    <a:srgbClr val="481F67"/>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91" autoAdjust="0"/>
    <p:restoredTop sz="94576" autoAdjust="0"/>
  </p:normalViewPr>
  <p:slideViewPr>
    <p:cSldViewPr>
      <p:cViewPr varScale="1">
        <p:scale>
          <a:sx n="69" d="100"/>
          <a:sy n="69" d="100"/>
        </p:scale>
        <p:origin x="-1104"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DE1FF47-37A7-4FDF-A030-5721B9666626}" type="datetimeFigureOut">
              <a:rPr lang="en-US" smtClean="0"/>
              <a:pPr/>
              <a:t>1/21/2023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4DA676E-6649-492B-BD11-7D3B2DE3E8D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4DA676E-6649-492B-BD11-7D3B2DE3E8D3}" type="slidenum">
              <a:rPr lang="en-US" smtClean="0"/>
              <a:pPr/>
              <a:t>24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C913EDA-7D0E-40B0-B7FE-FB6FDE79C664}" type="datetimeFigureOut">
              <a:rPr lang="en-US" smtClean="0"/>
              <a:pPr/>
              <a:t>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913EDA-7D0E-40B0-B7FE-FB6FDE79C664}" type="datetimeFigureOut">
              <a:rPr lang="en-US" smtClean="0"/>
              <a:pPr/>
              <a:t>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C913EDA-7D0E-40B0-B7FE-FB6FDE79C664}" type="datetimeFigureOut">
              <a:rPr lang="en-US" smtClean="0"/>
              <a:pPr/>
              <a:t>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C913EDA-7D0E-40B0-B7FE-FB6FDE79C664}" type="datetimeFigureOut">
              <a:rPr lang="en-US" smtClean="0"/>
              <a:pPr/>
              <a:t>1/21/2023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C913EDA-7D0E-40B0-B7FE-FB6FDE79C664}" type="datetimeFigureOut">
              <a:rPr lang="en-US" smtClean="0"/>
              <a:pPr/>
              <a:t>1/21/2023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C913EDA-7D0E-40B0-B7FE-FB6FDE79C664}" type="datetimeFigureOut">
              <a:rPr lang="en-US" smtClean="0"/>
              <a:pPr/>
              <a:t>1/21/2023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C913EDA-7D0E-40B0-B7FE-FB6FDE79C664}" type="datetimeFigureOut">
              <a:rPr lang="en-US" smtClean="0"/>
              <a:pPr/>
              <a:t>1/21/2023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C913EDA-7D0E-40B0-B7FE-FB6FDE79C664}" type="datetimeFigureOut">
              <a:rPr lang="en-US" smtClean="0"/>
              <a:pPr/>
              <a:t>1/21/2023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C913EDA-7D0E-40B0-B7FE-FB6FDE79C664}" type="datetimeFigureOut">
              <a:rPr lang="en-US" smtClean="0"/>
              <a:pPr/>
              <a:t>1/21/2023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913EDA-7D0E-40B0-B7FE-FB6FDE79C664}" type="datetimeFigureOut">
              <a:rPr lang="en-US" smtClean="0"/>
              <a:pPr/>
              <a:t>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913EDA-7D0E-40B0-B7FE-FB6FDE79C664}" type="datetimeFigureOut">
              <a:rPr lang="en-US" smtClean="0"/>
              <a:pPr/>
              <a:t>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913EDA-7D0E-40B0-B7FE-FB6FDE79C664}" type="datetimeFigureOut">
              <a:rPr lang="en-US" smtClean="0"/>
              <a:pPr/>
              <a:t>1/21/2023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BA7178-4AB4-4E2E-A0F0-676B07ACA7F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blipFill>
            <a:blip r:embed="rId2"/>
            <a:tile tx="0" ty="0" sx="100000" sy="100000" flip="none" algn="tl"/>
          </a:blipFill>
          <a:ln/>
        </p:spPr>
        <p:style>
          <a:lnRef idx="3">
            <a:schemeClr val="lt1"/>
          </a:lnRef>
          <a:fillRef idx="1">
            <a:schemeClr val="dk1"/>
          </a:fillRef>
          <a:effectRef idx="1">
            <a:schemeClr val="dk1"/>
          </a:effectRef>
          <a:fontRef idx="minor">
            <a:schemeClr val="lt1"/>
          </a:fontRef>
        </p:style>
        <p:txBody>
          <a:bodyPr>
            <a:normAutofit fontScale="90000"/>
          </a:bodyPr>
          <a:lstStyle/>
          <a:p>
            <a:r>
              <a:rPr lang="en-US" b="1" dirty="0" smtClean="0">
                <a:solidFill>
                  <a:schemeClr val="tx1"/>
                </a:solidFill>
              </a:rPr>
              <a:t>CHRIST THE ROCK CONGREGATION</a:t>
            </a:r>
            <a:r>
              <a:rPr lang="en-US" b="1" dirty="0" smtClean="0">
                <a:solidFill>
                  <a:schemeClr val="bg1"/>
                </a:solidFill>
              </a:rPr>
              <a:t/>
            </a:r>
            <a:br>
              <a:rPr lang="en-US" b="1" dirty="0" smtClean="0">
                <a:solidFill>
                  <a:schemeClr val="bg1"/>
                </a:solidFill>
              </a:rPr>
            </a:br>
            <a:r>
              <a:rPr lang="en-US" b="1" dirty="0" smtClean="0">
                <a:solidFill>
                  <a:srgbClr val="0D069A"/>
                </a:solidFill>
              </a:rPr>
              <a:t>DIMANCHE 15 JANVIER 2023 </a:t>
            </a:r>
            <a:r>
              <a:rPr lang="en-US" b="1" dirty="0" smtClean="0">
                <a:solidFill>
                  <a:schemeClr val="bg1"/>
                </a:solidFill>
              </a:rPr>
              <a:t/>
            </a:r>
            <a:br>
              <a:rPr lang="en-US" b="1" dirty="0" smtClean="0">
                <a:solidFill>
                  <a:schemeClr val="bg1"/>
                </a:solidFill>
              </a:rPr>
            </a:br>
            <a:r>
              <a:rPr lang="en-US" b="1" dirty="0" smtClean="0">
                <a:solidFill>
                  <a:srgbClr val="FF0000"/>
                </a:solidFill>
              </a:rPr>
              <a:t>Sermon par Pasteur</a:t>
            </a:r>
            <a:r>
              <a:rPr lang="en-US" b="1" dirty="0" smtClean="0">
                <a:solidFill>
                  <a:schemeClr val="bg1"/>
                </a:solidFill>
              </a:rPr>
              <a:t/>
            </a:r>
            <a:br>
              <a:rPr lang="en-US" b="1" dirty="0" smtClean="0">
                <a:solidFill>
                  <a:schemeClr val="bg1"/>
                </a:solidFill>
              </a:rPr>
            </a:br>
            <a:r>
              <a:rPr lang="en-US" b="1" dirty="0" smtClean="0">
                <a:solidFill>
                  <a:srgbClr val="0D069A"/>
                </a:solidFill>
              </a:rPr>
              <a:t>SAINT GERARD CHARLESTIN</a:t>
            </a:r>
            <a:endParaRPr lang="en-US" dirty="0">
              <a:solidFill>
                <a:srgbClr val="0D069A"/>
              </a:solidFill>
            </a:endParaRPr>
          </a:p>
        </p:txBody>
      </p:sp>
      <p:sp>
        <p:nvSpPr>
          <p:cNvPr id="3" name="Subtitle 2"/>
          <p:cNvSpPr>
            <a:spLocks noGrp="1"/>
          </p:cNvSpPr>
          <p:nvPr>
            <p:ph type="subTitle" idx="1"/>
          </p:nvPr>
        </p:nvSpPr>
        <p:spPr>
          <a:xfrm>
            <a:off x="0" y="2743200"/>
            <a:ext cx="9144000" cy="4114800"/>
          </a:xfrm>
          <a:noFill/>
        </p:spPr>
        <p:style>
          <a:lnRef idx="2">
            <a:schemeClr val="dk1">
              <a:shade val="50000"/>
            </a:schemeClr>
          </a:lnRef>
          <a:fillRef idx="1">
            <a:schemeClr val="dk1"/>
          </a:fillRef>
          <a:effectRef idx="0">
            <a:schemeClr val="dk1"/>
          </a:effectRef>
          <a:fontRef idx="minor">
            <a:schemeClr val="lt1"/>
          </a:fontRef>
        </p:style>
        <p:txBody>
          <a:bodyPr>
            <a:normAutofit/>
          </a:bodyPr>
          <a:lstStyle/>
          <a:p>
            <a:endParaRPr lang="en-US" sz="5400" dirty="0" smtClean="0"/>
          </a:p>
          <a:p>
            <a:r>
              <a:rPr lang="en-US" sz="6000" b="1" dirty="0" smtClean="0">
                <a:solidFill>
                  <a:srgbClr val="002060"/>
                </a:solidFill>
              </a:rPr>
              <a:t>LA </a:t>
            </a:r>
            <a:r>
              <a:rPr lang="en-US" sz="6000" b="1" dirty="0" smtClean="0">
                <a:solidFill>
                  <a:srgbClr val="002060"/>
                </a:solidFill>
              </a:rPr>
              <a:t>PREPARATION DE LA </a:t>
            </a:r>
            <a:r>
              <a:rPr lang="en-US" sz="6000" b="1" dirty="0" smtClean="0">
                <a:solidFill>
                  <a:srgbClr val="002060"/>
                </a:solidFill>
              </a:rPr>
              <a:t>CONQUÊTE </a:t>
            </a:r>
            <a:r>
              <a:rPr lang="en-US" sz="6000" b="1" dirty="0" smtClean="0">
                <a:solidFill>
                  <a:srgbClr val="002060"/>
                </a:solidFill>
              </a:rPr>
              <a:t>DE LA TERRE PROMISE</a:t>
            </a:r>
            <a:endParaRPr lang="en-US" sz="6000" b="1" dirty="0" smtClean="0">
              <a:solidFill>
                <a:srgbClr val="00206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305800" cy="5943600"/>
          </a:xfrm>
          <a:blipFill>
            <a:blip r:embed="rId2"/>
            <a:tile tx="0" ty="0" sx="100000" sy="100000" flip="none" algn="tl"/>
          </a:blipFill>
        </p:spPr>
        <p:txBody>
          <a:bodyPr>
            <a:normAutofit/>
          </a:bodyPr>
          <a:lstStyle/>
          <a:p>
            <a:pPr lvl="0" algn="ctr"/>
            <a:r>
              <a:rPr lang="fr-FR" sz="6000" dirty="0" smtClean="0">
                <a:solidFill>
                  <a:srgbClr val="7030A0"/>
                </a:solidFill>
              </a:rPr>
              <a:t>Sujet </a:t>
            </a:r>
            <a:r>
              <a:rPr lang="fr-FR" sz="6000" dirty="0" smtClean="0"/>
              <a:t>: LA PREPARATION DE LA CONQUETE DE LA TERRE </a:t>
            </a:r>
            <a:r>
              <a:rPr lang="fr-FR" sz="6000" dirty="0" smtClean="0"/>
              <a:t>PROMISE</a:t>
            </a:r>
          </a:p>
          <a:p>
            <a:pPr lvl="0" algn="ctr">
              <a:buNone/>
            </a:pPr>
            <a:endParaRPr lang="en-US" sz="6000" b="1" dirty="0" smtClean="0"/>
          </a:p>
          <a:p>
            <a:pPr lvl="0" algn="ctr"/>
            <a:r>
              <a:rPr lang="fr-FR" sz="6000" dirty="0" smtClean="0">
                <a:solidFill>
                  <a:srgbClr val="FF0000"/>
                </a:solidFill>
              </a:rPr>
              <a:t>Lecture Josué 1 :</a:t>
            </a:r>
            <a:r>
              <a:rPr lang="fr-FR" sz="6000" dirty="0" smtClean="0">
                <a:solidFill>
                  <a:srgbClr val="FF0000"/>
                </a:solidFill>
              </a:rPr>
              <a:t>1-9</a:t>
            </a:r>
            <a:endParaRPr lang="en-US" sz="6000" b="1" dirty="0" smtClean="0">
              <a:solidFill>
                <a:srgbClr val="FF00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lvl="0" algn="ctr"/>
            <a:r>
              <a:rPr lang="fr-FR" sz="4800" b="1" dirty="0" smtClean="0">
                <a:solidFill>
                  <a:srgbClr val="7030A0"/>
                </a:solidFill>
                <a:latin typeface="Arial Unicode MS" pitchFamily="34" charset="-128"/>
                <a:ea typeface="Arial Unicode MS" pitchFamily="34" charset="-128"/>
                <a:cs typeface="Arial Unicode MS" pitchFamily="34" charset="-128"/>
              </a:rPr>
              <a:t>Lecture Josué 1 :1-9</a:t>
            </a:r>
            <a:endParaRPr lang="en-US" sz="4800" b="1" dirty="0" smtClean="0">
              <a:solidFill>
                <a:srgbClr val="7030A0"/>
              </a:solidFill>
              <a:latin typeface="Arial Unicode MS" pitchFamily="34" charset="-128"/>
              <a:ea typeface="Arial Unicode MS" pitchFamily="34" charset="-128"/>
              <a:cs typeface="Arial Unicode MS" pitchFamily="34" charset="-128"/>
            </a:endParaRPr>
          </a:p>
          <a:p>
            <a:pPr lvl="0" algn="just"/>
            <a:r>
              <a:rPr lang="fr-FR" sz="4800" b="1" dirty="0" smtClean="0">
                <a:latin typeface="Arial Unicode MS" pitchFamily="34" charset="-128"/>
                <a:ea typeface="Arial Unicode MS" pitchFamily="34" charset="-128"/>
                <a:cs typeface="Arial Unicode MS" pitchFamily="34" charset="-128"/>
              </a:rPr>
              <a:t>Jos 1:1 ¶ Après la mort de Moïse, serviteur de l'Éternel, l'Éternel dit à Josué, fils de </a:t>
            </a:r>
            <a:r>
              <a:rPr lang="fr-FR" sz="4800" b="1" dirty="0" err="1" smtClean="0">
                <a:latin typeface="Arial Unicode MS" pitchFamily="34" charset="-128"/>
                <a:ea typeface="Arial Unicode MS" pitchFamily="34" charset="-128"/>
                <a:cs typeface="Arial Unicode MS" pitchFamily="34" charset="-128"/>
              </a:rPr>
              <a:t>Nun</a:t>
            </a:r>
            <a:r>
              <a:rPr lang="fr-FR" sz="4800" b="1" dirty="0" smtClean="0">
                <a:latin typeface="Arial Unicode MS" pitchFamily="34" charset="-128"/>
                <a:ea typeface="Arial Unicode MS" pitchFamily="34" charset="-128"/>
                <a:cs typeface="Arial Unicode MS" pitchFamily="34" charset="-128"/>
              </a:rPr>
              <a:t>, serviteur de Moïse:</a:t>
            </a:r>
            <a:endParaRPr lang="en-US" sz="4800" b="1" dirty="0" smtClean="0">
              <a:latin typeface="Arial Unicode MS" pitchFamily="34" charset="-128"/>
              <a:ea typeface="Arial Unicode MS" pitchFamily="34" charset="-128"/>
              <a:cs typeface="Arial Unicode MS" pitchFamily="34" charset="-128"/>
            </a:endParaRPr>
          </a:p>
          <a:p>
            <a:pPr lvl="0" algn="just"/>
            <a:r>
              <a:rPr lang="fr-FR" sz="4800" b="1" dirty="0" smtClean="0">
                <a:solidFill>
                  <a:srgbClr val="0000CC"/>
                </a:solidFill>
                <a:latin typeface="Arial Unicode MS" pitchFamily="34" charset="-128"/>
                <a:ea typeface="Arial Unicode MS" pitchFamily="34" charset="-128"/>
                <a:cs typeface="Arial Unicode MS" pitchFamily="34" charset="-128"/>
              </a:rPr>
              <a:t>2 Moïse, mon serviteur, est mort; maintenant, lève-toi, passe ce Jourdain, toi et tout ce peuple, pour entrer dans le pays que je donne aux enfants d'Israël</a:t>
            </a:r>
            <a:r>
              <a:rPr lang="fr-FR" sz="4800" b="1" dirty="0" smtClean="0">
                <a:solidFill>
                  <a:srgbClr val="0000CC"/>
                </a:solidFill>
                <a:latin typeface="Arial Unicode MS" pitchFamily="34" charset="-128"/>
                <a:ea typeface="Arial Unicode MS" pitchFamily="34" charset="-128"/>
                <a:cs typeface="Arial Unicode MS" pitchFamily="34" charset="-128"/>
              </a:rPr>
              <a:t>.</a:t>
            </a:r>
            <a:endParaRPr lang="en-US" sz="48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800" b="1" dirty="0" smtClean="0">
                <a:latin typeface="Arial Unicode MS" pitchFamily="34" charset="-128"/>
                <a:ea typeface="Arial Unicode MS" pitchFamily="34" charset="-128"/>
                <a:cs typeface="Arial Unicode MS" pitchFamily="34" charset="-128"/>
              </a:rPr>
              <a:t>3 </a:t>
            </a:r>
            <a:r>
              <a:rPr lang="fr-FR" sz="4800" b="1" dirty="0" smtClean="0">
                <a:latin typeface="Arial Unicode MS" pitchFamily="34" charset="-128"/>
                <a:ea typeface="Arial Unicode MS" pitchFamily="34" charset="-128"/>
                <a:cs typeface="Arial Unicode MS" pitchFamily="34" charset="-128"/>
              </a:rPr>
              <a:t>Tout lieu que foulera la plante de votre pied, je vous le donne, comme je l'ai dit à Moïse.</a:t>
            </a:r>
            <a:endParaRPr lang="en-US" sz="4800" b="1" dirty="0" smtClean="0">
              <a:latin typeface="Arial Unicode MS" pitchFamily="34" charset="-128"/>
              <a:ea typeface="Arial Unicode MS" pitchFamily="34" charset="-128"/>
              <a:cs typeface="Arial Unicode MS" pitchFamily="34" charset="-128"/>
            </a:endParaRPr>
          </a:p>
          <a:p>
            <a:pPr lvl="0" algn="just"/>
            <a:r>
              <a:rPr lang="fr-FR" sz="4800" b="1" dirty="0" smtClean="0">
                <a:solidFill>
                  <a:srgbClr val="0000CC"/>
                </a:solidFill>
                <a:latin typeface="Arial Unicode MS" pitchFamily="34" charset="-128"/>
                <a:ea typeface="Arial Unicode MS" pitchFamily="34" charset="-128"/>
                <a:cs typeface="Arial Unicode MS" pitchFamily="34" charset="-128"/>
              </a:rPr>
              <a:t>4 Vous aurez pour territoire depuis le désert et le Liban jusqu'au grand fleuve, le fleuve de l'Euphrate, tout le pays des </a:t>
            </a:r>
            <a:r>
              <a:rPr lang="fr-FR" sz="4800" b="1" dirty="0" err="1" smtClean="0">
                <a:solidFill>
                  <a:srgbClr val="0000CC"/>
                </a:solidFill>
                <a:latin typeface="Arial Unicode MS" pitchFamily="34" charset="-128"/>
                <a:ea typeface="Arial Unicode MS" pitchFamily="34" charset="-128"/>
                <a:cs typeface="Arial Unicode MS" pitchFamily="34" charset="-128"/>
              </a:rPr>
              <a:t>Héthiens</a:t>
            </a:r>
            <a:r>
              <a:rPr lang="fr-FR" sz="4800" b="1" dirty="0" smtClean="0">
                <a:solidFill>
                  <a:srgbClr val="0000CC"/>
                </a:solidFill>
                <a:latin typeface="Arial Unicode MS" pitchFamily="34" charset="-128"/>
                <a:ea typeface="Arial Unicode MS" pitchFamily="34" charset="-128"/>
                <a:cs typeface="Arial Unicode MS" pitchFamily="34" charset="-128"/>
              </a:rPr>
              <a:t>, et jusqu'à la grande mer vers le soleil couchant.</a:t>
            </a:r>
            <a:endParaRPr lang="en-US" sz="48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fr-FR" sz="4800" b="1" dirty="0" smtClean="0">
                <a:latin typeface="Arial Unicode MS" pitchFamily="34" charset="-128"/>
                <a:ea typeface="Arial Unicode MS" pitchFamily="34" charset="-128"/>
                <a:cs typeface="Arial Unicode MS" pitchFamily="34" charset="-128"/>
              </a:rPr>
              <a:t>5 </a:t>
            </a:r>
            <a:r>
              <a:rPr lang="fr-FR" sz="4800" b="1" dirty="0" smtClean="0">
                <a:latin typeface="Arial Unicode MS" pitchFamily="34" charset="-128"/>
                <a:ea typeface="Arial Unicode MS" pitchFamily="34" charset="-128"/>
                <a:cs typeface="Arial Unicode MS" pitchFamily="34" charset="-128"/>
              </a:rPr>
              <a:t>Nul ne tiendra devant toi, tant que tu vivras. Je serai avec toi, comme j'ai été avec Moïse; je ne te délaisserai point, je ne t'abandonnerai point.</a:t>
            </a:r>
            <a:endParaRPr lang="en-US" sz="4800" b="1" dirty="0" smtClean="0">
              <a:latin typeface="Arial Unicode MS" pitchFamily="34" charset="-128"/>
              <a:ea typeface="Arial Unicode MS" pitchFamily="34" charset="-128"/>
              <a:cs typeface="Arial Unicode MS" pitchFamily="34" charset="-128"/>
            </a:endParaRPr>
          </a:p>
          <a:p>
            <a:pPr lvl="0" algn="just"/>
            <a:r>
              <a:rPr lang="fr-FR" sz="4800" b="1" dirty="0" smtClean="0">
                <a:solidFill>
                  <a:srgbClr val="0000CC"/>
                </a:solidFill>
                <a:latin typeface="Arial Unicode MS" pitchFamily="34" charset="-128"/>
                <a:ea typeface="Arial Unicode MS" pitchFamily="34" charset="-128"/>
                <a:cs typeface="Arial Unicode MS" pitchFamily="34" charset="-128"/>
              </a:rPr>
              <a:t>6 Fortifie-toi et prends courage, car c'est toi qui mettras ce peuple en possession du pays que j'ai juré à leurs pères de leur donner</a:t>
            </a:r>
            <a:r>
              <a:rPr lang="fr-FR" sz="4800" b="1" dirty="0" smtClean="0">
                <a:solidFill>
                  <a:srgbClr val="0000CC"/>
                </a:solidFill>
                <a:latin typeface="Arial Unicode MS" pitchFamily="34" charset="-128"/>
                <a:ea typeface="Arial Unicode MS" pitchFamily="34" charset="-128"/>
                <a:cs typeface="Arial Unicode MS" pitchFamily="34" charset="-128"/>
              </a:rPr>
              <a:t>.</a:t>
            </a:r>
            <a:endParaRPr lang="en-US" sz="48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800" b="1" dirty="0" smtClean="0">
                <a:solidFill>
                  <a:srgbClr val="0000CC"/>
                </a:solidFill>
                <a:latin typeface="Arial Unicode MS" pitchFamily="34" charset="-128"/>
                <a:ea typeface="Arial Unicode MS" pitchFamily="34" charset="-128"/>
                <a:cs typeface="Arial Unicode MS" pitchFamily="34" charset="-128"/>
              </a:rPr>
              <a:t>7</a:t>
            </a:r>
            <a:r>
              <a:rPr lang="fr-FR" sz="4800" b="1" dirty="0" smtClean="0">
                <a:latin typeface="Arial Unicode MS" pitchFamily="34" charset="-128"/>
                <a:ea typeface="Arial Unicode MS" pitchFamily="34" charset="-128"/>
                <a:cs typeface="Arial Unicode MS" pitchFamily="34" charset="-128"/>
              </a:rPr>
              <a:t> </a:t>
            </a:r>
            <a:r>
              <a:rPr lang="fr-FR" sz="4800" b="1" dirty="0" smtClean="0">
                <a:latin typeface="Arial Unicode MS" pitchFamily="34" charset="-128"/>
                <a:ea typeface="Arial Unicode MS" pitchFamily="34" charset="-128"/>
                <a:cs typeface="Arial Unicode MS" pitchFamily="34" charset="-128"/>
              </a:rPr>
              <a:t>Fortifie-toi seulement et aie bon courage, en agissant fidèlement selon toute la loi que Moïse, mon serviteur, t'a prescrite; ne t'en détourne ni à droite ni à gauche, afin de réussir dans tout ce que tu entreprendras</a:t>
            </a:r>
            <a:r>
              <a:rPr lang="fr-FR" sz="4800" b="1" dirty="0" smtClean="0">
                <a:latin typeface="Arial Unicode MS" pitchFamily="34" charset="-128"/>
                <a:ea typeface="Arial Unicode MS" pitchFamily="34" charset="-128"/>
                <a:cs typeface="Arial Unicode MS" pitchFamily="34" charset="-128"/>
              </a:rPr>
              <a:t>.</a:t>
            </a:r>
            <a:endParaRPr lang="en-US" sz="48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800" b="1" dirty="0" smtClean="0">
                <a:solidFill>
                  <a:srgbClr val="0000CC"/>
                </a:solidFill>
                <a:latin typeface="Arial Unicode MS" pitchFamily="34" charset="-128"/>
                <a:ea typeface="Arial Unicode MS" pitchFamily="34" charset="-128"/>
                <a:cs typeface="Arial Unicode MS" pitchFamily="34" charset="-128"/>
              </a:rPr>
              <a:t>8</a:t>
            </a:r>
            <a:r>
              <a:rPr lang="fr-FR" sz="4800" b="1" dirty="0" smtClean="0">
                <a:latin typeface="Arial Unicode MS" pitchFamily="34" charset="-128"/>
                <a:ea typeface="Arial Unicode MS" pitchFamily="34" charset="-128"/>
                <a:cs typeface="Arial Unicode MS" pitchFamily="34" charset="-128"/>
              </a:rPr>
              <a:t> </a:t>
            </a:r>
            <a:r>
              <a:rPr lang="fr-FR" sz="4800" b="1" dirty="0" smtClean="0">
                <a:latin typeface="Arial Unicode MS" pitchFamily="34" charset="-128"/>
                <a:ea typeface="Arial Unicode MS" pitchFamily="34" charset="-128"/>
                <a:cs typeface="Arial Unicode MS" pitchFamily="34" charset="-128"/>
              </a:rPr>
              <a:t>Que ce livre de la loi ne s'éloigne point de ta bouche; médite-le jour et nuit, pour agir fidèlement selon tout ce qui y est écrit; car c'est alors que tu auras du succès dans tes entreprises, c'est alors que tu réussiras</a:t>
            </a:r>
            <a:r>
              <a:rPr lang="fr-FR" sz="4800" b="1" dirty="0" smtClean="0">
                <a:latin typeface="Arial Unicode MS" pitchFamily="34" charset="-128"/>
                <a:ea typeface="Arial Unicode MS" pitchFamily="34" charset="-128"/>
                <a:cs typeface="Arial Unicode MS" pitchFamily="34" charset="-128"/>
              </a:rPr>
              <a:t>.</a:t>
            </a:r>
            <a:endParaRPr lang="en-US" sz="48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800" b="1" dirty="0" smtClean="0">
                <a:solidFill>
                  <a:srgbClr val="0000CC"/>
                </a:solidFill>
                <a:latin typeface="Arial Unicode MS" pitchFamily="34" charset="-128"/>
                <a:ea typeface="Arial Unicode MS" pitchFamily="34" charset="-128"/>
                <a:cs typeface="Arial Unicode MS" pitchFamily="34" charset="-128"/>
              </a:rPr>
              <a:t>9</a:t>
            </a:r>
            <a:r>
              <a:rPr lang="fr-FR" sz="4800" b="1" dirty="0" smtClean="0">
                <a:latin typeface="Arial Unicode MS" pitchFamily="34" charset="-128"/>
                <a:ea typeface="Arial Unicode MS" pitchFamily="34" charset="-128"/>
                <a:cs typeface="Arial Unicode MS" pitchFamily="34" charset="-128"/>
              </a:rPr>
              <a:t> </a:t>
            </a:r>
            <a:r>
              <a:rPr lang="fr-FR" sz="4800" b="1" dirty="0" smtClean="0">
                <a:latin typeface="Arial Unicode MS" pitchFamily="34" charset="-128"/>
                <a:ea typeface="Arial Unicode MS" pitchFamily="34" charset="-128"/>
                <a:cs typeface="Arial Unicode MS" pitchFamily="34" charset="-128"/>
              </a:rPr>
              <a:t>Ne t'ai-je pas donné cet ordre: Fortifie-toi et prends courage? Ne t'effraie point et ne t'épouvante point, car l'Éternel, ton Dieu, est avec toi dans tout ce que tu entreprendras.</a:t>
            </a:r>
            <a:endParaRPr lang="en-US" sz="48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92500"/>
          </a:bodyPr>
          <a:lstStyle/>
          <a:p>
            <a:pPr lvl="0" algn="ctr"/>
            <a:r>
              <a:rPr lang="fr-FR" sz="4400" b="1" dirty="0" smtClean="0">
                <a:solidFill>
                  <a:srgbClr val="0000CC"/>
                </a:solidFill>
                <a:latin typeface="Arial Unicode MS" pitchFamily="34" charset="-128"/>
                <a:ea typeface="Arial Unicode MS" pitchFamily="34" charset="-128"/>
                <a:cs typeface="Arial Unicode MS" pitchFamily="34" charset="-128"/>
              </a:rPr>
              <a:t> </a:t>
            </a:r>
            <a:r>
              <a:rPr lang="fr-FR" sz="4400" b="1" dirty="0" smtClean="0">
                <a:solidFill>
                  <a:srgbClr val="FF0000"/>
                </a:solidFill>
                <a:latin typeface="Arial Unicode MS" pitchFamily="34" charset="-128"/>
                <a:ea typeface="Arial Unicode MS" pitchFamily="34" charset="-128"/>
                <a:cs typeface="Arial Unicode MS" pitchFamily="34" charset="-128"/>
              </a:rPr>
              <a:t>Sujet </a:t>
            </a:r>
            <a:r>
              <a:rPr lang="fr-FR" sz="4400" b="1" dirty="0" smtClean="0">
                <a:solidFill>
                  <a:srgbClr val="0000CC"/>
                </a:solidFill>
                <a:latin typeface="Arial Unicode MS" pitchFamily="34" charset="-128"/>
                <a:ea typeface="Arial Unicode MS" pitchFamily="34" charset="-128"/>
                <a:cs typeface="Arial Unicode MS" pitchFamily="34" charset="-128"/>
              </a:rPr>
              <a:t>: LA PREPARATION DE LA CONQUETE DE LA TERRE PROMISE</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FF0000"/>
                </a:solidFill>
                <a:latin typeface="Copperplate Gothic Light" pitchFamily="34" charset="0"/>
                <a:ea typeface="Arial Unicode MS" pitchFamily="34" charset="-128"/>
                <a:cs typeface="Arial Unicode MS" pitchFamily="34" charset="-128"/>
              </a:rPr>
              <a:t>Introduction</a:t>
            </a:r>
            <a:endParaRPr lang="en-US" sz="4400" b="1" dirty="0" smtClean="0">
              <a:solidFill>
                <a:srgbClr val="FF0000"/>
              </a:solidFill>
              <a:latin typeface="Copperplate Gothic Light" pitchFamily="34" charset="0"/>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L'allégeance ou la loyauté est un élément absolument essentiel dans la vie.</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Aucun groupe de personnes ne peut être uni sans allégeance, sans être loyal les uns envers les autres</a:t>
            </a:r>
            <a:r>
              <a:rPr lang="fr-FR" sz="4400" b="1" dirty="0" smtClean="0">
                <a:solidFill>
                  <a:srgbClr val="0000CC"/>
                </a:solidFill>
                <a:latin typeface="Arial Unicode MS" pitchFamily="34" charset="-128"/>
                <a:ea typeface="Arial Unicode MS" pitchFamily="34" charset="-128"/>
                <a:cs typeface="Arial Unicode MS" pitchFamily="34" charset="-128"/>
              </a:rPr>
              <a:t>.</a:t>
            </a:r>
            <a:endParaRPr lang="en-US" sz="44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400" b="1" dirty="0" smtClean="0">
                <a:latin typeface="Arial Unicode MS" pitchFamily="34" charset="-128"/>
                <a:ea typeface="Arial Unicode MS" pitchFamily="34" charset="-128"/>
                <a:cs typeface="Arial Unicode MS" pitchFamily="34" charset="-128"/>
              </a:rPr>
              <a:t>Même </a:t>
            </a:r>
            <a:r>
              <a:rPr lang="fr-FR" sz="4400" b="1" dirty="0" smtClean="0">
                <a:latin typeface="Arial Unicode MS" pitchFamily="34" charset="-128"/>
                <a:ea typeface="Arial Unicode MS" pitchFamily="34" charset="-128"/>
                <a:cs typeface="Arial Unicode MS" pitchFamily="34" charset="-128"/>
              </a:rPr>
              <a:t>les nations et les gouvernements exigent l'allégeance de leurs citoyens.</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Par exemple, l'Amérique défie ses citoyens de promettre leur fidélité à la nation et à ses principes.</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Face au drapeau </a:t>
            </a:r>
            <a:r>
              <a:rPr lang="fr-FR" sz="4400" b="1" dirty="0" smtClean="0">
                <a:latin typeface="Arial Unicode MS" pitchFamily="34" charset="-128"/>
                <a:ea typeface="Arial Unicode MS" pitchFamily="34" charset="-128"/>
                <a:cs typeface="Arial Unicode MS" pitchFamily="34" charset="-128"/>
              </a:rPr>
              <a:t>Américain</a:t>
            </a:r>
            <a:r>
              <a:rPr lang="fr-FR" sz="4400" b="1" dirty="0" smtClean="0">
                <a:latin typeface="Arial Unicode MS" pitchFamily="34" charset="-128"/>
                <a:ea typeface="Arial Unicode MS" pitchFamily="34" charset="-128"/>
                <a:cs typeface="Arial Unicode MS" pitchFamily="34" charset="-128"/>
              </a:rPr>
              <a:t>, les citoyens </a:t>
            </a:r>
            <a:r>
              <a:rPr lang="fr-FR" sz="4400" b="1" dirty="0" smtClean="0">
                <a:latin typeface="Arial Unicode MS" pitchFamily="34" charset="-128"/>
                <a:ea typeface="Arial Unicode MS" pitchFamily="34" charset="-128"/>
                <a:cs typeface="Arial Unicode MS" pitchFamily="34" charset="-128"/>
              </a:rPr>
              <a:t>Américains </a:t>
            </a:r>
            <a:r>
              <a:rPr lang="fr-FR" sz="4400" b="1" dirty="0" smtClean="0">
                <a:latin typeface="Arial Unicode MS" pitchFamily="34" charset="-128"/>
                <a:ea typeface="Arial Unicode MS" pitchFamily="34" charset="-128"/>
                <a:cs typeface="Arial Unicode MS" pitchFamily="34" charset="-128"/>
              </a:rPr>
              <a:t>sont invités à déclarer leur allégeance </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400" b="1" dirty="0" smtClean="0">
                <a:latin typeface="Arial Unicode MS" pitchFamily="34" charset="-128"/>
                <a:ea typeface="Arial Unicode MS" pitchFamily="34" charset="-128"/>
                <a:cs typeface="Arial Unicode MS" pitchFamily="34" charset="-128"/>
              </a:rPr>
              <a:t>Je </a:t>
            </a:r>
            <a:r>
              <a:rPr lang="fr-FR" sz="4400" b="1" dirty="0" smtClean="0">
                <a:latin typeface="Arial Unicode MS" pitchFamily="34" charset="-128"/>
                <a:ea typeface="Arial Unicode MS" pitchFamily="34" charset="-128"/>
                <a:cs typeface="Arial Unicode MS" pitchFamily="34" charset="-128"/>
              </a:rPr>
              <a:t>jure allégeance au drapeau des États-Unis d'Amérique et à la république qu'il représente, une nation, sous Dieu, indivisible, avec liberté et justice pour tous. </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Face au drapeau haïtien, les citoyens haïtiens sont invités à déclarer leur allégeance </a:t>
            </a:r>
            <a:r>
              <a:rPr lang="fr-FR" sz="4400" b="1" dirty="0" smtClean="0">
                <a:solidFill>
                  <a:srgbClr val="0000CC"/>
                </a:solidFill>
                <a:latin typeface="Arial Unicode MS" pitchFamily="34" charset="-128"/>
                <a:ea typeface="Arial Unicode MS" pitchFamily="34" charset="-128"/>
                <a:cs typeface="Arial Unicode MS" pitchFamily="34" charset="-128"/>
              </a:rPr>
              <a:t>aussi.</a:t>
            </a:r>
            <a:r>
              <a:rPr lang="fr-FR" sz="4400" b="1" dirty="0" smtClean="0">
                <a:solidFill>
                  <a:srgbClr val="0000CC"/>
                </a:solidFill>
                <a:latin typeface="Arial Unicode MS" pitchFamily="34" charset="-128"/>
                <a:ea typeface="Arial Unicode MS" pitchFamily="34" charset="-128"/>
                <a:cs typeface="Arial Unicode MS" pitchFamily="34" charset="-128"/>
              </a:rPr>
              <a:t> : </a:t>
            </a:r>
            <a:br>
              <a:rPr lang="fr-FR" sz="4400" b="1" dirty="0" smtClean="0">
                <a:solidFill>
                  <a:srgbClr val="0000CC"/>
                </a:solidFill>
                <a:latin typeface="Arial Unicode MS" pitchFamily="34" charset="-128"/>
                <a:ea typeface="Arial Unicode MS" pitchFamily="34" charset="-128"/>
                <a:cs typeface="Arial Unicode MS" pitchFamily="34" charset="-128"/>
              </a:rPr>
            </a:br>
            <a:endParaRPr lang="fr-FR" sz="44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85000" lnSpcReduction="10000"/>
          </a:bodyPr>
          <a:lstStyle/>
          <a:p>
            <a:pPr marL="0" lvl="0" indent="0" algn="ctr">
              <a:buNone/>
            </a:pPr>
            <a:r>
              <a:rPr lang="fr-FR" sz="4400" b="1" dirty="0" smtClean="0">
                <a:latin typeface="Arial Unicode MS" pitchFamily="34" charset="-128"/>
                <a:ea typeface="Arial Unicode MS" pitchFamily="34" charset="-128"/>
                <a:cs typeface="Arial Unicode MS" pitchFamily="34" charset="-128"/>
              </a:rPr>
              <a:t>Je </a:t>
            </a:r>
            <a:r>
              <a:rPr lang="fr-FR" sz="4400" b="1" dirty="0" smtClean="0">
                <a:latin typeface="Arial Unicode MS" pitchFamily="34" charset="-128"/>
                <a:ea typeface="Arial Unicode MS" pitchFamily="34" charset="-128"/>
                <a:cs typeface="Arial Unicode MS" pitchFamily="34" charset="-128"/>
              </a:rPr>
              <a:t>jure devant Dieu et devant la nation</a:t>
            </a:r>
            <a:br>
              <a:rPr lang="fr-FR" sz="4400" b="1" dirty="0" smtClean="0">
                <a:latin typeface="Arial Unicode MS" pitchFamily="34" charset="-128"/>
                <a:ea typeface="Arial Unicode MS" pitchFamily="34" charset="-128"/>
                <a:cs typeface="Arial Unicode MS" pitchFamily="34" charset="-128"/>
              </a:rPr>
            </a:br>
            <a:r>
              <a:rPr lang="fr-FR" sz="4400" b="1" dirty="0" smtClean="0">
                <a:latin typeface="Arial Unicode MS" pitchFamily="34" charset="-128"/>
                <a:ea typeface="Arial Unicode MS" pitchFamily="34" charset="-128"/>
                <a:cs typeface="Arial Unicode MS" pitchFamily="34" charset="-128"/>
              </a:rPr>
              <a:t>d'en être le gardien intraitable et farouche.</a:t>
            </a:r>
            <a:br>
              <a:rPr lang="fr-FR" sz="4400" b="1" dirty="0" smtClean="0">
                <a:latin typeface="Arial Unicode MS" pitchFamily="34" charset="-128"/>
                <a:ea typeface="Arial Unicode MS" pitchFamily="34" charset="-128"/>
                <a:cs typeface="Arial Unicode MS" pitchFamily="34" charset="-128"/>
              </a:rPr>
            </a:br>
            <a:r>
              <a:rPr lang="fr-FR" sz="4400" b="1" dirty="0" smtClean="0">
                <a:latin typeface="Arial Unicode MS" pitchFamily="34" charset="-128"/>
                <a:ea typeface="Arial Unicode MS" pitchFamily="34" charset="-128"/>
                <a:cs typeface="Arial Unicode MS" pitchFamily="34" charset="-128"/>
              </a:rPr>
              <a:t>Qu'il flotte désormais dans l'azur</a:t>
            </a:r>
            <a:br>
              <a:rPr lang="fr-FR" sz="4400" b="1" dirty="0" smtClean="0">
                <a:latin typeface="Arial Unicode MS" pitchFamily="34" charset="-128"/>
                <a:ea typeface="Arial Unicode MS" pitchFamily="34" charset="-128"/>
                <a:cs typeface="Arial Unicode MS" pitchFamily="34" charset="-128"/>
              </a:rPr>
            </a:br>
            <a:r>
              <a:rPr lang="fr-FR" sz="4400" b="1" dirty="0" smtClean="0">
                <a:latin typeface="Arial Unicode MS" pitchFamily="34" charset="-128"/>
                <a:ea typeface="Arial Unicode MS" pitchFamily="34" charset="-128"/>
                <a:cs typeface="Arial Unicode MS" pitchFamily="34" charset="-128"/>
              </a:rPr>
              <a:t>pour rappeler à tous les Haïtiens</a:t>
            </a:r>
            <a:br>
              <a:rPr lang="fr-FR" sz="4400" b="1" dirty="0" smtClean="0">
                <a:latin typeface="Arial Unicode MS" pitchFamily="34" charset="-128"/>
                <a:ea typeface="Arial Unicode MS" pitchFamily="34" charset="-128"/>
                <a:cs typeface="Arial Unicode MS" pitchFamily="34" charset="-128"/>
              </a:rPr>
            </a:br>
            <a:r>
              <a:rPr lang="fr-FR" sz="4400" b="1" dirty="0" smtClean="0">
                <a:latin typeface="Arial Unicode MS" pitchFamily="34" charset="-128"/>
                <a:ea typeface="Arial Unicode MS" pitchFamily="34" charset="-128"/>
                <a:cs typeface="Arial Unicode MS" pitchFamily="34" charset="-128"/>
              </a:rPr>
              <a:t>les prouesses de nos sublimes martyrs</a:t>
            </a:r>
            <a:br>
              <a:rPr lang="fr-FR" sz="4400" b="1" dirty="0" smtClean="0">
                <a:latin typeface="Arial Unicode MS" pitchFamily="34" charset="-128"/>
                <a:ea typeface="Arial Unicode MS" pitchFamily="34" charset="-128"/>
                <a:cs typeface="Arial Unicode MS" pitchFamily="34" charset="-128"/>
              </a:rPr>
            </a:br>
            <a:r>
              <a:rPr lang="fr-FR" sz="4400" b="1" dirty="0" smtClean="0">
                <a:latin typeface="Arial Unicode MS" pitchFamily="34" charset="-128"/>
                <a:ea typeface="Arial Unicode MS" pitchFamily="34" charset="-128"/>
                <a:cs typeface="Arial Unicode MS" pitchFamily="34" charset="-128"/>
              </a:rPr>
              <a:t>dans la Crête à Pierrot</a:t>
            </a:r>
            <a:endParaRPr lang="en-US" sz="4400" b="1" dirty="0" smtClean="0">
              <a:latin typeface="Arial Unicode MS" pitchFamily="34" charset="-128"/>
              <a:ea typeface="Arial Unicode MS" pitchFamily="34" charset="-128"/>
              <a:cs typeface="Arial Unicode MS" pitchFamily="34" charset="-128"/>
            </a:endParaRPr>
          </a:p>
          <a:p>
            <a:pPr marL="0" lvl="0" indent="0" algn="ctr">
              <a:buNone/>
            </a:pPr>
            <a:r>
              <a:rPr lang="fr-FR" sz="4400" b="1" dirty="0" smtClean="0">
                <a:solidFill>
                  <a:srgbClr val="0000CC"/>
                </a:solidFill>
                <a:latin typeface="Arial Unicode MS" pitchFamily="34" charset="-128"/>
                <a:ea typeface="Arial Unicode MS" pitchFamily="34" charset="-128"/>
                <a:cs typeface="Arial Unicode MS" pitchFamily="34" charset="-128"/>
              </a:rPr>
              <a:t>sur la Butte Charrier, à </a:t>
            </a:r>
            <a:r>
              <a:rPr lang="fr-FR" sz="4400" b="1" dirty="0" err="1" smtClean="0">
                <a:solidFill>
                  <a:srgbClr val="0000CC"/>
                </a:solidFill>
                <a:latin typeface="Arial Unicode MS" pitchFamily="34" charset="-128"/>
                <a:ea typeface="Arial Unicode MS" pitchFamily="34" charset="-128"/>
                <a:cs typeface="Arial Unicode MS" pitchFamily="34" charset="-128"/>
              </a:rPr>
              <a:t>Vertières</a:t>
            </a:r>
            <a:r>
              <a:rPr lang="fr-FR" sz="4400" b="1" dirty="0" smtClean="0">
                <a:solidFill>
                  <a:srgbClr val="0000CC"/>
                </a:solidFill>
                <a:latin typeface="Arial Unicode MS" pitchFamily="34" charset="-128"/>
                <a:ea typeface="Arial Unicode MS" pitchFamily="34" charset="-128"/>
                <a:cs typeface="Arial Unicode MS" pitchFamily="34" charset="-128"/>
              </a:rPr>
              <a:t>,</a:t>
            </a:r>
            <a:r>
              <a:rPr lang="fr-FR" sz="4400" b="1" u="sng" dirty="0" smtClean="0">
                <a:solidFill>
                  <a:srgbClr val="0000CC"/>
                </a:solidFill>
                <a:latin typeface="Arial Unicode MS" pitchFamily="34" charset="-128"/>
                <a:ea typeface="Arial Unicode MS" pitchFamily="34" charset="-128"/>
                <a:cs typeface="Arial Unicode MS" pitchFamily="34" charset="-128"/>
              </a:rPr>
              <a:t> </a:t>
            </a:r>
            <a:r>
              <a:rPr lang="fr-FR" sz="4400" b="1" dirty="0" smtClean="0">
                <a:solidFill>
                  <a:srgbClr val="0000CC"/>
                </a:solidFill>
                <a:latin typeface="Arial Unicode MS" pitchFamily="34" charset="-128"/>
                <a:ea typeface="Arial Unicode MS" pitchFamily="34" charset="-128"/>
                <a:cs typeface="Arial Unicode MS" pitchFamily="34" charset="-128"/>
              </a:rPr>
              <a:t/>
            </a:r>
            <a:br>
              <a:rPr lang="fr-FR" sz="4400" b="1" dirty="0" smtClean="0">
                <a:solidFill>
                  <a:srgbClr val="0000CC"/>
                </a:solidFill>
                <a:latin typeface="Arial Unicode MS" pitchFamily="34" charset="-128"/>
                <a:ea typeface="Arial Unicode MS" pitchFamily="34" charset="-128"/>
                <a:cs typeface="Arial Unicode MS" pitchFamily="34" charset="-128"/>
              </a:rPr>
            </a:br>
            <a:r>
              <a:rPr lang="fr-FR" sz="4400" b="1" dirty="0" smtClean="0">
                <a:solidFill>
                  <a:srgbClr val="0000CC"/>
                </a:solidFill>
                <a:latin typeface="Arial Unicode MS" pitchFamily="34" charset="-128"/>
                <a:ea typeface="Arial Unicode MS" pitchFamily="34" charset="-128"/>
                <a:cs typeface="Arial Unicode MS" pitchFamily="34" charset="-128"/>
              </a:rPr>
              <a:t>qui se sont immortalisés,</a:t>
            </a:r>
            <a:br>
              <a:rPr lang="fr-FR" sz="4400" b="1" dirty="0" smtClean="0">
                <a:solidFill>
                  <a:srgbClr val="0000CC"/>
                </a:solidFill>
                <a:latin typeface="Arial Unicode MS" pitchFamily="34" charset="-128"/>
                <a:ea typeface="Arial Unicode MS" pitchFamily="34" charset="-128"/>
                <a:cs typeface="Arial Unicode MS" pitchFamily="34" charset="-128"/>
              </a:rPr>
            </a:br>
            <a:r>
              <a:rPr lang="fr-FR" sz="4400" b="1" dirty="0" smtClean="0">
                <a:solidFill>
                  <a:srgbClr val="0000CC"/>
                </a:solidFill>
                <a:latin typeface="Arial Unicode MS" pitchFamily="34" charset="-128"/>
                <a:ea typeface="Arial Unicode MS" pitchFamily="34" charset="-128"/>
                <a:cs typeface="Arial Unicode MS" pitchFamily="34" charset="-128"/>
              </a:rPr>
              <a:t>sous les boulets et la mitraille,</a:t>
            </a:r>
            <a:br>
              <a:rPr lang="fr-FR" sz="4400" b="1" dirty="0" smtClean="0">
                <a:solidFill>
                  <a:srgbClr val="0000CC"/>
                </a:solidFill>
                <a:latin typeface="Arial Unicode MS" pitchFamily="34" charset="-128"/>
                <a:ea typeface="Arial Unicode MS" pitchFamily="34" charset="-128"/>
                <a:cs typeface="Arial Unicode MS" pitchFamily="34" charset="-128"/>
              </a:rPr>
            </a:br>
            <a:r>
              <a:rPr lang="fr-FR" sz="4400" b="1" dirty="0" smtClean="0">
                <a:solidFill>
                  <a:srgbClr val="0000CC"/>
                </a:solidFill>
                <a:latin typeface="Arial Unicode MS" pitchFamily="34" charset="-128"/>
                <a:ea typeface="Arial Unicode MS" pitchFamily="34" charset="-128"/>
                <a:cs typeface="Arial Unicode MS" pitchFamily="34" charset="-128"/>
              </a:rPr>
              <a:t>pour nous créer une patrie</a:t>
            </a:r>
            <a:br>
              <a:rPr lang="fr-FR" sz="4400" b="1" dirty="0" smtClean="0">
                <a:solidFill>
                  <a:srgbClr val="0000CC"/>
                </a:solidFill>
                <a:latin typeface="Arial Unicode MS" pitchFamily="34" charset="-128"/>
                <a:ea typeface="Arial Unicode MS" pitchFamily="34" charset="-128"/>
                <a:cs typeface="Arial Unicode MS" pitchFamily="34" charset="-128"/>
              </a:rPr>
            </a:br>
            <a:r>
              <a:rPr lang="fr-FR" sz="4400" b="1" dirty="0" smtClean="0">
                <a:solidFill>
                  <a:srgbClr val="0000CC"/>
                </a:solidFill>
                <a:latin typeface="Arial Unicode MS" pitchFamily="34" charset="-128"/>
                <a:ea typeface="Arial Unicode MS" pitchFamily="34" charset="-128"/>
                <a:cs typeface="Arial Unicode MS" pitchFamily="34" charset="-128"/>
              </a:rPr>
              <a:t>où le nègre haïtien</a:t>
            </a:r>
            <a:br>
              <a:rPr lang="fr-FR" sz="4400" b="1" dirty="0" smtClean="0">
                <a:solidFill>
                  <a:srgbClr val="0000CC"/>
                </a:solidFill>
                <a:latin typeface="Arial Unicode MS" pitchFamily="34" charset="-128"/>
                <a:ea typeface="Arial Unicode MS" pitchFamily="34" charset="-128"/>
                <a:cs typeface="Arial Unicode MS" pitchFamily="34" charset="-128"/>
              </a:rPr>
            </a:br>
            <a:r>
              <a:rPr lang="fr-FR" sz="4400" b="1" dirty="0" smtClean="0">
                <a:solidFill>
                  <a:srgbClr val="0000CC"/>
                </a:solidFill>
                <a:latin typeface="Arial Unicode MS" pitchFamily="34" charset="-128"/>
                <a:ea typeface="Arial Unicode MS" pitchFamily="34" charset="-128"/>
                <a:cs typeface="Arial Unicode MS" pitchFamily="34" charset="-128"/>
              </a:rPr>
              <a:t>se sent réellement souverain et libre.</a:t>
            </a:r>
            <a:r>
              <a:rPr lang="fr-FR" sz="4400" b="1" dirty="0" smtClean="0">
                <a:latin typeface="Arial Unicode MS" pitchFamily="34" charset="-128"/>
                <a:ea typeface="Arial Unicode MS" pitchFamily="34" charset="-128"/>
                <a:cs typeface="Arial Unicode MS" pitchFamily="34" charset="-128"/>
              </a:rPr>
              <a:t/>
            </a:r>
            <a:br>
              <a:rPr lang="fr-FR" sz="4400" b="1" dirty="0" smtClean="0">
                <a:latin typeface="Arial Unicode MS" pitchFamily="34" charset="-128"/>
                <a:ea typeface="Arial Unicode MS" pitchFamily="34" charset="-128"/>
                <a:cs typeface="Arial Unicode MS" pitchFamily="34" charset="-128"/>
              </a:rPr>
            </a:br>
            <a:r>
              <a:rPr lang="fr-FR" sz="4400" b="1" dirty="0" smtClean="0">
                <a:solidFill>
                  <a:srgbClr val="FF0000"/>
                </a:solidFill>
                <a:latin typeface="Arial Unicode MS" pitchFamily="34" charset="-128"/>
                <a:ea typeface="Arial Unicode MS" pitchFamily="34" charset="-128"/>
                <a:cs typeface="Arial Unicode MS" pitchFamily="34" charset="-128"/>
              </a:rPr>
              <a:t>(Drapeau noir et rouge</a:t>
            </a:r>
            <a:r>
              <a:rPr lang="fr-FR" sz="4400" b="1" dirty="0" smtClean="0">
                <a:latin typeface="Arial Unicode MS" pitchFamily="34" charset="-128"/>
                <a:ea typeface="Arial Unicode MS" pitchFamily="34" charset="-128"/>
                <a:cs typeface="Arial Unicode MS" pitchFamily="34" charset="-128"/>
              </a:rPr>
              <a:t>)</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fontScale="92500"/>
          </a:bodyPr>
          <a:lstStyle/>
          <a:p>
            <a:pPr lvl="0" algn="just"/>
            <a:r>
              <a:rPr lang="fr-FR" sz="4400" b="1" dirty="0" smtClean="0">
                <a:latin typeface="Arial Unicode MS" pitchFamily="34" charset="-128"/>
                <a:ea typeface="Arial Unicode MS" pitchFamily="34" charset="-128"/>
                <a:cs typeface="Arial Unicode MS" pitchFamily="34" charset="-128"/>
              </a:rPr>
              <a:t>Nos </a:t>
            </a:r>
            <a:r>
              <a:rPr lang="fr-FR" sz="4400" b="1" dirty="0" smtClean="0">
                <a:latin typeface="Arial Unicode MS" pitchFamily="34" charset="-128"/>
                <a:ea typeface="Arial Unicode MS" pitchFamily="34" charset="-128"/>
                <a:cs typeface="Arial Unicode MS" pitchFamily="34" charset="-128"/>
              </a:rPr>
              <a:t>ancêtres ont mené une longue et dure bataille pour libérer Haïti de l’esclave. </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Mais puisque nous rejetons les principes qui sont la base de notre pays, nous perdons cette liberté. </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Dans proverbes chapitre 14 le verset 34 la parole de Dieu nous dit : </a:t>
            </a:r>
            <a:endParaRPr lang="fr-FR"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 </a:t>
            </a:r>
            <a:r>
              <a:rPr lang="fr-FR" sz="4400" b="1" dirty="0" smtClean="0">
                <a:solidFill>
                  <a:srgbClr val="0000CC"/>
                </a:solidFill>
                <a:latin typeface="Arial Unicode MS" pitchFamily="34" charset="-128"/>
                <a:ea typeface="Arial Unicode MS" pitchFamily="34" charset="-128"/>
                <a:cs typeface="Arial Unicode MS" pitchFamily="34" charset="-128"/>
              </a:rPr>
              <a:t>¶ La justice élève une nation, Mais le péché est la honte des peuples</a:t>
            </a:r>
            <a:r>
              <a:rPr lang="fr-FR" sz="4400" b="1" dirty="0" smtClean="0">
                <a:solidFill>
                  <a:srgbClr val="0000CC"/>
                </a:solidFill>
                <a:latin typeface="Arial Unicode MS" pitchFamily="34" charset="-128"/>
                <a:ea typeface="Arial Unicode MS" pitchFamily="34" charset="-128"/>
                <a:cs typeface="Arial Unicode MS" pitchFamily="34" charset="-128"/>
              </a:rPr>
              <a:t>.</a:t>
            </a:r>
            <a:endParaRPr lang="en-US" sz="44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fontScale="92500"/>
          </a:bodyPr>
          <a:lstStyle/>
          <a:p>
            <a:pPr lvl="0" algn="just"/>
            <a:r>
              <a:rPr lang="fr-FR" sz="4400" b="1" dirty="0" smtClean="0">
                <a:latin typeface="Arial Unicode MS" pitchFamily="34" charset="-128"/>
                <a:ea typeface="Arial Unicode MS" pitchFamily="34" charset="-128"/>
                <a:cs typeface="Arial Unicode MS" pitchFamily="34" charset="-128"/>
              </a:rPr>
              <a:t>Sans </a:t>
            </a:r>
            <a:r>
              <a:rPr lang="fr-FR" sz="4400" b="1" dirty="0" smtClean="0">
                <a:latin typeface="Arial Unicode MS" pitchFamily="34" charset="-128"/>
                <a:ea typeface="Arial Unicode MS" pitchFamily="34" charset="-128"/>
                <a:cs typeface="Arial Unicode MS" pitchFamily="34" charset="-128"/>
              </a:rPr>
              <a:t>loyauté, un corps de personnes s'effondre, se désintègre.</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La fidélité est une nécessité, un impératif absolu pour maintenir toute relation.</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L’allégeance est essentielle avec n'importe quel club d'affaires, civique ou social ; avec n'importe quelle équipe sportive, armée, réseau d'espionnage ou nation.</a:t>
            </a:r>
            <a:endParaRPr lang="en-US" sz="4400" b="1" dirty="0" smtClean="0">
              <a:latin typeface="Arial Unicode MS" pitchFamily="34" charset="-128"/>
              <a:ea typeface="Arial Unicode MS" pitchFamily="34" charset="-128"/>
              <a:cs typeface="Arial Unicode MS" pitchFamily="34" charset="-128"/>
            </a:endParaRPr>
          </a:p>
          <a:p>
            <a:pPr algn="just"/>
            <a:endParaRPr lang="en-US" sz="4400" b="1" dirty="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66"/>
          </a:solidFill>
        </p:spPr>
        <p:style>
          <a:lnRef idx="1">
            <a:schemeClr val="accent5"/>
          </a:lnRef>
          <a:fillRef idx="2">
            <a:schemeClr val="accent5"/>
          </a:fillRef>
          <a:effectRef idx="1">
            <a:schemeClr val="accent5"/>
          </a:effectRef>
          <a:fontRef idx="minor">
            <a:schemeClr val="dk1"/>
          </a:fontRef>
        </p:style>
        <p:txBody>
          <a:bodyPr>
            <a:normAutofit/>
          </a:bodyPr>
          <a:lstStyle/>
          <a:p>
            <a:pPr algn="ctr">
              <a:buNone/>
            </a:pPr>
            <a:r>
              <a:rPr lang="fr-FR" sz="4400" b="1" dirty="0" smtClean="0">
                <a:solidFill>
                  <a:srgbClr val="0000CC"/>
                </a:solidFill>
                <a:latin typeface="Arial Unicode MS" pitchFamily="34" charset="-128"/>
                <a:ea typeface="Arial Unicode MS" pitchFamily="34" charset="-128"/>
                <a:cs typeface="Arial Unicode MS" pitchFamily="34" charset="-128"/>
              </a:rPr>
              <a:t> </a:t>
            </a:r>
            <a:r>
              <a:rPr lang="fr-FR" sz="4400" b="1" dirty="0" smtClean="0">
                <a:solidFill>
                  <a:srgbClr val="0000CC"/>
                </a:solidFill>
                <a:latin typeface="Arial Unicode MS" pitchFamily="34" charset="-128"/>
                <a:ea typeface="Arial Unicode MS" pitchFamily="34" charset="-128"/>
                <a:cs typeface="Arial Unicode MS" pitchFamily="34" charset="-128"/>
              </a:rPr>
              <a:t>L’APPEL DE DIEU A </a:t>
            </a:r>
            <a:r>
              <a:rPr lang="fr-FR" sz="4400" b="1" dirty="0" smtClean="0">
                <a:solidFill>
                  <a:srgbClr val="0000CC"/>
                </a:solidFill>
                <a:latin typeface="Arial Unicode MS" pitchFamily="34" charset="-128"/>
                <a:ea typeface="Arial Unicode MS" pitchFamily="34" charset="-128"/>
                <a:cs typeface="Arial Unicode MS" pitchFamily="34" charset="-128"/>
              </a:rPr>
              <a:t>JOSUÉ</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Le grand livre de Josué s'ouvre sur l'appel de Dieu à Josué.</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Josué était l'assistant principal de Moïse et le commandant militaire des forces armées d'Israël.</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Dieu avait déjà appelé et mandaté Josué pour remplacer Moïse après sa mort</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66"/>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fr-FR" sz="4400" b="1" dirty="0" smtClean="0">
                <a:latin typeface="Arial Unicode MS" pitchFamily="34" charset="-128"/>
                <a:ea typeface="Arial Unicode MS" pitchFamily="34" charset="-128"/>
                <a:cs typeface="Arial Unicode MS" pitchFamily="34" charset="-128"/>
              </a:rPr>
              <a:t>Or</a:t>
            </a:r>
            <a:r>
              <a:rPr lang="fr-FR" sz="4400" b="1" dirty="0" smtClean="0">
                <a:latin typeface="Arial Unicode MS" pitchFamily="34" charset="-128"/>
                <a:ea typeface="Arial Unicode MS" pitchFamily="34" charset="-128"/>
                <a:cs typeface="Arial Unicode MS" pitchFamily="34" charset="-128"/>
              </a:rPr>
              <a:t>, Moïse venait de mourir, et le peuple était dans une profonde angoisse et pleurait sa mort depuis trente jours (De. 34:8).</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Dès que les trente jours de deuil furent terminés, Dieu parla immédiatement à Josué, lui renouvelant Son appel.</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Dieu lança un appel réconfortant à Josué. </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66"/>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fr-FR" sz="4400" b="1" dirty="0" smtClean="0">
                <a:latin typeface="Arial Unicode MS" pitchFamily="34" charset="-128"/>
                <a:ea typeface="Arial Unicode MS" pitchFamily="34" charset="-128"/>
                <a:cs typeface="Arial Unicode MS" pitchFamily="34" charset="-128"/>
              </a:rPr>
              <a:t>Les </a:t>
            </a:r>
            <a:r>
              <a:rPr lang="fr-FR" sz="4400" b="1" dirty="0" smtClean="0">
                <a:latin typeface="Arial Unicode MS" pitchFamily="34" charset="-128"/>
                <a:ea typeface="Arial Unicode MS" pitchFamily="34" charset="-128"/>
                <a:cs typeface="Arial Unicode MS" pitchFamily="34" charset="-128"/>
              </a:rPr>
              <a:t>cœurs des gens étaient saisis d'un profond sentiment de chagrin et d'angoisse, brisés par le décès de Moïse qui les avait dirigés pendant si longtemps.</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Gardez à l'esprit que Moïse était le Père de la nation d'Israël.</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Grâce à la direction de Dieu, Moïse avait fondé et établi la nation</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66"/>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400" b="1" dirty="0" smtClean="0">
                <a:latin typeface="Arial Unicode MS" pitchFamily="34" charset="-128"/>
                <a:ea typeface="Arial Unicode MS" pitchFamily="34" charset="-128"/>
                <a:cs typeface="Arial Unicode MS" pitchFamily="34" charset="-128"/>
              </a:rPr>
              <a:t>Il </a:t>
            </a:r>
            <a:r>
              <a:rPr lang="fr-FR" sz="4400" b="1" dirty="0" smtClean="0">
                <a:latin typeface="Arial Unicode MS" pitchFamily="34" charset="-128"/>
                <a:ea typeface="Arial Unicode MS" pitchFamily="34" charset="-128"/>
                <a:cs typeface="Arial Unicode MS" pitchFamily="34" charset="-128"/>
              </a:rPr>
              <a:t>avait libéré les Israélites de l'esclavage égyptien et leur avait donné la loi au mont Sinaï et les avait conduits à travers les errances du désert.</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Il semble que Josué lui-même était tombé dans un esprit de désespoir sur la mort de Moïse</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66"/>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400" b="1" dirty="0" smtClean="0">
                <a:latin typeface="Arial Unicode MS" pitchFamily="34" charset="-128"/>
                <a:ea typeface="Arial Unicode MS" pitchFamily="34" charset="-128"/>
                <a:cs typeface="Arial Unicode MS" pitchFamily="34" charset="-128"/>
              </a:rPr>
              <a:t>Pour </a:t>
            </a:r>
            <a:r>
              <a:rPr lang="fr-FR" sz="4400" b="1" dirty="0" smtClean="0">
                <a:latin typeface="Arial Unicode MS" pitchFamily="34" charset="-128"/>
                <a:ea typeface="Arial Unicode MS" pitchFamily="34" charset="-128"/>
                <a:cs typeface="Arial Unicode MS" pitchFamily="34" charset="-128"/>
              </a:rPr>
              <a:t>cette raison, Dieu parla avec force au cœur de Josué et lui lança un appel stimulant :</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 Moïse Mon serviteur est mort ! Présenter! Combler l'écart! Prenez le manteau du leadership! Préparez le peuple à traverser le Jourdain vers la Terre Promise (v.2). »</a:t>
            </a:r>
            <a:endParaRPr lang="en-US" sz="4400" b="1" dirty="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4">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ctr">
              <a:buNone/>
            </a:pPr>
            <a:r>
              <a:rPr lang="fr-FR" sz="4400" b="1" dirty="0" smtClean="0">
                <a:solidFill>
                  <a:srgbClr val="C00000"/>
                </a:solidFill>
                <a:latin typeface="Arial Unicode MS" pitchFamily="34" charset="-128"/>
                <a:ea typeface="Arial Unicode MS" pitchFamily="34" charset="-128"/>
                <a:cs typeface="Arial Unicode MS" pitchFamily="34" charset="-128"/>
              </a:rPr>
              <a:t> </a:t>
            </a:r>
            <a:r>
              <a:rPr lang="fr-FR" sz="4400" b="1" dirty="0" smtClean="0">
                <a:solidFill>
                  <a:srgbClr val="C00000"/>
                </a:solidFill>
                <a:latin typeface="Arial Unicode MS" pitchFamily="34" charset="-128"/>
                <a:ea typeface="Arial Unicode MS" pitchFamily="34" charset="-128"/>
                <a:cs typeface="Arial Unicode MS" pitchFamily="34" charset="-128"/>
              </a:rPr>
              <a:t>LES TROIS MERVEILLEUSES PROMESSES DE DIEU A </a:t>
            </a:r>
            <a:r>
              <a:rPr lang="fr-FR" sz="4400" b="1" dirty="0" smtClean="0">
                <a:solidFill>
                  <a:srgbClr val="C00000"/>
                </a:solidFill>
                <a:latin typeface="Arial Unicode MS" pitchFamily="34" charset="-128"/>
                <a:ea typeface="Arial Unicode MS" pitchFamily="34" charset="-128"/>
                <a:cs typeface="Arial Unicode MS" pitchFamily="34" charset="-128"/>
              </a:rPr>
              <a:t>JOSUÉ </a:t>
            </a:r>
            <a:r>
              <a:rPr lang="fr-FR" sz="4400" b="1" dirty="0" smtClean="0">
                <a:solidFill>
                  <a:srgbClr val="C00000"/>
                </a:solidFill>
                <a:latin typeface="Arial Unicode MS" pitchFamily="34" charset="-128"/>
                <a:ea typeface="Arial Unicode MS" pitchFamily="34" charset="-128"/>
                <a:cs typeface="Arial Unicode MS" pitchFamily="34" charset="-128"/>
              </a:rPr>
              <a:t>ET AUX ISRAELITES.</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002060"/>
                </a:solidFill>
                <a:latin typeface="Arial Unicode MS" pitchFamily="34" charset="-128"/>
                <a:ea typeface="Arial Unicode MS" pitchFamily="34" charset="-128"/>
                <a:cs typeface="Arial Unicode MS" pitchFamily="34" charset="-128"/>
              </a:rPr>
              <a:t>1- PROMESSE </a:t>
            </a:r>
            <a:r>
              <a:rPr lang="fr-FR" sz="4400" b="1" dirty="0" smtClean="0">
                <a:solidFill>
                  <a:srgbClr val="002060"/>
                </a:solidFill>
                <a:latin typeface="Arial Unicode MS" pitchFamily="34" charset="-128"/>
                <a:ea typeface="Arial Unicode MS" pitchFamily="34" charset="-128"/>
                <a:cs typeface="Arial Unicode MS" pitchFamily="34" charset="-128"/>
              </a:rPr>
              <a:t>DE LA TERRE PROMISE (v. 3, 4) </a:t>
            </a:r>
            <a:endParaRPr lang="en-US" sz="4400" b="1" dirty="0" smtClean="0">
              <a:solidFill>
                <a:srgbClr val="002060"/>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C00000"/>
                </a:solidFill>
                <a:latin typeface="Arial Unicode MS" pitchFamily="34" charset="-128"/>
                <a:ea typeface="Arial Unicode MS" pitchFamily="34" charset="-128"/>
                <a:cs typeface="Arial Unicode MS" pitchFamily="34" charset="-128"/>
              </a:rPr>
              <a:t>Les Israélites devaient sécuriser et occuper tout le territoire, chaque endroit où ils marchaient. </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002060"/>
                </a:solidFill>
                <a:latin typeface="Arial Unicode MS" pitchFamily="34" charset="-128"/>
                <a:ea typeface="Arial Unicode MS" pitchFamily="34" charset="-128"/>
                <a:cs typeface="Arial Unicode MS" pitchFamily="34" charset="-128"/>
              </a:rPr>
              <a:t>Notez que Dieu lui-même donne la terre à son peuple</a:t>
            </a:r>
            <a:r>
              <a:rPr lang="fr-FR" sz="4400" b="1" dirty="0" smtClean="0">
                <a:solidFill>
                  <a:srgbClr val="002060"/>
                </a:solidFill>
                <a:latin typeface="Arial Unicode MS" pitchFamily="34" charset="-128"/>
                <a:ea typeface="Arial Unicode MS" pitchFamily="34" charset="-128"/>
                <a:cs typeface="Arial Unicode MS" pitchFamily="34" charset="-128"/>
              </a:rPr>
              <a:t>.</a:t>
            </a:r>
            <a:endParaRPr lang="en-US" sz="4400" b="1" dirty="0" smtClean="0">
              <a:solidFill>
                <a:srgbClr val="00206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4">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400" b="1" dirty="0" smtClean="0">
                <a:solidFill>
                  <a:srgbClr val="002060"/>
                </a:solidFill>
                <a:latin typeface="Arial Unicode MS" pitchFamily="34" charset="-128"/>
                <a:ea typeface="Arial Unicode MS" pitchFamily="34" charset="-128"/>
                <a:cs typeface="Arial Unicode MS" pitchFamily="34" charset="-128"/>
              </a:rPr>
              <a:t>C'est </a:t>
            </a:r>
            <a:r>
              <a:rPr lang="fr-FR" sz="4400" b="1" dirty="0" smtClean="0">
                <a:solidFill>
                  <a:srgbClr val="002060"/>
                </a:solidFill>
                <a:latin typeface="Arial Unicode MS" pitchFamily="34" charset="-128"/>
                <a:ea typeface="Arial Unicode MS" pitchFamily="34" charset="-128"/>
                <a:cs typeface="Arial Unicode MS" pitchFamily="34" charset="-128"/>
              </a:rPr>
              <a:t>un don de Dieu lui-même ; </a:t>
            </a:r>
            <a:endParaRPr lang="en-US" sz="4400" b="1" dirty="0" smtClean="0">
              <a:solidFill>
                <a:srgbClr val="002060"/>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C00000"/>
                </a:solidFill>
                <a:latin typeface="Arial Unicode MS" pitchFamily="34" charset="-128"/>
                <a:ea typeface="Arial Unicode MS" pitchFamily="34" charset="-128"/>
                <a:cs typeface="Arial Unicode MS" pitchFamily="34" charset="-128"/>
              </a:rPr>
              <a:t>Cependant</a:t>
            </a:r>
            <a:r>
              <a:rPr lang="fr-FR" sz="4400" b="1" dirty="0" smtClean="0">
                <a:solidFill>
                  <a:srgbClr val="C00000"/>
                </a:solidFill>
                <a:latin typeface="Arial Unicode MS" pitchFamily="34" charset="-128"/>
                <a:ea typeface="Arial Unicode MS" pitchFamily="34" charset="-128"/>
                <a:cs typeface="Arial Unicode MS" pitchFamily="34" charset="-128"/>
              </a:rPr>
              <a:t>, c'était la responsabilité du peuple de marcher et de réclamer la terre, de la réclamer par la foi en la promesse de Dieu.</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002060"/>
                </a:solidFill>
                <a:latin typeface="Arial Unicode MS" pitchFamily="34" charset="-128"/>
                <a:ea typeface="Arial Unicode MS" pitchFamily="34" charset="-128"/>
                <a:cs typeface="Arial Unicode MS" pitchFamily="34" charset="-128"/>
              </a:rPr>
              <a:t>La Terre Promise était à eux, un don de Dieu, mais ils devaient la revendiquer</a:t>
            </a:r>
            <a:r>
              <a:rPr lang="fr-FR" sz="4400" b="1" dirty="0" smtClean="0">
                <a:solidFill>
                  <a:srgbClr val="002060"/>
                </a:solidFill>
                <a:latin typeface="Arial Unicode MS" pitchFamily="34" charset="-128"/>
                <a:ea typeface="Arial Unicode MS" pitchFamily="34" charset="-128"/>
                <a:cs typeface="Arial Unicode MS" pitchFamily="34" charset="-128"/>
              </a:rPr>
              <a:t>.</a:t>
            </a:r>
            <a:endParaRPr lang="en-US" sz="4400" b="1" dirty="0" smtClean="0">
              <a:solidFill>
                <a:srgbClr val="00206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4">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lvl="0" algn="just"/>
            <a:r>
              <a:rPr lang="fr-FR" sz="4400" b="1" dirty="0" smtClean="0">
                <a:solidFill>
                  <a:srgbClr val="002060"/>
                </a:solidFill>
                <a:latin typeface="Arial Unicode MS" pitchFamily="34" charset="-128"/>
                <a:ea typeface="Arial Unicode MS" pitchFamily="34" charset="-128"/>
                <a:cs typeface="Arial Unicode MS" pitchFamily="34" charset="-128"/>
              </a:rPr>
              <a:t>Ils </a:t>
            </a:r>
            <a:r>
              <a:rPr lang="fr-FR" sz="4400" b="1" dirty="0" smtClean="0">
                <a:solidFill>
                  <a:srgbClr val="002060"/>
                </a:solidFill>
                <a:latin typeface="Arial Unicode MS" pitchFamily="34" charset="-128"/>
                <a:ea typeface="Arial Unicode MS" pitchFamily="34" charset="-128"/>
                <a:cs typeface="Arial Unicode MS" pitchFamily="34" charset="-128"/>
              </a:rPr>
              <a:t>devaient marcher, s'emparant de la Terre Promise. En marchant, ils sécuriseraient la Terre où coulaient le lait et le miel.</a:t>
            </a:r>
            <a:endParaRPr lang="en-US" sz="4400" b="1" dirty="0" smtClean="0">
              <a:solidFill>
                <a:srgbClr val="002060"/>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C00000"/>
                </a:solidFill>
                <a:latin typeface="Arial Unicode MS" pitchFamily="34" charset="-128"/>
                <a:ea typeface="Arial Unicode MS" pitchFamily="34" charset="-128"/>
                <a:cs typeface="Arial Unicode MS" pitchFamily="34" charset="-128"/>
              </a:rPr>
              <a:t>Jos 1:3 Tout lieu que foulera la plante de votre pied, je vous le donne, comme je l'ai dit à Moïse.</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002060"/>
                </a:solidFill>
                <a:latin typeface="Arial Unicode MS" pitchFamily="34" charset="-128"/>
                <a:ea typeface="Arial Unicode MS" pitchFamily="34" charset="-128"/>
                <a:cs typeface="Arial Unicode MS" pitchFamily="34" charset="-128"/>
              </a:rPr>
              <a:t> 4 Vous aurez pour territoire depuis le désert et le Liban jusqu'au grand fleuve, le fleuve de l'Euphrate, tout le pays des </a:t>
            </a:r>
            <a:r>
              <a:rPr lang="fr-FR" sz="4400" b="1" dirty="0" err="1" smtClean="0">
                <a:solidFill>
                  <a:srgbClr val="002060"/>
                </a:solidFill>
                <a:latin typeface="Arial Unicode MS" pitchFamily="34" charset="-128"/>
                <a:ea typeface="Arial Unicode MS" pitchFamily="34" charset="-128"/>
                <a:cs typeface="Arial Unicode MS" pitchFamily="34" charset="-128"/>
              </a:rPr>
              <a:t>Héthiens</a:t>
            </a:r>
            <a:r>
              <a:rPr lang="fr-FR" sz="4400" b="1" dirty="0" smtClean="0">
                <a:solidFill>
                  <a:srgbClr val="002060"/>
                </a:solidFill>
                <a:latin typeface="Arial Unicode MS" pitchFamily="34" charset="-128"/>
                <a:ea typeface="Arial Unicode MS" pitchFamily="34" charset="-128"/>
                <a:cs typeface="Arial Unicode MS" pitchFamily="34" charset="-128"/>
              </a:rPr>
              <a:t>, et jusqu'à la grande mer vers le soleil couchant.</a:t>
            </a:r>
            <a:endParaRPr lang="en-US" sz="4400" b="1" dirty="0">
              <a:solidFill>
                <a:srgbClr val="00206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fr-FR" sz="4400" b="1" dirty="0" smtClean="0">
                <a:solidFill>
                  <a:srgbClr val="7030A0"/>
                </a:solidFill>
                <a:latin typeface="Arial Unicode MS" pitchFamily="34" charset="-128"/>
                <a:ea typeface="Arial Unicode MS" pitchFamily="34" charset="-128"/>
                <a:cs typeface="Arial Unicode MS" pitchFamily="34" charset="-128"/>
              </a:rPr>
              <a:t>2</a:t>
            </a:r>
            <a:r>
              <a:rPr lang="fr-FR" sz="4400" b="1" dirty="0" smtClean="0">
                <a:solidFill>
                  <a:srgbClr val="7030A0"/>
                </a:solidFill>
                <a:latin typeface="Arial Unicode MS" pitchFamily="34" charset="-128"/>
                <a:ea typeface="Arial Unicode MS" pitchFamily="34" charset="-128"/>
                <a:cs typeface="Arial Unicode MS" pitchFamily="34" charset="-128"/>
              </a:rPr>
              <a:t>. LA </a:t>
            </a:r>
            <a:r>
              <a:rPr lang="fr-FR" sz="4400" b="1" dirty="0" smtClean="0">
                <a:solidFill>
                  <a:srgbClr val="7030A0"/>
                </a:solidFill>
                <a:latin typeface="Arial Unicode MS" pitchFamily="34" charset="-128"/>
                <a:ea typeface="Arial Unicode MS" pitchFamily="34" charset="-128"/>
                <a:cs typeface="Arial Unicode MS" pitchFamily="34" charset="-128"/>
              </a:rPr>
              <a:t>PROMESSE DE VAINCRE TOUS LES ENNEMIS (v. 5)</a:t>
            </a:r>
            <a:endParaRPr lang="en-US" sz="4400" b="1" dirty="0" smtClean="0">
              <a:solidFill>
                <a:srgbClr val="7030A0"/>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Ceci est une image de la vie pleine et victorieuse du croyant.</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7030A0"/>
                </a:solidFill>
                <a:latin typeface="Arial Unicode MS" pitchFamily="34" charset="-128"/>
                <a:ea typeface="Arial Unicode MS" pitchFamily="34" charset="-128"/>
                <a:cs typeface="Arial Unicode MS" pitchFamily="34" charset="-128"/>
              </a:rPr>
              <a:t>L’Eternel dit a Josué : ‘‘Nul ne tiendra devant toi, tant que tu vivras. Je serai avec toi, comme j'ai été avec Moïse;  je ne te délaisserai point, je ne t'abandonnerai point (v.5</a:t>
            </a:r>
            <a:r>
              <a:rPr lang="fr-FR" sz="4400" b="1" dirty="0" smtClean="0">
                <a:solidFill>
                  <a:srgbClr val="7030A0"/>
                </a:solidFill>
                <a:latin typeface="Arial Unicode MS" pitchFamily="34" charset="-128"/>
                <a:ea typeface="Arial Unicode MS" pitchFamily="34" charset="-128"/>
                <a:cs typeface="Arial Unicode MS" pitchFamily="34" charset="-128"/>
              </a:rPr>
              <a:t>).’’</a:t>
            </a:r>
            <a:endParaRPr lang="en-US" sz="4400" b="1" dirty="0" smtClean="0">
              <a:solidFill>
                <a:srgbClr val="7030A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lvl="0" algn="just"/>
            <a:r>
              <a:rPr lang="fr-FR" sz="4400" b="1" dirty="0" smtClean="0">
                <a:latin typeface="Arial Unicode MS" pitchFamily="34" charset="-128"/>
                <a:ea typeface="Arial Unicode MS" pitchFamily="34" charset="-128"/>
                <a:cs typeface="Arial Unicode MS" pitchFamily="34" charset="-128"/>
              </a:rPr>
              <a:t>Au </a:t>
            </a:r>
            <a:r>
              <a:rPr lang="fr-FR" sz="4400" b="1" dirty="0" smtClean="0">
                <a:latin typeface="Arial Unicode MS" pitchFamily="34" charset="-128"/>
                <a:ea typeface="Arial Unicode MS" pitchFamily="34" charset="-128"/>
                <a:cs typeface="Arial Unicode MS" pitchFamily="34" charset="-128"/>
              </a:rPr>
              <a:t>fur et à mesure que les Israélites avanceraient, ils feraient face à de l'opposition.</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7030A0"/>
                </a:solidFill>
                <a:latin typeface="Arial Unicode MS" pitchFamily="34" charset="-128"/>
                <a:ea typeface="Arial Unicode MS" pitchFamily="34" charset="-128"/>
                <a:cs typeface="Arial Unicode MS" pitchFamily="34" charset="-128"/>
              </a:rPr>
              <a:t>Il y aurait des ennemis qui les affronteraient et feraient la guerre contre eux.</a:t>
            </a:r>
            <a:endParaRPr lang="en-US" sz="4400" b="1" dirty="0" smtClean="0">
              <a:solidFill>
                <a:srgbClr val="7030A0"/>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Ces ennemis feraient tout ce qu'ils pourraient pour vaincre les Israélites et les asservir ou les tuer. </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7030A0"/>
                </a:solidFill>
                <a:latin typeface="Arial Unicode MS" pitchFamily="34" charset="-128"/>
                <a:ea typeface="Arial Unicode MS" pitchFamily="34" charset="-128"/>
                <a:cs typeface="Arial Unicode MS" pitchFamily="34" charset="-128"/>
              </a:rPr>
              <a:t>Mais la grande promesse de Dieu est celle de la victoire et du triomphe.</a:t>
            </a:r>
            <a:endParaRPr lang="en-US" sz="4400" b="1" dirty="0" smtClean="0">
              <a:solidFill>
                <a:srgbClr val="7030A0"/>
              </a:solidFill>
              <a:latin typeface="Arial Unicode MS" pitchFamily="34" charset="-128"/>
              <a:ea typeface="Arial Unicode MS" pitchFamily="34" charset="-128"/>
              <a:cs typeface="Arial Unicode MS" pitchFamily="34" charset="-128"/>
            </a:endParaRPr>
          </a:p>
          <a:p>
            <a:pPr lvl="0" algn="just">
              <a:buNone/>
            </a:pP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400" b="1" dirty="0" smtClean="0">
                <a:latin typeface="Arial Unicode MS" pitchFamily="34" charset="-128"/>
                <a:ea typeface="Arial Unicode MS" pitchFamily="34" charset="-128"/>
                <a:cs typeface="Arial Unicode MS" pitchFamily="34" charset="-128"/>
              </a:rPr>
              <a:t>Ils </a:t>
            </a:r>
            <a:r>
              <a:rPr lang="fr-FR" sz="4400" b="1" dirty="0" smtClean="0">
                <a:latin typeface="Arial Unicode MS" pitchFamily="34" charset="-128"/>
                <a:ea typeface="Arial Unicode MS" pitchFamily="34" charset="-128"/>
                <a:cs typeface="Arial Unicode MS" pitchFamily="34" charset="-128"/>
              </a:rPr>
              <a:t>vaincraient tous les ennemis qui s'opposeraient à eux.</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7030A0"/>
                </a:solidFill>
                <a:latin typeface="Arial Unicode MS" pitchFamily="34" charset="-128"/>
                <a:ea typeface="Arial Unicode MS" pitchFamily="34" charset="-128"/>
                <a:cs typeface="Arial Unicode MS" pitchFamily="34" charset="-128"/>
              </a:rPr>
              <a:t>Dans le Psaume 44 le verset 5, le Psalmiste a déclaré : « Avec Dieu nous renversons nos ennemis, Avec son nom nous écrasons nos adversaires ». </a:t>
            </a:r>
            <a:endParaRPr lang="en-US" sz="4400" b="1" dirty="0">
              <a:solidFill>
                <a:srgbClr val="7030A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 </a:t>
            </a:r>
            <a:r>
              <a:rPr lang="fr-FR" sz="4400" b="1" dirty="0" smtClean="0">
                <a:solidFill>
                  <a:schemeClr val="accent4">
                    <a:lumMod val="60000"/>
                    <a:lumOff val="40000"/>
                  </a:schemeClr>
                </a:solidFill>
                <a:latin typeface="Arial Unicode MS" pitchFamily="34" charset="-128"/>
                <a:ea typeface="Arial Unicode MS" pitchFamily="34" charset="-128"/>
                <a:cs typeface="Arial Unicode MS" pitchFamily="34" charset="-128"/>
              </a:rPr>
              <a:t>3. PROMESSE DE LA PRESENCE CONTINUE, ININTERROMPUE ET DU REPOS DE DIEU.</a:t>
            </a:r>
            <a:endParaRPr lang="en-US" sz="4400" b="1" dirty="0" smtClean="0">
              <a:solidFill>
                <a:schemeClr val="accent4">
                  <a:lumMod val="60000"/>
                  <a:lumOff val="40000"/>
                </a:schemeClr>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Les Israélites vaincraient tous les ennemis par la présence de Dieu.</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chemeClr val="accent4">
                    <a:lumMod val="60000"/>
                    <a:lumOff val="40000"/>
                  </a:schemeClr>
                </a:solidFill>
                <a:latin typeface="Arial Unicode MS" pitchFamily="34" charset="-128"/>
                <a:ea typeface="Arial Unicode MS" pitchFamily="34" charset="-128"/>
                <a:cs typeface="Arial Unicode MS" pitchFamily="34" charset="-128"/>
              </a:rPr>
              <a:t>Dieu a promis d'être avec eux, de ne jamais les quitter ni les abandonner.</a:t>
            </a:r>
            <a:endParaRPr lang="en-US" sz="4400" b="1" dirty="0" smtClean="0">
              <a:solidFill>
                <a:schemeClr val="accent4">
                  <a:lumMod val="60000"/>
                  <a:lumOff val="40000"/>
                </a:schemeClr>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La présence indéfectible de Dieu serait toujours présente auprès de Son cher peuple</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pPr lvl="0" algn="just"/>
            <a:r>
              <a:rPr lang="fr-FR" sz="4400" b="1" dirty="0" smtClean="0">
                <a:latin typeface="Arial Unicode MS" pitchFamily="34" charset="-128"/>
                <a:ea typeface="Arial Unicode MS" pitchFamily="34" charset="-128"/>
                <a:cs typeface="Arial Unicode MS" pitchFamily="34" charset="-128"/>
              </a:rPr>
              <a:t>Sa </a:t>
            </a:r>
            <a:r>
              <a:rPr lang="fr-FR" sz="4400" b="1" dirty="0" smtClean="0">
                <a:latin typeface="Arial Unicode MS" pitchFamily="34" charset="-128"/>
                <a:ea typeface="Arial Unicode MS" pitchFamily="34" charset="-128"/>
                <a:cs typeface="Arial Unicode MS" pitchFamily="34" charset="-128"/>
              </a:rPr>
              <a:t>présence infaillible guiderait son peuple et lui donnerait la victoire sur tous ses ennemis.</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chemeClr val="accent4">
                    <a:lumMod val="60000"/>
                    <a:lumOff val="40000"/>
                  </a:schemeClr>
                </a:solidFill>
                <a:latin typeface="Arial Unicode MS" pitchFamily="34" charset="-128"/>
                <a:ea typeface="Arial Unicode MS" pitchFamily="34" charset="-128"/>
                <a:cs typeface="Arial Unicode MS" pitchFamily="34" charset="-128"/>
              </a:rPr>
              <a:t>Quelle promesse de Dieu, la promesse glorieuse de sa présence indéfectible!</a:t>
            </a:r>
            <a:endParaRPr lang="en-US" sz="4400" b="1" dirty="0" smtClean="0">
              <a:solidFill>
                <a:schemeClr val="accent4">
                  <a:lumMod val="60000"/>
                  <a:lumOff val="40000"/>
                </a:schemeClr>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Peu importe l'ennemi, les épreuves ou la tentation auxquels nous sommes confrontés, peu importe le trouble, la difficulté ou le problème, peu importe la taille, la force ou le potentiel destructeur de l'obstacle, Dieu sera avec nous</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lvl="0" algn="ctr">
              <a:buNone/>
            </a:pPr>
            <a:r>
              <a:rPr lang="fr-FR" sz="4400" b="1" dirty="0" smtClean="0">
                <a:solidFill>
                  <a:srgbClr val="99FF66"/>
                </a:solidFill>
                <a:latin typeface="Copperplate Gothic Light" pitchFamily="34" charset="0"/>
                <a:ea typeface="Arial Unicode MS" pitchFamily="34" charset="-128"/>
                <a:cs typeface="Arial Unicode MS" pitchFamily="34" charset="-128"/>
              </a:rPr>
              <a:t>Conclusion</a:t>
            </a:r>
            <a:endParaRPr lang="en-US" sz="4400" b="1" dirty="0" smtClean="0">
              <a:solidFill>
                <a:srgbClr val="99FF66"/>
              </a:solidFill>
              <a:latin typeface="Copperplate Gothic Light" pitchFamily="34" charset="0"/>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Notez que la charge donnée à Josué est répétée trois fois.</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99FF66"/>
                </a:solidFill>
                <a:latin typeface="Arial Unicode MS" pitchFamily="34" charset="-128"/>
                <a:ea typeface="Arial Unicode MS" pitchFamily="34" charset="-128"/>
                <a:cs typeface="Arial Unicode MS" pitchFamily="34" charset="-128"/>
              </a:rPr>
              <a:t>1. Dieu a encouragé Josué à être fort et courageux dans sa tâche, celle de conduire Israël à hériter de la Terre Promise (v. 6).</a:t>
            </a:r>
            <a:endParaRPr lang="en-US" sz="4400" b="1" dirty="0" smtClean="0">
              <a:solidFill>
                <a:srgbClr val="99FF66"/>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2. Dieu a encouragé Josué à être fort et courageux en obéissant à Lui, en obéissant à sa loi, sa parole (v. 7</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lvl="0" algn="just"/>
            <a:r>
              <a:rPr lang="fr-FR" sz="4400" b="1" dirty="0" smtClean="0">
                <a:latin typeface="Arial Unicode MS" pitchFamily="34" charset="-128"/>
                <a:ea typeface="Arial Unicode MS" pitchFamily="34" charset="-128"/>
                <a:cs typeface="Arial Unicode MS" pitchFamily="34" charset="-128"/>
              </a:rPr>
              <a:t>3</a:t>
            </a:r>
            <a:r>
              <a:rPr lang="fr-FR" sz="4400" b="1" dirty="0" smtClean="0">
                <a:latin typeface="Arial Unicode MS" pitchFamily="34" charset="-128"/>
                <a:ea typeface="Arial Unicode MS" pitchFamily="34" charset="-128"/>
                <a:cs typeface="Arial Unicode MS" pitchFamily="34" charset="-128"/>
              </a:rPr>
              <a:t>. Dieu a encouragé Josué à être fort et courageux pour surmonter la peur et le découragement (v. 9).</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99FF66"/>
                </a:solidFill>
                <a:latin typeface="Arial Unicode MS" pitchFamily="34" charset="-128"/>
                <a:ea typeface="Arial Unicode MS" pitchFamily="34" charset="-128"/>
                <a:cs typeface="Arial Unicode MS" pitchFamily="34" charset="-128"/>
              </a:rPr>
              <a:t>Devoir affronter ennemi après ennemi, année après année, devoir prendre la décision d'envoyer à nouveau des jeunes hommes, des </a:t>
            </a:r>
            <a:r>
              <a:rPr lang="fr-FR" sz="4400" b="1" dirty="0" smtClean="0">
                <a:latin typeface="Arial Unicode MS" pitchFamily="34" charset="-128"/>
                <a:ea typeface="Arial Unicode MS" pitchFamily="34" charset="-128"/>
                <a:cs typeface="Arial Unicode MS" pitchFamily="34" charset="-128"/>
              </a:rPr>
              <a:t>maris et des pères au combat qui seraient témoins de l'effusion de sang et de l'horreur bataille après bataille</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lvl="0" algn="just"/>
            <a:r>
              <a:rPr lang="fr-FR" sz="4400" b="1" dirty="0" smtClean="0">
                <a:latin typeface="Arial Unicode MS" pitchFamily="34" charset="-128"/>
                <a:ea typeface="Arial Unicode MS" pitchFamily="34" charset="-128"/>
                <a:cs typeface="Arial Unicode MS" pitchFamily="34" charset="-128"/>
              </a:rPr>
              <a:t>Tout </a:t>
            </a:r>
            <a:r>
              <a:rPr lang="fr-FR" sz="4400" b="1" dirty="0" smtClean="0">
                <a:latin typeface="Arial Unicode MS" pitchFamily="34" charset="-128"/>
                <a:ea typeface="Arial Unicode MS" pitchFamily="34" charset="-128"/>
                <a:cs typeface="Arial Unicode MS" pitchFamily="34" charset="-128"/>
              </a:rPr>
              <a:t>cela pourrait briser la force et le courage de n'importe quel commandant et armée. Dieu le savait, et Il prenait soin de Josué.</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99FF66"/>
                </a:solidFill>
                <a:latin typeface="Arial Unicode MS" pitchFamily="34" charset="-128"/>
                <a:ea typeface="Arial Unicode MS" pitchFamily="34" charset="-128"/>
                <a:cs typeface="Arial Unicode MS" pitchFamily="34" charset="-128"/>
              </a:rPr>
              <a:t>Par conséquent, Dieu ordonna à Josué d'être fort et courageux pour surmonter la peur ou le découragement qui l'attaquait.</a:t>
            </a:r>
            <a:endParaRPr lang="en-US" sz="4400" b="1" dirty="0" smtClean="0">
              <a:solidFill>
                <a:srgbClr val="99FF66"/>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Pour encourager et rassurer Josué, Dieu lui a donné la promesse de sa présence continue et ininterrompue</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lvl="0" algn="just"/>
            <a:r>
              <a:rPr lang="fr-FR" sz="4400" b="1" dirty="0" smtClean="0">
                <a:latin typeface="Arial Unicode MS" pitchFamily="34" charset="-128"/>
                <a:ea typeface="Arial Unicode MS" pitchFamily="34" charset="-128"/>
                <a:cs typeface="Arial Unicode MS" pitchFamily="34" charset="-128"/>
              </a:rPr>
              <a:t>Ce </a:t>
            </a:r>
            <a:r>
              <a:rPr lang="fr-FR" sz="4400" b="1" dirty="0" smtClean="0">
                <a:latin typeface="Arial Unicode MS" pitchFamily="34" charset="-128"/>
                <a:ea typeface="Arial Unicode MS" pitchFamily="34" charset="-128"/>
                <a:cs typeface="Arial Unicode MS" pitchFamily="34" charset="-128"/>
              </a:rPr>
              <a:t>que nous devons apprendre dans cette histoire, Dieu ne faillira jamais dans l’accomplissement de ses promesses.</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99FF66"/>
                </a:solidFill>
                <a:latin typeface="Arial Unicode MS" pitchFamily="34" charset="-128"/>
                <a:ea typeface="Arial Unicode MS" pitchFamily="34" charset="-128"/>
                <a:cs typeface="Arial Unicode MS" pitchFamily="34" charset="-128"/>
              </a:rPr>
              <a:t>Ce que Dieu déclare avec sa bouche, Sa Main l’accomplira. </a:t>
            </a:r>
            <a:endParaRPr lang="en-US" sz="4400" b="1" dirty="0" smtClean="0">
              <a:solidFill>
                <a:srgbClr val="99FF66"/>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Nous les serviteurs, les servantes de Dieu, nous avons une obligation d’être fidèles, obéissants à Dieu. </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lvl="0" algn="just"/>
            <a:r>
              <a:rPr lang="fr-FR" sz="4400" b="1" dirty="0" smtClean="0">
                <a:latin typeface="Arial Unicode MS" pitchFamily="34" charset="-128"/>
                <a:ea typeface="Arial Unicode MS" pitchFamily="34" charset="-128"/>
                <a:cs typeface="Arial Unicode MS" pitchFamily="34" charset="-128"/>
              </a:rPr>
              <a:t>Nous ne devons jamais nous détourner de Sa Parole; au contraire, nous devons la méditer jour et nuit.</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99FF66"/>
                </a:solidFill>
                <a:latin typeface="Arial Unicode MS" pitchFamily="34" charset="-128"/>
                <a:ea typeface="Arial Unicode MS" pitchFamily="34" charset="-128"/>
                <a:cs typeface="Arial Unicode MS" pitchFamily="34" charset="-128"/>
              </a:rPr>
              <a:t> Si nous obéissons à Dieu, vivons dans sa Parole et gardons ses commandements, nous prospérerons et réussirons dans tout ce que nous entreprendrons.</a:t>
            </a:r>
            <a:endParaRPr lang="en-US" sz="4400" b="1" dirty="0" smtClean="0">
              <a:solidFill>
                <a:srgbClr val="99FF66"/>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Tout </a:t>
            </a:r>
            <a:r>
              <a:rPr lang="fr-FR" sz="4400" b="1" dirty="0" smtClean="0">
                <a:latin typeface="Arial Unicode MS" pitchFamily="34" charset="-128"/>
                <a:ea typeface="Arial Unicode MS" pitchFamily="34" charset="-128"/>
                <a:cs typeface="Arial Unicode MS" pitchFamily="34" charset="-128"/>
              </a:rPr>
              <a:t>Ce sur quoi nous mettrons la main sera béni par Dieu</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4400" b="1" dirty="0" smtClean="0">
                <a:latin typeface="Arial Unicode MS" pitchFamily="34" charset="-128"/>
                <a:ea typeface="Arial Unicode MS" pitchFamily="34" charset="-128"/>
                <a:cs typeface="Arial Unicode MS" pitchFamily="34" charset="-128"/>
              </a:rPr>
              <a:t>L’Eternel </a:t>
            </a:r>
            <a:r>
              <a:rPr lang="fr-FR" sz="4400" b="1" dirty="0" smtClean="0">
                <a:latin typeface="Arial Unicode MS" pitchFamily="34" charset="-128"/>
                <a:ea typeface="Arial Unicode MS" pitchFamily="34" charset="-128"/>
                <a:cs typeface="Arial Unicode MS" pitchFamily="34" charset="-128"/>
              </a:rPr>
              <a:t>avait promis le Canaan terrestre à Josué et les Israelites.</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 </a:t>
            </a:r>
            <a:r>
              <a:rPr lang="fr-FR" sz="4400" b="1" dirty="0" smtClean="0">
                <a:solidFill>
                  <a:srgbClr val="99FF66"/>
                </a:solidFill>
                <a:latin typeface="Arial Unicode MS" pitchFamily="34" charset="-128"/>
                <a:ea typeface="Arial Unicode MS" pitchFamily="34" charset="-128"/>
                <a:cs typeface="Arial Unicode MS" pitchFamily="34" charset="-128"/>
              </a:rPr>
              <a:t>Mais nous les chrétiens, Dieu nous promet le Canaan céleste. </a:t>
            </a:r>
            <a:endParaRPr lang="en-US" sz="4400" b="1" dirty="0" smtClean="0">
              <a:solidFill>
                <a:srgbClr val="99FF66"/>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 Une seule chose, nous devons être fidèles comme Dieu a demandé à Josué d’être fidèle. </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99FF66"/>
                </a:solidFill>
                <a:latin typeface="Arial Unicode MS" pitchFamily="34" charset="-128"/>
                <a:ea typeface="Arial Unicode MS" pitchFamily="34" charset="-128"/>
                <a:cs typeface="Arial Unicode MS" pitchFamily="34" charset="-128"/>
              </a:rPr>
              <a:t>Qu’il en soit ainsi pour vous et que le Seigneur vous bénisse.</a:t>
            </a:r>
            <a:endParaRPr lang="en-US" sz="4400" b="1" dirty="0">
              <a:solidFill>
                <a:srgbClr val="99FF66"/>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style>
          <a:lnRef idx="1">
            <a:schemeClr val="accent5"/>
          </a:lnRef>
          <a:fillRef idx="2">
            <a:schemeClr val="accent5"/>
          </a:fillRef>
          <a:effectRef idx="1">
            <a:schemeClr val="accent5"/>
          </a:effectRef>
          <a:fontRef idx="minor">
            <a:schemeClr val="dk1"/>
          </a:fontRef>
        </p:style>
        <p:txBody>
          <a:bodyPr>
            <a:normAutofit fontScale="85000" lnSpcReduction="20000"/>
          </a:bodyPr>
          <a:lstStyle/>
          <a:p>
            <a:pPr algn="ctr">
              <a:buNone/>
            </a:pPr>
            <a:r>
              <a:rPr lang="fr-FR" sz="2400" b="1" dirty="0" smtClean="0">
                <a:solidFill>
                  <a:srgbClr val="0000CC"/>
                </a:solidFill>
                <a:latin typeface="Arial Unicode MS" pitchFamily="34" charset="-128"/>
                <a:ea typeface="Arial Unicode MS" pitchFamily="34" charset="-128"/>
                <a:cs typeface="Arial Unicode MS" pitchFamily="34" charset="-128"/>
              </a:rPr>
              <a:t>Notre Dieu règne encor !</a:t>
            </a:r>
            <a:endParaRPr lang="en-US" sz="24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2400" b="1" dirty="0" smtClean="0">
                <a:solidFill>
                  <a:srgbClr val="0000CC"/>
                </a:solidFill>
                <a:latin typeface="Arial Unicode MS" pitchFamily="34" charset="-128"/>
                <a:ea typeface="Arial Unicode MS" pitchFamily="34" charset="-128"/>
                <a:cs typeface="Arial Unicode MS" pitchFamily="34" charset="-128"/>
              </a:rPr>
              <a:t>1.</a:t>
            </a:r>
            <a:endParaRPr lang="en-US" sz="24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400" b="1" dirty="0" smtClean="0">
                <a:latin typeface="Arial Unicode MS" pitchFamily="34" charset="-128"/>
                <a:ea typeface="Arial Unicode MS" pitchFamily="34" charset="-128"/>
                <a:cs typeface="Arial Unicode MS" pitchFamily="34" charset="-128"/>
              </a:rPr>
              <a:t>Notre Dieu règne encore!</a:t>
            </a:r>
            <a:endParaRPr lang="en-US" sz="4400" b="1" dirty="0" smtClean="0">
              <a:latin typeface="Arial Unicode MS" pitchFamily="34" charset="-128"/>
              <a:ea typeface="Arial Unicode MS" pitchFamily="34" charset="-128"/>
              <a:cs typeface="Arial Unicode MS" pitchFamily="34" charset="-128"/>
            </a:endParaRPr>
          </a:p>
          <a:p>
            <a:pPr algn="ctr">
              <a:buNone/>
            </a:pPr>
            <a:r>
              <a:rPr lang="fr-FR" sz="4400" b="1" dirty="0" smtClean="0">
                <a:latin typeface="Arial Unicode MS" pitchFamily="34" charset="-128"/>
                <a:ea typeface="Arial Unicode MS" pitchFamily="34" charset="-128"/>
                <a:cs typeface="Arial Unicode MS" pitchFamily="34" charset="-128"/>
              </a:rPr>
              <a:t>Jamais Son amour ne s'endort.</a:t>
            </a:r>
            <a:endParaRPr lang="en-US" sz="4400" b="1" dirty="0" smtClean="0">
              <a:latin typeface="Arial Unicode MS" pitchFamily="34" charset="-128"/>
              <a:ea typeface="Arial Unicode MS" pitchFamily="34" charset="-128"/>
              <a:cs typeface="Arial Unicode MS" pitchFamily="34" charset="-128"/>
            </a:endParaRPr>
          </a:p>
          <a:p>
            <a:pPr algn="ctr">
              <a:buNone/>
            </a:pPr>
            <a:r>
              <a:rPr lang="fr-FR" sz="4400" b="1" dirty="0" smtClean="0">
                <a:latin typeface="Arial Unicode MS" pitchFamily="34" charset="-128"/>
                <a:ea typeface="Arial Unicode MS" pitchFamily="34" charset="-128"/>
                <a:cs typeface="Arial Unicode MS" pitchFamily="34" charset="-128"/>
              </a:rPr>
              <a:t>Le vent se déchaîne,</a:t>
            </a:r>
            <a:endParaRPr lang="en-US" sz="4400" b="1" dirty="0" smtClean="0">
              <a:latin typeface="Arial Unicode MS" pitchFamily="34" charset="-128"/>
              <a:ea typeface="Arial Unicode MS" pitchFamily="34" charset="-128"/>
              <a:cs typeface="Arial Unicode MS" pitchFamily="34" charset="-128"/>
            </a:endParaRPr>
          </a:p>
          <a:p>
            <a:pPr algn="ctr">
              <a:buNone/>
            </a:pPr>
            <a:r>
              <a:rPr lang="fr-FR" sz="4400" b="1" dirty="0" smtClean="0">
                <a:latin typeface="Arial Unicode MS" pitchFamily="34" charset="-128"/>
                <a:ea typeface="Arial Unicode MS" pitchFamily="34" charset="-128"/>
                <a:cs typeface="Arial Unicode MS" pitchFamily="34" charset="-128"/>
              </a:rPr>
              <a:t>Nos cœurs sont en peine,</a:t>
            </a:r>
            <a:endParaRPr lang="en-US" sz="4400" b="1" dirty="0" smtClean="0">
              <a:latin typeface="Arial Unicode MS" pitchFamily="34" charset="-128"/>
              <a:ea typeface="Arial Unicode MS" pitchFamily="34" charset="-128"/>
              <a:cs typeface="Arial Unicode MS" pitchFamily="34" charset="-128"/>
            </a:endParaRPr>
          </a:p>
          <a:p>
            <a:pPr algn="ctr">
              <a:buNone/>
            </a:pPr>
            <a:r>
              <a:rPr lang="fr-FR" sz="4400" b="1" dirty="0" smtClean="0">
                <a:latin typeface="Arial Unicode MS" pitchFamily="34" charset="-128"/>
                <a:ea typeface="Arial Unicode MS" pitchFamily="34" charset="-128"/>
                <a:cs typeface="Arial Unicode MS" pitchFamily="34" charset="-128"/>
              </a:rPr>
              <a:t>Mais Dieu nous conduit jusqu'au port.</a:t>
            </a:r>
            <a:endParaRPr lang="en-US" sz="4400" b="1" dirty="0" smtClean="0">
              <a:latin typeface="Arial Unicode MS" pitchFamily="34" charset="-128"/>
              <a:ea typeface="Arial Unicode MS" pitchFamily="34" charset="-128"/>
              <a:cs typeface="Arial Unicode MS" pitchFamily="34" charset="-128"/>
            </a:endParaRPr>
          </a:p>
          <a:p>
            <a:pPr algn="ctr">
              <a:buNone/>
            </a:pPr>
            <a:r>
              <a:rPr lang="fr-FR" sz="4400" b="1" dirty="0" smtClean="0">
                <a:solidFill>
                  <a:srgbClr val="0000CC"/>
                </a:solidFill>
                <a:latin typeface="Arial Unicode MS" pitchFamily="34" charset="-128"/>
                <a:ea typeface="Arial Unicode MS" pitchFamily="34" charset="-128"/>
                <a:cs typeface="Arial Unicode MS" pitchFamily="34" charset="-128"/>
              </a:rPr>
              <a:t>Notre Dieu règne encore!</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400" b="1" dirty="0" smtClean="0">
                <a:solidFill>
                  <a:srgbClr val="0000CC"/>
                </a:solidFill>
                <a:latin typeface="Arial Unicode MS" pitchFamily="34" charset="-128"/>
                <a:ea typeface="Arial Unicode MS" pitchFamily="34" charset="-128"/>
                <a:cs typeface="Arial Unicode MS" pitchFamily="34" charset="-128"/>
              </a:rPr>
              <a:t>Jamais Son amour ne s'endort.</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400" b="1" dirty="0" smtClean="0">
                <a:solidFill>
                  <a:srgbClr val="0000CC"/>
                </a:solidFill>
                <a:latin typeface="Arial Unicode MS" pitchFamily="34" charset="-128"/>
                <a:ea typeface="Arial Unicode MS" pitchFamily="34" charset="-128"/>
                <a:cs typeface="Arial Unicode MS" pitchFamily="34" charset="-128"/>
              </a:rPr>
              <a:t>Ce qu'Il nous promet</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400" b="1" dirty="0" smtClean="0">
                <a:solidFill>
                  <a:srgbClr val="0000CC"/>
                </a:solidFill>
                <a:latin typeface="Arial Unicode MS" pitchFamily="34" charset="-128"/>
                <a:ea typeface="Arial Unicode MS" pitchFamily="34" charset="-128"/>
                <a:cs typeface="Arial Unicode MS" pitchFamily="34" charset="-128"/>
              </a:rPr>
              <a:t>Reste vrai pour jamais</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400" b="1" dirty="0" smtClean="0">
                <a:solidFill>
                  <a:srgbClr val="0000CC"/>
                </a:solidFill>
                <a:latin typeface="Arial Unicode MS" pitchFamily="34" charset="-128"/>
                <a:ea typeface="Arial Unicode MS" pitchFamily="34" charset="-128"/>
                <a:cs typeface="Arial Unicode MS" pitchFamily="34" charset="-128"/>
              </a:rPr>
              <a:t>Notre Dieu règne encore!</a:t>
            </a:r>
            <a:endParaRPr lang="en-US" sz="4400" b="1" dirty="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9813</TotalTime>
  <Words>1379</Words>
  <Application>Microsoft Office PowerPoint</Application>
  <PresentationFormat>On-screen Show (4:3)</PresentationFormat>
  <Paragraphs>106</Paragraphs>
  <Slides>34</Slides>
  <Notes>1</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Theme</vt:lpstr>
      <vt:lpstr>CHRIST THE ROCK CONGREGATION DIMANCHE 15 JANVIER 2023  Sermon par Pasteur SAINT GERARD CHARLESTIN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NOVEMBER 6TH 2022  Sermon by Pastor  MARC E SIMEON</dc:title>
  <dc:creator>MARC EDOUARD SIMEON</dc:creator>
  <cp:lastModifiedBy>MARC EDOUARD SIMEON</cp:lastModifiedBy>
  <cp:revision>50</cp:revision>
  <dcterms:created xsi:type="dcterms:W3CDTF">2022-11-04T00:47:37Z</dcterms:created>
  <dcterms:modified xsi:type="dcterms:W3CDTF">2023-01-21T17:16:49Z</dcterms:modified>
</cp:coreProperties>
</file>