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4" r:id="rId2"/>
    <p:sldId id="1429" r:id="rId3"/>
    <p:sldId id="1480" r:id="rId4"/>
    <p:sldId id="1496" r:id="rId5"/>
    <p:sldId id="1481" r:id="rId6"/>
    <p:sldId id="1498" r:id="rId7"/>
    <p:sldId id="1501" r:id="rId8"/>
    <p:sldId id="1499" r:id="rId9"/>
    <p:sldId id="1482" r:id="rId10"/>
    <p:sldId id="1502" r:id="rId11"/>
    <p:sldId id="1505" r:id="rId12"/>
    <p:sldId id="1483" r:id="rId13"/>
    <p:sldId id="1506" r:id="rId14"/>
    <p:sldId id="1510" r:id="rId15"/>
    <p:sldId id="1507" r:id="rId16"/>
    <p:sldId id="1511" r:id="rId17"/>
    <p:sldId id="1488" r:id="rId18"/>
    <p:sldId id="1512" r:id="rId19"/>
    <p:sldId id="1517" r:id="rId20"/>
    <p:sldId id="1513" r:id="rId21"/>
    <p:sldId id="1519" r:id="rId22"/>
    <p:sldId id="1518" r:id="rId23"/>
    <p:sldId id="1477" r:id="rId24"/>
    <p:sldId id="1522" r:id="rId25"/>
    <p:sldId id="1520" r:id="rId26"/>
    <p:sldId id="1489" r:id="rId27"/>
    <p:sldId id="1527" r:id="rId28"/>
    <p:sldId id="1523" r:id="rId29"/>
    <p:sldId id="1528" r:id="rId30"/>
    <p:sldId id="1524" r:id="rId31"/>
    <p:sldId id="1529" r:id="rId32"/>
    <p:sldId id="1495" r:id="rId33"/>
    <p:sldId id="1530" r:id="rId34"/>
    <p:sldId id="1531" r:id="rId35"/>
    <p:sldId id="1532" r:id="rId36"/>
    <p:sldId id="1533" r:id="rId37"/>
    <p:sldId id="316" r:id="rId38"/>
    <p:sldId id="407" r:id="rId39"/>
    <p:sldId id="31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33CC"/>
    <a:srgbClr val="00FF00"/>
    <a:srgbClr val="FC0AFC"/>
    <a:srgbClr val="FF3300"/>
    <a:srgbClr val="99FF33"/>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1/25/2023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3">
              <a:lumMod val="60000"/>
              <a:lumOff val="40000"/>
            </a:schemeClr>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b="1" dirty="0">
                <a:solidFill>
                  <a:srgbClr val="00FF00"/>
                </a:solidFill>
              </a:rPr>
              <a:t>VENDREDI </a:t>
            </a:r>
            <a:r>
              <a:rPr lang="fr-FR" b="1" dirty="0" smtClean="0">
                <a:solidFill>
                  <a:srgbClr val="00FF00"/>
                </a:solidFill>
              </a:rPr>
              <a:t>27 </a:t>
            </a:r>
            <a:r>
              <a:rPr lang="fr-FR" b="1" dirty="0" smtClean="0">
                <a:solidFill>
                  <a:srgbClr val="00FF00"/>
                </a:solidFill>
              </a:rPr>
              <a:t>JANVIER 2023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41ÈME </a:t>
            </a:r>
            <a:r>
              <a:rPr lang="fr-FR" b="1" dirty="0" smtClean="0">
                <a:solidFill>
                  <a:srgbClr val="FFFF00"/>
                </a:solidFill>
                <a:latin typeface="Copperplate Gothic Light" pitchFamily="34" charset="0"/>
              </a:rPr>
              <a:t>SESSION </a:t>
            </a:r>
            <a:endParaRPr lang="en-US" b="1" dirty="0">
              <a:solidFill>
                <a:srgbClr val="FFFF00"/>
              </a:solidFill>
              <a:latin typeface="Copperplate Gothic Light" pitchFamily="34" charset="0"/>
            </a:endParaRPr>
          </a:p>
          <a:p>
            <a:r>
              <a:rPr lang="fr-FR" sz="4800" dirty="0" smtClean="0">
                <a:solidFill>
                  <a:schemeClr val="bg1"/>
                </a:solidFill>
              </a:rPr>
              <a:t>LE SAINT ESPRIT</a:t>
            </a:r>
            <a:endParaRPr lang="en-US" sz="4800" dirty="0" smtClean="0">
              <a:solidFill>
                <a:schemeClr val="bg1"/>
              </a:solidFill>
            </a:endParaRPr>
          </a:p>
          <a:p>
            <a:r>
              <a:rPr lang="fr-FR" sz="4400" dirty="0" smtClean="0">
                <a:solidFill>
                  <a:schemeClr val="accent5">
                    <a:lumMod val="40000"/>
                    <a:lumOff val="60000"/>
                  </a:schemeClr>
                </a:solidFill>
              </a:rPr>
              <a:t>Étude 02  Le symbolisme du Saint-Esprit dans les Écritures (Luc 3, Jean 7, Zacharie 4, 2 Corinthiens 1)</a:t>
            </a:r>
            <a:endParaRPr lang="en-US" sz="4400" dirty="0" smtClean="0">
              <a:solidFill>
                <a:schemeClr val="accent5">
                  <a:lumMod val="40000"/>
                  <a:lumOff val="60000"/>
                </a:schemeClr>
              </a:solidFill>
            </a:endParaRPr>
          </a:p>
          <a:p>
            <a:r>
              <a:rPr lang="en-US" sz="4800" dirty="0" smtClean="0">
                <a:solidFill>
                  <a:schemeClr val="bg1"/>
                </a:solidFill>
              </a:rPr>
              <a:t>Copyright </a:t>
            </a:r>
            <a:r>
              <a:rPr lang="en-US" sz="4800" dirty="0" smtClean="0">
                <a:solidFill>
                  <a:schemeClr val="bg1"/>
                </a:solidFill>
              </a:rPr>
              <a:t>© 2006, Bruce N. Cameron, J.D.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Introduction :</a:t>
            </a:r>
            <a:r>
              <a:rPr lang="fr-FR" sz="4800" dirty="0" smtClean="0">
                <a:solidFill>
                  <a:schemeClr val="tx1"/>
                </a:solidFill>
                <a:latin typeface="Arial Unicode MS" pitchFamily="34" charset="-128"/>
                <a:ea typeface="Arial Unicode MS" pitchFamily="34" charset="-128"/>
                <a:cs typeface="Arial Unicode MS" pitchFamily="34" charset="-128"/>
              </a:rPr>
              <a:t> </a:t>
            </a:r>
            <a:endParaRPr lang="en-US" sz="4800" dirty="0" smtClean="0">
              <a:solidFill>
                <a:schemeClr val="tx1"/>
              </a:solidFill>
              <a:latin typeface="Arial Unicode MS" pitchFamily="34" charset="-128"/>
              <a:ea typeface="Arial Unicode MS" pitchFamily="34" charset="-128"/>
              <a:cs typeface="Arial Unicode MS" pitchFamily="34" charset="-128"/>
            </a:endParaRPr>
          </a:p>
          <a:p>
            <a:pPr algn="just"/>
            <a:r>
              <a:rPr lang="fr-FR" sz="4800" dirty="0" smtClean="0">
                <a:solidFill>
                  <a:schemeClr val="tx1"/>
                </a:solidFill>
                <a:latin typeface="Arial Unicode MS" pitchFamily="34" charset="-128"/>
                <a:ea typeface="Arial Unicode MS" pitchFamily="34" charset="-128"/>
                <a:cs typeface="Arial Unicode MS" pitchFamily="34" charset="-128"/>
              </a:rPr>
              <a:t> Pour nous aider à mieux comprendre sa nature, la Bible compare l’Esprit saint à plusieurs choses que nous explorerons dans notre étude de cette semaine. Ouvrons la Bible et découvrons !</a:t>
            </a:r>
            <a:endParaRPr lang="en-US" sz="48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fr-FR" b="1" dirty="0" smtClean="0">
                <a:solidFill>
                  <a:srgbClr val="460000"/>
                </a:solidFill>
              </a:rPr>
              <a:t>I.          LA </a:t>
            </a:r>
            <a:r>
              <a:rPr lang="fr-FR" b="1" dirty="0" smtClean="0">
                <a:solidFill>
                  <a:srgbClr val="460000"/>
                </a:solidFill>
              </a:rPr>
              <a:t>COLOMBE</a:t>
            </a:r>
            <a:endParaRPr lang="en-US" dirty="0" smtClean="0">
              <a:solidFill>
                <a:srgbClr val="460000"/>
              </a:solidFill>
            </a:endParaRPr>
          </a:p>
          <a:p>
            <a:pPr lvl="0"/>
            <a:r>
              <a:rPr lang="fr-FR" b="1" dirty="0" smtClean="0">
                <a:solidFill>
                  <a:srgbClr val="0033CC"/>
                </a:solidFill>
              </a:rPr>
              <a:t>Lisez Luc 3:21-22. </a:t>
            </a:r>
            <a:r>
              <a:rPr lang="fr-FR" b="1" i="1" dirty="0" smtClean="0">
                <a:solidFill>
                  <a:srgbClr val="0033CC"/>
                </a:solidFill>
              </a:rPr>
              <a:t> </a:t>
            </a:r>
            <a:endParaRPr lang="en-US" b="1" dirty="0" smtClean="0">
              <a:solidFill>
                <a:srgbClr val="0033CC"/>
              </a:solidFill>
            </a:endParaRPr>
          </a:p>
          <a:p>
            <a:pPr algn="just"/>
            <a:r>
              <a:rPr lang="fr-FR" sz="4000" b="1" dirty="0" smtClean="0">
                <a:solidFill>
                  <a:srgbClr val="460000"/>
                </a:solidFill>
                <a:latin typeface="Arial Unicode MS" pitchFamily="34" charset="-128"/>
                <a:ea typeface="Arial Unicode MS" pitchFamily="34" charset="-128"/>
                <a:cs typeface="Arial Unicode MS" pitchFamily="34" charset="-128"/>
              </a:rPr>
              <a:t>21¶ </a:t>
            </a:r>
            <a:r>
              <a:rPr lang="fr-FR" sz="4000" b="1" dirty="0" smtClean="0">
                <a:solidFill>
                  <a:srgbClr val="460000"/>
                </a:solidFill>
                <a:latin typeface="Arial Unicode MS" pitchFamily="34" charset="-128"/>
                <a:ea typeface="Arial Unicode MS" pitchFamily="34" charset="-128"/>
                <a:cs typeface="Arial Unicode MS" pitchFamily="34" charset="-128"/>
              </a:rPr>
              <a:t>Tout le peuple se faisant baptiser, Jésus fut aussi baptisé; et, pendant qu'il priait, le ciel s'ouvrit,  </a:t>
            </a:r>
            <a:endParaRPr lang="fr-FR" sz="40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33CC"/>
                </a:solidFill>
                <a:latin typeface="Arial Unicode MS" pitchFamily="34" charset="-128"/>
                <a:ea typeface="Arial Unicode MS" pitchFamily="34" charset="-128"/>
                <a:cs typeface="Arial Unicode MS" pitchFamily="34" charset="-128"/>
              </a:rPr>
              <a:t>22 </a:t>
            </a:r>
            <a:r>
              <a:rPr lang="fr-FR" sz="4000" b="1" dirty="0" smtClean="0">
                <a:solidFill>
                  <a:srgbClr val="0033CC"/>
                </a:solidFill>
                <a:latin typeface="Arial Unicode MS" pitchFamily="34" charset="-128"/>
                <a:ea typeface="Arial Unicode MS" pitchFamily="34" charset="-128"/>
                <a:cs typeface="Arial Unicode MS" pitchFamily="34" charset="-128"/>
              </a:rPr>
              <a:t>et le Saint-Esprit descendit sur lui </a:t>
            </a:r>
            <a:r>
              <a:rPr lang="fr-FR" sz="4000" b="1" u="sng" dirty="0" smtClean="0">
                <a:solidFill>
                  <a:srgbClr val="0033CC"/>
                </a:solidFill>
                <a:latin typeface="Arial Unicode MS" pitchFamily="34" charset="-128"/>
                <a:ea typeface="Arial Unicode MS" pitchFamily="34" charset="-128"/>
                <a:cs typeface="Arial Unicode MS" pitchFamily="34" charset="-128"/>
              </a:rPr>
              <a:t>sous une forme corporelle</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u="sng" dirty="0" smtClean="0">
                <a:solidFill>
                  <a:srgbClr val="0033CC"/>
                </a:solidFill>
                <a:latin typeface="Arial Unicode MS" pitchFamily="34" charset="-128"/>
                <a:ea typeface="Arial Unicode MS" pitchFamily="34" charset="-128"/>
                <a:cs typeface="Arial Unicode MS" pitchFamily="34" charset="-128"/>
              </a:rPr>
              <a:t>comme une colombe</a:t>
            </a:r>
            <a:r>
              <a:rPr lang="fr-FR" sz="4000" b="1" dirty="0" smtClean="0">
                <a:solidFill>
                  <a:srgbClr val="0033CC"/>
                </a:solidFill>
                <a:latin typeface="Arial Unicode MS" pitchFamily="34" charset="-128"/>
                <a:ea typeface="Arial Unicode MS" pitchFamily="34" charset="-128"/>
                <a:cs typeface="Arial Unicode MS" pitchFamily="34" charset="-128"/>
              </a:rPr>
              <a:t>. Et une voix fit entendre du ciel ces paroles: </a:t>
            </a:r>
            <a:r>
              <a:rPr lang="fr-FR" sz="4000" b="1" i="1" dirty="0" smtClean="0">
                <a:solidFill>
                  <a:srgbClr val="460000"/>
                </a:solidFill>
                <a:latin typeface="Arial Unicode MS" pitchFamily="34" charset="-128"/>
                <a:ea typeface="Arial Unicode MS" pitchFamily="34" charset="-128"/>
                <a:cs typeface="Arial Unicode MS" pitchFamily="34" charset="-128"/>
              </a:rPr>
              <a:t>Tu es mon Fils bien-aimé; en toi j'ai mis toute mon affection</a:t>
            </a:r>
            <a:r>
              <a:rPr lang="fr-FR" sz="4000" b="1" i="1" dirty="0" smtClean="0">
                <a:solidFill>
                  <a:srgbClr val="460000"/>
                </a:solidFill>
                <a:latin typeface="Arial Unicode MS" pitchFamily="34" charset="-128"/>
                <a:ea typeface="Arial Unicode MS" pitchFamily="34" charset="-128"/>
                <a:cs typeface="Arial Unicode MS" pitchFamily="34" charset="-128"/>
              </a:rPr>
              <a:t>.</a:t>
            </a:r>
            <a:endParaRPr lang="en-US" sz="4000" b="1" i="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460000"/>
                </a:solidFill>
                <a:latin typeface="Arial Unicode MS" pitchFamily="34" charset="-128"/>
                <a:ea typeface="Arial Unicode MS" pitchFamily="34" charset="-128"/>
                <a:cs typeface="Arial Unicode MS" pitchFamily="34" charset="-128"/>
              </a:rPr>
              <a:t>Nous </a:t>
            </a:r>
            <a:r>
              <a:rPr lang="fr-FR" sz="4400" dirty="0" smtClean="0">
                <a:solidFill>
                  <a:srgbClr val="460000"/>
                </a:solidFill>
                <a:latin typeface="Arial Unicode MS" pitchFamily="34" charset="-128"/>
                <a:ea typeface="Arial Unicode MS" pitchFamily="34" charset="-128"/>
                <a:cs typeface="Arial Unicode MS" pitchFamily="34" charset="-128"/>
              </a:rPr>
              <a:t>lisons ici que </a:t>
            </a:r>
            <a:r>
              <a:rPr lang="fr-FR" sz="4400" b="1" u="sng" dirty="0" smtClean="0">
                <a:solidFill>
                  <a:srgbClr val="460000"/>
                </a:solidFill>
                <a:latin typeface="Arial Unicode MS" pitchFamily="34" charset="-128"/>
                <a:ea typeface="Arial Unicode MS" pitchFamily="34" charset="-128"/>
                <a:cs typeface="Arial Unicode MS" pitchFamily="34" charset="-128"/>
              </a:rPr>
              <a:t>l’Esprit saint peut prendre la forme d’un animal</a:t>
            </a:r>
            <a:r>
              <a:rPr lang="fr-FR" sz="4400" dirty="0" smtClean="0">
                <a:solidFill>
                  <a:srgbClr val="460000"/>
                </a:solidFill>
                <a:latin typeface="Arial Unicode MS" pitchFamily="34" charset="-128"/>
                <a:ea typeface="Arial Unicode MS" pitchFamily="34" charset="-128"/>
                <a:cs typeface="Arial Unicode MS" pitchFamily="34" charset="-128"/>
              </a:rPr>
              <a:t>. Pourquoi l’Esprit saint apparaît-il comme un animal </a:t>
            </a:r>
            <a:r>
              <a:rPr lang="fr-FR" sz="4400" dirty="0" smtClean="0">
                <a:solidFill>
                  <a:srgbClr val="460000"/>
                </a:solidFill>
                <a:latin typeface="Arial Unicode MS" pitchFamily="34" charset="-128"/>
                <a:ea typeface="Arial Unicode MS" pitchFamily="34" charset="-128"/>
                <a:cs typeface="Arial Unicode MS" pitchFamily="34" charset="-128"/>
              </a:rPr>
              <a:t>?</a:t>
            </a:r>
            <a:endParaRPr lang="en-US" sz="4400" dirty="0" smtClean="0">
              <a:solidFill>
                <a:srgbClr val="460000"/>
              </a:solidFill>
              <a:latin typeface="Arial Unicode MS" pitchFamily="34" charset="-128"/>
              <a:ea typeface="Arial Unicode MS" pitchFamily="34" charset="-128"/>
              <a:cs typeface="Arial Unicode MS" pitchFamily="34" charset="-128"/>
            </a:endParaRPr>
          </a:p>
          <a:p>
            <a:pPr algn="just"/>
            <a:r>
              <a:rPr lang="fr-FR" sz="5400" dirty="0" smtClean="0">
                <a:solidFill>
                  <a:srgbClr val="0033CC"/>
                </a:solidFill>
                <a:latin typeface="Arial Unicode MS" pitchFamily="34" charset="-128"/>
                <a:ea typeface="Arial Unicode MS" pitchFamily="34" charset="-128"/>
                <a:cs typeface="Arial Unicode MS" pitchFamily="34" charset="-128"/>
              </a:rPr>
              <a:t>a.	Pourquoi </a:t>
            </a:r>
            <a:r>
              <a:rPr lang="fr-FR" sz="5400" dirty="0" smtClean="0">
                <a:solidFill>
                  <a:srgbClr val="0033CC"/>
                </a:solidFill>
                <a:latin typeface="Arial Unicode MS" pitchFamily="34" charset="-128"/>
                <a:ea typeface="Arial Unicode MS" pitchFamily="34" charset="-128"/>
                <a:cs typeface="Arial Unicode MS" pitchFamily="34" charset="-128"/>
              </a:rPr>
              <a:t>prendre </a:t>
            </a:r>
            <a:r>
              <a:rPr lang="fr-FR" sz="5400" b="1" u="sng" dirty="0" smtClean="0">
                <a:solidFill>
                  <a:srgbClr val="0033CC"/>
                </a:solidFill>
                <a:latin typeface="Arial Unicode MS" pitchFamily="34" charset="-128"/>
                <a:ea typeface="Arial Unicode MS" pitchFamily="34" charset="-128"/>
                <a:cs typeface="Arial Unicode MS" pitchFamily="34" charset="-128"/>
              </a:rPr>
              <a:t>l’apparence de cet oiseau particulier</a:t>
            </a:r>
            <a:r>
              <a:rPr lang="fr-FR" sz="5400" dirty="0" smtClean="0">
                <a:solidFill>
                  <a:srgbClr val="0033CC"/>
                </a:solidFill>
                <a:latin typeface="Arial Unicode MS" pitchFamily="34" charset="-128"/>
                <a:ea typeface="Arial Unicode MS" pitchFamily="34" charset="-128"/>
                <a:cs typeface="Arial Unicode MS" pitchFamily="34" charset="-128"/>
              </a:rPr>
              <a:t> ?</a:t>
            </a:r>
            <a:endParaRPr lang="en-US" sz="5400" dirty="0" smtClean="0">
              <a:solidFill>
                <a:srgbClr val="0033CC"/>
              </a:solidFill>
              <a:latin typeface="Arial Unicode MS" pitchFamily="34" charset="-128"/>
              <a:ea typeface="Arial Unicode MS" pitchFamily="34" charset="-128"/>
              <a:cs typeface="Arial Unicode MS" pitchFamily="34" charset="-128"/>
            </a:endParaRPr>
          </a:p>
          <a:p>
            <a:pPr algn="just"/>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b="1" dirty="0" smtClean="0">
                <a:solidFill>
                  <a:srgbClr val="460000"/>
                </a:solidFill>
                <a:latin typeface="Arial Unicode MS" pitchFamily="34" charset="-128"/>
                <a:ea typeface="Arial Unicode MS" pitchFamily="34" charset="-128"/>
                <a:cs typeface="Arial Unicode MS" pitchFamily="34" charset="-128"/>
              </a:rPr>
              <a:t>b.       </a:t>
            </a:r>
            <a:r>
              <a:rPr lang="fr-FR" b="1" dirty="0" smtClean="0">
                <a:solidFill>
                  <a:srgbClr val="0033CC"/>
                </a:solidFill>
                <a:latin typeface="Arial Unicode MS" pitchFamily="34" charset="-128"/>
                <a:ea typeface="Arial Unicode MS" pitchFamily="34" charset="-128"/>
                <a:cs typeface="Arial Unicode MS" pitchFamily="34" charset="-128"/>
              </a:rPr>
              <a:t>  Lisez Nombres 6:10-11. </a:t>
            </a:r>
            <a:endParaRPr lang="en-US" sz="2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3600" b="1" dirty="0" smtClean="0">
                <a:solidFill>
                  <a:srgbClr val="460000"/>
                </a:solidFill>
                <a:latin typeface="Arial Unicode MS" pitchFamily="34" charset="-128"/>
                <a:ea typeface="Arial Unicode MS" pitchFamily="34" charset="-128"/>
                <a:cs typeface="Arial Unicode MS" pitchFamily="34" charset="-128"/>
              </a:rPr>
              <a:t>10 Le </a:t>
            </a:r>
            <a:r>
              <a:rPr lang="fr-FR" sz="3600" b="1" dirty="0" smtClean="0">
                <a:solidFill>
                  <a:srgbClr val="460000"/>
                </a:solidFill>
                <a:latin typeface="Arial Unicode MS" pitchFamily="34" charset="-128"/>
                <a:ea typeface="Arial Unicode MS" pitchFamily="34" charset="-128"/>
                <a:cs typeface="Arial Unicode MS" pitchFamily="34" charset="-128"/>
              </a:rPr>
              <a:t>huitième jour, il apportera au sacrificateur deux tourterelles ou deux jeunes pigeons, à l'entrée de la tente d'assignation</a:t>
            </a:r>
            <a:r>
              <a:rPr lang="fr-FR" sz="3600" b="1" dirty="0" smtClean="0">
                <a:solidFill>
                  <a:srgbClr val="460000"/>
                </a:solidFill>
                <a:latin typeface="Arial Unicode MS" pitchFamily="34" charset="-128"/>
                <a:ea typeface="Arial Unicode MS" pitchFamily="34" charset="-128"/>
                <a:cs typeface="Arial Unicode MS" pitchFamily="34" charset="-128"/>
              </a:rPr>
              <a:t>.</a:t>
            </a:r>
          </a:p>
          <a:p>
            <a:pPr algn="just"/>
            <a:r>
              <a:rPr lang="fr-FR" sz="3600" b="1" dirty="0" smtClean="0">
                <a:solidFill>
                  <a:srgbClr val="0033CC"/>
                </a:solidFill>
                <a:latin typeface="Arial Unicode MS" pitchFamily="34" charset="-128"/>
                <a:ea typeface="Arial Unicode MS" pitchFamily="34" charset="-128"/>
                <a:cs typeface="Arial Unicode MS" pitchFamily="34" charset="-128"/>
              </a:rPr>
              <a:t>11 </a:t>
            </a:r>
            <a:r>
              <a:rPr lang="fr-FR" sz="3600" b="1" dirty="0" smtClean="0">
                <a:solidFill>
                  <a:srgbClr val="0033CC"/>
                </a:solidFill>
                <a:latin typeface="Arial Unicode MS" pitchFamily="34" charset="-128"/>
                <a:ea typeface="Arial Unicode MS" pitchFamily="34" charset="-128"/>
                <a:cs typeface="Arial Unicode MS" pitchFamily="34" charset="-128"/>
              </a:rPr>
              <a:t>Le sacrificateur sacrifiera l'un comme victime expiatoire, et l'autre comme holocauste, et il fera pour lui l'expiation de son péché à l'occasion du mort. Le </a:t>
            </a:r>
            <a:r>
              <a:rPr lang="fr-FR" sz="3600" b="1" dirty="0" err="1" smtClean="0">
                <a:solidFill>
                  <a:srgbClr val="0033CC"/>
                </a:solidFill>
                <a:latin typeface="Arial Unicode MS" pitchFamily="34" charset="-128"/>
                <a:ea typeface="Arial Unicode MS" pitchFamily="34" charset="-128"/>
                <a:cs typeface="Arial Unicode MS" pitchFamily="34" charset="-128"/>
              </a:rPr>
              <a:t>naziréen</a:t>
            </a:r>
            <a:r>
              <a:rPr lang="fr-FR" sz="3600" b="1" dirty="0" smtClean="0">
                <a:solidFill>
                  <a:srgbClr val="0033CC"/>
                </a:solidFill>
                <a:latin typeface="Arial Unicode MS" pitchFamily="34" charset="-128"/>
                <a:ea typeface="Arial Unicode MS" pitchFamily="34" charset="-128"/>
                <a:cs typeface="Arial Unicode MS" pitchFamily="34" charset="-128"/>
              </a:rPr>
              <a:t> sanctifiera ainsi sa tête ce jour-là</a:t>
            </a:r>
            <a:r>
              <a:rPr lang="fr-FR" sz="3600" b="1" dirty="0" smtClean="0">
                <a:solidFill>
                  <a:srgbClr val="0033CC"/>
                </a:solidFill>
                <a:latin typeface="Arial Unicode MS" pitchFamily="34" charset="-128"/>
                <a:ea typeface="Arial Unicode MS" pitchFamily="34" charset="-128"/>
                <a:cs typeface="Arial Unicode MS" pitchFamily="34" charset="-128"/>
              </a:rPr>
              <a:t>.</a:t>
            </a:r>
            <a:endParaRPr lang="en-US" sz="36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460000"/>
                </a:solidFill>
                <a:latin typeface="Arial Unicode MS" pitchFamily="34" charset="-128"/>
                <a:ea typeface="Arial Unicode MS" pitchFamily="34" charset="-128"/>
                <a:cs typeface="Arial Unicode MS" pitchFamily="34" charset="-128"/>
              </a:rPr>
              <a:t>Ce </a:t>
            </a:r>
            <a:r>
              <a:rPr lang="fr-FR" sz="4800" dirty="0" smtClean="0">
                <a:solidFill>
                  <a:srgbClr val="460000"/>
                </a:solidFill>
                <a:latin typeface="Arial Unicode MS" pitchFamily="34" charset="-128"/>
                <a:ea typeface="Arial Unicode MS" pitchFamily="34" charset="-128"/>
                <a:cs typeface="Arial Unicode MS" pitchFamily="34" charset="-128"/>
              </a:rPr>
              <a:t>chapitre des Nombres décrit ce qui devait être fait si une personne voulait se consacrer à Dieu de façon particulière pour une période de temps donnée.</a:t>
            </a:r>
            <a:endParaRPr lang="en-US" sz="4800"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Ce dévouement est appelé un "</a:t>
            </a:r>
            <a:r>
              <a:rPr lang="fr-FR" sz="4800" b="1" u="sng" dirty="0" err="1" smtClean="0">
                <a:solidFill>
                  <a:schemeClr val="tx1"/>
                </a:solidFill>
                <a:latin typeface="Copperplate Gothic Light" pitchFamily="34" charset="0"/>
                <a:ea typeface="Arial Unicode MS" pitchFamily="34" charset="-128"/>
                <a:cs typeface="Arial Unicode MS" pitchFamily="34" charset="-128"/>
              </a:rPr>
              <a:t>naziréat</a:t>
            </a:r>
            <a:r>
              <a:rPr lang="fr-FR" sz="4800" b="1" u="sng" dirty="0" smtClean="0">
                <a:solidFill>
                  <a:srgbClr val="0033CC"/>
                </a:solidFill>
                <a:latin typeface="Copperplate Gothic Light" pitchFamily="34" charset="0"/>
                <a:ea typeface="Arial Unicode MS" pitchFamily="34" charset="-128"/>
                <a:cs typeface="Arial Unicode MS" pitchFamily="34" charset="-128"/>
              </a:rPr>
              <a:t>".</a:t>
            </a:r>
            <a:r>
              <a:rPr lang="fr-FR" sz="4800" b="1" dirty="0" smtClean="0">
                <a:solidFill>
                  <a:srgbClr val="0033CC"/>
                </a:solidFill>
                <a:latin typeface="Copperplate Gothic Light" pitchFamily="34" charset="0"/>
                <a:ea typeface="Arial Unicode MS" pitchFamily="34" charset="-128"/>
                <a:cs typeface="Arial Unicode MS" pitchFamily="34" charset="-128"/>
              </a:rPr>
              <a:t> </a:t>
            </a:r>
            <a:endParaRPr lang="en-US" sz="4800" b="1" dirty="0" smtClean="0">
              <a:solidFill>
                <a:srgbClr val="0033CC"/>
              </a:solidFill>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460000"/>
                </a:solidFill>
                <a:latin typeface="Arial Unicode MS" pitchFamily="34" charset="-128"/>
                <a:ea typeface="Arial Unicode MS" pitchFamily="34" charset="-128"/>
                <a:cs typeface="Arial Unicode MS" pitchFamily="34" charset="-128"/>
              </a:rPr>
              <a:t>Pendant </a:t>
            </a:r>
            <a:r>
              <a:rPr lang="fr-FR" sz="4800" dirty="0" smtClean="0">
                <a:solidFill>
                  <a:srgbClr val="460000"/>
                </a:solidFill>
                <a:latin typeface="Arial Unicode MS" pitchFamily="34" charset="-128"/>
                <a:ea typeface="Arial Unicode MS" pitchFamily="34" charset="-128"/>
                <a:cs typeface="Arial Unicode MS" pitchFamily="34" charset="-128"/>
              </a:rPr>
              <a:t>le temps de ce vœu vous ne pouviez pas être en présence d’un cadavre. Si vous l’étiez, le texte que nous lisons décrit ce qui devait être fait. </a:t>
            </a:r>
            <a:endParaRPr lang="en-US" sz="4800"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800" dirty="0" smtClean="0">
                <a:solidFill>
                  <a:srgbClr val="0033CC"/>
                </a:solidFill>
                <a:latin typeface="Arial Unicode MS" pitchFamily="34" charset="-128"/>
                <a:ea typeface="Arial Unicode MS" pitchFamily="34" charset="-128"/>
                <a:cs typeface="Arial Unicode MS" pitchFamily="34" charset="-128"/>
              </a:rPr>
              <a:t>Selon vous, pourquoi les colombes </a:t>
            </a:r>
            <a:r>
              <a:rPr lang="fr-FR" sz="4800" b="1" u="sng" dirty="0" smtClean="0">
                <a:solidFill>
                  <a:srgbClr val="0033CC"/>
                </a:solidFill>
                <a:latin typeface="Arial Unicode MS" pitchFamily="34" charset="-128"/>
                <a:ea typeface="Arial Unicode MS" pitchFamily="34" charset="-128"/>
                <a:cs typeface="Arial Unicode MS" pitchFamily="34" charset="-128"/>
              </a:rPr>
              <a:t>étaient-elles sacrifiées</a:t>
            </a:r>
            <a:r>
              <a:rPr lang="fr-FR" sz="4800" dirty="0" smtClean="0">
                <a:solidFill>
                  <a:srgbClr val="0033CC"/>
                </a:solidFill>
                <a:latin typeface="Arial Unicode MS" pitchFamily="34" charset="-128"/>
                <a:ea typeface="Arial Unicode MS" pitchFamily="34" charset="-128"/>
                <a:cs typeface="Arial Unicode MS" pitchFamily="34" charset="-128"/>
              </a:rPr>
              <a:t> </a:t>
            </a:r>
            <a:r>
              <a:rPr lang="fr-FR" sz="4800" dirty="0" smtClean="0">
                <a:solidFill>
                  <a:srgbClr val="0033CC"/>
                </a:solidFill>
                <a:latin typeface="Arial Unicode MS" pitchFamily="34" charset="-128"/>
                <a:ea typeface="Arial Unicode MS" pitchFamily="34" charset="-128"/>
                <a:cs typeface="Arial Unicode MS" pitchFamily="34" charset="-128"/>
              </a:rPr>
              <a:t>?</a:t>
            </a:r>
            <a:endParaRPr lang="en-US" sz="48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3600" dirty="0" smtClean="0">
                <a:solidFill>
                  <a:srgbClr val="460000"/>
                </a:solidFill>
                <a:latin typeface="Arial Unicode MS" pitchFamily="34" charset="-128"/>
                <a:ea typeface="Arial Unicode MS" pitchFamily="34" charset="-128"/>
                <a:cs typeface="Arial Unicode MS" pitchFamily="34" charset="-128"/>
              </a:rPr>
              <a:t>Quelle </a:t>
            </a:r>
            <a:r>
              <a:rPr lang="fr-FR" sz="3600" dirty="0" smtClean="0">
                <a:solidFill>
                  <a:srgbClr val="460000"/>
                </a:solidFill>
                <a:latin typeface="Arial Unicode MS" pitchFamily="34" charset="-128"/>
                <a:ea typeface="Arial Unicode MS" pitchFamily="34" charset="-128"/>
                <a:cs typeface="Arial Unicode MS" pitchFamily="34" charset="-128"/>
              </a:rPr>
              <a:t>signification y a-t-il dans le fait que l’Esprit saint prenne parfois la forme d’un sacrifice ? </a:t>
            </a:r>
            <a:endParaRPr lang="en-US" sz="3600" dirty="0" smtClean="0">
              <a:solidFill>
                <a:srgbClr val="4600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(Nous pensons à Jésus comme l’Agneau de Dieu - pour nous rappeler son sacrifice pour nous. </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Un autre membre de la Trinité, l’Esprit saint, prend la forme d’un autre sacrifice acceptable. </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33CC"/>
                </a:solidFill>
                <a:latin typeface="Arial Unicode MS" pitchFamily="34" charset="-128"/>
                <a:ea typeface="Arial Unicode MS" pitchFamily="34" charset="-128"/>
                <a:cs typeface="Arial Unicode MS" pitchFamily="34" charset="-128"/>
              </a:rPr>
              <a:t>Je pense que cela aide à montrer l’attitude de l’Esprit saint envers nous.)</a:t>
            </a:r>
            <a:endParaRPr lang="en-US" sz="36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28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b="1" dirty="0" smtClean="0">
                <a:solidFill>
                  <a:srgbClr val="0033CC"/>
                </a:solidFill>
                <a:latin typeface="Arial Unicode MS" pitchFamily="34" charset="-128"/>
                <a:ea typeface="Arial Unicode MS" pitchFamily="34" charset="-128"/>
                <a:cs typeface="Arial Unicode MS" pitchFamily="34" charset="-128"/>
              </a:rPr>
              <a:t>Matthieu </a:t>
            </a:r>
            <a:r>
              <a:rPr lang="fr-FR" b="1" dirty="0" smtClean="0">
                <a:solidFill>
                  <a:srgbClr val="0033CC"/>
                </a:solidFill>
                <a:latin typeface="Arial Unicode MS" pitchFamily="34" charset="-128"/>
                <a:ea typeface="Arial Unicode MS" pitchFamily="34" charset="-128"/>
                <a:cs typeface="Arial Unicode MS" pitchFamily="34" charset="-128"/>
              </a:rPr>
              <a:t>10:16. </a:t>
            </a:r>
            <a:endParaRPr lang="en-US" b="1" dirty="0" smtClean="0">
              <a:solidFill>
                <a:srgbClr val="0033CC"/>
              </a:solidFill>
              <a:latin typeface="Arial Unicode MS" pitchFamily="34" charset="-128"/>
              <a:ea typeface="Arial Unicode MS" pitchFamily="34" charset="-128"/>
              <a:cs typeface="Arial Unicode MS" pitchFamily="34" charset="-128"/>
            </a:endParaRPr>
          </a:p>
          <a:p>
            <a:pPr algn="just"/>
            <a:r>
              <a:rPr lang="fr-FR" b="1" dirty="0" smtClean="0">
                <a:solidFill>
                  <a:srgbClr val="460000"/>
                </a:solidFill>
                <a:latin typeface="Arial Unicode MS" pitchFamily="34" charset="-128"/>
                <a:ea typeface="Arial Unicode MS" pitchFamily="34" charset="-128"/>
                <a:cs typeface="Arial Unicode MS" pitchFamily="34" charset="-128"/>
              </a:rPr>
              <a:t>16 </a:t>
            </a:r>
            <a:r>
              <a:rPr lang="fr-FR" b="1" dirty="0" smtClean="0">
                <a:solidFill>
                  <a:srgbClr val="460000"/>
                </a:solidFill>
                <a:latin typeface="Arial Unicode MS" pitchFamily="34" charset="-128"/>
                <a:ea typeface="Arial Unicode MS" pitchFamily="34" charset="-128"/>
                <a:cs typeface="Arial Unicode MS" pitchFamily="34" charset="-128"/>
              </a:rPr>
              <a:t>¶ Voici, je vous envoie comme des brebis au milieu des loups. Soyez donc prudents comme les serpents, et simples comme </a:t>
            </a:r>
            <a:r>
              <a:rPr lang="fr-FR" b="1" u="sng" dirty="0" smtClean="0">
                <a:solidFill>
                  <a:srgbClr val="460000"/>
                </a:solidFill>
                <a:latin typeface="Arial Unicode MS" pitchFamily="34" charset="-128"/>
                <a:ea typeface="Arial Unicode MS" pitchFamily="34" charset="-128"/>
                <a:cs typeface="Arial Unicode MS" pitchFamily="34" charset="-128"/>
              </a:rPr>
              <a:t>les colombes</a:t>
            </a:r>
            <a:r>
              <a:rPr lang="fr-FR" b="1" dirty="0" smtClean="0">
                <a:solidFill>
                  <a:srgbClr val="460000"/>
                </a:solidFill>
                <a:latin typeface="Arial Unicode MS" pitchFamily="34" charset="-128"/>
                <a:ea typeface="Arial Unicode MS" pitchFamily="34" charset="-128"/>
                <a:cs typeface="Arial Unicode MS" pitchFamily="34" charset="-128"/>
              </a:rPr>
              <a:t>.</a:t>
            </a:r>
            <a:endParaRPr lang="en-US"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b="1" dirty="0" smtClean="0">
                <a:solidFill>
                  <a:srgbClr val="002060"/>
                </a:solidFill>
                <a:latin typeface="Arial Unicode MS" pitchFamily="34" charset="-128"/>
                <a:ea typeface="Arial Unicode MS" pitchFamily="34" charset="-128"/>
                <a:cs typeface="Arial Unicode MS" pitchFamily="34" charset="-128"/>
              </a:rPr>
              <a:t>Repensez au texte que nous venons de lire sur le baptême de Jésus. </a:t>
            </a:r>
            <a:endParaRPr lang="en-US" b="1" dirty="0" smtClean="0">
              <a:solidFill>
                <a:srgbClr val="002060"/>
              </a:solidFill>
              <a:latin typeface="Arial Unicode MS" pitchFamily="34" charset="-128"/>
              <a:ea typeface="Arial Unicode MS" pitchFamily="34" charset="-128"/>
              <a:cs typeface="Arial Unicode MS" pitchFamily="34" charset="-128"/>
            </a:endParaRPr>
          </a:p>
          <a:p>
            <a:pPr algn="just"/>
            <a:r>
              <a:rPr lang="fr-FR" b="1" dirty="0" smtClean="0">
                <a:solidFill>
                  <a:srgbClr val="0033CC"/>
                </a:solidFill>
                <a:latin typeface="Arial Unicode MS" pitchFamily="34" charset="-128"/>
                <a:ea typeface="Arial Unicode MS" pitchFamily="34" charset="-128"/>
                <a:cs typeface="Arial Unicode MS" pitchFamily="34" charset="-128"/>
              </a:rPr>
              <a:t>Lisez Luc 3:21-22.  </a:t>
            </a:r>
            <a:endParaRPr lang="en-US" b="1" dirty="0" smtClean="0">
              <a:solidFill>
                <a:srgbClr val="0033CC"/>
              </a:solidFill>
              <a:latin typeface="Arial Unicode MS" pitchFamily="34" charset="-128"/>
              <a:ea typeface="Arial Unicode MS" pitchFamily="34" charset="-128"/>
              <a:cs typeface="Arial Unicode MS" pitchFamily="34" charset="-128"/>
            </a:endParaRPr>
          </a:p>
          <a:p>
            <a:pPr algn="just"/>
            <a:r>
              <a:rPr lang="fr-FR" b="1" dirty="0" smtClean="0">
                <a:solidFill>
                  <a:srgbClr val="460000"/>
                </a:solidFill>
                <a:latin typeface="Arial Unicode MS" pitchFamily="34" charset="-128"/>
                <a:ea typeface="Arial Unicode MS" pitchFamily="34" charset="-128"/>
                <a:cs typeface="Arial Unicode MS" pitchFamily="34" charset="-128"/>
              </a:rPr>
              <a:t>¶ Tout le peuple se faisant baptiser, Jésus fut aussi baptisé; et, pendant qu'il priait, le ciel s'ouvrit,  </a:t>
            </a:r>
            <a:r>
              <a:rPr lang="fr-FR" b="1" dirty="0" smtClean="0">
                <a:solidFill>
                  <a:srgbClr val="0033CC"/>
                </a:solidFill>
                <a:latin typeface="Arial Unicode MS" pitchFamily="34" charset="-128"/>
                <a:ea typeface="Arial Unicode MS" pitchFamily="34" charset="-128"/>
                <a:cs typeface="Arial Unicode MS" pitchFamily="34" charset="-128"/>
              </a:rPr>
              <a:t>22 et le Saint-Esprit descendit sur lui </a:t>
            </a:r>
            <a:r>
              <a:rPr lang="fr-FR" b="1" u="sng" dirty="0" smtClean="0">
                <a:solidFill>
                  <a:srgbClr val="0033CC"/>
                </a:solidFill>
                <a:latin typeface="Arial Unicode MS" pitchFamily="34" charset="-128"/>
                <a:ea typeface="Arial Unicode MS" pitchFamily="34" charset="-128"/>
                <a:cs typeface="Arial Unicode MS" pitchFamily="34" charset="-128"/>
              </a:rPr>
              <a:t>sous une forme corporelle</a:t>
            </a:r>
            <a:r>
              <a:rPr lang="fr-FR" b="1" dirty="0" smtClean="0">
                <a:solidFill>
                  <a:srgbClr val="0033CC"/>
                </a:solidFill>
                <a:latin typeface="Arial Unicode MS" pitchFamily="34" charset="-128"/>
                <a:ea typeface="Arial Unicode MS" pitchFamily="34" charset="-128"/>
                <a:cs typeface="Arial Unicode MS" pitchFamily="34" charset="-128"/>
              </a:rPr>
              <a:t>, </a:t>
            </a:r>
            <a:r>
              <a:rPr lang="fr-FR" b="1" u="sng" dirty="0" smtClean="0">
                <a:solidFill>
                  <a:srgbClr val="0033CC"/>
                </a:solidFill>
                <a:latin typeface="Arial Unicode MS" pitchFamily="34" charset="-128"/>
                <a:ea typeface="Arial Unicode MS" pitchFamily="34" charset="-128"/>
                <a:cs typeface="Arial Unicode MS" pitchFamily="34" charset="-128"/>
              </a:rPr>
              <a:t>comme une colombe</a:t>
            </a:r>
            <a:r>
              <a:rPr lang="fr-FR" b="1" dirty="0" smtClean="0">
                <a:solidFill>
                  <a:srgbClr val="0033CC"/>
                </a:solidFill>
                <a:latin typeface="Arial Unicode MS" pitchFamily="34" charset="-128"/>
                <a:ea typeface="Arial Unicode MS" pitchFamily="34" charset="-128"/>
                <a:cs typeface="Arial Unicode MS" pitchFamily="34" charset="-128"/>
              </a:rPr>
              <a:t>. Et une voix fit entendre du ciel ces paroles: Tu es mon Fils bien-aimé; en toi j'ai mis toute mon affection</a:t>
            </a:r>
            <a:r>
              <a:rPr lang="fr-FR" b="1" dirty="0" smtClean="0">
                <a:solidFill>
                  <a:srgbClr val="460000"/>
                </a:solidFill>
                <a:latin typeface="Arial Unicode MS" pitchFamily="34" charset="-128"/>
                <a:ea typeface="Arial Unicode MS" pitchFamily="34" charset="-128"/>
                <a:cs typeface="Arial Unicode MS" pitchFamily="34" charset="-128"/>
              </a:rPr>
              <a:t>.</a:t>
            </a:r>
            <a:endParaRPr lang="en-US" b="1" dirty="0" smtClean="0">
              <a:solidFill>
                <a:srgbClr val="460000"/>
              </a:solidFill>
              <a:latin typeface="Arial Unicode MS" pitchFamily="34" charset="-128"/>
              <a:ea typeface="Arial Unicode MS" pitchFamily="34" charset="-128"/>
              <a:cs typeface="Arial Unicode MS" pitchFamily="34" charset="-128"/>
            </a:endParaRPr>
          </a:p>
          <a:p>
            <a:pPr algn="just">
              <a:buNone/>
            </a:pPr>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000" b="1" dirty="0" smtClean="0">
                <a:solidFill>
                  <a:srgbClr val="460000"/>
                </a:solidFill>
                <a:latin typeface="Arial Unicode MS" pitchFamily="34" charset="-128"/>
                <a:ea typeface="Arial Unicode MS" pitchFamily="34" charset="-128"/>
                <a:cs typeface="Arial Unicode MS" pitchFamily="34" charset="-128"/>
              </a:rPr>
              <a:t>Quelle </a:t>
            </a:r>
            <a:r>
              <a:rPr lang="fr-FR" sz="4000" b="1" dirty="0" smtClean="0">
                <a:solidFill>
                  <a:srgbClr val="460000"/>
                </a:solidFill>
                <a:latin typeface="Arial Unicode MS" pitchFamily="34" charset="-128"/>
                <a:ea typeface="Arial Unicode MS" pitchFamily="34" charset="-128"/>
                <a:cs typeface="Arial Unicode MS" pitchFamily="34" charset="-128"/>
              </a:rPr>
              <a:t>relation voyez-vous entre Jésus et l’Esprit saint venant sous la forme d’une </a:t>
            </a:r>
            <a:r>
              <a:rPr lang="fr-FR" sz="4000" b="1" u="sng" dirty="0" smtClean="0">
                <a:solidFill>
                  <a:srgbClr val="460000"/>
                </a:solidFill>
                <a:latin typeface="Arial Unicode MS" pitchFamily="34" charset="-128"/>
                <a:ea typeface="Arial Unicode MS" pitchFamily="34" charset="-128"/>
                <a:cs typeface="Arial Unicode MS" pitchFamily="34" charset="-128"/>
              </a:rPr>
              <a:t>colombe</a:t>
            </a:r>
            <a:r>
              <a:rPr lang="fr-FR" sz="4000" b="1" dirty="0" smtClean="0">
                <a:solidFill>
                  <a:srgbClr val="460000"/>
                </a:solidFill>
                <a:latin typeface="Arial Unicode MS" pitchFamily="34" charset="-128"/>
                <a:ea typeface="Arial Unicode MS" pitchFamily="34" charset="-128"/>
                <a:cs typeface="Arial Unicode MS" pitchFamily="34" charset="-128"/>
              </a:rPr>
              <a:t> ? </a:t>
            </a:r>
            <a:endParaRPr lang="en-US" sz="4000" b="1" dirty="0" smtClean="0">
              <a:solidFill>
                <a:srgbClr val="46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460000"/>
                </a:solidFill>
                <a:latin typeface="Arial Unicode MS" pitchFamily="34" charset="-128"/>
                <a:ea typeface="Arial Unicode MS" pitchFamily="34" charset="-128"/>
                <a:cs typeface="Arial Unicode MS" pitchFamily="34" charset="-128"/>
              </a:rPr>
              <a:t>(</a:t>
            </a:r>
            <a:r>
              <a:rPr lang="fr-FR" sz="4000" b="1" dirty="0" smtClean="0">
                <a:solidFill>
                  <a:srgbClr val="0033CC"/>
                </a:solidFill>
                <a:latin typeface="Arial Unicode MS" pitchFamily="34" charset="-128"/>
                <a:ea typeface="Arial Unicode MS" pitchFamily="34" charset="-128"/>
                <a:cs typeface="Arial Unicode MS" pitchFamily="34" charset="-128"/>
              </a:rPr>
              <a:t>Cela symbolisait l’innocence de Jésus et le rôle de l’Esprit saint.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000" b="1" dirty="0" smtClean="0">
                <a:solidFill>
                  <a:srgbClr val="460000"/>
                </a:solidFill>
                <a:latin typeface="Arial Unicode MS" pitchFamily="34" charset="-128"/>
                <a:ea typeface="Arial Unicode MS" pitchFamily="34" charset="-128"/>
                <a:cs typeface="Arial Unicode MS" pitchFamily="34" charset="-128"/>
              </a:rPr>
              <a:t>Selon l’auteur de la leçon, la forme de colombe que prit le Saint Esprit s’avérait utile pour devenir le sacrifice d’expiation que Jésus aurait besoin pour maintenir son vœu de </a:t>
            </a:r>
            <a:r>
              <a:rPr lang="fr-FR" sz="4000" b="1" u="sng" dirty="0" err="1" smtClean="0">
                <a:solidFill>
                  <a:srgbClr val="460000"/>
                </a:solidFill>
                <a:latin typeface="Arial Unicode MS" pitchFamily="34" charset="-128"/>
                <a:ea typeface="Arial Unicode MS" pitchFamily="34" charset="-128"/>
                <a:cs typeface="Arial Unicode MS" pitchFamily="34" charset="-128"/>
              </a:rPr>
              <a:t>Nazireat</a:t>
            </a:r>
            <a:r>
              <a:rPr lang="fr-FR" sz="4000" b="1" dirty="0" smtClean="0">
                <a:solidFill>
                  <a:srgbClr val="460000"/>
                </a:solidFill>
                <a:latin typeface="Arial Unicode MS" pitchFamily="34" charset="-128"/>
                <a:ea typeface="Arial Unicode MS" pitchFamily="34" charset="-128"/>
                <a:cs typeface="Arial Unicode MS" pitchFamily="34" charset="-128"/>
              </a:rPr>
              <a:t>. (MS</a:t>
            </a:r>
            <a:r>
              <a:rPr lang="fr-FR" sz="4000" b="1" dirty="0" smtClean="0">
                <a:solidFill>
                  <a:srgbClr val="460000"/>
                </a:solidFill>
                <a:latin typeface="Arial Unicode MS" pitchFamily="34" charset="-128"/>
                <a:ea typeface="Arial Unicode MS" pitchFamily="34" charset="-128"/>
                <a:cs typeface="Arial Unicode MS" pitchFamily="34" charset="-128"/>
              </a:rPr>
              <a:t>)</a:t>
            </a:r>
            <a:endParaRPr lang="en-US" sz="4000" b="1" dirty="0" smtClean="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solidFill>
                  <a:srgbClr val="460000"/>
                </a:solidFill>
                <a:latin typeface="Arial Unicode MS" pitchFamily="34" charset="-128"/>
                <a:ea typeface="Arial Unicode MS" pitchFamily="34" charset="-128"/>
                <a:cs typeface="Arial Unicode MS" pitchFamily="34" charset="-128"/>
              </a:rPr>
              <a:t>Tout </a:t>
            </a:r>
            <a:r>
              <a:rPr lang="fr-FR" sz="4000" b="1" dirty="0" smtClean="0">
                <a:solidFill>
                  <a:srgbClr val="460000"/>
                </a:solidFill>
                <a:latin typeface="Arial Unicode MS" pitchFamily="34" charset="-128"/>
                <a:ea typeface="Arial Unicode MS" pitchFamily="34" charset="-128"/>
                <a:cs typeface="Arial Unicode MS" pitchFamily="34" charset="-128"/>
              </a:rPr>
              <a:t>comme un </a:t>
            </a:r>
            <a:r>
              <a:rPr lang="fr-FR" sz="4000" b="1" dirty="0" err="1" smtClean="0">
                <a:solidFill>
                  <a:srgbClr val="460000"/>
                </a:solidFill>
                <a:latin typeface="Arial Unicode MS" pitchFamily="34" charset="-128"/>
                <a:ea typeface="Arial Unicode MS" pitchFamily="34" charset="-128"/>
                <a:cs typeface="Arial Unicode MS" pitchFamily="34" charset="-128"/>
              </a:rPr>
              <a:t>Nazireat</a:t>
            </a:r>
            <a:r>
              <a:rPr lang="fr-FR" sz="4000" b="1" dirty="0" smtClean="0">
                <a:solidFill>
                  <a:srgbClr val="460000"/>
                </a:solidFill>
                <a:latin typeface="Arial Unicode MS" pitchFamily="34" charset="-128"/>
                <a:ea typeface="Arial Unicode MS" pitchFamily="34" charset="-128"/>
                <a:cs typeface="Arial Unicode MS" pitchFamily="34" charset="-128"/>
              </a:rPr>
              <a:t> aurait besoin de se sanctifier s’il rentre en contact avec quelque chose d’impure selon son vœux, et que la colombe était la réclamation de Dieu pour sa purification ; </a:t>
            </a:r>
            <a:r>
              <a:rPr lang="fr-FR" sz="4000" b="1" dirty="0" smtClean="0">
                <a:solidFill>
                  <a:srgbClr val="002060"/>
                </a:solidFill>
                <a:latin typeface="Arial Unicode MS" pitchFamily="34" charset="-128"/>
                <a:ea typeface="Arial Unicode MS" pitchFamily="34" charset="-128"/>
                <a:cs typeface="Arial Unicode MS" pitchFamily="34" charset="-128"/>
              </a:rPr>
              <a:t>de même, il y fallait un sacrifice de </a:t>
            </a:r>
            <a:r>
              <a:rPr lang="fr-FR" sz="4000" b="1" dirty="0" smtClean="0">
                <a:solidFill>
                  <a:srgbClr val="002060"/>
                </a:solidFill>
                <a:latin typeface="Arial Unicode MS" pitchFamily="34" charset="-128"/>
                <a:ea typeface="Arial Unicode MS" pitchFamily="34" charset="-128"/>
                <a:cs typeface="Arial Unicode MS" pitchFamily="34" charset="-128"/>
              </a:rPr>
              <a:t>cette </a:t>
            </a:r>
            <a:r>
              <a:rPr lang="fr-FR" sz="4000" b="1" dirty="0" smtClean="0">
                <a:solidFill>
                  <a:srgbClr val="002060"/>
                </a:solidFill>
                <a:latin typeface="Arial Unicode MS" pitchFamily="34" charset="-128"/>
                <a:ea typeface="Arial Unicode MS" pitchFamily="34" charset="-128"/>
                <a:cs typeface="Arial Unicode MS" pitchFamily="34" charset="-128"/>
              </a:rPr>
              <a:t>même nature pour son </a:t>
            </a:r>
            <a:r>
              <a:rPr lang="fr-FR" sz="4000" b="1" dirty="0" smtClean="0">
                <a:solidFill>
                  <a:srgbClr val="002060"/>
                </a:solidFill>
                <a:latin typeface="Arial Unicode MS" pitchFamily="34" charset="-128"/>
                <a:ea typeface="Arial Unicode MS" pitchFamily="34" charset="-128"/>
                <a:cs typeface="Arial Unicode MS" pitchFamily="34" charset="-128"/>
              </a:rPr>
              <a:t>Saint </a:t>
            </a:r>
            <a:r>
              <a:rPr lang="fr-FR" sz="4000" b="1" dirty="0" smtClean="0">
                <a:solidFill>
                  <a:srgbClr val="002060"/>
                </a:solidFill>
                <a:latin typeface="Arial Unicode MS" pitchFamily="34" charset="-128"/>
                <a:ea typeface="Arial Unicode MS" pitchFamily="34" charset="-128"/>
                <a:cs typeface="Arial Unicode MS" pitchFamily="34" charset="-128"/>
              </a:rPr>
              <a:t>Serviteur Jésus, qui venait de s’identifier avec l’homme pécheur par son baptême. (MS) </a:t>
            </a:r>
            <a:endParaRPr lang="en-US" sz="4000" b="1" dirty="0" smtClean="0">
              <a:solidFill>
                <a:srgbClr val="002060"/>
              </a:solidFill>
              <a:latin typeface="Arial Unicode MS" pitchFamily="34" charset="-128"/>
              <a:ea typeface="Arial Unicode MS" pitchFamily="34" charset="-128"/>
              <a:cs typeface="Arial Unicode MS" pitchFamily="34" charset="-128"/>
            </a:endParaRPr>
          </a:p>
          <a:p>
            <a:pPr algn="just">
              <a:buNone/>
            </a:pPr>
            <a:endParaRPr lang="en-US" sz="28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dirty="0" smtClean="0">
                <a:solidFill>
                  <a:srgbClr val="00FF00"/>
                </a:solidFill>
                <a:latin typeface="Arial Unicode MS" pitchFamily="34" charset="-128"/>
                <a:ea typeface="Arial Unicode MS" pitchFamily="34" charset="-128"/>
                <a:cs typeface="Arial Unicode MS" pitchFamily="34" charset="-128"/>
              </a:rPr>
              <a:t>II. </a:t>
            </a:r>
            <a:r>
              <a:rPr lang="fr-FR" dirty="0" smtClean="0">
                <a:solidFill>
                  <a:srgbClr val="00FF00"/>
                </a:solidFill>
                <a:latin typeface="Arial Unicode MS" pitchFamily="34" charset="-128"/>
                <a:ea typeface="Arial Unicode MS" pitchFamily="34" charset="-128"/>
                <a:cs typeface="Arial Unicode MS" pitchFamily="34" charset="-128"/>
              </a:rPr>
              <a:t>LE </a:t>
            </a:r>
            <a:r>
              <a:rPr lang="fr-FR" dirty="0" smtClean="0">
                <a:solidFill>
                  <a:srgbClr val="00FF00"/>
                </a:solidFill>
                <a:latin typeface="Arial Unicode MS" pitchFamily="34" charset="-128"/>
                <a:ea typeface="Arial Unicode MS" pitchFamily="34" charset="-128"/>
                <a:cs typeface="Arial Unicode MS" pitchFamily="34" charset="-128"/>
              </a:rPr>
              <a:t>SAINT ESPRIT EST </a:t>
            </a:r>
            <a:r>
              <a:rPr lang="fr-FR" dirty="0" smtClean="0">
                <a:solidFill>
                  <a:srgbClr val="00FF00"/>
                </a:solidFill>
                <a:latin typeface="Arial Unicode MS" pitchFamily="34" charset="-128"/>
                <a:ea typeface="Arial Unicode MS" pitchFamily="34" charset="-128"/>
                <a:cs typeface="Arial Unicode MS" pitchFamily="34" charset="-128"/>
              </a:rPr>
              <a:t>COMPARÉ </a:t>
            </a:r>
            <a:r>
              <a:rPr lang="fr-FR" dirty="0" smtClean="0">
                <a:solidFill>
                  <a:srgbClr val="00FF00"/>
                </a:solidFill>
                <a:latin typeface="Arial Unicode MS" pitchFamily="34" charset="-128"/>
                <a:ea typeface="Arial Unicode MS" pitchFamily="34" charset="-128"/>
                <a:cs typeface="Arial Unicode MS" pitchFamily="34" charset="-128"/>
              </a:rPr>
              <a:t>AVEC DE </a:t>
            </a:r>
            <a:r>
              <a:rPr lang="fr-FR" dirty="0" smtClean="0">
                <a:solidFill>
                  <a:srgbClr val="00FF00"/>
                </a:solidFill>
                <a:latin typeface="Arial Unicode MS" pitchFamily="34" charset="-128"/>
                <a:ea typeface="Arial Unicode MS" pitchFamily="34" charset="-128"/>
                <a:cs typeface="Arial Unicode MS" pitchFamily="34" charset="-128"/>
              </a:rPr>
              <a:t>L’EAU</a:t>
            </a:r>
            <a:endParaRPr lang="en-US" sz="2400" dirty="0" smtClean="0">
              <a:solidFill>
                <a:srgbClr val="00FF00"/>
              </a:solidFill>
              <a:latin typeface="Arial Unicode MS" pitchFamily="34" charset="-128"/>
              <a:ea typeface="Arial Unicode MS" pitchFamily="34" charset="-128"/>
              <a:cs typeface="Arial Unicode MS" pitchFamily="34" charset="-128"/>
            </a:endParaRPr>
          </a:p>
          <a:p>
            <a:pPr lvl="2" algn="just"/>
            <a:r>
              <a:rPr lang="fr-FR" dirty="0" smtClean="0">
                <a:latin typeface="Arial Unicode MS" pitchFamily="34" charset="-128"/>
                <a:ea typeface="Arial Unicode MS" pitchFamily="34" charset="-128"/>
                <a:cs typeface="Arial Unicode MS" pitchFamily="34" charset="-128"/>
              </a:rPr>
              <a:t>Lisez Jean 7:37-39.</a:t>
            </a:r>
            <a:endParaRPr lang="en-US"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JEAN 7:37 ¶ Le dernier jour, le grand jour de la fête, Jésus, se tenant debout, s'écria: Si quelqu'un a soif, qu'il vienne à moi, et qu'il boive.</a:t>
            </a:r>
            <a:endParaRPr lang="en-US" sz="2400" b="1" dirty="0" smtClean="0">
              <a:latin typeface="Arial Unicode MS" pitchFamily="34" charset="-128"/>
              <a:ea typeface="Arial Unicode MS" pitchFamily="34" charset="-128"/>
              <a:cs typeface="Arial Unicode MS" pitchFamily="34" charset="-128"/>
            </a:endParaRPr>
          </a:p>
          <a:p>
            <a:pPr algn="just"/>
            <a:r>
              <a:rPr lang="fr-FR" b="1" dirty="0" smtClean="0">
                <a:solidFill>
                  <a:srgbClr val="00FF00"/>
                </a:solidFill>
                <a:latin typeface="Arial Unicode MS" pitchFamily="34" charset="-128"/>
                <a:ea typeface="Arial Unicode MS" pitchFamily="34" charset="-128"/>
                <a:cs typeface="Arial Unicode MS" pitchFamily="34" charset="-128"/>
              </a:rPr>
              <a:t> 38 Celui qui croit en moi, </a:t>
            </a:r>
            <a:r>
              <a:rPr lang="fr-FR" b="1" u="sng" dirty="0" smtClean="0">
                <a:solidFill>
                  <a:srgbClr val="00FF00"/>
                </a:solidFill>
                <a:latin typeface="Arial Unicode MS" pitchFamily="34" charset="-128"/>
                <a:ea typeface="Arial Unicode MS" pitchFamily="34" charset="-128"/>
                <a:cs typeface="Arial Unicode MS" pitchFamily="34" charset="-128"/>
              </a:rPr>
              <a:t>des fleuves d'eau vive couleront de son sein</a:t>
            </a:r>
            <a:r>
              <a:rPr lang="fr-FR" b="1" dirty="0" smtClean="0">
                <a:solidFill>
                  <a:srgbClr val="00FF00"/>
                </a:solidFill>
                <a:latin typeface="Arial Unicode MS" pitchFamily="34" charset="-128"/>
                <a:ea typeface="Arial Unicode MS" pitchFamily="34" charset="-128"/>
                <a:cs typeface="Arial Unicode MS" pitchFamily="34" charset="-128"/>
              </a:rPr>
              <a:t>, comme dit l'Écriture</a:t>
            </a:r>
            <a:r>
              <a:rPr lang="fr-FR" b="1" dirty="0" smtClean="0">
                <a:latin typeface="Arial Unicode MS" pitchFamily="34" charset="-128"/>
                <a:ea typeface="Arial Unicode MS" pitchFamily="34" charset="-128"/>
                <a:cs typeface="Arial Unicode MS" pitchFamily="34" charset="-128"/>
              </a:rPr>
              <a:t>.</a:t>
            </a:r>
            <a:endParaRPr lang="en-US" sz="2400"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39 Il dit cela de </a:t>
            </a:r>
            <a:r>
              <a:rPr lang="fr-FR" b="1" u="sng" dirty="0" smtClean="0">
                <a:latin typeface="Arial Unicode MS" pitchFamily="34" charset="-128"/>
                <a:ea typeface="Arial Unicode MS" pitchFamily="34" charset="-128"/>
                <a:cs typeface="Arial Unicode MS" pitchFamily="34" charset="-128"/>
              </a:rPr>
              <a:t>l'Esprit que devaient recevoir ceux qui croiraient en lui</a:t>
            </a:r>
            <a:r>
              <a:rPr lang="fr-FR" b="1" dirty="0" smtClean="0">
                <a:latin typeface="Arial Unicode MS" pitchFamily="34" charset="-128"/>
                <a:ea typeface="Arial Unicode MS" pitchFamily="34" charset="-128"/>
                <a:cs typeface="Arial Unicode MS" pitchFamily="34" charset="-128"/>
              </a:rPr>
              <a:t>; car l'Esprit n'était pas encore, parce que Jésus n'avait pas encore été glorifié</a:t>
            </a:r>
            <a:r>
              <a:rPr lang="fr-FR" b="1" dirty="0" smtClean="0">
                <a:latin typeface="Arial Unicode MS" pitchFamily="34" charset="-128"/>
                <a:ea typeface="Arial Unicode MS" pitchFamily="34" charset="-128"/>
                <a:cs typeface="Arial Unicode MS" pitchFamily="34" charset="-128"/>
              </a:rPr>
              <a:t>.</a:t>
            </a:r>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fr-FR" sz="3600" b="1" dirty="0" smtClean="0">
                <a:latin typeface="Arial Unicode MS" pitchFamily="34" charset="-128"/>
                <a:ea typeface="Arial Unicode MS" pitchFamily="34" charset="-128"/>
                <a:cs typeface="Arial Unicode MS" pitchFamily="34" charset="-128"/>
              </a:rPr>
              <a:t>À </a:t>
            </a:r>
            <a:r>
              <a:rPr lang="fr-FR" sz="3600" b="1" dirty="0" smtClean="0">
                <a:latin typeface="Arial Unicode MS" pitchFamily="34" charset="-128"/>
                <a:ea typeface="Arial Unicode MS" pitchFamily="34" charset="-128"/>
                <a:cs typeface="Arial Unicode MS" pitchFamily="34" charset="-128"/>
              </a:rPr>
              <a:t>quoi sert l’eau et en quoi est-elle une bonne illustration de l’Esprit saint ? L’eau transforme complètement [une] région désertique</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00FF00"/>
                </a:solidFill>
                <a:latin typeface="Arial Unicode MS" pitchFamily="34" charset="-128"/>
                <a:ea typeface="Arial Unicode MS" pitchFamily="34" charset="-128"/>
                <a:cs typeface="Arial Unicode MS" pitchFamily="34" charset="-128"/>
              </a:rPr>
              <a:t>a. Que </a:t>
            </a:r>
            <a:r>
              <a:rPr lang="fr-FR" sz="3600" b="1" dirty="0" smtClean="0">
                <a:solidFill>
                  <a:srgbClr val="00FF00"/>
                </a:solidFill>
                <a:latin typeface="Arial Unicode MS" pitchFamily="34" charset="-128"/>
                <a:ea typeface="Arial Unicode MS" pitchFamily="34" charset="-128"/>
                <a:cs typeface="Arial Unicode MS" pitchFamily="34" charset="-128"/>
              </a:rPr>
              <a:t>signifie "avoir </a:t>
            </a:r>
            <a:r>
              <a:rPr lang="fr-FR" sz="3600" b="1" u="sng" dirty="0" smtClean="0">
                <a:solidFill>
                  <a:srgbClr val="00FF00"/>
                </a:solidFill>
                <a:latin typeface="Arial Unicode MS" pitchFamily="34" charset="-128"/>
                <a:ea typeface="Arial Unicode MS" pitchFamily="34" charset="-128"/>
                <a:cs typeface="Arial Unicode MS" pitchFamily="34" charset="-128"/>
              </a:rPr>
              <a:t>des fleuves d’eau vive couler de son sein</a:t>
            </a:r>
            <a:r>
              <a:rPr lang="fr-FR" sz="3600" b="1" dirty="0" smtClean="0">
                <a:solidFill>
                  <a:srgbClr val="00FF00"/>
                </a:solidFill>
                <a:latin typeface="Arial Unicode MS" pitchFamily="34" charset="-128"/>
                <a:ea typeface="Arial Unicode MS" pitchFamily="34" charset="-128"/>
                <a:cs typeface="Arial Unicode MS" pitchFamily="34" charset="-128"/>
              </a:rPr>
              <a:t>" ? </a:t>
            </a:r>
            <a:endParaRPr lang="fr-FR" sz="36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a:t>
            </a:r>
            <a:r>
              <a:rPr lang="fr-FR" sz="3600" b="1" dirty="0" smtClean="0">
                <a:latin typeface="Arial Unicode MS" pitchFamily="34" charset="-128"/>
                <a:ea typeface="Arial Unicode MS" pitchFamily="34" charset="-128"/>
                <a:cs typeface="Arial Unicode MS" pitchFamily="34" charset="-128"/>
              </a:rPr>
              <a:t>Vous aidez les gens autour de vous à changer leur condition de Chrétiens secs et poussiéreux à une condition de Chrétiens vibrants et vivants</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b</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Pensez </a:t>
            </a:r>
            <a:r>
              <a:rPr lang="fr-FR" sz="4000" b="1" dirty="0" smtClean="0">
                <a:latin typeface="Arial Unicode MS" pitchFamily="34" charset="-128"/>
                <a:ea typeface="Arial Unicode MS" pitchFamily="34" charset="-128"/>
                <a:cs typeface="Arial Unicode MS" pitchFamily="34" charset="-128"/>
              </a:rPr>
              <a:t>à [notre] église locale. Que peut faire l’Esprit saint pour transformer les gens de [notre] église ? Pour vous transformer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FF00"/>
                </a:solidFill>
                <a:latin typeface="Arial Unicode MS" pitchFamily="34" charset="-128"/>
                <a:ea typeface="Arial Unicode MS" pitchFamily="34" charset="-128"/>
                <a:cs typeface="Arial Unicode MS" pitchFamily="34" charset="-128"/>
              </a:rPr>
              <a:t>c.  </a:t>
            </a:r>
            <a:r>
              <a:rPr lang="fr-FR" sz="4000" b="1" dirty="0" smtClean="0">
                <a:solidFill>
                  <a:srgbClr val="00FF00"/>
                </a:solidFill>
                <a:latin typeface="Arial Unicode MS" pitchFamily="34" charset="-128"/>
                <a:ea typeface="Arial Unicode MS" pitchFamily="34" charset="-128"/>
                <a:cs typeface="Arial Unicode MS" pitchFamily="34" charset="-128"/>
              </a:rPr>
              <a:t>En lisant Jean </a:t>
            </a:r>
            <a:r>
              <a:rPr lang="fr-FR" sz="4000" b="1" dirty="0" smtClean="0">
                <a:solidFill>
                  <a:srgbClr val="00FF00"/>
                </a:solidFill>
                <a:latin typeface="Arial Unicode MS" pitchFamily="34" charset="-128"/>
                <a:ea typeface="Arial Unicode MS" pitchFamily="34" charset="-128"/>
                <a:cs typeface="Arial Unicode MS" pitchFamily="34" charset="-128"/>
              </a:rPr>
              <a:t>7:39. Que signifie le fait que l’Esprit saint n’ait pas encore été donné aux gens parce que Jésus n’a pas encore été glorifié ? </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00FF00"/>
                </a:solidFill>
                <a:latin typeface="Arial Unicode MS" pitchFamily="34" charset="-128"/>
                <a:ea typeface="Arial Unicode MS" pitchFamily="34" charset="-128"/>
                <a:cs typeface="Arial Unicode MS" pitchFamily="34" charset="-128"/>
              </a:rPr>
              <a:t>Lisez </a:t>
            </a:r>
            <a:r>
              <a:rPr lang="fr-FR" sz="4000" b="1" dirty="0" smtClean="0">
                <a:solidFill>
                  <a:srgbClr val="00FF00"/>
                </a:solidFill>
                <a:latin typeface="Arial Unicode MS" pitchFamily="34" charset="-128"/>
                <a:ea typeface="Arial Unicode MS" pitchFamily="34" charset="-128"/>
                <a:cs typeface="Arial Unicode MS" pitchFamily="34" charset="-128"/>
              </a:rPr>
              <a:t>Jean 16:7-11. </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JEAN 16:7 ¶ Cependant je vous dis la vérité: il vous est avantageux que je m'en aille, car si je ne m'en vais pas, le consolateur ne viendra pas vers vous; mais, si je m'en vais, je vous l'enverrai.</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FF00"/>
                </a:solidFill>
                <a:latin typeface="Arial Unicode MS" pitchFamily="34" charset="-128"/>
                <a:ea typeface="Arial Unicode MS" pitchFamily="34" charset="-128"/>
                <a:cs typeface="Arial Unicode MS" pitchFamily="34" charset="-128"/>
              </a:rPr>
              <a:t> 8 Et quand il sera venu, il convaincra le monde en ce qui concerne le péché, la justice, et le jugement:</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 </a:t>
            </a:r>
            <a:endParaRPr lang="en-US" sz="2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9 </a:t>
            </a:r>
            <a:r>
              <a:rPr lang="fr-FR" sz="4000" b="1" dirty="0" smtClean="0">
                <a:latin typeface="Arial Unicode MS" pitchFamily="34" charset="-128"/>
                <a:ea typeface="Arial Unicode MS" pitchFamily="34" charset="-128"/>
                <a:cs typeface="Arial Unicode MS" pitchFamily="34" charset="-128"/>
              </a:rPr>
              <a:t>en ce qui concerne le péché, parce qu'ils ne croient pas en moi;</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FF00"/>
                </a:solidFill>
                <a:latin typeface="Arial Unicode MS" pitchFamily="34" charset="-128"/>
                <a:ea typeface="Arial Unicode MS" pitchFamily="34" charset="-128"/>
                <a:cs typeface="Arial Unicode MS" pitchFamily="34" charset="-128"/>
              </a:rPr>
              <a:t>10 la justice, parce que je vais au Père, et que vous ne me verrez plus;</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11 le jugement, parce que le prince de ce monde est jugé.</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L’Esprit saint n’est pas venu en puissance sur le peuple avant que Jésus ne soit retourné au ciel.)</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3600" dirty="0" smtClean="0">
                <a:solidFill>
                  <a:srgbClr val="00FF00"/>
                </a:solidFill>
                <a:latin typeface="Arial Unicode MS" pitchFamily="34" charset="-128"/>
                <a:ea typeface="Arial Unicode MS" pitchFamily="34" charset="-128"/>
                <a:cs typeface="Arial Unicode MS" pitchFamily="34" charset="-128"/>
              </a:rPr>
              <a:t>III.     L’HUILE, LE FEU ET LA LUMIERE </a:t>
            </a:r>
            <a:endParaRPr lang="en-US" sz="3600"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000" dirty="0" smtClean="0">
                <a:latin typeface="Arial Unicode MS" pitchFamily="34" charset="-128"/>
                <a:ea typeface="Arial Unicode MS" pitchFamily="34" charset="-128"/>
                <a:cs typeface="Arial Unicode MS" pitchFamily="34" charset="-128"/>
              </a:rPr>
              <a:t>Dans Zacharie 4 nous voyons Dieu donner au prophète Zacharie une vision pour encourager les gens à reconstruire le temple détruit par les Babyloniens. </a:t>
            </a:r>
            <a:endParaRPr lang="fr-FR"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FF00"/>
                </a:solidFill>
                <a:latin typeface="Arial Unicode MS" pitchFamily="34" charset="-128"/>
                <a:ea typeface="Arial Unicode MS" pitchFamily="34" charset="-128"/>
                <a:cs typeface="Arial Unicode MS" pitchFamily="34" charset="-128"/>
              </a:rPr>
              <a:t>Lisez </a:t>
            </a:r>
            <a:r>
              <a:rPr lang="fr-FR" sz="4000" dirty="0" smtClean="0">
                <a:solidFill>
                  <a:srgbClr val="00FF00"/>
                </a:solidFill>
                <a:latin typeface="Arial Unicode MS" pitchFamily="34" charset="-128"/>
                <a:ea typeface="Arial Unicode MS" pitchFamily="34" charset="-128"/>
                <a:cs typeface="Arial Unicode MS" pitchFamily="34" charset="-128"/>
              </a:rPr>
              <a:t>Zacharie 4:1-3. </a:t>
            </a:r>
            <a:endParaRPr lang="en-US" sz="4000" dirty="0" smtClean="0">
              <a:solidFill>
                <a:srgbClr val="00FF00"/>
              </a:solidFill>
              <a:latin typeface="Arial Unicode MS" pitchFamily="34" charset="-128"/>
              <a:ea typeface="Arial Unicode MS" pitchFamily="34" charset="-128"/>
              <a:cs typeface="Arial Unicode MS" pitchFamily="34" charset="-128"/>
            </a:endParaRPr>
          </a:p>
          <a:p>
            <a:pPr algn="just"/>
            <a:r>
              <a:rPr lang="fr-FR" sz="4000" dirty="0" err="1" smtClean="0">
                <a:latin typeface="Arial Unicode MS" pitchFamily="34" charset="-128"/>
                <a:ea typeface="Arial Unicode MS" pitchFamily="34" charset="-128"/>
                <a:cs typeface="Arial Unicode MS" pitchFamily="34" charset="-128"/>
              </a:rPr>
              <a:t>Zac</a:t>
            </a:r>
            <a:r>
              <a:rPr lang="fr-FR" sz="4000" dirty="0" smtClean="0">
                <a:latin typeface="Arial Unicode MS" pitchFamily="34" charset="-128"/>
                <a:ea typeface="Arial Unicode MS" pitchFamily="34" charset="-128"/>
                <a:cs typeface="Arial Unicode MS" pitchFamily="34" charset="-128"/>
              </a:rPr>
              <a:t> 4:1 ¶ L'ange qui parlait avec moi revint, et il me réveilla comme un homme que l'on réveille de son sommeil</a:t>
            </a:r>
            <a:r>
              <a:rPr lang="fr-FR"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2 </a:t>
            </a:r>
            <a:r>
              <a:rPr lang="fr-FR" sz="3600" b="1" dirty="0" smtClean="0">
                <a:latin typeface="Arial Unicode MS" pitchFamily="34" charset="-128"/>
                <a:ea typeface="Arial Unicode MS" pitchFamily="34" charset="-128"/>
                <a:cs typeface="Arial Unicode MS" pitchFamily="34" charset="-128"/>
              </a:rPr>
              <a:t>Il me dit: Que vois-tu? Je répondis: Je regarde, et voici, </a:t>
            </a:r>
            <a:r>
              <a:rPr lang="fr-FR" sz="3600" b="1" u="sng" dirty="0" smtClean="0">
                <a:latin typeface="Arial Unicode MS" pitchFamily="34" charset="-128"/>
                <a:ea typeface="Arial Unicode MS" pitchFamily="34" charset="-128"/>
                <a:cs typeface="Arial Unicode MS" pitchFamily="34" charset="-128"/>
              </a:rPr>
              <a:t>il y a un chandelier tout d'or</a:t>
            </a:r>
            <a:r>
              <a:rPr lang="fr-FR" sz="3600" b="1" dirty="0" smtClean="0">
                <a:latin typeface="Arial Unicode MS" pitchFamily="34" charset="-128"/>
                <a:ea typeface="Arial Unicode MS" pitchFamily="34" charset="-128"/>
                <a:cs typeface="Arial Unicode MS" pitchFamily="34" charset="-128"/>
              </a:rPr>
              <a:t>, surmonté d'un vase et </a:t>
            </a:r>
            <a:r>
              <a:rPr lang="fr-FR" sz="3600" b="1" u="sng" dirty="0" smtClean="0">
                <a:latin typeface="Arial Unicode MS" pitchFamily="34" charset="-128"/>
                <a:ea typeface="Arial Unicode MS" pitchFamily="34" charset="-128"/>
                <a:cs typeface="Arial Unicode MS" pitchFamily="34" charset="-128"/>
              </a:rPr>
              <a:t>portant sept lampes</a:t>
            </a:r>
            <a:r>
              <a:rPr lang="fr-FR" sz="3600" b="1" dirty="0" smtClean="0">
                <a:latin typeface="Arial Unicode MS" pitchFamily="34" charset="-128"/>
                <a:ea typeface="Arial Unicode MS" pitchFamily="34" charset="-128"/>
                <a:cs typeface="Arial Unicode MS" pitchFamily="34" charset="-128"/>
              </a:rPr>
              <a:t>, avec sept conduits pour les lampes qui sont au sommet du chandelier;</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00FF00"/>
                </a:solidFill>
                <a:latin typeface="Arial Unicode MS" pitchFamily="34" charset="-128"/>
                <a:ea typeface="Arial Unicode MS" pitchFamily="34" charset="-128"/>
                <a:cs typeface="Arial Unicode MS" pitchFamily="34" charset="-128"/>
              </a:rPr>
              <a:t> 3 et il y a près de lui deux oliviers, l'un à la droite du vase, et l'autre à sa gauche.</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3600" b="1" dirty="0" smtClean="0">
                <a:latin typeface="Arial Unicode MS" pitchFamily="34" charset="-128"/>
                <a:ea typeface="Arial Unicode MS" pitchFamily="34" charset="-128"/>
                <a:cs typeface="Arial Unicode MS" pitchFamily="34" charset="-128"/>
              </a:rPr>
              <a:t> 4 Et reprenant la parole, je dis à l'ange qui parlait avec moi: Que signifient ces choses, mon seigneur</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5 </a:t>
            </a:r>
            <a:r>
              <a:rPr lang="fr-FR" sz="4000" b="1" dirty="0" smtClean="0">
                <a:latin typeface="Arial Unicode MS" pitchFamily="34" charset="-128"/>
                <a:ea typeface="Arial Unicode MS" pitchFamily="34" charset="-128"/>
                <a:cs typeface="Arial Unicode MS" pitchFamily="34" charset="-128"/>
              </a:rPr>
              <a:t>L'ange qui parlait avec moi me répondit: Ne sais-tu pas ce que signifient ces choses? Je dis: Non, mon seigneur.</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00FF00"/>
                </a:solidFill>
                <a:latin typeface="Arial Unicode MS" pitchFamily="34" charset="-128"/>
                <a:ea typeface="Arial Unicode MS" pitchFamily="34" charset="-128"/>
                <a:cs typeface="Arial Unicode MS" pitchFamily="34" charset="-128"/>
              </a:rPr>
              <a:t>6 Alors il reprit et me dit: C'est </a:t>
            </a:r>
            <a:r>
              <a:rPr lang="fr-FR" sz="4000" b="1" u="sng" dirty="0" smtClean="0">
                <a:solidFill>
                  <a:srgbClr val="00FF00"/>
                </a:solidFill>
                <a:latin typeface="Arial Unicode MS" pitchFamily="34" charset="-128"/>
                <a:ea typeface="Arial Unicode MS" pitchFamily="34" charset="-128"/>
                <a:cs typeface="Arial Unicode MS" pitchFamily="34" charset="-128"/>
              </a:rPr>
              <a:t>ici la parole que l'Éternel adresse à Zorobabel</a:t>
            </a:r>
            <a:r>
              <a:rPr lang="fr-FR" sz="4000" b="1" dirty="0" smtClean="0">
                <a:solidFill>
                  <a:srgbClr val="00FF00"/>
                </a:solidFill>
                <a:latin typeface="Arial Unicode MS" pitchFamily="34" charset="-128"/>
                <a:ea typeface="Arial Unicode MS" pitchFamily="34" charset="-128"/>
                <a:cs typeface="Arial Unicode MS" pitchFamily="34" charset="-128"/>
              </a:rPr>
              <a:t>: Ce n'est </a:t>
            </a:r>
            <a:r>
              <a:rPr lang="fr-FR" sz="4000" b="1" u="sng" dirty="0" smtClean="0">
                <a:solidFill>
                  <a:srgbClr val="00FF00"/>
                </a:solidFill>
                <a:latin typeface="Arial Unicode MS" pitchFamily="34" charset="-128"/>
                <a:ea typeface="Arial Unicode MS" pitchFamily="34" charset="-128"/>
                <a:cs typeface="Arial Unicode MS" pitchFamily="34" charset="-128"/>
              </a:rPr>
              <a:t>ni par la puissance ni par la force</a:t>
            </a:r>
            <a:r>
              <a:rPr lang="fr-FR" sz="4000" b="1" dirty="0" smtClean="0">
                <a:solidFill>
                  <a:srgbClr val="00FF00"/>
                </a:solidFill>
                <a:latin typeface="Arial Unicode MS" pitchFamily="34" charset="-128"/>
                <a:ea typeface="Arial Unicode MS" pitchFamily="34" charset="-128"/>
                <a:cs typeface="Arial Unicode MS" pitchFamily="34" charset="-128"/>
              </a:rPr>
              <a:t>, mais c'est </a:t>
            </a:r>
            <a:r>
              <a:rPr lang="fr-FR" sz="4000" b="1" u="sng" dirty="0" smtClean="0">
                <a:solidFill>
                  <a:srgbClr val="00FF00"/>
                </a:solidFill>
                <a:latin typeface="Arial Unicode MS" pitchFamily="34" charset="-128"/>
                <a:ea typeface="Arial Unicode MS" pitchFamily="34" charset="-128"/>
                <a:cs typeface="Arial Unicode MS" pitchFamily="34" charset="-128"/>
              </a:rPr>
              <a:t>par mon esprit</a:t>
            </a:r>
            <a:r>
              <a:rPr lang="fr-FR" sz="4000" b="1" dirty="0" smtClean="0">
                <a:solidFill>
                  <a:srgbClr val="00FF00"/>
                </a:solidFill>
                <a:latin typeface="Arial Unicode MS" pitchFamily="34" charset="-128"/>
                <a:ea typeface="Arial Unicode MS" pitchFamily="34" charset="-128"/>
                <a:cs typeface="Arial Unicode MS" pitchFamily="34" charset="-128"/>
              </a:rPr>
              <a:t>, dit l'Éternel des armées.</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36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Unicode MS" pitchFamily="34" charset="-128"/>
                <a:ea typeface="Arial Unicode MS" pitchFamily="34" charset="-128"/>
                <a:cs typeface="Arial Unicode MS" pitchFamily="34" charset="-128"/>
              </a:rPr>
              <a:t>Décrivez </a:t>
            </a:r>
            <a:r>
              <a:rPr lang="fr-FR" sz="4400" dirty="0" smtClean="0">
                <a:latin typeface="Arial Unicode MS" pitchFamily="34" charset="-128"/>
                <a:ea typeface="Arial Unicode MS" pitchFamily="34" charset="-128"/>
                <a:cs typeface="Arial Unicode MS" pitchFamily="34" charset="-128"/>
              </a:rPr>
              <a:t>ce </a:t>
            </a:r>
            <a:r>
              <a:rPr lang="fr-FR" sz="4400" dirty="0" err="1" smtClean="0">
                <a:latin typeface="Arial Unicode MS" pitchFamily="34" charset="-128"/>
                <a:ea typeface="Arial Unicode MS" pitchFamily="34" charset="-128"/>
                <a:cs typeface="Arial Unicode MS" pitchFamily="34" charset="-128"/>
              </a:rPr>
              <a:t>porte-lampes</a:t>
            </a:r>
            <a:r>
              <a:rPr lang="fr-FR" sz="4400" dirty="0" smtClean="0">
                <a:latin typeface="Arial Unicode MS" pitchFamily="34" charset="-128"/>
                <a:ea typeface="Arial Unicode MS" pitchFamily="34" charset="-128"/>
                <a:cs typeface="Arial Unicode MS" pitchFamily="34" charset="-128"/>
              </a:rPr>
              <a:t> à huile vu dans la vision. (Il a un réservoir à huile à son sommet. </a:t>
            </a:r>
            <a:endParaRPr lang="fr-FR" sz="4400" dirty="0" smtClean="0">
              <a:latin typeface="Arial Unicode MS" pitchFamily="34" charset="-128"/>
              <a:ea typeface="Arial Unicode MS" pitchFamily="34" charset="-128"/>
              <a:cs typeface="Arial Unicode MS" pitchFamily="34" charset="-128"/>
            </a:endParaRPr>
          </a:p>
          <a:p>
            <a:pPr algn="just"/>
            <a:endParaRPr lang="fr-FR"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00FF00"/>
                </a:solidFill>
                <a:latin typeface="Arial Unicode MS" pitchFamily="34" charset="-128"/>
                <a:ea typeface="Arial Unicode MS" pitchFamily="34" charset="-128"/>
                <a:cs typeface="Arial Unicode MS" pitchFamily="34" charset="-128"/>
              </a:rPr>
              <a:t>L’alimentation </a:t>
            </a:r>
            <a:r>
              <a:rPr lang="fr-FR" sz="4400" dirty="0" smtClean="0">
                <a:solidFill>
                  <a:srgbClr val="00FF00"/>
                </a:solidFill>
                <a:latin typeface="Arial Unicode MS" pitchFamily="34" charset="-128"/>
                <a:ea typeface="Arial Unicode MS" pitchFamily="34" charset="-128"/>
                <a:cs typeface="Arial Unicode MS" pitchFamily="34" charset="-128"/>
              </a:rPr>
              <a:t>des lampes se fait par la gravité, au travers de sept becs qui mènent à sept mèches pour sept lampes</a:t>
            </a:r>
            <a:r>
              <a:rPr lang="fr-FR" sz="4400" dirty="0" smtClean="0">
                <a:solidFill>
                  <a:srgbClr val="00FF00"/>
                </a:solidFill>
                <a:latin typeface="Arial Unicode MS" pitchFamily="34" charset="-128"/>
                <a:ea typeface="Arial Unicode MS" pitchFamily="34" charset="-128"/>
                <a:cs typeface="Arial Unicode MS" pitchFamily="34" charset="-128"/>
              </a:rPr>
              <a:t>.)</a:t>
            </a:r>
            <a:endParaRPr lang="en-US" sz="4400"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4800" dirty="0" smtClean="0">
                <a:latin typeface="Arial Unicode MS" pitchFamily="34" charset="-128"/>
                <a:ea typeface="Arial Unicode MS" pitchFamily="34" charset="-128"/>
                <a:cs typeface="Arial Unicode MS" pitchFamily="34" charset="-128"/>
              </a:rPr>
              <a:t>Zacharie </a:t>
            </a:r>
            <a:r>
              <a:rPr lang="fr-FR" sz="4800" dirty="0" smtClean="0">
                <a:latin typeface="Arial Unicode MS" pitchFamily="34" charset="-128"/>
                <a:ea typeface="Arial Unicode MS" pitchFamily="34" charset="-128"/>
                <a:cs typeface="Arial Unicode MS" pitchFamily="34" charset="-128"/>
              </a:rPr>
              <a:t>veut connaître le point central de cette description du </a:t>
            </a:r>
            <a:r>
              <a:rPr lang="fr-FR" sz="4800" dirty="0" err="1" smtClean="0">
                <a:latin typeface="Arial Unicode MS" pitchFamily="34" charset="-128"/>
                <a:ea typeface="Arial Unicode MS" pitchFamily="34" charset="-128"/>
                <a:cs typeface="Arial Unicode MS" pitchFamily="34" charset="-128"/>
              </a:rPr>
              <a:t>porte-lampes</a:t>
            </a:r>
            <a:r>
              <a:rPr lang="fr-FR" sz="4800" dirty="0" smtClean="0">
                <a:latin typeface="Arial Unicode MS" pitchFamily="34" charset="-128"/>
                <a:ea typeface="Arial Unicode MS" pitchFamily="34" charset="-128"/>
                <a:cs typeface="Arial Unicode MS" pitchFamily="34" charset="-128"/>
              </a:rPr>
              <a:t>. </a:t>
            </a:r>
            <a:endParaRPr lang="fr-FR"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00FF00"/>
                </a:solidFill>
                <a:latin typeface="Arial Unicode MS" pitchFamily="34" charset="-128"/>
                <a:ea typeface="Arial Unicode MS" pitchFamily="34" charset="-128"/>
                <a:cs typeface="Arial Unicode MS" pitchFamily="34" charset="-128"/>
              </a:rPr>
              <a:t>Quand nous lisons </a:t>
            </a:r>
            <a:r>
              <a:rPr lang="fr-FR" sz="4800" dirty="0" smtClean="0">
                <a:solidFill>
                  <a:srgbClr val="00FF00"/>
                </a:solidFill>
                <a:latin typeface="Arial Unicode MS" pitchFamily="34" charset="-128"/>
                <a:ea typeface="Arial Unicode MS" pitchFamily="34" charset="-128"/>
                <a:cs typeface="Arial Unicode MS" pitchFamily="34" charset="-128"/>
              </a:rPr>
              <a:t>Zacharie 4:4-6</a:t>
            </a:r>
            <a:r>
              <a:rPr lang="fr-FR" sz="4800" dirty="0" smtClean="0">
                <a:latin typeface="Arial Unicode MS" pitchFamily="34" charset="-128"/>
                <a:ea typeface="Arial Unicode MS" pitchFamily="34" charset="-128"/>
                <a:cs typeface="Arial Unicode MS" pitchFamily="34" charset="-128"/>
              </a:rPr>
              <a:t>. Quelle est la puissance de ce </a:t>
            </a:r>
            <a:r>
              <a:rPr lang="fr-FR" sz="4800" dirty="0" err="1" smtClean="0">
                <a:latin typeface="Arial Unicode MS" pitchFamily="34" charset="-128"/>
                <a:ea typeface="Arial Unicode MS" pitchFamily="34" charset="-128"/>
                <a:cs typeface="Arial Unicode MS" pitchFamily="34" charset="-128"/>
              </a:rPr>
              <a:t>porte-lampes</a:t>
            </a:r>
            <a:r>
              <a:rPr lang="fr-FR" sz="4800" dirty="0" smtClean="0">
                <a:latin typeface="Arial Unicode MS" pitchFamily="34" charset="-128"/>
                <a:ea typeface="Arial Unicode MS" pitchFamily="34" charset="-128"/>
                <a:cs typeface="Arial Unicode MS" pitchFamily="34" charset="-128"/>
              </a:rPr>
              <a:t> ? </a:t>
            </a:r>
            <a:endParaRPr lang="fr-FR"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00FF00"/>
                </a:solidFill>
                <a:latin typeface="Arial Unicode MS" pitchFamily="34" charset="-128"/>
                <a:ea typeface="Arial Unicode MS" pitchFamily="34" charset="-128"/>
                <a:cs typeface="Arial Unicode MS" pitchFamily="34" charset="-128"/>
              </a:rPr>
              <a:t>(</a:t>
            </a:r>
            <a:r>
              <a:rPr lang="fr-FR" sz="4800" dirty="0" smtClean="0">
                <a:solidFill>
                  <a:srgbClr val="00FF00"/>
                </a:solidFill>
                <a:latin typeface="Arial Unicode MS" pitchFamily="34" charset="-128"/>
                <a:ea typeface="Arial Unicode MS" pitchFamily="34" charset="-128"/>
                <a:cs typeface="Arial Unicode MS" pitchFamily="34" charset="-128"/>
              </a:rPr>
              <a:t>L’huile d’olive représente l’Esprit saint. </a:t>
            </a:r>
            <a:endParaRPr lang="en-US" sz="4800"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Unicode MS" pitchFamily="34" charset="-128"/>
                <a:ea typeface="Arial Unicode MS" pitchFamily="34" charset="-128"/>
                <a:cs typeface="Arial Unicode MS" pitchFamily="34" charset="-128"/>
              </a:rPr>
              <a:t>Que </a:t>
            </a:r>
            <a:r>
              <a:rPr lang="fr-FR" sz="4000" dirty="0" smtClean="0">
                <a:latin typeface="Arial Unicode MS" pitchFamily="34" charset="-128"/>
                <a:ea typeface="Arial Unicode MS" pitchFamily="34" charset="-128"/>
                <a:cs typeface="Arial Unicode MS" pitchFamily="34" charset="-128"/>
              </a:rPr>
              <a:t>nous enseigne cette illustration de la puissance de l’Esprit saint ? Qui a créé les arbres ? (Cela nous montre que la puissance de l’Esprit saint </a:t>
            </a:r>
            <a:r>
              <a:rPr lang="fr-FR" sz="4000" b="1" u="sng" dirty="0" smtClean="0">
                <a:latin typeface="Arial Unicode MS" pitchFamily="34" charset="-128"/>
                <a:ea typeface="Arial Unicode MS" pitchFamily="34" charset="-128"/>
                <a:cs typeface="Arial Unicode MS" pitchFamily="34" charset="-128"/>
              </a:rPr>
              <a:t>est illimitée</a:t>
            </a:r>
            <a:r>
              <a:rPr lang="fr-FR" sz="4000" dirty="0" smtClean="0">
                <a:latin typeface="Arial Unicode MS" pitchFamily="34" charset="-128"/>
                <a:ea typeface="Arial Unicode MS" pitchFamily="34" charset="-128"/>
                <a:cs typeface="Arial Unicode MS" pitchFamily="34" charset="-128"/>
              </a:rPr>
              <a:t>. </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FF00"/>
                </a:solidFill>
                <a:latin typeface="Arial Unicode MS" pitchFamily="34" charset="-128"/>
                <a:ea typeface="Arial Unicode MS" pitchFamily="34" charset="-128"/>
                <a:cs typeface="Arial Unicode MS" pitchFamily="34" charset="-128"/>
              </a:rPr>
              <a:t>Dès lors que Dieu a </a:t>
            </a:r>
            <a:r>
              <a:rPr lang="fr-FR" sz="4000" b="1" dirty="0" smtClean="0">
                <a:solidFill>
                  <a:srgbClr val="00FF00"/>
                </a:solidFill>
                <a:latin typeface="Arial Unicode MS" pitchFamily="34" charset="-128"/>
                <a:ea typeface="Arial Unicode MS" pitchFamily="34" charset="-128"/>
                <a:cs typeface="Arial Unicode MS" pitchFamily="34" charset="-128"/>
              </a:rPr>
              <a:t>créé les arbres</a:t>
            </a:r>
            <a:r>
              <a:rPr lang="fr-FR" sz="4000" dirty="0" smtClean="0">
                <a:solidFill>
                  <a:srgbClr val="00FF00"/>
                </a:solidFill>
                <a:latin typeface="Arial Unicode MS" pitchFamily="34" charset="-128"/>
                <a:ea typeface="Arial Unicode MS" pitchFamily="34" charset="-128"/>
                <a:cs typeface="Arial Unicode MS" pitchFamily="34" charset="-128"/>
              </a:rPr>
              <a:t>, nous pouvons voir que </a:t>
            </a:r>
            <a:r>
              <a:rPr lang="fr-FR" sz="4000" u="sng" dirty="0" smtClean="0">
                <a:solidFill>
                  <a:srgbClr val="00FF00"/>
                </a:solidFill>
                <a:latin typeface="Arial Unicode MS" pitchFamily="34" charset="-128"/>
                <a:ea typeface="Arial Unicode MS" pitchFamily="34" charset="-128"/>
                <a:cs typeface="Arial Unicode MS" pitchFamily="34" charset="-128"/>
              </a:rPr>
              <a:t>nous n’avons pas besoin de suppléer à la puissance de l’Esprit saint.)</a:t>
            </a:r>
            <a:endParaRPr lang="en-US" sz="4000"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b. </a:t>
            </a:r>
            <a:r>
              <a:rPr lang="fr-FR" sz="4400" b="1" dirty="0" smtClean="0">
                <a:latin typeface="Arial Unicode MS" pitchFamily="34" charset="-128"/>
                <a:ea typeface="Arial Unicode MS" pitchFamily="34" charset="-128"/>
                <a:cs typeface="Arial Unicode MS" pitchFamily="34" charset="-128"/>
              </a:rPr>
              <a:t>Quel </a:t>
            </a:r>
            <a:r>
              <a:rPr lang="fr-FR" sz="4400" b="1" dirty="0" smtClean="0">
                <a:latin typeface="Arial Unicode MS" pitchFamily="34" charset="-128"/>
                <a:ea typeface="Arial Unicode MS" pitchFamily="34" charset="-128"/>
                <a:cs typeface="Arial Unicode MS" pitchFamily="34" charset="-128"/>
              </a:rPr>
              <a:t>est le résultat final de la puissance de l’Esprit saint dans cette analogie ? (Le feu et la lumière continus ! </a:t>
            </a:r>
            <a:r>
              <a:rPr lang="fr-FR" sz="4400" b="1" u="sng" dirty="0" smtClean="0">
                <a:latin typeface="Arial Unicode MS" pitchFamily="34" charset="-128"/>
                <a:ea typeface="Arial Unicode MS" pitchFamily="34" charset="-128"/>
                <a:cs typeface="Arial Unicode MS" pitchFamily="34" charset="-128"/>
              </a:rPr>
              <a:t>Le feu crée la lumière qui repousse l’obscurité et nous permet de voir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FF00"/>
                </a:solidFill>
                <a:latin typeface="Arial Unicode MS" pitchFamily="34" charset="-128"/>
                <a:ea typeface="Arial Unicode MS" pitchFamily="34" charset="-128"/>
                <a:cs typeface="Arial Unicode MS" pitchFamily="34" charset="-128"/>
              </a:rPr>
              <a:t>c. Que </a:t>
            </a:r>
            <a:r>
              <a:rPr lang="fr-FR" sz="4400" b="1" dirty="0" smtClean="0">
                <a:solidFill>
                  <a:srgbClr val="00FF00"/>
                </a:solidFill>
                <a:latin typeface="Arial Unicode MS" pitchFamily="34" charset="-128"/>
                <a:ea typeface="Arial Unicode MS" pitchFamily="34" charset="-128"/>
                <a:cs typeface="Arial Unicode MS" pitchFamily="34" charset="-128"/>
              </a:rPr>
              <a:t>signifie l’expression : "Ce n’est pas par la puissance, ce n’est pas par la force, mais c’est par mon souffle" ? </a:t>
            </a:r>
            <a:endParaRPr lang="en-US" sz="44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Étudiez le contexte. Les nations voisines ne voulaient pas que le temple soit reconstruit.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FF00"/>
                </a:solidFill>
                <a:latin typeface="Arial Unicode MS" pitchFamily="34" charset="-128"/>
                <a:ea typeface="Arial Unicode MS" pitchFamily="34" charset="-128"/>
                <a:cs typeface="Arial Unicode MS" pitchFamily="34" charset="-128"/>
              </a:rPr>
              <a:t>Dieu </a:t>
            </a:r>
            <a:r>
              <a:rPr lang="fr-FR" sz="4400" b="1" dirty="0" smtClean="0">
                <a:solidFill>
                  <a:srgbClr val="00FF00"/>
                </a:solidFill>
                <a:latin typeface="Arial Unicode MS" pitchFamily="34" charset="-128"/>
                <a:ea typeface="Arial Unicode MS" pitchFamily="34" charset="-128"/>
                <a:cs typeface="Arial Unicode MS" pitchFamily="34" charset="-128"/>
              </a:rPr>
              <a:t>dit à Zacharie qu’il serait reconstruit non pas par la force d’armées ou par la puissance d’un individu, mais par la puissance de l’Esprit saint</a:t>
            </a:r>
            <a:r>
              <a:rPr lang="fr-FR" sz="4400" b="1" dirty="0" smtClean="0">
                <a:solidFill>
                  <a:srgbClr val="00FF00"/>
                </a:solidFill>
                <a:latin typeface="Arial Unicode MS" pitchFamily="34" charset="-128"/>
                <a:ea typeface="Arial Unicode MS" pitchFamily="34" charset="-128"/>
                <a:cs typeface="Arial Unicode MS" pitchFamily="34" charset="-128"/>
              </a:rPr>
              <a:t>.)</a:t>
            </a:r>
            <a:endParaRPr lang="en-US" sz="44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Cher </a:t>
            </a:r>
            <a:r>
              <a:rPr lang="fr-FR" sz="4400" b="1" dirty="0" smtClean="0">
                <a:latin typeface="Arial Unicode MS" pitchFamily="34" charset="-128"/>
                <a:ea typeface="Arial Unicode MS" pitchFamily="34" charset="-128"/>
                <a:cs typeface="Arial Unicode MS" pitchFamily="34" charset="-128"/>
              </a:rPr>
              <a:t>ami, pensez-vous que votre église doive être construite ou reconstruite spirituellement ?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FF00"/>
                </a:solidFill>
                <a:latin typeface="Arial Unicode MS" pitchFamily="34" charset="-128"/>
                <a:ea typeface="Arial Unicode MS" pitchFamily="34" charset="-128"/>
                <a:cs typeface="Arial Unicode MS" pitchFamily="34" charset="-128"/>
              </a:rPr>
              <a:t>Avez-vous personnellement besoin de plus de feu et de lumière dans votre cheminement spirituel ? </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Si tel est le cas, quelle est la première étape ?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FF00"/>
                </a:solidFill>
                <a:latin typeface="Arial Unicode MS" pitchFamily="34" charset="-128"/>
                <a:ea typeface="Arial Unicode MS" pitchFamily="34" charset="-128"/>
                <a:cs typeface="Arial Unicode MS" pitchFamily="34" charset="-128"/>
              </a:rPr>
              <a:t>(</a:t>
            </a:r>
            <a:r>
              <a:rPr lang="fr-FR" sz="4400" b="1" dirty="0" smtClean="0">
                <a:solidFill>
                  <a:srgbClr val="00FF00"/>
                </a:solidFill>
                <a:latin typeface="Arial Unicode MS" pitchFamily="34" charset="-128"/>
                <a:ea typeface="Arial Unicode MS" pitchFamily="34" charset="-128"/>
                <a:cs typeface="Arial Unicode MS" pitchFamily="34" charset="-128"/>
              </a:rPr>
              <a:t>Inviter la puissance de l’Esprit saint dans votre vie et dans la vie de la communauté.)</a:t>
            </a:r>
            <a:endParaRPr lang="en-US" sz="44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FFFF00"/>
                </a:solidFill>
                <a:latin typeface="Arial Unicode MS" pitchFamily="34" charset="-128"/>
                <a:ea typeface="Arial Unicode MS" pitchFamily="34" charset="-128"/>
                <a:cs typeface="Arial Unicode MS" pitchFamily="34" charset="-128"/>
              </a:rPr>
              <a:t>IV.      LES </a:t>
            </a:r>
            <a:r>
              <a:rPr lang="fr-FR" sz="4000" b="1" dirty="0" smtClean="0">
                <a:solidFill>
                  <a:srgbClr val="FFFF00"/>
                </a:solidFill>
                <a:latin typeface="Arial Unicode MS" pitchFamily="34" charset="-128"/>
                <a:ea typeface="Arial Unicode MS" pitchFamily="34" charset="-128"/>
                <a:cs typeface="Arial Unicode MS" pitchFamily="34" charset="-128"/>
              </a:rPr>
              <a:t>  ARRHES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Lisez </a:t>
            </a:r>
            <a:r>
              <a:rPr lang="fr-FR" sz="4000" b="1" dirty="0" smtClean="0">
                <a:latin typeface="Arial Unicode MS" pitchFamily="34" charset="-128"/>
                <a:ea typeface="Arial Unicode MS" pitchFamily="34" charset="-128"/>
                <a:cs typeface="Arial Unicode MS" pitchFamily="34" charset="-128"/>
              </a:rPr>
              <a:t>2 Corinthiens 1:21-22.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2Co 1:21 Et celui qui nous affermit avec vous en Christ, et qui nous a oints, c'est Dieu,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22 lequel nous a aussi marqués d'un sceau et a mis dans nos </a:t>
            </a:r>
            <a:r>
              <a:rPr lang="fr-FR" sz="4000" b="1" dirty="0" smtClean="0">
                <a:latin typeface="Arial Unicode MS" pitchFamily="34" charset="-128"/>
                <a:ea typeface="Arial Unicode MS" pitchFamily="34" charset="-128"/>
                <a:cs typeface="Arial Unicode MS" pitchFamily="34" charset="-128"/>
              </a:rPr>
              <a:t>cœurs </a:t>
            </a:r>
            <a:r>
              <a:rPr lang="fr-FR" sz="4000" b="1" dirty="0" smtClean="0">
                <a:latin typeface="Arial Unicode MS" pitchFamily="34" charset="-128"/>
                <a:ea typeface="Arial Unicode MS" pitchFamily="34" charset="-128"/>
                <a:cs typeface="Arial Unicode MS" pitchFamily="34" charset="-128"/>
              </a:rPr>
              <a:t>les arrhes de l'Esprit.</a:t>
            </a:r>
            <a:endParaRPr lang="en-US" sz="4000" b="1" dirty="0" smtClean="0">
              <a:latin typeface="Arial Unicode MS" pitchFamily="34" charset="-128"/>
              <a:ea typeface="Arial Unicode MS" pitchFamily="34" charset="-128"/>
              <a:cs typeface="Arial Unicode MS" pitchFamily="34" charset="-128"/>
            </a:endParaRPr>
          </a:p>
          <a:p>
            <a:pPr algn="just"/>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Comment </a:t>
            </a:r>
            <a:r>
              <a:rPr lang="fr-FR" sz="4000" b="1" dirty="0" smtClean="0">
                <a:latin typeface="Arial Unicode MS" pitchFamily="34" charset="-128"/>
                <a:ea typeface="Arial Unicode MS" pitchFamily="34" charset="-128"/>
                <a:cs typeface="Arial Unicode MS" pitchFamily="34" charset="-128"/>
              </a:rPr>
              <a:t>l’Esprit saint confirme-t-il davantage l’honnêteté de Dieu ?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(Voyez-vous l’argumentation que Paul élève ?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 relève que Jésus a accompli la promesse de la venue d’un Messie.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Maintenant que Jésus est venu, l’Esprit saint commence à confirmer la promesse de la venue du Royaume des cieux.)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a</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Comment </a:t>
            </a:r>
            <a:r>
              <a:rPr lang="fr-FR" sz="4400" b="1" dirty="0" smtClean="0">
                <a:latin typeface="Arial Unicode MS" pitchFamily="34" charset="-128"/>
                <a:ea typeface="Arial Unicode MS" pitchFamily="34" charset="-128"/>
                <a:cs typeface="Arial Unicode MS" pitchFamily="34" charset="-128"/>
              </a:rPr>
              <a:t>Paul dit-il que vous pouvez savoir que vous allez au ciel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(L’Esprit saint est le "sceau" de Dieu sur vous.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Si la puissance de l’Esprit saint est évidente en vous, c’est un signe que Dieu vous prendra au ciel avec lui.)</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2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1" algn="just"/>
            <a:r>
              <a:rPr lang="fr-FR" sz="3800" b="1" dirty="0" smtClean="0">
                <a:solidFill>
                  <a:srgbClr val="FFFF00"/>
                </a:solidFill>
                <a:latin typeface="Arial Unicode MS" pitchFamily="34" charset="-128"/>
                <a:ea typeface="Arial Unicode MS" pitchFamily="34" charset="-128"/>
                <a:cs typeface="Arial Unicode MS" pitchFamily="34" charset="-128"/>
              </a:rPr>
              <a:t>Que </a:t>
            </a:r>
            <a:r>
              <a:rPr lang="fr-FR" sz="3800" b="1" dirty="0" smtClean="0">
                <a:solidFill>
                  <a:srgbClr val="FFFF00"/>
                </a:solidFill>
                <a:latin typeface="Arial Unicode MS" pitchFamily="34" charset="-128"/>
                <a:ea typeface="Arial Unicode MS" pitchFamily="34" charset="-128"/>
                <a:cs typeface="Arial Unicode MS" pitchFamily="34" charset="-128"/>
              </a:rPr>
              <a:t>nous apprend l’analogie avec "les arrhes" dans 2 Corinthiens 1:22 sur la nature de l’Esprit saint ?</a:t>
            </a:r>
            <a:endParaRPr lang="en-US" sz="3800" b="1" dirty="0" smtClean="0">
              <a:solidFill>
                <a:srgbClr val="FFFF00"/>
              </a:solidFill>
              <a:latin typeface="Arial Unicode MS" pitchFamily="34" charset="-128"/>
              <a:ea typeface="Arial Unicode MS" pitchFamily="34" charset="-128"/>
              <a:cs typeface="Arial Unicode MS" pitchFamily="34" charset="-128"/>
            </a:endParaRPr>
          </a:p>
          <a:p>
            <a:pPr lvl="2" algn="just"/>
            <a:r>
              <a:rPr lang="fr-FR" sz="3800" b="1" dirty="0" smtClean="0">
                <a:latin typeface="Arial Unicode MS" pitchFamily="34" charset="-128"/>
                <a:ea typeface="Arial Unicode MS" pitchFamily="34" charset="-128"/>
                <a:cs typeface="Arial Unicode MS" pitchFamily="34" charset="-128"/>
              </a:rPr>
              <a:t> </a:t>
            </a:r>
            <a:r>
              <a:rPr lang="fr-FR" sz="3800" b="1" dirty="0" smtClean="0">
                <a:solidFill>
                  <a:srgbClr val="00FF00"/>
                </a:solidFill>
                <a:latin typeface="Arial Unicode MS" pitchFamily="34" charset="-128"/>
                <a:ea typeface="Arial Unicode MS" pitchFamily="34" charset="-128"/>
                <a:cs typeface="Arial Unicode MS" pitchFamily="34" charset="-128"/>
              </a:rPr>
              <a:t>(</a:t>
            </a:r>
            <a:r>
              <a:rPr lang="fr-FR" sz="3800" b="1" u="sng" dirty="0" smtClean="0">
                <a:solidFill>
                  <a:srgbClr val="00FF00"/>
                </a:solidFill>
                <a:latin typeface="Arial Unicode MS" pitchFamily="34" charset="-128"/>
                <a:ea typeface="Arial Unicode MS" pitchFamily="34" charset="-128"/>
                <a:cs typeface="Arial Unicode MS" pitchFamily="34" charset="-128"/>
              </a:rPr>
              <a:t>Les arrhes garantissent l’accomplissement de quelque chose</a:t>
            </a:r>
            <a:r>
              <a:rPr lang="fr-FR" sz="3800" b="1" dirty="0" smtClean="0">
                <a:solidFill>
                  <a:srgbClr val="00FF00"/>
                </a:solidFill>
                <a:latin typeface="Arial Unicode MS" pitchFamily="34" charset="-128"/>
                <a:ea typeface="Arial Unicode MS" pitchFamily="34" charset="-128"/>
                <a:cs typeface="Arial Unicode MS" pitchFamily="34" charset="-128"/>
              </a:rPr>
              <a:t>. </a:t>
            </a:r>
            <a:endParaRPr lang="en-US" sz="3800" b="1" dirty="0" smtClean="0">
              <a:solidFill>
                <a:srgbClr val="00FF00"/>
              </a:solidFill>
              <a:latin typeface="Arial Unicode MS" pitchFamily="34" charset="-128"/>
              <a:ea typeface="Arial Unicode MS" pitchFamily="34" charset="-128"/>
              <a:cs typeface="Arial Unicode MS" pitchFamily="34" charset="-128"/>
            </a:endParaRPr>
          </a:p>
          <a:p>
            <a:pPr lvl="2" algn="just"/>
            <a:r>
              <a:rPr lang="fr-FR" sz="3800" b="1" dirty="0" smtClean="0">
                <a:solidFill>
                  <a:srgbClr val="00FF00"/>
                </a:solidFill>
                <a:latin typeface="Arial Unicode MS" pitchFamily="34" charset="-128"/>
                <a:ea typeface="Arial Unicode MS" pitchFamily="34" charset="-128"/>
                <a:cs typeface="Arial Unicode MS" pitchFamily="34" charset="-128"/>
              </a:rPr>
              <a:t>Elles représentent juste un petit pourcentage de ce qui doit venir.</a:t>
            </a:r>
            <a:endParaRPr lang="en-US" sz="3800" b="1" dirty="0" smtClean="0">
              <a:solidFill>
                <a:srgbClr val="00FF00"/>
              </a:solidFill>
              <a:latin typeface="Arial Unicode MS" pitchFamily="34" charset="-128"/>
              <a:ea typeface="Arial Unicode MS" pitchFamily="34" charset="-128"/>
              <a:cs typeface="Arial Unicode MS" pitchFamily="34" charset="-128"/>
            </a:endParaRPr>
          </a:p>
          <a:p>
            <a:pPr lvl="2" algn="just"/>
            <a:r>
              <a:rPr lang="fr-FR" sz="3800" b="1" dirty="0" smtClean="0">
                <a:solidFill>
                  <a:srgbClr val="00FF00"/>
                </a:solidFill>
                <a:latin typeface="Arial Unicode MS" pitchFamily="34" charset="-128"/>
                <a:ea typeface="Arial Unicode MS" pitchFamily="34" charset="-128"/>
                <a:cs typeface="Arial Unicode MS" pitchFamily="34" charset="-128"/>
              </a:rPr>
              <a:t> L’Esprit saint donne un exemple d’une partie de la puissance de Dieu à venir</a:t>
            </a:r>
            <a:r>
              <a:rPr lang="fr-FR" sz="3800" b="1" dirty="0" smtClean="0">
                <a:solidFill>
                  <a:srgbClr val="00FF00"/>
                </a:solidFill>
                <a:latin typeface="Arial Unicode MS" pitchFamily="34" charset="-128"/>
                <a:ea typeface="Arial Unicode MS" pitchFamily="34" charset="-128"/>
                <a:cs typeface="Arial Unicode MS" pitchFamily="34" charset="-128"/>
              </a:rPr>
              <a:t>.)</a:t>
            </a:r>
            <a:endParaRPr lang="en-US" sz="38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Citez </a:t>
            </a:r>
            <a:r>
              <a:rPr lang="fr-FR" sz="4000" b="1" dirty="0" smtClean="0">
                <a:latin typeface="Arial Unicode MS" pitchFamily="34" charset="-128"/>
                <a:ea typeface="Arial Unicode MS" pitchFamily="34" charset="-128"/>
                <a:cs typeface="Arial Unicode MS" pitchFamily="34" charset="-128"/>
              </a:rPr>
              <a:t>quelques exemples de manifestation de l’Esprit saint dans l’église naissante, qui sont rapportés dans la Bible ? </a:t>
            </a:r>
            <a:endParaRPr lang="en-US" sz="4000" b="1" dirty="0" smtClean="0">
              <a:latin typeface="Arial Unicode MS" pitchFamily="34" charset="-128"/>
              <a:ea typeface="Arial Unicode MS" pitchFamily="34" charset="-128"/>
              <a:cs typeface="Arial Unicode MS" pitchFamily="34" charset="-128"/>
            </a:endParaRPr>
          </a:p>
          <a:p>
            <a:pPr lvl="1" algn="just"/>
            <a:r>
              <a:rPr lang="fr-FR" sz="4000" b="1" dirty="0" smtClean="0">
                <a:solidFill>
                  <a:srgbClr val="00FF00"/>
                </a:solidFill>
                <a:latin typeface="Arial Unicode MS" pitchFamily="34" charset="-128"/>
                <a:ea typeface="Arial Unicode MS" pitchFamily="34" charset="-128"/>
                <a:cs typeface="Arial Unicode MS" pitchFamily="34" charset="-128"/>
              </a:rPr>
              <a:t>Capacité de parler en langues inconnues. MS</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00FF00"/>
                </a:solidFill>
                <a:latin typeface="Arial Unicode MS" pitchFamily="34" charset="-128"/>
                <a:ea typeface="Arial Unicode MS" pitchFamily="34" charset="-128"/>
                <a:cs typeface="Arial Unicode MS" pitchFamily="34" charset="-128"/>
              </a:rPr>
              <a:t>Capacité de prophétiser. MS</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00FF00"/>
                </a:solidFill>
                <a:latin typeface="Arial Unicode MS" pitchFamily="34" charset="-128"/>
                <a:ea typeface="Arial Unicode MS" pitchFamily="34" charset="-128"/>
                <a:cs typeface="Arial Unicode MS" pitchFamily="34" charset="-128"/>
              </a:rPr>
              <a:t>Capacité de prêcher la parole avec conviction. </a:t>
            </a:r>
            <a:r>
              <a:rPr lang="fr-FR" sz="4000" b="1" dirty="0" smtClean="0">
                <a:solidFill>
                  <a:srgbClr val="00FF00"/>
                </a:solidFill>
                <a:latin typeface="Arial Unicode MS" pitchFamily="34" charset="-128"/>
                <a:ea typeface="Arial Unicode MS" pitchFamily="34" charset="-128"/>
                <a:cs typeface="Arial Unicode MS" pitchFamily="34" charset="-128"/>
              </a:rPr>
              <a:t>MS</a:t>
            </a:r>
          </a:p>
          <a:p>
            <a:pPr lvl="1" algn="just"/>
            <a:r>
              <a:rPr lang="fr-FR" sz="4000" b="1" dirty="0" smtClean="0">
                <a:solidFill>
                  <a:srgbClr val="00FF00"/>
                </a:solidFill>
                <a:latin typeface="Arial Unicode MS" pitchFamily="34" charset="-128"/>
                <a:ea typeface="Arial Unicode MS" pitchFamily="34" charset="-128"/>
                <a:cs typeface="Arial Unicode MS" pitchFamily="34" charset="-128"/>
              </a:rPr>
              <a:t>Capacité à comprendre certains mystères cachés de Dieu.</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a:t>
            </a:r>
            <a:r>
              <a:rPr lang="fr-FR" sz="3600" b="1" dirty="0" smtClean="0">
                <a:solidFill>
                  <a:srgbClr val="00FF00"/>
                </a:solidFill>
                <a:latin typeface="Arial Unicode MS" pitchFamily="34" charset="-128"/>
                <a:ea typeface="Arial Unicode MS" pitchFamily="34" charset="-128"/>
                <a:cs typeface="Arial Unicode MS" pitchFamily="34" charset="-128"/>
              </a:rPr>
              <a:t>de convaincre les cœurs des  </a:t>
            </a:r>
            <a:r>
              <a:rPr lang="fr-FR" sz="3600" b="1" dirty="0" smtClean="0">
                <a:solidFill>
                  <a:srgbClr val="00FF00"/>
                </a:solidFill>
                <a:latin typeface="Arial Unicode MS" pitchFamily="34" charset="-128"/>
                <a:ea typeface="Arial Unicode MS" pitchFamily="34" charset="-128"/>
                <a:cs typeface="Arial Unicode MS" pitchFamily="34" charset="-128"/>
              </a:rPr>
              <a:t>hommes à </a:t>
            </a:r>
            <a:r>
              <a:rPr lang="fr-FR" sz="3600" b="1" dirty="0" smtClean="0">
                <a:solidFill>
                  <a:srgbClr val="00FF00"/>
                </a:solidFill>
                <a:latin typeface="Arial Unicode MS" pitchFamily="34" charset="-128"/>
                <a:ea typeface="Arial Unicode MS" pitchFamily="34" charset="-128"/>
                <a:cs typeface="Arial Unicode MS" pitchFamily="34" charset="-128"/>
              </a:rPr>
              <a:t>la repentance.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de discerner la volonté de Dieu.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d’opérer des miracles.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Augmentation de foi.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d’enseigner la Parole.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de prononcer des jugements de Dieu. MS</a:t>
            </a:r>
            <a:endParaRPr lang="en-US" sz="3600" b="1"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b="1" dirty="0" smtClean="0">
                <a:solidFill>
                  <a:srgbClr val="00FF00"/>
                </a:solidFill>
                <a:latin typeface="Arial Unicode MS" pitchFamily="34" charset="-128"/>
                <a:ea typeface="Arial Unicode MS" pitchFamily="34" charset="-128"/>
                <a:cs typeface="Arial Unicode MS" pitchFamily="34" charset="-128"/>
              </a:rPr>
              <a:t>Capacité d’interpréter les Saintes Ecritures avec exactitude. MS</a:t>
            </a:r>
            <a:endParaRPr lang="en-US" sz="36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ctr"/>
            <a:r>
              <a:rPr lang="fr-FR" dirty="0" smtClean="0"/>
              <a:t>CONCLUSION</a:t>
            </a:r>
          </a:p>
          <a:p>
            <a:pPr lvl="0" algn="just"/>
            <a:r>
              <a:rPr lang="fr-FR" sz="3600" dirty="0" smtClean="0">
                <a:solidFill>
                  <a:srgbClr val="00FF00"/>
                </a:solidFill>
                <a:latin typeface="Arial Unicode MS" pitchFamily="34" charset="-128"/>
                <a:ea typeface="Arial Unicode MS" pitchFamily="34" charset="-128"/>
                <a:cs typeface="Arial Unicode MS" pitchFamily="34" charset="-128"/>
              </a:rPr>
              <a:t>Expliquez </a:t>
            </a:r>
            <a:r>
              <a:rPr lang="fr-FR" sz="3600" dirty="0" smtClean="0">
                <a:solidFill>
                  <a:srgbClr val="00FF00"/>
                </a:solidFill>
                <a:latin typeface="Arial Unicode MS" pitchFamily="34" charset="-128"/>
                <a:ea typeface="Arial Unicode MS" pitchFamily="34" charset="-128"/>
                <a:cs typeface="Arial Unicode MS" pitchFamily="34" charset="-128"/>
              </a:rPr>
              <a:t>en quoi ces manifestations constituent un petit exemple de ce que Dieu a promis pour l’avenir ?</a:t>
            </a:r>
            <a:endParaRPr lang="en-US" sz="3600" dirty="0" smtClean="0">
              <a:solidFill>
                <a:srgbClr val="00FF00"/>
              </a:solidFill>
              <a:latin typeface="Arial Unicode MS" pitchFamily="34" charset="-128"/>
              <a:ea typeface="Arial Unicode MS" pitchFamily="34" charset="-128"/>
              <a:cs typeface="Arial Unicode MS" pitchFamily="34" charset="-128"/>
            </a:endParaRPr>
          </a:p>
          <a:p>
            <a:pPr lvl="1" algn="just"/>
            <a:r>
              <a:rPr lang="fr-FR" sz="3600" dirty="0" smtClean="0">
                <a:latin typeface="Arial Unicode MS" pitchFamily="34" charset="-128"/>
                <a:ea typeface="Arial Unicode MS" pitchFamily="34" charset="-128"/>
                <a:cs typeface="Arial Unicode MS" pitchFamily="34" charset="-128"/>
              </a:rPr>
              <a:t>Le Saint Esprit prépare le chrétien pour aller vivre au ciel. MS</a:t>
            </a:r>
            <a:endParaRPr lang="en-US" sz="3600" dirty="0" smtClean="0">
              <a:latin typeface="Arial Unicode MS" pitchFamily="34" charset="-128"/>
              <a:ea typeface="Arial Unicode MS" pitchFamily="34" charset="-128"/>
              <a:cs typeface="Arial Unicode MS" pitchFamily="34" charset="-128"/>
            </a:endParaRPr>
          </a:p>
          <a:p>
            <a:pPr lvl="1" algn="just"/>
            <a:r>
              <a:rPr lang="fr-FR" sz="3600" dirty="0" smtClean="0">
                <a:solidFill>
                  <a:srgbClr val="FC0AFC"/>
                </a:solidFill>
                <a:latin typeface="Arial Unicode MS" pitchFamily="34" charset="-128"/>
                <a:ea typeface="Arial Unicode MS" pitchFamily="34" charset="-128"/>
                <a:cs typeface="Arial Unicode MS" pitchFamily="34" charset="-128"/>
              </a:rPr>
              <a:t>L’Esprit saint transforme journellement le chrétien à la statue de Jésus Christ</a:t>
            </a:r>
            <a:r>
              <a:rPr lang="fr-FR" sz="3600" dirty="0" smtClean="0">
                <a:solidFill>
                  <a:srgbClr val="FC0AFC"/>
                </a:solidFill>
                <a:latin typeface="Arial Unicode MS" pitchFamily="34" charset="-128"/>
                <a:ea typeface="Arial Unicode MS" pitchFamily="34" charset="-128"/>
                <a:cs typeface="Arial Unicode MS" pitchFamily="34" charset="-128"/>
              </a:rPr>
              <a:t>. MS</a:t>
            </a:r>
            <a:endParaRPr lang="en-US" sz="3600" dirty="0" smtClean="0">
              <a:solidFill>
                <a:srgbClr val="FC0AFC"/>
              </a:solidFill>
              <a:latin typeface="Arial Unicode MS" pitchFamily="34" charset="-128"/>
              <a:ea typeface="Arial Unicode MS" pitchFamily="34" charset="-128"/>
              <a:cs typeface="Arial Unicode MS" pitchFamily="34" charset="-128"/>
            </a:endParaRPr>
          </a:p>
          <a:p>
            <a:pPr lvl="1" algn="just"/>
            <a:r>
              <a:rPr lang="fr-FR" sz="3600" dirty="0" smtClean="0">
                <a:latin typeface="Arial Unicode MS" pitchFamily="34" charset="-128"/>
                <a:ea typeface="Arial Unicode MS" pitchFamily="34" charset="-128"/>
                <a:cs typeface="Arial Unicode MS" pitchFamily="34" charset="-128"/>
              </a:rPr>
              <a:t>L’Esprit saint transformera le corps mortel du Chrétien en un corps glorieux pour rencontrer christ dans les airs lors de l’enlèvement. </a:t>
            </a:r>
            <a:r>
              <a:rPr lang="fr-FR" sz="3600" dirty="0" smtClean="0">
                <a:latin typeface="Arial Unicode MS" pitchFamily="34" charset="-128"/>
                <a:ea typeface="Arial Unicode MS" pitchFamily="34" charset="-128"/>
                <a:cs typeface="Arial Unicode MS" pitchFamily="34" charset="-128"/>
              </a:rPr>
              <a:t>MS</a:t>
            </a:r>
            <a:endParaRPr lang="en-US" sz="36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Cher </a:t>
            </a:r>
            <a:r>
              <a:rPr lang="fr-FR" sz="4000" b="1" dirty="0" smtClean="0">
                <a:latin typeface="Arial Unicode MS" pitchFamily="34" charset="-128"/>
                <a:ea typeface="Arial Unicode MS" pitchFamily="34" charset="-128"/>
                <a:cs typeface="Arial Unicode MS" pitchFamily="34" charset="-128"/>
              </a:rPr>
              <a:t>ami, alors que nous en apprenons plus sur la nature, la puissance et le travail de l’Esprit saint, il devient clair que nous n’arriverons à rien dans le royaume spirituel sans lui.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C0AFC"/>
                </a:solidFill>
                <a:latin typeface="Arial Unicode MS" pitchFamily="34" charset="-128"/>
                <a:ea typeface="Arial Unicode MS" pitchFamily="34" charset="-128"/>
                <a:cs typeface="Arial Unicode MS" pitchFamily="34" charset="-128"/>
              </a:rPr>
              <a:t>Voulez-vous inviter l’Esprit saint à devenir votre associé et votre puissance pour promouvoir la volonté de Dieu </a:t>
            </a:r>
            <a:r>
              <a:rPr lang="fr-FR" sz="4000" b="1" dirty="0" smtClean="0">
                <a:solidFill>
                  <a:srgbClr val="FC0AFC"/>
                </a:solidFill>
                <a:latin typeface="Arial Unicode MS" pitchFamily="34" charset="-128"/>
                <a:ea typeface="Arial Unicode MS" pitchFamily="34" charset="-128"/>
                <a:cs typeface="Arial Unicode MS" pitchFamily="34" charset="-128"/>
              </a:rPr>
              <a:t>?</a:t>
            </a:r>
            <a:endParaRPr lang="en-US" sz="4000" b="1"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Les </a:t>
            </a:r>
            <a:r>
              <a:rPr lang="fr-FR" sz="4400" dirty="0" smtClean="0">
                <a:latin typeface="Arial Unicode MS" pitchFamily="34" charset="-128"/>
                <a:ea typeface="Arial Unicode MS" pitchFamily="34" charset="-128"/>
                <a:cs typeface="Arial Unicode MS" pitchFamily="34" charset="-128"/>
              </a:rPr>
              <a:t>Arrhes de L’Esprit saint sont les avaloires de Dieu qui se présentent comme un débiteur crédible. (MS)</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C0AFC"/>
                </a:solidFill>
                <a:latin typeface="Arial Unicode MS" pitchFamily="34" charset="-128"/>
                <a:ea typeface="Arial Unicode MS" pitchFamily="34" charset="-128"/>
                <a:cs typeface="Arial Unicode MS" pitchFamily="34" charset="-128"/>
              </a:rPr>
              <a:t>De même que la venue de Christ promise depuis la chute l’homme a eut son accomplissement, c’est de même que son prochain retour est certain. (MS</a:t>
            </a:r>
            <a:r>
              <a:rPr lang="fr-FR" sz="4400" dirty="0" smtClean="0">
                <a:solidFill>
                  <a:srgbClr val="FC0AFC"/>
                </a:solidFill>
                <a:latin typeface="Arial Unicode MS" pitchFamily="34" charset="-128"/>
                <a:ea typeface="Arial Unicode MS" pitchFamily="34" charset="-128"/>
                <a:cs typeface="Arial Unicode MS" pitchFamily="34" charset="-128"/>
              </a:rPr>
              <a:t>)</a:t>
            </a:r>
            <a:endParaRPr lang="en-US" sz="4400"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fr-FR" sz="3600" dirty="0" smtClean="0">
                <a:latin typeface="Arial Unicode MS" pitchFamily="34" charset="-128"/>
                <a:ea typeface="Arial Unicode MS" pitchFamily="34" charset="-128"/>
                <a:cs typeface="Arial Unicode MS" pitchFamily="34" charset="-128"/>
              </a:rPr>
              <a:t>De </a:t>
            </a:r>
            <a:r>
              <a:rPr lang="fr-FR" sz="3600" dirty="0" smtClean="0">
                <a:latin typeface="Arial Unicode MS" pitchFamily="34" charset="-128"/>
                <a:ea typeface="Arial Unicode MS" pitchFamily="34" charset="-128"/>
                <a:cs typeface="Arial Unicode MS" pitchFamily="34" charset="-128"/>
              </a:rPr>
              <a:t>même que Dieu tua un agneau pour couvrir le péché de l’humanité comme garant d’un vrai sacrifice à venir, qui alla avoir son accomplissement plus de 4 milles ans plus tard à la croix, (MS)</a:t>
            </a:r>
            <a:endParaRPr lang="en-US" sz="3600" dirty="0" smtClean="0">
              <a:latin typeface="Arial Unicode MS" pitchFamily="34" charset="-128"/>
              <a:ea typeface="Arial Unicode MS" pitchFamily="34" charset="-128"/>
              <a:cs typeface="Arial Unicode MS" pitchFamily="34" charset="-128"/>
            </a:endParaRPr>
          </a:p>
          <a:p>
            <a:pPr lvl="0" algn="just"/>
            <a:r>
              <a:rPr lang="fr-FR" sz="3600" dirty="0" smtClean="0">
                <a:solidFill>
                  <a:srgbClr val="FC0AFC"/>
                </a:solidFill>
                <a:latin typeface="Arial Unicode MS" pitchFamily="34" charset="-128"/>
                <a:ea typeface="Arial Unicode MS" pitchFamily="34" charset="-128"/>
                <a:cs typeface="Arial Unicode MS" pitchFamily="34" charset="-128"/>
              </a:rPr>
              <a:t>c’est de même que le garant de l’Esprit dans la vie des croyants est une preuve de la rédemption complète de nos âmes qui aura lieu l’ors de l’avènement de Fils de Dieu. (MS)</a:t>
            </a:r>
            <a:r>
              <a:rPr lang="fr-FR" sz="3600" dirty="0" smtClean="0">
                <a:latin typeface="Arial Unicode MS" pitchFamily="34" charset="-128"/>
                <a:ea typeface="Arial Unicode MS" pitchFamily="34" charset="-128"/>
                <a:cs typeface="Arial Unicode MS" pitchFamily="34" charset="-128"/>
              </a:rPr>
              <a:t>	</a:t>
            </a:r>
            <a:endParaRPr lang="en-US" sz="3600" dirty="0" smtClean="0">
              <a:latin typeface="Arial Unicode MS" pitchFamily="34" charset="-128"/>
              <a:ea typeface="Arial Unicode MS" pitchFamily="34" charset="-128"/>
              <a:cs typeface="Arial Unicode MS" pitchFamily="34" charset="-128"/>
            </a:endParaRPr>
          </a:p>
          <a:p>
            <a:pPr algn="ctr"/>
            <a:r>
              <a:rPr lang="fr-FR" sz="3600" b="1" dirty="0" smtClean="0">
                <a:solidFill>
                  <a:srgbClr val="00FF00"/>
                </a:solidFill>
                <a:latin typeface="Copperplate Gothic Light" pitchFamily="34" charset="0"/>
                <a:ea typeface="Arial Unicode MS" pitchFamily="34" charset="-128"/>
                <a:cs typeface="Arial Unicode MS" pitchFamily="34" charset="-128"/>
              </a:rPr>
              <a:t>La </a:t>
            </a:r>
            <a:r>
              <a:rPr lang="fr-FR" sz="3600" b="1" dirty="0" smtClean="0">
                <a:solidFill>
                  <a:srgbClr val="00FF00"/>
                </a:solidFill>
                <a:latin typeface="Copperplate Gothic Light" pitchFamily="34" charset="0"/>
                <a:ea typeface="Arial Unicode MS" pitchFamily="34" charset="-128"/>
                <a:cs typeface="Arial Unicode MS" pitchFamily="34" charset="-128"/>
              </a:rPr>
              <a:t>semaine prochaine : Jésus et le Saint-Esprit.</a:t>
            </a:r>
            <a:endParaRPr lang="en-US" sz="3600" b="1" dirty="0">
              <a:solidFill>
                <a:srgbClr val="00FF00"/>
              </a:solidFill>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a:solidFill>
            <a:schemeClr val="tx1"/>
          </a:solidFill>
        </p:spPr>
        <p:txBody>
          <a:bodyPr/>
          <a:lstStyle/>
          <a:p>
            <a:pPr algn="ctr"/>
            <a:r>
              <a:rPr lang="fr-FR" sz="4000" b="1" dirty="0" smtClean="0">
                <a:solidFill>
                  <a:srgbClr val="00FF00"/>
                </a:solidFill>
              </a:rPr>
              <a:t>VENDREDI 27 JANVIER 2023 </a:t>
            </a:r>
            <a:endParaRPr lang="en-US" sz="4000" dirty="0" smtClean="0">
              <a:solidFill>
                <a:srgbClr val="00FF00"/>
              </a:solidFill>
            </a:endParaRPr>
          </a:p>
          <a:p>
            <a:pPr algn="ctr"/>
            <a:r>
              <a:rPr lang="fr-FR" sz="4000" b="1" dirty="0" smtClean="0">
                <a:solidFill>
                  <a:srgbClr val="FFFF00"/>
                </a:solidFill>
                <a:latin typeface="Copperplate Gothic Light" pitchFamily="34" charset="0"/>
              </a:rPr>
              <a:t>ETUDE BIBLIQUE </a:t>
            </a:r>
            <a:r>
              <a:rPr lang="fr-FR" sz="4000" b="1" dirty="0" smtClean="0">
                <a:solidFill>
                  <a:srgbClr val="FFFF00"/>
                </a:solidFill>
                <a:latin typeface="Copperplate Gothic Light" pitchFamily="34" charset="0"/>
              </a:rPr>
              <a:t>41ÈME </a:t>
            </a:r>
            <a:r>
              <a:rPr lang="fr-FR" sz="4000" b="1" dirty="0" smtClean="0">
                <a:solidFill>
                  <a:srgbClr val="FFFF00"/>
                </a:solidFill>
                <a:latin typeface="Copperplate Gothic Light" pitchFamily="34" charset="0"/>
              </a:rPr>
              <a:t>SESSION </a:t>
            </a:r>
            <a:endParaRPr lang="en-US" sz="4000" b="1" dirty="0" smtClean="0">
              <a:solidFill>
                <a:srgbClr val="FFFF00"/>
              </a:solidFill>
              <a:latin typeface="Copperplate Gothic Light" pitchFamily="34" charset="0"/>
            </a:endParaRPr>
          </a:p>
          <a:p>
            <a:pPr algn="ctr"/>
            <a:r>
              <a:rPr lang="fr-FR" sz="4000" dirty="0" smtClean="0">
                <a:solidFill>
                  <a:schemeClr val="bg1"/>
                </a:solidFill>
              </a:rPr>
              <a:t>LE SAINT ESPRIT</a:t>
            </a:r>
            <a:endParaRPr lang="en-US" sz="4000" dirty="0" smtClean="0">
              <a:solidFill>
                <a:schemeClr val="bg1"/>
              </a:solidFill>
            </a:endParaRPr>
          </a:p>
          <a:p>
            <a:pPr algn="ctr"/>
            <a:r>
              <a:rPr lang="fr-FR" sz="4000" dirty="0" smtClean="0">
                <a:solidFill>
                  <a:schemeClr val="accent5">
                    <a:lumMod val="40000"/>
                    <a:lumOff val="60000"/>
                  </a:schemeClr>
                </a:solidFill>
              </a:rPr>
              <a:t>Étude 02  Le symbolisme du Saint-Esprit dans les Écritures (Luc 3, Jean 7, Zacharie 4, 2 Corinthiens 1)</a:t>
            </a:r>
            <a:endParaRPr lang="en-US" sz="4000" dirty="0" smtClean="0">
              <a:solidFill>
                <a:schemeClr val="accent5">
                  <a:lumMod val="40000"/>
                  <a:lumOff val="60000"/>
                </a:schemeClr>
              </a:solidFill>
            </a:endParaRPr>
          </a:p>
          <a:p>
            <a:pPr algn="ctr"/>
            <a:r>
              <a:rPr lang="en-US" sz="4000" dirty="0" smtClean="0">
                <a:solidFill>
                  <a:schemeClr val="bg1"/>
                </a:solidFill>
              </a:rPr>
              <a:t>Copyright © 2006, Bruce N. Cameron, J.D.</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22671</TotalTime>
  <Words>1234</Words>
  <Application>Microsoft Office PowerPoint</Application>
  <PresentationFormat>On-screen Show (4:3)</PresentationFormat>
  <Paragraphs>143</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220</cp:revision>
  <dcterms:created xsi:type="dcterms:W3CDTF">2022-04-13T13:36:19Z</dcterms:created>
  <dcterms:modified xsi:type="dcterms:W3CDTF">2023-01-25T13:56:44Z</dcterms:modified>
</cp:coreProperties>
</file>