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04" r:id="rId2"/>
    <p:sldId id="1429" r:id="rId3"/>
    <p:sldId id="1480" r:id="rId4"/>
    <p:sldId id="1481" r:id="rId5"/>
    <p:sldId id="1482" r:id="rId6"/>
    <p:sldId id="1483" r:id="rId7"/>
    <p:sldId id="1488" r:id="rId8"/>
    <p:sldId id="1484" r:id="rId9"/>
    <p:sldId id="1487" r:id="rId10"/>
    <p:sldId id="1477" r:id="rId11"/>
    <p:sldId id="1494" r:id="rId12"/>
    <p:sldId id="1489" r:id="rId13"/>
    <p:sldId id="1495" r:id="rId14"/>
    <p:sldId id="1496" r:id="rId15"/>
    <p:sldId id="1490" r:id="rId16"/>
    <p:sldId id="1497" r:id="rId17"/>
    <p:sldId id="1500" r:id="rId18"/>
    <p:sldId id="1499" r:id="rId19"/>
    <p:sldId id="1501" r:id="rId20"/>
    <p:sldId id="1502" r:id="rId21"/>
    <p:sldId id="1503" r:id="rId22"/>
    <p:sldId id="1478" r:id="rId23"/>
    <p:sldId id="1511" r:id="rId24"/>
    <p:sldId id="1512" r:id="rId25"/>
    <p:sldId id="1505" r:id="rId26"/>
    <p:sldId id="1519" r:id="rId27"/>
    <p:sldId id="1520" r:id="rId28"/>
    <p:sldId id="1517" r:id="rId29"/>
    <p:sldId id="1521" r:id="rId30"/>
    <p:sldId id="1522" r:id="rId31"/>
    <p:sldId id="1479" r:id="rId32"/>
    <p:sldId id="1523" r:id="rId33"/>
    <p:sldId id="1524" r:id="rId34"/>
    <p:sldId id="316" r:id="rId35"/>
    <p:sldId id="407" r:id="rId36"/>
    <p:sldId id="31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3300"/>
    <a:srgbClr val="99FF33"/>
    <a:srgbClr val="00FF00"/>
    <a:srgbClr val="0DE522"/>
    <a:srgbClr val="4600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407" autoAdjust="0"/>
  </p:normalViewPr>
  <p:slideViewPr>
    <p:cSldViewPr>
      <p:cViewPr varScale="1">
        <p:scale>
          <a:sx n="69" d="100"/>
          <a:sy n="69" d="100"/>
        </p:scale>
        <p:origin x="-1104" y="-102"/>
      </p:cViewPr>
      <p:guideLst>
        <p:guide orient="horz" pos="2160"/>
        <p:guide pos="2880"/>
      </p:guideLst>
    </p:cSldViewPr>
  </p:slideViewPr>
  <p:outlineViewPr>
    <p:cViewPr>
      <p:scale>
        <a:sx n="33" d="100"/>
        <a:sy n="33" d="100"/>
      </p:scale>
      <p:origin x="48" y="434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1/18/2023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1/18/2023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0B0F0"/>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2971800"/>
            <a:ext cx="9144000" cy="3429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r>
              <a:rPr lang="fr-FR" b="1" dirty="0">
                <a:solidFill>
                  <a:srgbClr val="00FF00"/>
                </a:solidFill>
              </a:rPr>
              <a:t>VENDREDI </a:t>
            </a:r>
            <a:r>
              <a:rPr lang="fr-FR" b="1" dirty="0" smtClean="0">
                <a:solidFill>
                  <a:srgbClr val="00FF00"/>
                </a:solidFill>
              </a:rPr>
              <a:t>20 JANVIER 2023</a:t>
            </a:r>
            <a:r>
              <a:rPr lang="fr-FR" b="1" dirty="0" smtClean="0">
                <a:solidFill>
                  <a:srgbClr val="00FF00"/>
                </a:solidFill>
              </a:rPr>
              <a:t> </a:t>
            </a:r>
            <a:endParaRPr lang="en-US" dirty="0">
              <a:solidFill>
                <a:srgbClr val="00FF00"/>
              </a:solidFill>
            </a:endParaRPr>
          </a:p>
          <a:p>
            <a:r>
              <a:rPr lang="fr-FR" b="1" dirty="0">
                <a:solidFill>
                  <a:srgbClr val="FFFF00"/>
                </a:solidFill>
                <a:latin typeface="Copperplate Gothic Light" pitchFamily="34" charset="0"/>
              </a:rPr>
              <a:t>ETUDE BIBLIQUE </a:t>
            </a:r>
            <a:r>
              <a:rPr lang="fr-FR" b="1" dirty="0" smtClean="0">
                <a:solidFill>
                  <a:srgbClr val="FFFF00"/>
                </a:solidFill>
                <a:latin typeface="Copperplate Gothic Light" pitchFamily="34" charset="0"/>
              </a:rPr>
              <a:t>40</a:t>
            </a:r>
            <a:r>
              <a:rPr lang="fr-FR" b="1" dirty="0" smtClean="0">
                <a:solidFill>
                  <a:srgbClr val="FFFF00"/>
                </a:solidFill>
                <a:latin typeface="Copperplate Gothic Light" pitchFamily="34" charset="0"/>
              </a:rPr>
              <a:t>ÈME </a:t>
            </a:r>
            <a:r>
              <a:rPr lang="fr-FR" b="1" dirty="0" smtClean="0">
                <a:solidFill>
                  <a:srgbClr val="FFFF00"/>
                </a:solidFill>
                <a:latin typeface="Copperplate Gothic Light" pitchFamily="34" charset="0"/>
              </a:rPr>
              <a:t>SESSION </a:t>
            </a:r>
            <a:endParaRPr lang="en-US" b="1" dirty="0">
              <a:solidFill>
                <a:srgbClr val="FFFF00"/>
              </a:solidFill>
              <a:latin typeface="Copperplate Gothic Light" pitchFamily="34" charset="0"/>
            </a:endParaRPr>
          </a:p>
          <a:p>
            <a:r>
              <a:rPr lang="fr-FR" sz="4800" dirty="0" smtClean="0">
                <a:solidFill>
                  <a:schemeClr val="bg1"/>
                </a:solidFill>
              </a:rPr>
              <a:t>LE </a:t>
            </a:r>
            <a:r>
              <a:rPr lang="fr-FR" sz="4800" dirty="0" smtClean="0">
                <a:solidFill>
                  <a:schemeClr val="bg1"/>
                </a:solidFill>
              </a:rPr>
              <a:t>SAINT ESPRIT</a:t>
            </a:r>
            <a:endParaRPr lang="en-US" sz="4800" dirty="0" smtClean="0">
              <a:solidFill>
                <a:schemeClr val="bg1"/>
              </a:solidFill>
            </a:endParaRPr>
          </a:p>
          <a:p>
            <a:r>
              <a:rPr lang="fr-FR" sz="4800" dirty="0" smtClean="0">
                <a:solidFill>
                  <a:srgbClr val="00FF00"/>
                </a:solidFill>
              </a:rPr>
              <a:t>Étude 01 Personnalité et divinité du Saint Esprit (Matthieu 12, Genèse 1, Marc 3)</a:t>
            </a:r>
            <a:endParaRPr lang="en-US" sz="4800" dirty="0" smtClean="0">
              <a:solidFill>
                <a:srgbClr val="00FF00"/>
              </a:solidFill>
            </a:endParaRPr>
          </a:p>
          <a:p>
            <a:r>
              <a:rPr lang="en-US" sz="4800" dirty="0" smtClean="0">
                <a:solidFill>
                  <a:schemeClr val="bg1"/>
                </a:solidFill>
              </a:rPr>
              <a:t>Copyright © 2006, Bruce N. Cameron, J.D</a:t>
            </a:r>
            <a:r>
              <a:rPr lang="en-US" sz="4800" dirty="0" smtClean="0">
                <a:solidFill>
                  <a:schemeClr val="bg1"/>
                </a:solidFill>
              </a:rPr>
              <a:t>.</a:t>
            </a:r>
            <a:endParaRPr lang="en-US" sz="4800" dirty="0" smtClean="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b="1" dirty="0" smtClean="0">
                <a:solidFill>
                  <a:srgbClr val="FF0000"/>
                </a:solidFill>
                <a:latin typeface="Arial Unicode MS" pitchFamily="34" charset="-128"/>
                <a:ea typeface="Arial Unicode MS" pitchFamily="34" charset="-128"/>
                <a:cs typeface="Arial Unicode MS" pitchFamily="34" charset="-128"/>
              </a:rPr>
              <a:t>Introduction :</a:t>
            </a:r>
            <a:r>
              <a:rPr lang="fr-FR" dirty="0" smtClean="0">
                <a:solidFill>
                  <a:srgbClr val="FF0000"/>
                </a:solidFill>
                <a:latin typeface="Arial Unicode MS" pitchFamily="34" charset="-128"/>
                <a:ea typeface="Arial Unicode MS" pitchFamily="34" charset="-128"/>
                <a:cs typeface="Arial Unicode MS" pitchFamily="34" charset="-128"/>
              </a:rPr>
              <a:t> </a:t>
            </a:r>
            <a:endParaRPr lang="en-US" sz="2800"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3600" dirty="0" smtClean="0">
                <a:solidFill>
                  <a:schemeClr val="tx1"/>
                </a:solidFill>
                <a:latin typeface="Arial Unicode MS" pitchFamily="34" charset="-128"/>
                <a:ea typeface="Arial Unicode MS" pitchFamily="34" charset="-128"/>
                <a:cs typeface="Arial Unicode MS" pitchFamily="34" charset="-128"/>
              </a:rPr>
              <a:t>La nature de Dieu est un sujet principal de la Bible. </a:t>
            </a:r>
            <a:endParaRPr lang="en-US" sz="3600" dirty="0" smtClean="0">
              <a:solidFill>
                <a:schemeClr val="tx1"/>
              </a:solidFill>
              <a:latin typeface="Arial Unicode MS" pitchFamily="34" charset="-128"/>
              <a:ea typeface="Arial Unicode MS" pitchFamily="34" charset="-128"/>
              <a:cs typeface="Arial Unicode MS" pitchFamily="34" charset="-128"/>
            </a:endParaRPr>
          </a:p>
          <a:p>
            <a:pPr lvl="0" algn="just"/>
            <a:r>
              <a:rPr lang="fr-FR" sz="3600" dirty="0" smtClean="0">
                <a:solidFill>
                  <a:schemeClr val="tx1"/>
                </a:solidFill>
                <a:latin typeface="Arial Unicode MS" pitchFamily="34" charset="-128"/>
                <a:ea typeface="Arial Unicode MS" pitchFamily="34" charset="-128"/>
                <a:cs typeface="Arial Unicode MS" pitchFamily="34" charset="-128"/>
              </a:rPr>
              <a:t>Ce qui a fait la différence entre les disciples du Dieu Vivant et le reste du monde était leur croyance en un seul Dieu et non en plusieurs dieux. </a:t>
            </a:r>
            <a:endParaRPr lang="en-US" sz="3600" dirty="0" smtClean="0">
              <a:solidFill>
                <a:schemeClr val="tx1"/>
              </a:solidFill>
              <a:latin typeface="Arial Unicode MS" pitchFamily="34" charset="-128"/>
              <a:ea typeface="Arial Unicode MS" pitchFamily="34" charset="-128"/>
              <a:cs typeface="Arial Unicode MS" pitchFamily="34" charset="-128"/>
            </a:endParaRPr>
          </a:p>
          <a:p>
            <a:pPr lvl="0" algn="just"/>
            <a:r>
              <a:rPr lang="fr-FR" sz="3600" dirty="0" smtClean="0">
                <a:solidFill>
                  <a:schemeClr val="tx1"/>
                </a:solidFill>
                <a:latin typeface="Arial Unicode MS" pitchFamily="34" charset="-128"/>
                <a:ea typeface="Arial Unicode MS" pitchFamily="34" charset="-128"/>
                <a:cs typeface="Arial Unicode MS" pitchFamily="34" charset="-128"/>
              </a:rPr>
              <a:t>Quelle est sa nature ? Notre thème d’étude de ce trimestre nous amène à ces questions au sujet de l’Esprit saint. Débutons sans plus attendre notre première étude </a:t>
            </a:r>
            <a:r>
              <a:rPr lang="fr-FR" sz="3600" dirty="0" smtClean="0">
                <a:solidFill>
                  <a:schemeClr val="tx1"/>
                </a:solidFill>
                <a:latin typeface="Arial Unicode MS" pitchFamily="34" charset="-128"/>
                <a:ea typeface="Arial Unicode MS" pitchFamily="34" charset="-128"/>
                <a:cs typeface="Arial Unicode MS" pitchFamily="34" charset="-128"/>
              </a:rPr>
              <a:t>!</a:t>
            </a:r>
            <a:endParaRPr lang="en-US" sz="36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dirty="0" smtClean="0">
                <a:solidFill>
                  <a:schemeClr val="tx1"/>
                </a:solidFill>
                <a:latin typeface="Arial Unicode MS" pitchFamily="34" charset="-128"/>
                <a:ea typeface="Arial Unicode MS" pitchFamily="34" charset="-128"/>
                <a:cs typeface="Arial Unicode MS" pitchFamily="34" charset="-128"/>
              </a:rPr>
              <a:t>I</a:t>
            </a:r>
            <a:r>
              <a:rPr lang="fr-FR" dirty="0" smtClean="0">
                <a:solidFill>
                  <a:schemeClr val="tx1"/>
                </a:solidFill>
                <a:latin typeface="Arial Unicode MS" pitchFamily="34" charset="-128"/>
                <a:ea typeface="Arial Unicode MS" pitchFamily="34" charset="-128"/>
                <a:cs typeface="Arial Unicode MS" pitchFamily="34" charset="-128"/>
              </a:rPr>
              <a:t>.      </a:t>
            </a:r>
            <a:r>
              <a:rPr lang="fr-FR" b="1" dirty="0" smtClean="0">
                <a:solidFill>
                  <a:srgbClr val="FF0000"/>
                </a:solidFill>
                <a:latin typeface="Copperplate Gothic Light" pitchFamily="34" charset="0"/>
                <a:ea typeface="Arial Unicode MS" pitchFamily="34" charset="-128"/>
                <a:cs typeface="Arial Unicode MS" pitchFamily="34" charset="-128"/>
              </a:rPr>
              <a:t>    Saint, saint, </a:t>
            </a:r>
            <a:r>
              <a:rPr lang="fr-FR" b="1" dirty="0" smtClean="0">
                <a:solidFill>
                  <a:srgbClr val="FF0000"/>
                </a:solidFill>
                <a:latin typeface="Copperplate Gothic Light" pitchFamily="34" charset="0"/>
                <a:ea typeface="Arial Unicode MS" pitchFamily="34" charset="-128"/>
                <a:cs typeface="Arial Unicode MS" pitchFamily="34" charset="-128"/>
              </a:rPr>
              <a:t>saint</a:t>
            </a:r>
            <a:endParaRPr lang="en-US" sz="2800" b="1" dirty="0" smtClean="0">
              <a:solidFill>
                <a:srgbClr val="FF0000"/>
              </a:solidFill>
              <a:latin typeface="Copperplate Gothic Light" pitchFamily="34" charset="0"/>
              <a:ea typeface="Arial Unicode MS" pitchFamily="34" charset="-128"/>
              <a:cs typeface="Arial Unicode MS" pitchFamily="34" charset="-128"/>
            </a:endParaRPr>
          </a:p>
          <a:p>
            <a:pPr lvl="0" algn="just"/>
            <a:r>
              <a:rPr lang="en-US" sz="4000" dirty="0" err="1" smtClean="0">
                <a:solidFill>
                  <a:schemeClr val="tx1"/>
                </a:solidFill>
                <a:latin typeface="Arial Unicode MS" pitchFamily="34" charset="-128"/>
                <a:ea typeface="Arial Unicode MS" pitchFamily="34" charset="-128"/>
                <a:cs typeface="Arial Unicode MS" pitchFamily="34" charset="-128"/>
              </a:rPr>
              <a:t>Genèse</a:t>
            </a:r>
            <a:r>
              <a:rPr lang="en-US" sz="4000" dirty="0" smtClean="0">
                <a:solidFill>
                  <a:schemeClr val="tx1"/>
                </a:solidFill>
                <a:latin typeface="Arial Unicode MS" pitchFamily="34" charset="-128"/>
                <a:ea typeface="Arial Unicode MS" pitchFamily="34" charset="-128"/>
                <a:cs typeface="Arial Unicode MS" pitchFamily="34" charset="-128"/>
              </a:rPr>
              <a:t> 1:1-3.  </a:t>
            </a:r>
          </a:p>
          <a:p>
            <a:pPr algn="just"/>
            <a:r>
              <a:rPr lang="fr-FR" sz="4000" dirty="0" smtClean="0">
                <a:solidFill>
                  <a:schemeClr val="tx1"/>
                </a:solidFill>
                <a:latin typeface="Arial Unicode MS" pitchFamily="34" charset="-128"/>
                <a:ea typeface="Arial Unicode MS" pitchFamily="34" charset="-128"/>
                <a:cs typeface="Arial Unicode MS" pitchFamily="34" charset="-128"/>
              </a:rPr>
              <a:t>Ge 1:1 ¶ Au commencement, Dieu créa les cieux et la terre. </a:t>
            </a:r>
            <a:endParaRPr lang="fr-FR" sz="4000" dirty="0" smtClean="0">
              <a:solidFill>
                <a:schemeClr val="tx1"/>
              </a:solidFill>
              <a:latin typeface="Arial Unicode MS" pitchFamily="34" charset="-128"/>
              <a:ea typeface="Arial Unicode MS" pitchFamily="34" charset="-128"/>
              <a:cs typeface="Arial Unicode MS" pitchFamily="34" charset="-128"/>
            </a:endParaRPr>
          </a:p>
          <a:p>
            <a:pPr algn="just"/>
            <a:r>
              <a:rPr lang="fr-FR" sz="4000" dirty="0" smtClean="0">
                <a:solidFill>
                  <a:schemeClr val="tx1"/>
                </a:solidFill>
                <a:latin typeface="Arial Unicode MS" pitchFamily="34" charset="-128"/>
                <a:ea typeface="Arial Unicode MS" pitchFamily="34" charset="-128"/>
                <a:cs typeface="Arial Unicode MS" pitchFamily="34" charset="-128"/>
              </a:rPr>
              <a:t>2 </a:t>
            </a:r>
            <a:r>
              <a:rPr lang="fr-FR" sz="4000" dirty="0" smtClean="0">
                <a:solidFill>
                  <a:schemeClr val="tx1"/>
                </a:solidFill>
                <a:latin typeface="Arial Unicode MS" pitchFamily="34" charset="-128"/>
                <a:ea typeface="Arial Unicode MS" pitchFamily="34" charset="-128"/>
                <a:cs typeface="Arial Unicode MS" pitchFamily="34" charset="-128"/>
              </a:rPr>
              <a:t>La terre était informe et vide: il y avait des ténèbres à la surface de l'abîme, et l'esprit de Dieu se mouvait au-dessus des eaux</a:t>
            </a:r>
            <a:r>
              <a:rPr lang="fr-FR" sz="4000" dirty="0" smtClean="0">
                <a:solidFill>
                  <a:schemeClr val="tx1"/>
                </a:solidFill>
                <a:latin typeface="Arial Unicode MS" pitchFamily="34" charset="-128"/>
                <a:ea typeface="Arial Unicode MS" pitchFamily="34" charset="-128"/>
                <a:cs typeface="Arial Unicode MS" pitchFamily="34" charset="-128"/>
              </a:rPr>
              <a:t>.</a:t>
            </a:r>
          </a:p>
          <a:p>
            <a:pPr algn="just"/>
            <a:r>
              <a:rPr lang="fr-FR" sz="4000" dirty="0" smtClean="0">
                <a:solidFill>
                  <a:schemeClr val="tx1"/>
                </a:solidFill>
                <a:latin typeface="Arial Unicode MS" pitchFamily="34" charset="-128"/>
                <a:ea typeface="Arial Unicode MS" pitchFamily="34" charset="-128"/>
                <a:cs typeface="Arial Unicode MS" pitchFamily="34" charset="-128"/>
              </a:rPr>
              <a:t>3 </a:t>
            </a:r>
            <a:r>
              <a:rPr lang="fr-FR" sz="4000" dirty="0" smtClean="0">
                <a:solidFill>
                  <a:schemeClr val="tx1"/>
                </a:solidFill>
                <a:latin typeface="Arial Unicode MS" pitchFamily="34" charset="-128"/>
                <a:ea typeface="Arial Unicode MS" pitchFamily="34" charset="-128"/>
                <a:cs typeface="Arial Unicode MS" pitchFamily="34" charset="-128"/>
              </a:rPr>
              <a:t>¶ Dieu dit: Que la lumière soit! Et la lumière fut.</a:t>
            </a:r>
            <a:endParaRPr lang="en-US" sz="4000" dirty="0" smtClean="0">
              <a:solidFill>
                <a:schemeClr val="tx1"/>
              </a:solidFill>
              <a:latin typeface="Arial Unicode MS" pitchFamily="34" charset="-128"/>
              <a:ea typeface="Arial Unicode MS" pitchFamily="34" charset="-128"/>
              <a:cs typeface="Arial Unicode MS" pitchFamily="34" charset="-128"/>
            </a:endParaRPr>
          </a:p>
          <a:p>
            <a:pPr algn="just"/>
            <a:endParaRPr lang="en-US" sz="28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3600" b="1" dirty="0" smtClean="0">
                <a:solidFill>
                  <a:schemeClr val="tx1"/>
                </a:solidFill>
                <a:latin typeface="Arial Unicode MS" pitchFamily="34" charset="-128"/>
                <a:ea typeface="Arial Unicode MS" pitchFamily="34" charset="-128"/>
                <a:cs typeface="Arial Unicode MS" pitchFamily="34" charset="-128"/>
              </a:rPr>
              <a:t>À </a:t>
            </a:r>
            <a:r>
              <a:rPr lang="fr-FR" sz="3600" b="1" dirty="0" smtClean="0">
                <a:solidFill>
                  <a:schemeClr val="tx1"/>
                </a:solidFill>
                <a:latin typeface="Arial Unicode MS" pitchFamily="34" charset="-128"/>
                <a:ea typeface="Arial Unicode MS" pitchFamily="34" charset="-128"/>
                <a:cs typeface="Arial Unicode MS" pitchFamily="34" charset="-128"/>
              </a:rPr>
              <a:t>quel moment la Bible nous présente-t-elle l’Esprit (ou le souffle) de Dieu ?</a:t>
            </a:r>
            <a:r>
              <a:rPr lang="fr-FR" sz="3600" dirty="0" smtClean="0">
                <a:solidFill>
                  <a:schemeClr val="tx1"/>
                </a:solidFill>
                <a:latin typeface="Arial Unicode MS" pitchFamily="34" charset="-128"/>
                <a:ea typeface="Arial Unicode MS" pitchFamily="34" charset="-128"/>
                <a:cs typeface="Arial Unicode MS" pitchFamily="34" charset="-128"/>
              </a:rPr>
              <a:t> </a:t>
            </a:r>
            <a:r>
              <a:rPr lang="en-US" sz="3600" b="1" dirty="0" smtClean="0">
                <a:solidFill>
                  <a:srgbClr val="FF0000"/>
                </a:solidFill>
                <a:latin typeface="Arial Unicode MS" pitchFamily="34" charset="-128"/>
                <a:ea typeface="Arial Unicode MS" pitchFamily="34" charset="-128"/>
                <a:cs typeface="Arial Unicode MS" pitchFamily="34" charset="-128"/>
              </a:rPr>
              <a:t>(Au commencement </a:t>
            </a:r>
            <a:r>
              <a:rPr lang="en-US" sz="3600" b="1" dirty="0" err="1" smtClean="0">
                <a:solidFill>
                  <a:srgbClr val="FF0000"/>
                </a:solidFill>
                <a:latin typeface="Arial Unicode MS" pitchFamily="34" charset="-128"/>
                <a:ea typeface="Arial Unicode MS" pitchFamily="34" charset="-128"/>
                <a:cs typeface="Arial Unicode MS" pitchFamily="34" charset="-128"/>
              </a:rPr>
              <a:t>même</a:t>
            </a:r>
            <a:r>
              <a:rPr lang="en-US" sz="3600" b="1" dirty="0" smtClean="0">
                <a:solidFill>
                  <a:srgbClr val="FF0000"/>
                </a:solidFill>
                <a:latin typeface="Arial Unicode MS" pitchFamily="34" charset="-128"/>
                <a:ea typeface="Arial Unicode MS" pitchFamily="34" charset="-128"/>
                <a:cs typeface="Arial Unicode MS" pitchFamily="34" charset="-128"/>
              </a:rPr>
              <a:t>.)</a:t>
            </a:r>
            <a:endParaRPr lang="en-US" sz="3600"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3600"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en-US" sz="3600" b="1" dirty="0" err="1" smtClean="0">
                <a:solidFill>
                  <a:srgbClr val="FF0000"/>
                </a:solidFill>
                <a:latin typeface="Arial Unicode MS" pitchFamily="34" charset="-128"/>
                <a:ea typeface="Arial Unicode MS" pitchFamily="34" charset="-128"/>
                <a:cs typeface="Arial Unicode MS" pitchFamily="34" charset="-128"/>
              </a:rPr>
              <a:t>Psaumes</a:t>
            </a:r>
            <a:r>
              <a:rPr lang="en-US" sz="3600" b="1" dirty="0" smtClean="0">
                <a:solidFill>
                  <a:srgbClr val="FF0000"/>
                </a:solidFill>
                <a:latin typeface="Arial Unicode MS" pitchFamily="34" charset="-128"/>
                <a:ea typeface="Arial Unicode MS" pitchFamily="34" charset="-128"/>
                <a:cs typeface="Arial Unicode MS" pitchFamily="34" charset="-128"/>
              </a:rPr>
              <a:t> </a:t>
            </a:r>
            <a:r>
              <a:rPr lang="en-US" sz="3600" b="1" dirty="0" smtClean="0">
                <a:solidFill>
                  <a:srgbClr val="FF0000"/>
                </a:solidFill>
                <a:latin typeface="Arial Unicode MS" pitchFamily="34" charset="-128"/>
                <a:ea typeface="Arial Unicode MS" pitchFamily="34" charset="-128"/>
                <a:cs typeface="Arial Unicode MS" pitchFamily="34" charset="-128"/>
              </a:rPr>
              <a:t>104:30</a:t>
            </a:r>
            <a:r>
              <a:rPr lang="en-US" sz="3600" dirty="0" smtClean="0">
                <a:solidFill>
                  <a:srgbClr val="FF0000"/>
                </a:solidFill>
                <a:latin typeface="Arial Unicode MS" pitchFamily="34" charset="-128"/>
                <a:ea typeface="Arial Unicode MS" pitchFamily="34" charset="-128"/>
                <a:cs typeface="Arial Unicode MS" pitchFamily="34" charset="-128"/>
              </a:rPr>
              <a:t>. </a:t>
            </a:r>
          </a:p>
          <a:p>
            <a:pPr lvl="0" algn="just"/>
            <a:r>
              <a:rPr lang="fr-FR" sz="3600" dirty="0" smtClean="0">
                <a:solidFill>
                  <a:schemeClr val="tx1"/>
                </a:solidFill>
                <a:latin typeface="Arial Unicode MS" pitchFamily="34" charset="-128"/>
                <a:ea typeface="Arial Unicode MS" pitchFamily="34" charset="-128"/>
                <a:cs typeface="Arial Unicode MS" pitchFamily="34" charset="-128"/>
              </a:rPr>
              <a:t>Ps 104:30 Tu envoies ton souffle: ils sont créés, Et tu renouvelles la face de la terre</a:t>
            </a:r>
            <a:r>
              <a:rPr lang="fr-FR" sz="3600" dirty="0" smtClean="0">
                <a:solidFill>
                  <a:schemeClr val="tx1"/>
                </a:solidFill>
                <a:latin typeface="Arial Unicode MS" pitchFamily="34" charset="-128"/>
                <a:ea typeface="Arial Unicode MS" pitchFamily="34" charset="-128"/>
                <a:cs typeface="Arial Unicode MS" pitchFamily="34" charset="-128"/>
              </a:rPr>
              <a:t>.</a:t>
            </a:r>
          </a:p>
          <a:p>
            <a:pPr lvl="0" algn="just"/>
            <a:r>
              <a:rPr lang="fr-FR" sz="3600" b="1" dirty="0" smtClean="0">
                <a:solidFill>
                  <a:schemeClr val="tx1"/>
                </a:solidFill>
                <a:latin typeface="Arial Unicode MS" pitchFamily="34" charset="-128"/>
                <a:ea typeface="Arial Unicode MS" pitchFamily="34" charset="-128"/>
                <a:cs typeface="Arial Unicode MS" pitchFamily="34" charset="-128"/>
              </a:rPr>
              <a:t>Ce </a:t>
            </a:r>
            <a:r>
              <a:rPr lang="fr-FR" sz="3600" b="1" dirty="0" smtClean="0">
                <a:solidFill>
                  <a:schemeClr val="tx1"/>
                </a:solidFill>
                <a:latin typeface="Arial Unicode MS" pitchFamily="34" charset="-128"/>
                <a:ea typeface="Arial Unicode MS" pitchFamily="34" charset="-128"/>
                <a:cs typeface="Arial Unicode MS" pitchFamily="34" charset="-128"/>
              </a:rPr>
              <a:t>texte et celui de Genèse 1 suggèrent-ils que l’Esprit de Dieu nous a créés </a:t>
            </a:r>
            <a:r>
              <a:rPr lang="fr-FR" sz="3600" dirty="0" smtClean="0">
                <a:solidFill>
                  <a:schemeClr val="tx1"/>
                </a:solidFill>
                <a:latin typeface="Arial Unicode MS" pitchFamily="34" charset="-128"/>
                <a:ea typeface="Arial Unicode MS" pitchFamily="34" charset="-128"/>
                <a:cs typeface="Arial Unicode MS" pitchFamily="34" charset="-128"/>
              </a:rPr>
              <a:t>? </a:t>
            </a:r>
            <a:r>
              <a:rPr lang="en-US" sz="3600" b="1" dirty="0" smtClean="0">
                <a:solidFill>
                  <a:schemeClr val="tx1"/>
                </a:solidFill>
                <a:latin typeface="Arial Unicode MS" pitchFamily="34" charset="-128"/>
                <a:ea typeface="Arial Unicode MS" pitchFamily="34" charset="-128"/>
                <a:cs typeface="Arial Unicode MS" pitchFamily="34" charset="-128"/>
              </a:rPr>
              <a:t>(</a:t>
            </a:r>
            <a:r>
              <a:rPr lang="en-US" sz="3600" b="1" dirty="0" err="1" smtClean="0">
                <a:solidFill>
                  <a:srgbClr val="FF0000"/>
                </a:solidFill>
                <a:latin typeface="Arial Unicode MS" pitchFamily="34" charset="-128"/>
                <a:ea typeface="Arial Unicode MS" pitchFamily="34" charset="-128"/>
                <a:cs typeface="Arial Unicode MS" pitchFamily="34" charset="-128"/>
              </a:rPr>
              <a:t>Oui</a:t>
            </a:r>
            <a:r>
              <a:rPr lang="en-US" sz="3600" b="1" dirty="0" smtClean="0">
                <a:solidFill>
                  <a:srgbClr val="FF0000"/>
                </a:solidFill>
                <a:latin typeface="Arial Unicode MS" pitchFamily="34" charset="-128"/>
                <a:ea typeface="Arial Unicode MS" pitchFamily="34" charset="-128"/>
                <a:cs typeface="Arial Unicode MS" pitchFamily="34" charset="-128"/>
              </a:rPr>
              <a:t>.)</a:t>
            </a:r>
            <a:endParaRPr lang="en-US" sz="3600"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28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en-US" b="1" dirty="0" smtClean="0">
                <a:solidFill>
                  <a:srgbClr val="FF0000"/>
                </a:solidFill>
                <a:latin typeface="Arial Unicode MS" pitchFamily="34" charset="-128"/>
                <a:ea typeface="Arial Unicode MS" pitchFamily="34" charset="-128"/>
                <a:cs typeface="Arial Unicode MS" pitchFamily="34" charset="-128"/>
              </a:rPr>
              <a:t>Jean </a:t>
            </a:r>
            <a:r>
              <a:rPr lang="en-US" b="1" dirty="0" smtClean="0">
                <a:solidFill>
                  <a:srgbClr val="FF0000"/>
                </a:solidFill>
                <a:latin typeface="Arial Unicode MS" pitchFamily="34" charset="-128"/>
                <a:ea typeface="Arial Unicode MS" pitchFamily="34" charset="-128"/>
                <a:cs typeface="Arial Unicode MS" pitchFamily="34" charset="-128"/>
              </a:rPr>
              <a:t>1:1-3. </a:t>
            </a:r>
            <a:endParaRPr lang="en-US" sz="2800" dirty="0" smtClean="0">
              <a:solidFill>
                <a:srgbClr val="FF0000"/>
              </a:solidFill>
              <a:latin typeface="Arial Unicode MS" pitchFamily="34" charset="-128"/>
              <a:ea typeface="Arial Unicode MS" pitchFamily="34" charset="-128"/>
              <a:cs typeface="Arial Unicode MS" pitchFamily="34" charset="-128"/>
            </a:endParaRPr>
          </a:p>
          <a:p>
            <a:pPr algn="just"/>
            <a:r>
              <a:rPr lang="fr-FR" dirty="0" smtClean="0">
                <a:solidFill>
                  <a:schemeClr val="tx1"/>
                </a:solidFill>
                <a:latin typeface="Arial Unicode MS" pitchFamily="34" charset="-128"/>
                <a:ea typeface="Arial Unicode MS" pitchFamily="34" charset="-128"/>
                <a:cs typeface="Arial Unicode MS" pitchFamily="34" charset="-128"/>
              </a:rPr>
              <a:t>1 </a:t>
            </a:r>
            <a:r>
              <a:rPr lang="fr-FR" dirty="0" smtClean="0">
                <a:solidFill>
                  <a:schemeClr val="tx1"/>
                </a:solidFill>
                <a:latin typeface="Arial Unicode MS" pitchFamily="34" charset="-128"/>
                <a:ea typeface="Arial Unicode MS" pitchFamily="34" charset="-128"/>
                <a:cs typeface="Arial Unicode MS" pitchFamily="34" charset="-128"/>
              </a:rPr>
              <a:t>¶ Au commencement était la Parole, et la Parole était avec Dieu, et la Parole était Dieu</a:t>
            </a:r>
            <a:r>
              <a:rPr lang="fr-FR" dirty="0" smtClean="0">
                <a:solidFill>
                  <a:schemeClr val="tx1"/>
                </a:solidFill>
                <a:latin typeface="Arial Unicode MS" pitchFamily="34" charset="-128"/>
                <a:ea typeface="Arial Unicode MS" pitchFamily="34" charset="-128"/>
                <a:cs typeface="Arial Unicode MS" pitchFamily="34" charset="-128"/>
              </a:rPr>
              <a:t>. 2 </a:t>
            </a:r>
            <a:r>
              <a:rPr lang="fr-FR" dirty="0" smtClean="0">
                <a:solidFill>
                  <a:schemeClr val="tx1"/>
                </a:solidFill>
                <a:latin typeface="Arial Unicode MS" pitchFamily="34" charset="-128"/>
                <a:ea typeface="Arial Unicode MS" pitchFamily="34" charset="-128"/>
                <a:cs typeface="Arial Unicode MS" pitchFamily="34" charset="-128"/>
              </a:rPr>
              <a:t>Elle était au commencement avec Dieu. 3 Toutes choses ont été faites par elle, et rien de ce qui a été fait n'a été fait sans elle.</a:t>
            </a:r>
            <a:endParaRPr lang="en-US" sz="2800" dirty="0" smtClean="0">
              <a:solidFill>
                <a:schemeClr val="tx1"/>
              </a:solidFill>
              <a:latin typeface="Arial Unicode MS" pitchFamily="34" charset="-128"/>
              <a:ea typeface="Arial Unicode MS" pitchFamily="34" charset="-128"/>
              <a:cs typeface="Arial Unicode MS" pitchFamily="34" charset="-128"/>
            </a:endParaRPr>
          </a:p>
          <a:p>
            <a:pPr lvl="0" algn="just"/>
            <a:r>
              <a:rPr lang="fr-FR" b="1" dirty="0" smtClean="0">
                <a:solidFill>
                  <a:schemeClr val="tx1"/>
                </a:solidFill>
                <a:latin typeface="Arial Unicode MS" pitchFamily="34" charset="-128"/>
                <a:ea typeface="Arial Unicode MS" pitchFamily="34" charset="-128"/>
                <a:cs typeface="Arial Unicode MS" pitchFamily="34" charset="-128"/>
              </a:rPr>
              <a:t>D’après ces versets, qui nous a créés ?</a:t>
            </a:r>
            <a:r>
              <a:rPr lang="fr-FR" dirty="0" smtClean="0">
                <a:solidFill>
                  <a:schemeClr val="tx1"/>
                </a:solidFill>
                <a:latin typeface="Arial Unicode MS" pitchFamily="34" charset="-128"/>
                <a:ea typeface="Arial Unicode MS" pitchFamily="34" charset="-128"/>
                <a:cs typeface="Arial Unicode MS" pitchFamily="34" charset="-128"/>
              </a:rPr>
              <a:t> </a:t>
            </a:r>
            <a:r>
              <a:rPr lang="en-US" b="1" dirty="0" smtClean="0">
                <a:solidFill>
                  <a:schemeClr val="tx1"/>
                </a:solidFill>
                <a:latin typeface="Arial Unicode MS" pitchFamily="34" charset="-128"/>
                <a:ea typeface="Arial Unicode MS" pitchFamily="34" charset="-128"/>
                <a:cs typeface="Arial Unicode MS" pitchFamily="34" charset="-128"/>
              </a:rPr>
              <a:t>(</a:t>
            </a:r>
            <a:r>
              <a:rPr lang="en-US" b="1" dirty="0" smtClean="0">
                <a:solidFill>
                  <a:srgbClr val="FF0000"/>
                </a:solidFill>
                <a:latin typeface="Arial Unicode MS" pitchFamily="34" charset="-128"/>
                <a:ea typeface="Arial Unicode MS" pitchFamily="34" charset="-128"/>
                <a:cs typeface="Arial Unicode MS" pitchFamily="34" charset="-128"/>
              </a:rPr>
              <a:t>La Parole.)</a:t>
            </a:r>
            <a:endParaRPr lang="en-US" sz="2800"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en-US" dirty="0" smtClean="0">
                <a:solidFill>
                  <a:schemeClr val="tx1"/>
                </a:solidFill>
                <a:latin typeface="Arial Unicode MS" pitchFamily="34" charset="-128"/>
                <a:ea typeface="Arial Unicode MS" pitchFamily="34" charset="-128"/>
                <a:cs typeface="Arial Unicode MS" pitchFamily="34" charset="-128"/>
              </a:rPr>
              <a:t> </a:t>
            </a:r>
            <a:endParaRPr lang="en-US" sz="2800" dirty="0" smtClean="0">
              <a:solidFill>
                <a:schemeClr val="tx1"/>
              </a:solidFill>
              <a:latin typeface="Arial Unicode MS" pitchFamily="34" charset="-128"/>
              <a:ea typeface="Arial Unicode MS" pitchFamily="34" charset="-128"/>
              <a:cs typeface="Arial Unicode MS" pitchFamily="34" charset="-128"/>
            </a:endParaRPr>
          </a:p>
          <a:p>
            <a:pPr lvl="0" algn="just"/>
            <a:r>
              <a:rPr lang="en-US" b="1" dirty="0" smtClean="0">
                <a:solidFill>
                  <a:schemeClr val="tx1"/>
                </a:solidFill>
                <a:latin typeface="Arial Unicode MS" pitchFamily="34" charset="-128"/>
                <a:ea typeface="Arial Unicode MS" pitchFamily="34" charset="-128"/>
                <a:cs typeface="Arial Unicode MS" pitchFamily="34" charset="-128"/>
              </a:rPr>
              <a:t>Qui </a:t>
            </a:r>
            <a:r>
              <a:rPr lang="en-US" b="1" dirty="0" err="1" smtClean="0">
                <a:solidFill>
                  <a:schemeClr val="tx1"/>
                </a:solidFill>
                <a:latin typeface="Arial Unicode MS" pitchFamily="34" charset="-128"/>
                <a:ea typeface="Arial Unicode MS" pitchFamily="34" charset="-128"/>
                <a:cs typeface="Arial Unicode MS" pitchFamily="34" charset="-128"/>
              </a:rPr>
              <a:t>est</a:t>
            </a:r>
            <a:r>
              <a:rPr lang="en-US" b="1" dirty="0" smtClean="0">
                <a:solidFill>
                  <a:schemeClr val="tx1"/>
                </a:solidFill>
                <a:latin typeface="Arial Unicode MS" pitchFamily="34" charset="-128"/>
                <a:ea typeface="Arial Unicode MS" pitchFamily="34" charset="-128"/>
                <a:cs typeface="Arial Unicode MS" pitchFamily="34" charset="-128"/>
              </a:rPr>
              <a:t> la Parole ? </a:t>
            </a:r>
            <a:endParaRPr lang="en-US" sz="2800" dirty="0" smtClean="0">
              <a:solidFill>
                <a:schemeClr val="tx1"/>
              </a:solidFill>
              <a:latin typeface="Arial Unicode MS" pitchFamily="34" charset="-128"/>
              <a:ea typeface="Arial Unicode MS" pitchFamily="34" charset="-128"/>
              <a:cs typeface="Arial Unicode MS" pitchFamily="34" charset="-128"/>
            </a:endParaRPr>
          </a:p>
          <a:p>
            <a:pPr algn="just"/>
            <a:r>
              <a:rPr lang="fr-FR" b="1" dirty="0" smtClean="0">
                <a:solidFill>
                  <a:srgbClr val="FF0000"/>
                </a:solidFill>
                <a:latin typeface="Arial Unicode MS" pitchFamily="34" charset="-128"/>
                <a:ea typeface="Arial Unicode MS" pitchFamily="34" charset="-128"/>
                <a:cs typeface="Arial Unicode MS" pitchFamily="34" charset="-128"/>
              </a:rPr>
              <a:t>Jean </a:t>
            </a:r>
            <a:r>
              <a:rPr lang="fr-FR" b="1" dirty="0" smtClean="0">
                <a:solidFill>
                  <a:srgbClr val="FF0000"/>
                </a:solidFill>
                <a:latin typeface="Arial Unicode MS" pitchFamily="34" charset="-128"/>
                <a:ea typeface="Arial Unicode MS" pitchFamily="34" charset="-128"/>
                <a:cs typeface="Arial Unicode MS" pitchFamily="34" charset="-128"/>
              </a:rPr>
              <a:t>1:14</a:t>
            </a:r>
            <a:r>
              <a:rPr lang="fr-FR" dirty="0" smtClean="0">
                <a:solidFill>
                  <a:schemeClr val="tx1"/>
                </a:solidFill>
                <a:latin typeface="Arial Unicode MS" pitchFamily="34" charset="-128"/>
                <a:ea typeface="Arial Unicode MS" pitchFamily="34" charset="-128"/>
                <a:cs typeface="Arial Unicode MS" pitchFamily="34" charset="-128"/>
              </a:rPr>
              <a:t>.  Et la parole a été faite chair, et elle a habité parmi nous, pleine de grâce et de vérité; et nous avons contemplé sa gloire, une gloire comme la gloire du Fils unique venu du Père. </a:t>
            </a:r>
            <a:endParaRPr lang="en-US" sz="2800" dirty="0" smtClean="0">
              <a:solidFill>
                <a:schemeClr val="tx1"/>
              </a:solidFill>
              <a:latin typeface="Arial Unicode MS" pitchFamily="34" charset="-128"/>
              <a:ea typeface="Arial Unicode MS" pitchFamily="34" charset="-128"/>
              <a:cs typeface="Arial Unicode MS" pitchFamily="34" charset="-128"/>
            </a:endParaRPr>
          </a:p>
          <a:p>
            <a:pPr lvl="0" algn="just"/>
            <a:r>
              <a:rPr lang="fr-FR" b="1" dirty="0" smtClean="0">
                <a:solidFill>
                  <a:srgbClr val="FF0000"/>
                </a:solidFill>
                <a:latin typeface="Arial Unicode MS" pitchFamily="34" charset="-128"/>
                <a:ea typeface="Arial Unicode MS" pitchFamily="34" charset="-128"/>
                <a:cs typeface="Arial Unicode MS" pitchFamily="34" charset="-128"/>
              </a:rPr>
              <a:t>Ce chapitre de Jean nous fait comprendre que Jésus est la Parole</a:t>
            </a:r>
            <a:r>
              <a:rPr lang="fr-FR" b="1" dirty="0" smtClean="0">
                <a:solidFill>
                  <a:srgbClr val="FF0000"/>
                </a:solidFill>
                <a:latin typeface="Arial Unicode MS" pitchFamily="34" charset="-128"/>
                <a:ea typeface="Arial Unicode MS" pitchFamily="34" charset="-128"/>
                <a:cs typeface="Arial Unicode MS" pitchFamily="34" charset="-128"/>
              </a:rPr>
              <a:t>.</a:t>
            </a:r>
            <a:endParaRPr lang="en-US" sz="2800"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28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400" b="1" dirty="0" smtClean="0">
                <a:solidFill>
                  <a:schemeClr val="tx1"/>
                </a:solidFill>
                <a:latin typeface="Arial Unicode MS" pitchFamily="34" charset="-128"/>
                <a:ea typeface="Arial Unicode MS" pitchFamily="34" charset="-128"/>
                <a:cs typeface="Arial Unicode MS" pitchFamily="34" charset="-128"/>
              </a:rPr>
              <a:t>Ces </a:t>
            </a:r>
            <a:r>
              <a:rPr lang="fr-FR" sz="4400" b="1" dirty="0" smtClean="0">
                <a:solidFill>
                  <a:schemeClr val="tx1"/>
                </a:solidFill>
                <a:latin typeface="Arial Unicode MS" pitchFamily="34" charset="-128"/>
                <a:ea typeface="Arial Unicode MS" pitchFamily="34" charset="-128"/>
                <a:cs typeface="Arial Unicode MS" pitchFamily="34" charset="-128"/>
              </a:rPr>
              <a:t>textes se contredisent-ils ? </a:t>
            </a:r>
            <a:endParaRPr lang="en-US" sz="4400" dirty="0" smtClean="0">
              <a:solidFill>
                <a:schemeClr val="tx1"/>
              </a:solidFill>
              <a:latin typeface="Arial Unicode MS" pitchFamily="34" charset="-128"/>
              <a:ea typeface="Arial Unicode MS" pitchFamily="34" charset="-128"/>
              <a:cs typeface="Arial Unicode MS" pitchFamily="34" charset="-128"/>
            </a:endParaRPr>
          </a:p>
          <a:p>
            <a:pPr lvl="1" algn="just"/>
            <a:r>
              <a:rPr lang="fr-FR" sz="4400" dirty="0" smtClean="0">
                <a:solidFill>
                  <a:schemeClr val="tx1"/>
                </a:solidFill>
                <a:latin typeface="Arial Unicode MS" pitchFamily="34" charset="-128"/>
                <a:ea typeface="Arial Unicode MS" pitchFamily="34" charset="-128"/>
                <a:cs typeface="Arial Unicode MS" pitchFamily="34" charset="-128"/>
              </a:rPr>
              <a:t>Certains textes disent que l’Esprit de Dieu nous a créés, </a:t>
            </a:r>
            <a:endParaRPr lang="en-US" sz="4400" dirty="0" smtClean="0">
              <a:solidFill>
                <a:schemeClr val="tx1"/>
              </a:solidFill>
              <a:latin typeface="Arial Unicode MS" pitchFamily="34" charset="-128"/>
              <a:ea typeface="Arial Unicode MS" pitchFamily="34" charset="-128"/>
              <a:cs typeface="Arial Unicode MS" pitchFamily="34" charset="-128"/>
            </a:endParaRPr>
          </a:p>
          <a:p>
            <a:pPr lvl="1" algn="just"/>
            <a:r>
              <a:rPr lang="fr-FR" sz="4400" dirty="0" smtClean="0">
                <a:solidFill>
                  <a:schemeClr val="tx1"/>
                </a:solidFill>
                <a:latin typeface="Arial Unicode MS" pitchFamily="34" charset="-128"/>
                <a:ea typeface="Arial Unicode MS" pitchFamily="34" charset="-128"/>
                <a:cs typeface="Arial Unicode MS" pitchFamily="34" charset="-128"/>
              </a:rPr>
              <a:t>d’autres disent que Jésus nous a créés. </a:t>
            </a:r>
            <a:endParaRPr lang="en-US" sz="4400" dirty="0" smtClean="0">
              <a:solidFill>
                <a:schemeClr val="tx1"/>
              </a:solidFill>
              <a:latin typeface="Arial Unicode MS" pitchFamily="34" charset="-128"/>
              <a:ea typeface="Arial Unicode MS" pitchFamily="34" charset="-128"/>
              <a:cs typeface="Arial Unicode MS" pitchFamily="34" charset="-128"/>
            </a:endParaRPr>
          </a:p>
          <a:p>
            <a:pPr lvl="1" algn="just"/>
            <a:r>
              <a:rPr lang="en-US" sz="4400" b="1" dirty="0" smtClean="0">
                <a:solidFill>
                  <a:schemeClr val="tx1"/>
                </a:solidFill>
                <a:latin typeface="Arial Unicode MS" pitchFamily="34" charset="-128"/>
                <a:ea typeface="Arial Unicode MS" pitchFamily="34" charset="-128"/>
                <a:cs typeface="Arial Unicode MS" pitchFamily="34" charset="-128"/>
              </a:rPr>
              <a:t>Comment </a:t>
            </a:r>
            <a:r>
              <a:rPr lang="en-US" sz="4400" b="1" dirty="0" err="1" smtClean="0">
                <a:solidFill>
                  <a:schemeClr val="tx1"/>
                </a:solidFill>
                <a:latin typeface="Arial Unicode MS" pitchFamily="34" charset="-128"/>
                <a:ea typeface="Arial Unicode MS" pitchFamily="34" charset="-128"/>
                <a:cs typeface="Arial Unicode MS" pitchFamily="34" charset="-128"/>
              </a:rPr>
              <a:t>expliquez-vous</a:t>
            </a:r>
            <a:r>
              <a:rPr lang="en-US" sz="4400" b="1" dirty="0" smtClean="0">
                <a:solidFill>
                  <a:schemeClr val="tx1"/>
                </a:solidFill>
                <a:latin typeface="Arial Unicode MS" pitchFamily="34" charset="-128"/>
                <a:ea typeface="Arial Unicode MS" pitchFamily="34" charset="-128"/>
                <a:cs typeface="Arial Unicode MS" pitchFamily="34" charset="-128"/>
              </a:rPr>
              <a:t> </a:t>
            </a:r>
            <a:r>
              <a:rPr lang="en-US" sz="4400" b="1" dirty="0" err="1" smtClean="0">
                <a:solidFill>
                  <a:schemeClr val="tx1"/>
                </a:solidFill>
                <a:latin typeface="Arial Unicode MS" pitchFamily="34" charset="-128"/>
                <a:ea typeface="Arial Unicode MS" pitchFamily="34" charset="-128"/>
                <a:cs typeface="Arial Unicode MS" pitchFamily="34" charset="-128"/>
              </a:rPr>
              <a:t>cela</a:t>
            </a:r>
            <a:r>
              <a:rPr lang="en-US" sz="4400" b="1" dirty="0" smtClean="0">
                <a:solidFill>
                  <a:schemeClr val="tx1"/>
                </a:solidFill>
                <a:latin typeface="Arial Unicode MS" pitchFamily="34" charset="-128"/>
                <a:ea typeface="Arial Unicode MS" pitchFamily="34" charset="-128"/>
                <a:cs typeface="Arial Unicode MS" pitchFamily="34" charset="-128"/>
              </a:rPr>
              <a:t> ? </a:t>
            </a:r>
            <a:endParaRPr lang="en-US" sz="4400" dirty="0" smtClean="0">
              <a:solidFill>
                <a:schemeClr val="tx1"/>
              </a:solidFill>
              <a:latin typeface="Arial Unicode MS" pitchFamily="34" charset="-128"/>
              <a:ea typeface="Arial Unicode MS" pitchFamily="34" charset="-128"/>
              <a:cs typeface="Arial Unicode MS" pitchFamily="34" charset="-128"/>
            </a:endParaRPr>
          </a:p>
          <a:p>
            <a:pPr lvl="1" algn="ctr"/>
            <a:r>
              <a:rPr lang="en-US" sz="4400" dirty="0" smtClean="0">
                <a:solidFill>
                  <a:srgbClr val="FF0000"/>
                </a:solidFill>
                <a:latin typeface="Arial Unicode MS" pitchFamily="34" charset="-128"/>
                <a:ea typeface="Arial Unicode MS" pitchFamily="34" charset="-128"/>
                <a:cs typeface="Arial Unicode MS" pitchFamily="34" charset="-128"/>
              </a:rPr>
              <a:t>(</a:t>
            </a:r>
            <a:r>
              <a:rPr lang="en-US" sz="4400" dirty="0" err="1" smtClean="0">
                <a:solidFill>
                  <a:srgbClr val="FF0000"/>
                </a:solidFill>
                <a:latin typeface="Arial Unicode MS" pitchFamily="34" charset="-128"/>
                <a:ea typeface="Arial Unicode MS" pitchFamily="34" charset="-128"/>
                <a:cs typeface="Arial Unicode MS" pitchFamily="34" charset="-128"/>
              </a:rPr>
              <a:t>Lisez</a:t>
            </a:r>
            <a:r>
              <a:rPr lang="en-US" sz="4400" dirty="0" smtClean="0">
                <a:solidFill>
                  <a:srgbClr val="FF0000"/>
                </a:solidFill>
                <a:latin typeface="Arial Unicode MS" pitchFamily="34" charset="-128"/>
                <a:ea typeface="Arial Unicode MS" pitchFamily="34" charset="-128"/>
                <a:cs typeface="Arial Unicode MS" pitchFamily="34" charset="-128"/>
              </a:rPr>
              <a:t> </a:t>
            </a:r>
            <a:r>
              <a:rPr lang="en-US" sz="4400" dirty="0" err="1" smtClean="0">
                <a:solidFill>
                  <a:srgbClr val="FF0000"/>
                </a:solidFill>
                <a:latin typeface="Arial Unicode MS" pitchFamily="34" charset="-128"/>
                <a:ea typeface="Arial Unicode MS" pitchFamily="34" charset="-128"/>
                <a:cs typeface="Arial Unicode MS" pitchFamily="34" charset="-128"/>
              </a:rPr>
              <a:t>Genèse</a:t>
            </a:r>
            <a:r>
              <a:rPr lang="en-US" sz="4400" dirty="0" smtClean="0">
                <a:solidFill>
                  <a:srgbClr val="FF0000"/>
                </a:solidFill>
                <a:latin typeface="Arial Unicode MS" pitchFamily="34" charset="-128"/>
                <a:ea typeface="Arial Unicode MS" pitchFamily="34" charset="-128"/>
                <a:cs typeface="Arial Unicode MS" pitchFamily="34" charset="-128"/>
              </a:rPr>
              <a:t> 1:26.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3600" dirty="0" smtClean="0">
                <a:solidFill>
                  <a:srgbClr val="FF0000"/>
                </a:solidFill>
                <a:latin typeface="Arial Unicode MS" pitchFamily="34" charset="-128"/>
                <a:ea typeface="Arial Unicode MS" pitchFamily="34" charset="-128"/>
                <a:cs typeface="Arial Unicode MS" pitchFamily="34" charset="-128"/>
              </a:rPr>
              <a:t>Ge </a:t>
            </a:r>
            <a:r>
              <a:rPr lang="fr-FR" sz="3600" dirty="0" smtClean="0">
                <a:solidFill>
                  <a:srgbClr val="FF0000"/>
                </a:solidFill>
                <a:latin typeface="Arial Unicode MS" pitchFamily="34" charset="-128"/>
                <a:ea typeface="Arial Unicode MS" pitchFamily="34" charset="-128"/>
                <a:cs typeface="Arial Unicode MS" pitchFamily="34" charset="-128"/>
              </a:rPr>
              <a:t>1:26 </a:t>
            </a:r>
            <a:r>
              <a:rPr lang="fr-FR" sz="3600" dirty="0" smtClean="0">
                <a:solidFill>
                  <a:schemeClr val="tx1"/>
                </a:solidFill>
                <a:latin typeface="Arial Unicode MS" pitchFamily="34" charset="-128"/>
                <a:ea typeface="Arial Unicode MS" pitchFamily="34" charset="-128"/>
                <a:cs typeface="Arial Unicode MS" pitchFamily="34" charset="-128"/>
              </a:rPr>
              <a:t>¶ Puis Dieu dit: </a:t>
            </a:r>
            <a:r>
              <a:rPr lang="fr-FR" sz="3600" u="sng" dirty="0" smtClean="0">
                <a:solidFill>
                  <a:schemeClr val="tx1"/>
                </a:solidFill>
                <a:latin typeface="Arial Unicode MS" pitchFamily="34" charset="-128"/>
                <a:ea typeface="Arial Unicode MS" pitchFamily="34" charset="-128"/>
                <a:cs typeface="Arial Unicode MS" pitchFamily="34" charset="-128"/>
              </a:rPr>
              <a:t>Faisons</a:t>
            </a:r>
            <a:r>
              <a:rPr lang="fr-FR" sz="3600" dirty="0" smtClean="0">
                <a:solidFill>
                  <a:schemeClr val="tx1"/>
                </a:solidFill>
                <a:latin typeface="Arial Unicode MS" pitchFamily="34" charset="-128"/>
                <a:ea typeface="Arial Unicode MS" pitchFamily="34" charset="-128"/>
                <a:cs typeface="Arial Unicode MS" pitchFamily="34" charset="-128"/>
              </a:rPr>
              <a:t> l'homme à notre image, selon notre ressemblance, et qu'il domine sur les poissons de la mer, sur les oiseaux du ciel, sur le bétail, sur toute la terre, et sur tous les reptiles qui rampent sur la terre.</a:t>
            </a:r>
            <a:endParaRPr lang="en-US" sz="3600" dirty="0" smtClean="0">
              <a:solidFill>
                <a:schemeClr val="tx1"/>
              </a:solidFill>
              <a:latin typeface="Arial Unicode MS" pitchFamily="34" charset="-128"/>
              <a:ea typeface="Arial Unicode MS" pitchFamily="34" charset="-128"/>
              <a:cs typeface="Arial Unicode MS" pitchFamily="34" charset="-128"/>
            </a:endParaRPr>
          </a:p>
          <a:p>
            <a:pPr lvl="0" algn="just"/>
            <a:r>
              <a:rPr lang="fr-FR" sz="3600" dirty="0" smtClean="0">
                <a:solidFill>
                  <a:srgbClr val="FF0000"/>
                </a:solidFill>
                <a:latin typeface="Arial Unicode MS" pitchFamily="34" charset="-128"/>
                <a:ea typeface="Arial Unicode MS" pitchFamily="34" charset="-128"/>
                <a:cs typeface="Arial Unicode MS" pitchFamily="34" charset="-128"/>
              </a:rPr>
              <a:t>Dieu utilise le pluriel quand il dit qu’il va faire l’homme à son image. </a:t>
            </a:r>
            <a:endParaRPr lang="en-US" sz="3600"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3600" dirty="0" smtClean="0">
                <a:solidFill>
                  <a:schemeClr val="tx1"/>
                </a:solidFill>
                <a:latin typeface="Arial Unicode MS" pitchFamily="34" charset="-128"/>
                <a:ea typeface="Arial Unicode MS" pitchFamily="34" charset="-128"/>
                <a:cs typeface="Arial Unicode MS" pitchFamily="34" charset="-128"/>
              </a:rPr>
              <a:t>Au tout début de la Bible, il nous est présenté cette idée de la nature "</a:t>
            </a:r>
            <a:r>
              <a:rPr lang="fr-FR" sz="3600" b="1" u="sng" dirty="0" smtClean="0">
                <a:solidFill>
                  <a:srgbClr val="FF0000"/>
                </a:solidFill>
                <a:latin typeface="Arial Unicode MS" pitchFamily="34" charset="-128"/>
                <a:ea typeface="Arial Unicode MS" pitchFamily="34" charset="-128"/>
                <a:cs typeface="Arial Unicode MS" pitchFamily="34" charset="-128"/>
              </a:rPr>
              <a:t>plurielle</a:t>
            </a:r>
            <a:r>
              <a:rPr lang="fr-FR" sz="3600" dirty="0" smtClean="0">
                <a:solidFill>
                  <a:schemeClr val="tx1"/>
                </a:solidFill>
                <a:latin typeface="Arial Unicode MS" pitchFamily="34" charset="-128"/>
                <a:ea typeface="Arial Unicode MS" pitchFamily="34" charset="-128"/>
                <a:cs typeface="Arial Unicode MS" pitchFamily="34" charset="-128"/>
              </a:rPr>
              <a:t>" de notre Dieu Vivant</a:t>
            </a:r>
            <a:r>
              <a:rPr lang="fr-FR" sz="3600" dirty="0" smtClean="0">
                <a:solidFill>
                  <a:schemeClr val="tx1"/>
                </a:solidFill>
                <a:latin typeface="Arial Unicode MS" pitchFamily="34" charset="-128"/>
                <a:ea typeface="Arial Unicode MS" pitchFamily="34" charset="-128"/>
                <a:cs typeface="Arial Unicode MS" pitchFamily="34" charset="-128"/>
              </a:rPr>
              <a:t>.)</a:t>
            </a:r>
            <a:endParaRPr lang="en-US" sz="36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dirty="0" err="1" smtClean="0">
                <a:solidFill>
                  <a:srgbClr val="FF0000"/>
                </a:solidFill>
                <a:latin typeface="Arial Unicode MS" pitchFamily="34" charset="-128"/>
                <a:ea typeface="Arial Unicode MS" pitchFamily="34" charset="-128"/>
                <a:cs typeface="Arial Unicode MS" pitchFamily="34" charset="-128"/>
              </a:rPr>
              <a:t>Esaïe</a:t>
            </a:r>
            <a:r>
              <a:rPr lang="fr-FR" dirty="0" smtClean="0">
                <a:solidFill>
                  <a:srgbClr val="FF0000"/>
                </a:solidFill>
                <a:latin typeface="Arial Unicode MS" pitchFamily="34" charset="-128"/>
                <a:ea typeface="Arial Unicode MS" pitchFamily="34" charset="-128"/>
                <a:cs typeface="Arial Unicode MS" pitchFamily="34" charset="-128"/>
              </a:rPr>
              <a:t> </a:t>
            </a:r>
            <a:r>
              <a:rPr lang="fr-FR" dirty="0" smtClean="0">
                <a:solidFill>
                  <a:srgbClr val="FF0000"/>
                </a:solidFill>
                <a:latin typeface="Arial Unicode MS" pitchFamily="34" charset="-128"/>
                <a:ea typeface="Arial Unicode MS" pitchFamily="34" charset="-128"/>
                <a:cs typeface="Arial Unicode MS" pitchFamily="34" charset="-128"/>
              </a:rPr>
              <a:t>6:3 </a:t>
            </a:r>
            <a:r>
              <a:rPr lang="fr-FR" dirty="0" smtClean="0">
                <a:solidFill>
                  <a:schemeClr val="tx1"/>
                </a:solidFill>
                <a:latin typeface="Arial Unicode MS" pitchFamily="34" charset="-128"/>
                <a:ea typeface="Arial Unicode MS" pitchFamily="34" charset="-128"/>
                <a:cs typeface="Arial Unicode MS" pitchFamily="34" charset="-128"/>
              </a:rPr>
              <a:t>Ils criaient l'un à l'autre, et disaient: Saint, saint, saint est l'Éternel des armées! toute la terre est pleine de sa gloire!</a:t>
            </a:r>
            <a:endParaRPr lang="en-US" sz="2800" dirty="0" smtClean="0">
              <a:solidFill>
                <a:schemeClr val="tx1"/>
              </a:solidFill>
              <a:latin typeface="Arial Unicode MS" pitchFamily="34" charset="-128"/>
              <a:ea typeface="Arial Unicode MS" pitchFamily="34" charset="-128"/>
              <a:cs typeface="Arial Unicode MS" pitchFamily="34" charset="-128"/>
            </a:endParaRPr>
          </a:p>
          <a:p>
            <a:pPr algn="just"/>
            <a:r>
              <a:rPr lang="fr-FR" dirty="0" smtClean="0">
                <a:solidFill>
                  <a:srgbClr val="FF0000"/>
                </a:solidFill>
                <a:latin typeface="Arial Unicode MS" pitchFamily="34" charset="-128"/>
                <a:ea typeface="Arial Unicode MS" pitchFamily="34" charset="-128"/>
                <a:cs typeface="Arial Unicode MS" pitchFamily="34" charset="-128"/>
              </a:rPr>
              <a:t>Apocalypse </a:t>
            </a:r>
            <a:r>
              <a:rPr lang="fr-FR" dirty="0" smtClean="0">
                <a:solidFill>
                  <a:srgbClr val="FF0000"/>
                </a:solidFill>
                <a:latin typeface="Arial Unicode MS" pitchFamily="34" charset="-128"/>
                <a:ea typeface="Arial Unicode MS" pitchFamily="34" charset="-128"/>
                <a:cs typeface="Arial Unicode MS" pitchFamily="34" charset="-128"/>
              </a:rPr>
              <a:t>4:8 </a:t>
            </a:r>
            <a:r>
              <a:rPr lang="fr-FR" dirty="0" smtClean="0">
                <a:solidFill>
                  <a:schemeClr val="tx1"/>
                </a:solidFill>
                <a:latin typeface="Arial Unicode MS" pitchFamily="34" charset="-128"/>
                <a:ea typeface="Arial Unicode MS" pitchFamily="34" charset="-128"/>
                <a:cs typeface="Arial Unicode MS" pitchFamily="34" charset="-128"/>
              </a:rPr>
              <a:t>¶ Les quatre êtres vivants ont chacun six ailes, et ils sont remplis d'yeux tout autour et au dedans. Ils ne cessent de dire jour et nuit: </a:t>
            </a:r>
            <a:r>
              <a:rPr lang="fr-FR" b="1" u="sng" dirty="0" smtClean="0">
                <a:solidFill>
                  <a:srgbClr val="FF0000"/>
                </a:solidFill>
                <a:latin typeface="Arial Unicode MS" pitchFamily="34" charset="-128"/>
                <a:ea typeface="Arial Unicode MS" pitchFamily="34" charset="-128"/>
                <a:cs typeface="Arial Unicode MS" pitchFamily="34" charset="-128"/>
              </a:rPr>
              <a:t>Saint, saint, saint</a:t>
            </a:r>
            <a:r>
              <a:rPr lang="fr-FR" dirty="0" smtClean="0">
                <a:solidFill>
                  <a:schemeClr val="tx1"/>
                </a:solidFill>
                <a:latin typeface="Arial Unicode MS" pitchFamily="34" charset="-128"/>
                <a:ea typeface="Arial Unicode MS" pitchFamily="34" charset="-128"/>
                <a:cs typeface="Arial Unicode MS" pitchFamily="34" charset="-128"/>
              </a:rPr>
              <a:t> est le Seigneur Dieu, le Tout-Puissant, qui était, qui est, et qui vient!</a:t>
            </a:r>
            <a:endParaRPr lang="en-US" sz="2800" dirty="0" smtClean="0">
              <a:solidFill>
                <a:schemeClr val="tx1"/>
              </a:solidFill>
              <a:latin typeface="Arial Unicode MS" pitchFamily="34" charset="-128"/>
              <a:ea typeface="Arial Unicode MS" pitchFamily="34" charset="-128"/>
              <a:cs typeface="Arial Unicode MS" pitchFamily="34" charset="-128"/>
            </a:endParaRPr>
          </a:p>
          <a:p>
            <a:pPr lvl="0" algn="just"/>
            <a:r>
              <a:rPr lang="fr-FR" dirty="0" smtClean="0">
                <a:solidFill>
                  <a:schemeClr val="tx1"/>
                </a:solidFill>
                <a:latin typeface="Arial Unicode MS" pitchFamily="34" charset="-128"/>
                <a:ea typeface="Arial Unicode MS" pitchFamily="34" charset="-128"/>
                <a:cs typeface="Arial Unicode MS" pitchFamily="34" charset="-128"/>
              </a:rPr>
              <a:t>Vous êtes-vous déjà demandé pourquoi les êtres célestes répètent </a:t>
            </a:r>
            <a:r>
              <a:rPr lang="fr-FR" b="1" u="sng" dirty="0" smtClean="0">
                <a:solidFill>
                  <a:schemeClr val="tx1"/>
                </a:solidFill>
                <a:latin typeface="Arial Unicode MS" pitchFamily="34" charset="-128"/>
                <a:ea typeface="Arial Unicode MS" pitchFamily="34" charset="-128"/>
                <a:cs typeface="Arial Unicode MS" pitchFamily="34" charset="-128"/>
              </a:rPr>
              <a:t>trois fois</a:t>
            </a:r>
            <a:r>
              <a:rPr lang="fr-FR" dirty="0" smtClean="0">
                <a:solidFill>
                  <a:schemeClr val="tx1"/>
                </a:solidFill>
                <a:latin typeface="Arial Unicode MS" pitchFamily="34" charset="-128"/>
                <a:ea typeface="Arial Unicode MS" pitchFamily="34" charset="-128"/>
                <a:cs typeface="Arial Unicode MS" pitchFamily="34" charset="-128"/>
              </a:rPr>
              <a:t> "saint" en louant Dieu ? </a:t>
            </a:r>
            <a:endParaRPr lang="en-US" sz="2800" dirty="0" smtClean="0">
              <a:solidFill>
                <a:schemeClr val="tx1"/>
              </a:solidFill>
              <a:latin typeface="Arial Unicode MS" pitchFamily="34" charset="-128"/>
              <a:ea typeface="Arial Unicode MS" pitchFamily="34" charset="-128"/>
              <a:cs typeface="Arial Unicode MS" pitchFamily="34" charset="-128"/>
            </a:endParaRPr>
          </a:p>
          <a:p>
            <a:pPr lvl="0" algn="just"/>
            <a:r>
              <a:rPr lang="fr-FR" b="1" dirty="0" smtClean="0">
                <a:solidFill>
                  <a:schemeClr val="tx1"/>
                </a:solidFill>
                <a:latin typeface="Arial Unicode MS" pitchFamily="34" charset="-128"/>
                <a:ea typeface="Arial Unicode MS" pitchFamily="34" charset="-128"/>
                <a:cs typeface="Arial Unicode MS" pitchFamily="34" charset="-128"/>
              </a:rPr>
              <a:t>(Cela implique également une </a:t>
            </a:r>
            <a:r>
              <a:rPr lang="fr-FR" b="1" dirty="0" smtClean="0">
                <a:solidFill>
                  <a:srgbClr val="FF0000"/>
                </a:solidFill>
                <a:latin typeface="Arial Unicode MS" pitchFamily="34" charset="-128"/>
                <a:ea typeface="Arial Unicode MS" pitchFamily="34" charset="-128"/>
                <a:cs typeface="Arial Unicode MS" pitchFamily="34" charset="-128"/>
              </a:rPr>
              <a:t>Trinité</a:t>
            </a:r>
            <a:r>
              <a:rPr lang="fr-FR" b="1" dirty="0" smtClean="0">
                <a:solidFill>
                  <a:schemeClr val="tx1"/>
                </a:solidFill>
                <a:latin typeface="Arial Unicode MS" pitchFamily="34" charset="-128"/>
                <a:ea typeface="Arial Unicode MS" pitchFamily="34" charset="-128"/>
                <a:cs typeface="Arial Unicode MS" pitchFamily="34" charset="-128"/>
              </a:rPr>
              <a:t>.)</a:t>
            </a:r>
            <a:endParaRPr lang="en-US" sz="2800" dirty="0" smtClean="0">
              <a:solidFill>
                <a:schemeClr val="tx1"/>
              </a:solidFill>
              <a:latin typeface="Arial Unicode MS" pitchFamily="34" charset="-128"/>
              <a:ea typeface="Arial Unicode MS" pitchFamily="34" charset="-128"/>
              <a:cs typeface="Arial Unicode MS" pitchFamily="34" charset="-128"/>
            </a:endParaRPr>
          </a:p>
          <a:p>
            <a:pPr algn="ctr">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b="1" dirty="0" smtClean="0">
                <a:solidFill>
                  <a:srgbClr val="FF0000"/>
                </a:solidFill>
                <a:latin typeface="Arial Unicode MS" pitchFamily="34" charset="-128"/>
                <a:ea typeface="Arial Unicode MS" pitchFamily="34" charset="-128"/>
                <a:cs typeface="Arial Unicode MS" pitchFamily="34" charset="-128"/>
              </a:rPr>
              <a:t>Mathieu </a:t>
            </a:r>
            <a:r>
              <a:rPr lang="en-US" b="1" dirty="0" smtClean="0">
                <a:solidFill>
                  <a:srgbClr val="FF0000"/>
                </a:solidFill>
                <a:latin typeface="Arial Unicode MS" pitchFamily="34" charset="-128"/>
                <a:ea typeface="Arial Unicode MS" pitchFamily="34" charset="-128"/>
                <a:cs typeface="Arial Unicode MS" pitchFamily="34" charset="-128"/>
              </a:rPr>
              <a:t>28:18-19. </a:t>
            </a:r>
            <a:endParaRPr lang="en-US" sz="2800" b="1" dirty="0" smtClean="0">
              <a:solidFill>
                <a:srgbClr val="FF0000"/>
              </a:solidFill>
              <a:latin typeface="Arial Unicode MS" pitchFamily="34" charset="-128"/>
              <a:ea typeface="Arial Unicode MS" pitchFamily="34" charset="-128"/>
              <a:cs typeface="Arial Unicode MS" pitchFamily="34" charset="-128"/>
            </a:endParaRPr>
          </a:p>
          <a:p>
            <a:pPr algn="just"/>
            <a:r>
              <a:rPr lang="fr-FR" dirty="0" smtClean="0">
                <a:solidFill>
                  <a:schemeClr val="tx1"/>
                </a:solidFill>
                <a:latin typeface="Arial Unicode MS" pitchFamily="34" charset="-128"/>
                <a:ea typeface="Arial Unicode MS" pitchFamily="34" charset="-128"/>
                <a:cs typeface="Arial Unicode MS" pitchFamily="34" charset="-128"/>
              </a:rPr>
              <a:t>18 </a:t>
            </a:r>
            <a:r>
              <a:rPr lang="fr-FR" dirty="0" smtClean="0">
                <a:solidFill>
                  <a:schemeClr val="tx1"/>
                </a:solidFill>
                <a:latin typeface="Arial Unicode MS" pitchFamily="34" charset="-128"/>
                <a:ea typeface="Arial Unicode MS" pitchFamily="34" charset="-128"/>
                <a:cs typeface="Arial Unicode MS" pitchFamily="34" charset="-128"/>
              </a:rPr>
              <a:t>Jésus, s'étant approché, leur parla ainsi: Tout pouvoir m'a été donné dans le ciel et sur la terre. 19 Allez, faites de toutes les nations des disciples, les baptisant au nom du </a:t>
            </a:r>
            <a:r>
              <a:rPr lang="fr-FR" b="1" dirty="0" smtClean="0">
                <a:solidFill>
                  <a:srgbClr val="FF0000"/>
                </a:solidFill>
                <a:latin typeface="Arial Unicode MS" pitchFamily="34" charset="-128"/>
                <a:ea typeface="Arial Unicode MS" pitchFamily="34" charset="-128"/>
                <a:cs typeface="Arial Unicode MS" pitchFamily="34" charset="-128"/>
              </a:rPr>
              <a:t>Père, du Fils et du Saint-Esprit</a:t>
            </a:r>
            <a:r>
              <a:rPr lang="fr-FR" dirty="0" smtClean="0">
                <a:solidFill>
                  <a:srgbClr val="FF0000"/>
                </a:solidFill>
                <a:latin typeface="Arial Unicode MS" pitchFamily="34" charset="-128"/>
                <a:ea typeface="Arial Unicode MS" pitchFamily="34" charset="-128"/>
                <a:cs typeface="Arial Unicode MS" pitchFamily="34" charset="-128"/>
              </a:rPr>
              <a:t>,</a:t>
            </a:r>
            <a:endParaRPr lang="en-US" sz="2800" dirty="0" smtClean="0">
              <a:solidFill>
                <a:srgbClr val="FF0000"/>
              </a:solidFill>
              <a:latin typeface="Arial Unicode MS" pitchFamily="34" charset="-128"/>
              <a:ea typeface="Arial Unicode MS" pitchFamily="34" charset="-128"/>
              <a:cs typeface="Arial Unicode MS" pitchFamily="34" charset="-128"/>
            </a:endParaRPr>
          </a:p>
          <a:p>
            <a:pPr algn="just"/>
            <a:endParaRPr lang="en-US" sz="2800" dirty="0" smtClean="0">
              <a:solidFill>
                <a:schemeClr val="tx1"/>
              </a:solidFill>
              <a:latin typeface="Arial Unicode MS" pitchFamily="34" charset="-128"/>
              <a:ea typeface="Arial Unicode MS" pitchFamily="34" charset="-128"/>
              <a:cs typeface="Arial Unicode MS" pitchFamily="34" charset="-128"/>
            </a:endParaRPr>
          </a:p>
          <a:p>
            <a:pPr lvl="0" algn="just"/>
            <a:r>
              <a:rPr lang="fr-FR" dirty="0" smtClean="0">
                <a:solidFill>
                  <a:schemeClr val="tx1"/>
                </a:solidFill>
                <a:latin typeface="Arial Unicode MS" pitchFamily="34" charset="-128"/>
                <a:ea typeface="Arial Unicode MS" pitchFamily="34" charset="-128"/>
                <a:cs typeface="Arial Unicode MS" pitchFamily="34" charset="-128"/>
              </a:rPr>
              <a:t>Après la résurrection de Jésus d’entre les morts, il donne cette instruction à ses disciples. </a:t>
            </a:r>
            <a:endParaRPr lang="en-US" sz="2800" dirty="0" smtClean="0">
              <a:solidFill>
                <a:schemeClr val="tx1"/>
              </a:solidFill>
              <a:latin typeface="Arial Unicode MS" pitchFamily="34" charset="-128"/>
              <a:ea typeface="Arial Unicode MS" pitchFamily="34" charset="-128"/>
              <a:cs typeface="Arial Unicode MS" pitchFamily="34" charset="-128"/>
            </a:endParaRPr>
          </a:p>
          <a:p>
            <a:pPr lvl="0" algn="just"/>
            <a:r>
              <a:rPr lang="fr-FR" b="1" dirty="0" smtClean="0">
                <a:solidFill>
                  <a:schemeClr val="tx1"/>
                </a:solidFill>
                <a:latin typeface="Arial Unicode MS" pitchFamily="34" charset="-128"/>
                <a:ea typeface="Arial Unicode MS" pitchFamily="34" charset="-128"/>
                <a:cs typeface="Arial Unicode MS" pitchFamily="34" charset="-128"/>
              </a:rPr>
              <a:t>Quand Jésus nous dit de "les baptiser par le nom" que veut-il dire ? </a:t>
            </a:r>
            <a:endParaRPr lang="en-US" sz="28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dirty="0" smtClean="0">
                <a:solidFill>
                  <a:schemeClr val="tx1"/>
                </a:solidFill>
                <a:latin typeface="Arial Unicode MS" pitchFamily="34" charset="-128"/>
                <a:ea typeface="Arial Unicode MS" pitchFamily="34" charset="-128"/>
                <a:cs typeface="Arial Unicode MS" pitchFamily="34" charset="-128"/>
              </a:rPr>
              <a:t>En nous faisant baptiser, nous acceptons </a:t>
            </a:r>
            <a:r>
              <a:rPr lang="fr-FR" b="1" dirty="0" smtClean="0">
                <a:solidFill>
                  <a:srgbClr val="FF0000"/>
                </a:solidFill>
                <a:latin typeface="Arial Unicode MS" pitchFamily="34" charset="-128"/>
                <a:ea typeface="Arial Unicode MS" pitchFamily="34" charset="-128"/>
                <a:cs typeface="Arial Unicode MS" pitchFamily="34" charset="-128"/>
              </a:rPr>
              <a:t>l’Esprit saint comme Dieu, tout autant que nous acceptons le Père et Jésus comme notre Dieu.</a:t>
            </a:r>
            <a:r>
              <a:rPr lang="fr-FR" dirty="0" smtClean="0">
                <a:solidFill>
                  <a:schemeClr val="tx1"/>
                </a:solidFill>
                <a:latin typeface="Arial Unicode MS" pitchFamily="34" charset="-128"/>
                <a:ea typeface="Arial Unicode MS" pitchFamily="34" charset="-128"/>
                <a:cs typeface="Arial Unicode MS" pitchFamily="34" charset="-128"/>
              </a:rPr>
              <a:t>)</a:t>
            </a:r>
            <a:endParaRPr lang="en-US" sz="2800" dirty="0" smtClean="0">
              <a:solidFill>
                <a:schemeClr val="tx1"/>
              </a:solidFill>
              <a:latin typeface="Arial Unicode MS" pitchFamily="34" charset="-128"/>
              <a:ea typeface="Arial Unicode MS" pitchFamily="34" charset="-128"/>
              <a:cs typeface="Arial Unicode MS" pitchFamily="34" charset="-128"/>
            </a:endParaRPr>
          </a:p>
          <a:p>
            <a:pPr algn="ctr">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400" b="1" dirty="0" smtClean="0">
                <a:solidFill>
                  <a:srgbClr val="0DE522"/>
                </a:solidFill>
                <a:latin typeface="Copperplate Gothic Light" pitchFamily="34" charset="0"/>
                <a:ea typeface="Arial Unicode MS" pitchFamily="34" charset="-128"/>
                <a:cs typeface="Arial Unicode MS" pitchFamily="34" charset="-128"/>
              </a:rPr>
              <a:t>II.        Le </a:t>
            </a:r>
            <a:r>
              <a:rPr lang="en-US" sz="4400" b="1" dirty="0" err="1" smtClean="0">
                <a:solidFill>
                  <a:srgbClr val="0DE522"/>
                </a:solidFill>
                <a:latin typeface="Copperplate Gothic Light" pitchFamily="34" charset="0"/>
                <a:ea typeface="Arial Unicode MS" pitchFamily="34" charset="-128"/>
                <a:cs typeface="Arial Unicode MS" pitchFamily="34" charset="-128"/>
              </a:rPr>
              <a:t>Blasphème</a:t>
            </a:r>
            <a:endParaRPr lang="en-US" sz="4400" dirty="0" smtClean="0">
              <a:solidFill>
                <a:srgbClr val="0DE522"/>
              </a:solidFill>
              <a:latin typeface="Copperplate Gothic Light" pitchFamily="34" charset="0"/>
              <a:ea typeface="Arial Unicode MS" pitchFamily="34" charset="-128"/>
              <a:cs typeface="Arial Unicode MS" pitchFamily="34" charset="-128"/>
            </a:endParaRPr>
          </a:p>
          <a:p>
            <a:pPr lvl="0"/>
            <a:r>
              <a:rPr lang="en-US" sz="4400" dirty="0" err="1" smtClean="0">
                <a:solidFill>
                  <a:srgbClr val="FFFF00"/>
                </a:solidFill>
                <a:latin typeface="Arial Unicode MS" pitchFamily="34" charset="-128"/>
                <a:ea typeface="Arial Unicode MS" pitchFamily="34" charset="-128"/>
                <a:cs typeface="Arial Unicode MS" pitchFamily="34" charset="-128"/>
              </a:rPr>
              <a:t>Matthieu</a:t>
            </a:r>
            <a:r>
              <a:rPr lang="en-US" sz="4400" dirty="0" smtClean="0">
                <a:solidFill>
                  <a:srgbClr val="FFFF00"/>
                </a:solidFill>
                <a:latin typeface="Arial Unicode MS" pitchFamily="34" charset="-128"/>
                <a:ea typeface="Arial Unicode MS" pitchFamily="34" charset="-128"/>
                <a:cs typeface="Arial Unicode MS" pitchFamily="34" charset="-128"/>
              </a:rPr>
              <a:t> </a:t>
            </a:r>
            <a:r>
              <a:rPr lang="en-US" sz="4400" dirty="0" smtClean="0">
                <a:solidFill>
                  <a:srgbClr val="FFFF00"/>
                </a:solidFill>
                <a:latin typeface="Arial Unicode MS" pitchFamily="34" charset="-128"/>
                <a:ea typeface="Arial Unicode MS" pitchFamily="34" charset="-128"/>
                <a:cs typeface="Arial Unicode MS" pitchFamily="34" charset="-128"/>
              </a:rPr>
              <a:t>12:22-23. </a:t>
            </a:r>
          </a:p>
          <a:p>
            <a:pPr algn="just"/>
            <a:r>
              <a:rPr lang="fr-FR" sz="4400" dirty="0" smtClean="0">
                <a:latin typeface="Arial Unicode MS" pitchFamily="34" charset="-128"/>
                <a:ea typeface="Arial Unicode MS" pitchFamily="34" charset="-128"/>
                <a:cs typeface="Arial Unicode MS" pitchFamily="34" charset="-128"/>
              </a:rPr>
              <a:t>Mt 12:22 ¶ Alors on lui amena un démoniaque aveugle et muet, et il le guérit, de sorte que le muet parlait et voyait</a:t>
            </a:r>
            <a:r>
              <a:rPr lang="fr-FR" sz="4400" dirty="0" smtClean="0">
                <a:latin typeface="Arial Unicode MS" pitchFamily="34" charset="-128"/>
                <a:ea typeface="Arial Unicode MS" pitchFamily="34" charset="-128"/>
                <a:cs typeface="Arial Unicode MS" pitchFamily="34" charset="-128"/>
              </a:rPr>
              <a:t>.</a:t>
            </a:r>
          </a:p>
          <a:p>
            <a:pPr algn="just"/>
            <a:r>
              <a:rPr lang="fr-FR" sz="4400" dirty="0" smtClean="0">
                <a:latin typeface="Arial Unicode MS" pitchFamily="34" charset="-128"/>
                <a:ea typeface="Arial Unicode MS" pitchFamily="34" charset="-128"/>
                <a:cs typeface="Arial Unicode MS" pitchFamily="34" charset="-128"/>
              </a:rPr>
              <a:t>23 </a:t>
            </a:r>
            <a:r>
              <a:rPr lang="fr-FR" sz="4400" dirty="0" smtClean="0">
                <a:latin typeface="Arial Unicode MS" pitchFamily="34" charset="-128"/>
                <a:ea typeface="Arial Unicode MS" pitchFamily="34" charset="-128"/>
                <a:cs typeface="Arial Unicode MS" pitchFamily="34" charset="-128"/>
              </a:rPr>
              <a:t>Toute la foule étonnée disait: N'est-ce point là le Fils de David</a:t>
            </a:r>
            <a:r>
              <a:rPr lang="fr-FR"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4000" dirty="0" smtClean="0">
                <a:latin typeface="Arial Unicode MS" pitchFamily="34" charset="-128"/>
                <a:ea typeface="Arial Unicode MS" pitchFamily="34" charset="-128"/>
                <a:cs typeface="Arial Unicode MS" pitchFamily="34" charset="-128"/>
              </a:rPr>
              <a:t>Quand </a:t>
            </a:r>
            <a:r>
              <a:rPr lang="fr-FR" sz="4000" dirty="0" smtClean="0">
                <a:latin typeface="Arial Unicode MS" pitchFamily="34" charset="-128"/>
                <a:ea typeface="Arial Unicode MS" pitchFamily="34" charset="-128"/>
                <a:cs typeface="Arial Unicode MS" pitchFamily="34" charset="-128"/>
              </a:rPr>
              <a:t>le peuple voit que Jésus fait ce grand miracle, quelle pensée était à leur esprit ? </a:t>
            </a:r>
            <a:endParaRPr lang="en-US" sz="4000" dirty="0" smtClean="0">
              <a:latin typeface="Arial Unicode MS" pitchFamily="34" charset="-128"/>
              <a:ea typeface="Arial Unicode MS" pitchFamily="34" charset="-128"/>
              <a:cs typeface="Arial Unicode MS" pitchFamily="34" charset="-128"/>
            </a:endParaRPr>
          </a:p>
          <a:p>
            <a:pPr lvl="0" algn="just"/>
            <a:r>
              <a:rPr lang="fr-FR" sz="4000" dirty="0" smtClean="0">
                <a:solidFill>
                  <a:srgbClr val="FFFF00"/>
                </a:solidFill>
                <a:latin typeface="Arial Unicode MS" pitchFamily="34" charset="-128"/>
                <a:ea typeface="Arial Unicode MS" pitchFamily="34" charset="-128"/>
                <a:cs typeface="Arial Unicode MS" pitchFamily="34" charset="-128"/>
              </a:rPr>
              <a:t>(</a:t>
            </a:r>
            <a:r>
              <a:rPr lang="fr-FR" sz="4000" b="1" dirty="0" smtClean="0">
                <a:solidFill>
                  <a:srgbClr val="FFFF00"/>
                </a:solidFill>
                <a:latin typeface="Arial Unicode MS" pitchFamily="34" charset="-128"/>
                <a:ea typeface="Arial Unicode MS" pitchFamily="34" charset="-128"/>
                <a:cs typeface="Arial Unicode MS" pitchFamily="34" charset="-128"/>
              </a:rPr>
              <a:t>Qu’il pourrait être le Messie promis, le "Fils de David".)</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en-US" sz="4000" dirty="0" err="1" smtClean="0">
                <a:solidFill>
                  <a:srgbClr val="00FF00"/>
                </a:solidFill>
                <a:latin typeface="Arial Unicode MS" pitchFamily="34" charset="-128"/>
                <a:ea typeface="Arial Unicode MS" pitchFamily="34" charset="-128"/>
                <a:cs typeface="Arial Unicode MS" pitchFamily="34" charset="-128"/>
              </a:rPr>
              <a:t>Matthieu</a:t>
            </a:r>
            <a:r>
              <a:rPr lang="en-US" sz="4000" dirty="0" smtClean="0">
                <a:solidFill>
                  <a:srgbClr val="00FF00"/>
                </a:solidFill>
                <a:latin typeface="Arial Unicode MS" pitchFamily="34" charset="-128"/>
                <a:ea typeface="Arial Unicode MS" pitchFamily="34" charset="-128"/>
                <a:cs typeface="Arial Unicode MS" pitchFamily="34" charset="-128"/>
              </a:rPr>
              <a:t> </a:t>
            </a:r>
            <a:r>
              <a:rPr lang="en-US" sz="4000" dirty="0" smtClean="0">
                <a:solidFill>
                  <a:srgbClr val="00FF00"/>
                </a:solidFill>
                <a:latin typeface="Arial Unicode MS" pitchFamily="34" charset="-128"/>
                <a:ea typeface="Arial Unicode MS" pitchFamily="34" charset="-128"/>
                <a:cs typeface="Arial Unicode MS" pitchFamily="34" charset="-128"/>
              </a:rPr>
              <a:t>12:24. </a:t>
            </a:r>
            <a:r>
              <a:rPr lang="fr-FR" sz="4000" dirty="0" smtClean="0">
                <a:solidFill>
                  <a:srgbClr val="00FF00"/>
                </a:solidFill>
                <a:latin typeface="Arial Unicode MS" pitchFamily="34" charset="-128"/>
                <a:ea typeface="Arial Unicode MS" pitchFamily="34" charset="-128"/>
                <a:cs typeface="Arial Unicode MS" pitchFamily="34" charset="-128"/>
              </a:rPr>
              <a:t> </a:t>
            </a:r>
            <a:r>
              <a:rPr lang="fr-FR" sz="4000" dirty="0" smtClean="0">
                <a:latin typeface="Arial Unicode MS" pitchFamily="34" charset="-128"/>
                <a:ea typeface="Arial Unicode MS" pitchFamily="34" charset="-128"/>
                <a:cs typeface="Arial Unicode MS" pitchFamily="34" charset="-128"/>
              </a:rPr>
              <a:t>Les pharisiens, ayant entendu cela, dirent: Cet homme ne chasse les démons que par </a:t>
            </a:r>
            <a:r>
              <a:rPr lang="fr-FR" sz="4000" dirty="0" err="1" smtClean="0">
                <a:solidFill>
                  <a:srgbClr val="FFFF00"/>
                </a:solidFill>
                <a:latin typeface="Arial Unicode MS" pitchFamily="34" charset="-128"/>
                <a:ea typeface="Arial Unicode MS" pitchFamily="34" charset="-128"/>
                <a:cs typeface="Arial Unicode MS" pitchFamily="34" charset="-128"/>
              </a:rPr>
              <a:t>Béelzébul</a:t>
            </a:r>
            <a:r>
              <a:rPr lang="fr-FR" sz="4000" dirty="0" smtClean="0">
                <a:solidFill>
                  <a:srgbClr val="FFFF00"/>
                </a:solidFill>
                <a:latin typeface="Arial Unicode MS" pitchFamily="34" charset="-128"/>
                <a:ea typeface="Arial Unicode MS" pitchFamily="34" charset="-128"/>
                <a:cs typeface="Arial Unicode MS" pitchFamily="34" charset="-128"/>
              </a:rPr>
              <a:t>, prince des démons</a:t>
            </a:r>
            <a:r>
              <a:rPr lang="fr-FR" sz="4000" dirty="0" smtClean="0">
                <a:solidFill>
                  <a:srgbClr val="FFFF00"/>
                </a:solidFill>
                <a:latin typeface="Arial Unicode MS" pitchFamily="34" charset="-128"/>
                <a:ea typeface="Arial Unicode MS" pitchFamily="34" charset="-128"/>
                <a:cs typeface="Arial Unicode MS" pitchFamily="34" charset="-128"/>
              </a:rPr>
              <a:t>.</a:t>
            </a:r>
            <a:endParaRPr lang="en-US" sz="40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Quelle </a:t>
            </a:r>
            <a:r>
              <a:rPr lang="fr-FR" sz="4400" dirty="0" smtClean="0">
                <a:latin typeface="Arial Unicode MS" pitchFamily="34" charset="-128"/>
                <a:ea typeface="Arial Unicode MS" pitchFamily="34" charset="-128"/>
                <a:cs typeface="Arial Unicode MS" pitchFamily="34" charset="-128"/>
              </a:rPr>
              <a:t>réponse alternative à la pensée des gens suggèrent les Pharisiens ? </a:t>
            </a:r>
            <a:r>
              <a:rPr lang="fr-FR" sz="4400" dirty="0" smtClean="0">
                <a:solidFill>
                  <a:srgbClr val="FFFF00"/>
                </a:solidFill>
                <a:latin typeface="Arial Unicode MS" pitchFamily="34" charset="-128"/>
                <a:ea typeface="Arial Unicode MS" pitchFamily="34" charset="-128"/>
                <a:cs typeface="Arial Unicode MS" pitchFamily="34" charset="-128"/>
              </a:rPr>
              <a:t>(Que Jésus utilise la puissance de Satan pour faire des miracles. </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Il n’est pas simplement un </a:t>
            </a:r>
            <a:r>
              <a:rPr lang="fr-FR" sz="4400" dirty="0" smtClean="0">
                <a:solidFill>
                  <a:srgbClr val="FFFF00"/>
                </a:solidFill>
                <a:latin typeface="Arial Unicode MS" pitchFamily="34" charset="-128"/>
                <a:ea typeface="Arial Unicode MS" pitchFamily="34" charset="-128"/>
                <a:cs typeface="Arial Unicode MS" pitchFamily="34" charset="-128"/>
              </a:rPr>
              <a:t>homme</a:t>
            </a:r>
            <a:r>
              <a:rPr lang="fr-FR" sz="4400" dirty="0" smtClean="0">
                <a:latin typeface="Arial Unicode MS" pitchFamily="34" charset="-128"/>
                <a:ea typeface="Arial Unicode MS" pitchFamily="34" charset="-128"/>
                <a:cs typeface="Arial Unicode MS" pitchFamily="34" charset="-128"/>
              </a:rPr>
              <a:t>, il est un </a:t>
            </a:r>
            <a:r>
              <a:rPr lang="fr-FR" sz="4400" dirty="0" smtClean="0">
                <a:solidFill>
                  <a:srgbClr val="FFFF00"/>
                </a:solidFill>
                <a:latin typeface="Arial Unicode MS" pitchFamily="34" charset="-128"/>
                <a:ea typeface="Arial Unicode MS" pitchFamily="34" charset="-128"/>
                <a:cs typeface="Arial Unicode MS" pitchFamily="34" charset="-128"/>
              </a:rPr>
              <a:t>homme</a:t>
            </a:r>
            <a:r>
              <a:rPr lang="fr-FR" sz="4400" dirty="0" smtClean="0">
                <a:latin typeface="Arial Unicode MS" pitchFamily="34" charset="-128"/>
                <a:ea typeface="Arial Unicode MS" pitchFamily="34" charset="-128"/>
                <a:cs typeface="Arial Unicode MS" pitchFamily="34" charset="-128"/>
              </a:rPr>
              <a:t> qui utilise la puissance maléfique.)</a:t>
            </a:r>
            <a:endParaRPr lang="en-US" sz="4400" dirty="0" smtClean="0">
              <a:latin typeface="Arial Unicode MS" pitchFamily="34" charset="-128"/>
              <a:ea typeface="Arial Unicode MS" pitchFamily="34" charset="-128"/>
              <a:cs typeface="Arial Unicode MS" pitchFamily="34" charset="-128"/>
            </a:endParaRPr>
          </a:p>
          <a:p>
            <a:endParaRPr lang="en-US" sz="28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dirty="0" smtClean="0">
                <a:solidFill>
                  <a:srgbClr val="FFFF00"/>
                </a:solidFill>
              </a:rPr>
              <a:t> </a:t>
            </a:r>
            <a:r>
              <a:rPr lang="en-US" sz="4000" b="1" dirty="0" err="1" smtClean="0">
                <a:solidFill>
                  <a:srgbClr val="FFFF00"/>
                </a:solidFill>
              </a:rPr>
              <a:t>Matthieu</a:t>
            </a:r>
            <a:r>
              <a:rPr lang="en-US" sz="4000" b="1" dirty="0" smtClean="0">
                <a:solidFill>
                  <a:srgbClr val="FFFF00"/>
                </a:solidFill>
              </a:rPr>
              <a:t> 12:25-27. </a:t>
            </a:r>
            <a:endParaRPr lang="en-US" sz="4000" dirty="0" smtClean="0">
              <a:solidFill>
                <a:srgbClr val="FFFF00"/>
              </a:solidFill>
            </a:endParaRPr>
          </a:p>
          <a:p>
            <a:pPr algn="just"/>
            <a:r>
              <a:rPr lang="fr-FR" sz="4000" b="1" dirty="0" smtClean="0">
                <a:latin typeface="Arial Unicode MS" pitchFamily="34" charset="-128"/>
                <a:ea typeface="Arial Unicode MS" pitchFamily="34" charset="-128"/>
                <a:cs typeface="Arial Unicode MS" pitchFamily="34" charset="-128"/>
              </a:rPr>
              <a:t>25 Comme Jésus connaissait leurs pensées, il leur dit: Tout royaume divisé contre lui-même est dévasté, et toute ville ou maison divisée contre elle-même ne peut subsister. </a:t>
            </a:r>
          </a:p>
          <a:p>
            <a:pPr algn="just"/>
            <a:r>
              <a:rPr lang="fr-FR" sz="4000" b="1" dirty="0" smtClean="0">
                <a:latin typeface="Arial Unicode MS" pitchFamily="34" charset="-128"/>
                <a:ea typeface="Arial Unicode MS" pitchFamily="34" charset="-128"/>
                <a:cs typeface="Arial Unicode MS" pitchFamily="34" charset="-128"/>
              </a:rPr>
              <a:t>26 Si Satan chasse Satan, il est divisé contre lui-même; comment donc son royaume subsistera-t-il?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b="1" dirty="0" smtClean="0">
                <a:latin typeface="Arial Unicode MS" pitchFamily="34" charset="-128"/>
                <a:ea typeface="Arial Unicode MS" pitchFamily="34" charset="-128"/>
                <a:cs typeface="Arial Unicode MS" pitchFamily="34" charset="-128"/>
              </a:rPr>
              <a:t>27 Et si moi, je chasse les démons par </a:t>
            </a:r>
            <a:r>
              <a:rPr lang="fr-FR" b="1" dirty="0" err="1" smtClean="0">
                <a:latin typeface="Arial Unicode MS" pitchFamily="34" charset="-128"/>
                <a:ea typeface="Arial Unicode MS" pitchFamily="34" charset="-128"/>
                <a:cs typeface="Arial Unicode MS" pitchFamily="34" charset="-128"/>
              </a:rPr>
              <a:t>Béelzébul</a:t>
            </a:r>
            <a:r>
              <a:rPr lang="fr-FR" b="1" dirty="0" smtClean="0">
                <a:latin typeface="Arial Unicode MS" pitchFamily="34" charset="-128"/>
                <a:ea typeface="Arial Unicode MS" pitchFamily="34" charset="-128"/>
                <a:cs typeface="Arial Unicode MS" pitchFamily="34" charset="-128"/>
              </a:rPr>
              <a:t>, vos fils, par qui les chassent-ils? </a:t>
            </a:r>
            <a:r>
              <a:rPr lang="en-US" b="1" dirty="0" err="1" smtClean="0">
                <a:latin typeface="Arial Unicode MS" pitchFamily="34" charset="-128"/>
                <a:ea typeface="Arial Unicode MS" pitchFamily="34" charset="-128"/>
                <a:cs typeface="Arial Unicode MS" pitchFamily="34" charset="-128"/>
              </a:rPr>
              <a:t>C'est</a:t>
            </a:r>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pourquoi</a:t>
            </a:r>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ils</a:t>
            </a:r>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seront</a:t>
            </a:r>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eux-mêmes</a:t>
            </a:r>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vos</a:t>
            </a:r>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juges</a:t>
            </a:r>
            <a:r>
              <a:rPr lang="en-US" b="1" dirty="0" smtClean="0">
                <a:latin typeface="Arial Unicode MS" pitchFamily="34" charset="-128"/>
                <a:ea typeface="Arial Unicode MS" pitchFamily="34" charset="-128"/>
                <a:cs typeface="Arial Unicode MS" pitchFamily="34" charset="-128"/>
              </a:rPr>
              <a:t>.</a:t>
            </a:r>
            <a:endParaRPr lang="en-US" sz="2800" dirty="0" smtClean="0"/>
          </a:p>
          <a:p>
            <a:pPr algn="just"/>
            <a:r>
              <a:rPr lang="fr-FR" b="1" dirty="0" smtClean="0">
                <a:solidFill>
                  <a:srgbClr val="99FF33"/>
                </a:solidFill>
                <a:latin typeface="Arial Unicode MS" pitchFamily="34" charset="-128"/>
                <a:ea typeface="Arial Unicode MS" pitchFamily="34" charset="-128"/>
                <a:cs typeface="Arial Unicode MS" pitchFamily="34" charset="-128"/>
              </a:rPr>
              <a:t>Comment Jésus répond-il à l’accusation des Pharisiens ? </a:t>
            </a:r>
            <a:endParaRPr lang="en-US" sz="2800" b="1" dirty="0" smtClean="0">
              <a:solidFill>
                <a:srgbClr val="99FF33"/>
              </a:solidFill>
              <a:latin typeface="Arial Unicode MS" pitchFamily="34" charset="-128"/>
              <a:ea typeface="Arial Unicode MS" pitchFamily="34" charset="-128"/>
              <a:cs typeface="Arial Unicode MS" pitchFamily="34" charset="-128"/>
            </a:endParaRPr>
          </a:p>
          <a:p>
            <a:pPr algn="just"/>
            <a:r>
              <a:rPr lang="fr-FR" b="1" dirty="0" smtClean="0">
                <a:solidFill>
                  <a:srgbClr val="99FF33"/>
                </a:solidFill>
                <a:latin typeface="Arial Unicode MS" pitchFamily="34" charset="-128"/>
                <a:ea typeface="Arial Unicode MS" pitchFamily="34" charset="-128"/>
                <a:cs typeface="Arial Unicode MS" pitchFamily="34" charset="-128"/>
              </a:rPr>
              <a:t>Quelle logique utilise-t-il ? (</a:t>
            </a:r>
            <a:r>
              <a:rPr lang="fr-FR" b="1" dirty="0" smtClean="0">
                <a:solidFill>
                  <a:schemeClr val="bg1"/>
                </a:solidFill>
                <a:latin typeface="Arial Unicode MS" pitchFamily="34" charset="-128"/>
                <a:ea typeface="Arial Unicode MS" pitchFamily="34" charset="-128"/>
                <a:cs typeface="Arial Unicode MS" pitchFamily="34" charset="-128"/>
              </a:rPr>
              <a:t>Quel bon sens y a-t-il en Satan chassant ses propres forces ?</a:t>
            </a:r>
            <a:endParaRPr lang="en-US" sz="2800" b="1" dirty="0" smtClean="0">
              <a:solidFill>
                <a:schemeClr val="bg1"/>
              </a:solidFill>
              <a:latin typeface="Arial Unicode MS" pitchFamily="34" charset="-128"/>
              <a:ea typeface="Arial Unicode MS" pitchFamily="34" charset="-128"/>
              <a:cs typeface="Arial Unicode MS" pitchFamily="34" charset="-128"/>
            </a:endParaRPr>
          </a:p>
          <a:p>
            <a:pPr algn="just"/>
            <a:r>
              <a:rPr lang="fr-FR" b="1" dirty="0" smtClean="0">
                <a:solidFill>
                  <a:srgbClr val="99FF33"/>
                </a:solidFill>
                <a:latin typeface="Arial Unicode MS" pitchFamily="34" charset="-128"/>
                <a:ea typeface="Arial Unicode MS" pitchFamily="34" charset="-128"/>
                <a:cs typeface="Arial Unicode MS" pitchFamily="34" charset="-128"/>
              </a:rPr>
              <a:t>Pourquoi Satan le ferait-il ? </a:t>
            </a:r>
            <a:endParaRPr lang="en-US" sz="2800" b="1" dirty="0" smtClean="0">
              <a:solidFill>
                <a:srgbClr val="99FF33"/>
              </a:solidFill>
              <a:latin typeface="Arial Unicode MS" pitchFamily="34" charset="-128"/>
              <a:ea typeface="Arial Unicode MS" pitchFamily="34" charset="-128"/>
              <a:cs typeface="Arial Unicode MS" pitchFamily="34" charset="-128"/>
            </a:endParaRPr>
          </a:p>
          <a:p>
            <a:pPr algn="just"/>
            <a:r>
              <a:rPr lang="fr-FR" b="1" dirty="0" smtClean="0">
                <a:solidFill>
                  <a:schemeClr val="bg1"/>
                </a:solidFill>
                <a:latin typeface="Arial Unicode MS" pitchFamily="34" charset="-128"/>
                <a:ea typeface="Arial Unicode MS" pitchFamily="34" charset="-128"/>
                <a:cs typeface="Arial Unicode MS" pitchFamily="34" charset="-128"/>
              </a:rPr>
              <a:t>S’il est vrai que Satan désire chasser ses propres forces, alors les Pharisiens qui chassent des démons peuvent également s’appuyer sur Satan !</a:t>
            </a:r>
            <a:r>
              <a:rPr lang="fr-FR" b="1" dirty="0" smtClean="0">
                <a:solidFill>
                  <a:srgbClr val="99FF33"/>
                </a:solidFill>
                <a:latin typeface="Arial Unicode MS" pitchFamily="34" charset="-128"/>
                <a:ea typeface="Arial Unicode MS" pitchFamily="34" charset="-128"/>
                <a:cs typeface="Arial Unicode MS" pitchFamily="34" charset="-128"/>
              </a:rPr>
              <a:t>)</a:t>
            </a:r>
            <a:endParaRPr lang="en-US" sz="2800" b="1" dirty="0" smtClean="0">
              <a:solidFill>
                <a:srgbClr val="99FF33"/>
              </a:solidFill>
              <a:latin typeface="Arial Unicode MS" pitchFamily="34" charset="-128"/>
              <a:ea typeface="Arial Unicode MS" pitchFamily="34" charset="-128"/>
              <a:cs typeface="Arial Unicode MS" pitchFamily="34" charset="-128"/>
            </a:endParaRPr>
          </a:p>
          <a:p>
            <a:endParaRPr lang="en-US" sz="28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3600" b="1" dirty="0" err="1" smtClean="0">
                <a:solidFill>
                  <a:srgbClr val="FFFF00"/>
                </a:solidFill>
                <a:latin typeface="Arial Unicode MS" pitchFamily="34" charset="-128"/>
                <a:ea typeface="Arial Unicode MS" pitchFamily="34" charset="-128"/>
                <a:cs typeface="Arial Unicode MS" pitchFamily="34" charset="-128"/>
              </a:rPr>
              <a:t>Matthieu</a:t>
            </a:r>
            <a:r>
              <a:rPr lang="en-US" sz="3600" b="1" dirty="0" smtClean="0">
                <a:solidFill>
                  <a:srgbClr val="FFFF00"/>
                </a:solidFill>
                <a:latin typeface="Arial Unicode MS" pitchFamily="34" charset="-128"/>
                <a:ea typeface="Arial Unicode MS" pitchFamily="34" charset="-128"/>
                <a:cs typeface="Arial Unicode MS" pitchFamily="34" charset="-128"/>
              </a:rPr>
              <a:t> 12:28</a:t>
            </a:r>
            <a:r>
              <a:rPr lang="en-US" sz="3600" dirty="0" smtClean="0">
                <a:solidFill>
                  <a:srgbClr val="FFFF00"/>
                </a:solidFill>
                <a:latin typeface="Arial Unicode MS" pitchFamily="34" charset="-128"/>
                <a:ea typeface="Arial Unicode MS" pitchFamily="34" charset="-128"/>
                <a:cs typeface="Arial Unicode MS" pitchFamily="34" charset="-128"/>
              </a:rPr>
              <a:t>. </a:t>
            </a:r>
            <a:r>
              <a:rPr lang="fr-FR" sz="3600" dirty="0" smtClean="0">
                <a:latin typeface="Arial Unicode MS" pitchFamily="34" charset="-128"/>
                <a:ea typeface="Arial Unicode MS" pitchFamily="34" charset="-128"/>
                <a:cs typeface="Arial Unicode MS" pitchFamily="34" charset="-128"/>
              </a:rPr>
              <a:t>Mais, si c'est par l'Esprit de Dieu que je chasse les démons, le royaume de Dieu est donc venu vers vous.</a:t>
            </a:r>
            <a:endParaRPr lang="en-US" sz="3600" dirty="0" smtClean="0">
              <a:latin typeface="Arial Unicode MS" pitchFamily="34" charset="-128"/>
              <a:ea typeface="Arial Unicode MS" pitchFamily="34" charset="-128"/>
              <a:cs typeface="Arial Unicode MS" pitchFamily="34" charset="-128"/>
            </a:endParaRPr>
          </a:p>
          <a:p>
            <a:pPr lvl="0" algn="just"/>
            <a:r>
              <a:rPr lang="fr-FR" sz="3600" b="1" dirty="0" smtClean="0">
                <a:solidFill>
                  <a:srgbClr val="FFFF00"/>
                </a:solidFill>
                <a:latin typeface="Arial Unicode MS" pitchFamily="34" charset="-128"/>
                <a:ea typeface="Arial Unicode MS" pitchFamily="34" charset="-128"/>
                <a:cs typeface="Arial Unicode MS" pitchFamily="34" charset="-128"/>
              </a:rPr>
              <a:t>Que nous apprend ce verset au sujet de l’Esprit saint ? </a:t>
            </a:r>
            <a:endParaRPr lang="en-US" sz="36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3600" dirty="0" smtClean="0">
                <a:latin typeface="Arial Unicode MS" pitchFamily="34" charset="-128"/>
                <a:ea typeface="Arial Unicode MS" pitchFamily="34" charset="-128"/>
                <a:cs typeface="Arial Unicode MS" pitchFamily="34" charset="-128"/>
              </a:rPr>
              <a:t>1. Qu’il est plus fort que Satan.</a:t>
            </a:r>
            <a:endParaRPr lang="en-US" sz="3600" dirty="0" smtClean="0">
              <a:latin typeface="Arial Unicode MS" pitchFamily="34" charset="-128"/>
              <a:ea typeface="Arial Unicode MS" pitchFamily="34" charset="-128"/>
              <a:cs typeface="Arial Unicode MS" pitchFamily="34" charset="-128"/>
            </a:endParaRPr>
          </a:p>
          <a:p>
            <a:pPr lvl="0" algn="just"/>
            <a:r>
              <a:rPr lang="fr-FR" sz="3600" dirty="0" smtClean="0">
                <a:latin typeface="Arial Unicode MS" pitchFamily="34" charset="-128"/>
                <a:ea typeface="Arial Unicode MS" pitchFamily="34" charset="-128"/>
                <a:cs typeface="Arial Unicode MS" pitchFamily="34" charset="-128"/>
              </a:rPr>
              <a:t>2. Qu’il désire travailler avec les individus pour surmonter Satan. </a:t>
            </a:r>
            <a:endParaRPr lang="en-US" sz="3600" dirty="0" smtClean="0">
              <a:latin typeface="Arial Unicode MS" pitchFamily="34" charset="-128"/>
              <a:ea typeface="Arial Unicode MS" pitchFamily="34" charset="-128"/>
              <a:cs typeface="Arial Unicode MS" pitchFamily="34" charset="-128"/>
            </a:endParaRPr>
          </a:p>
          <a:p>
            <a:pPr lvl="0" algn="just"/>
            <a:r>
              <a:rPr lang="fr-FR" sz="3600" dirty="0" smtClean="0">
                <a:latin typeface="Arial Unicode MS" pitchFamily="34" charset="-128"/>
                <a:ea typeface="Arial Unicode MS" pitchFamily="34" charset="-128"/>
                <a:cs typeface="Arial Unicode MS" pitchFamily="34" charset="-128"/>
              </a:rPr>
              <a:t>3. Son travail est la preuve de la présence du Royaume de Dieu.)</a:t>
            </a:r>
            <a:endParaRPr lang="en-US" sz="3600" dirty="0" smtClean="0">
              <a:latin typeface="Arial Unicode MS" pitchFamily="34" charset="-128"/>
              <a:ea typeface="Arial Unicode MS" pitchFamily="34" charset="-128"/>
              <a:cs typeface="Arial Unicode MS" pitchFamily="34" charset="-128"/>
            </a:endParaRPr>
          </a:p>
          <a:p>
            <a:pPr>
              <a:buNone/>
            </a:pPr>
            <a:endParaRPr lang="en-US" sz="28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000" b="1" dirty="0" err="1" smtClean="0">
                <a:solidFill>
                  <a:srgbClr val="FFFF00"/>
                </a:solidFill>
                <a:latin typeface="Arial Unicode MS" pitchFamily="34" charset="-128"/>
                <a:ea typeface="Arial Unicode MS" pitchFamily="34" charset="-128"/>
                <a:cs typeface="Arial Unicode MS" pitchFamily="34" charset="-128"/>
              </a:rPr>
              <a:t>Matthieu</a:t>
            </a:r>
            <a:r>
              <a:rPr lang="en-US" sz="4000" b="1" dirty="0" smtClean="0">
                <a:solidFill>
                  <a:srgbClr val="FFFF00"/>
                </a:solidFill>
                <a:latin typeface="Arial Unicode MS" pitchFamily="34" charset="-128"/>
                <a:ea typeface="Arial Unicode MS" pitchFamily="34" charset="-128"/>
                <a:cs typeface="Arial Unicode MS" pitchFamily="34" charset="-128"/>
              </a:rPr>
              <a:t> 12:29.</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dirty="0" smtClean="0">
                <a:latin typeface="Arial Unicode MS" pitchFamily="34" charset="-128"/>
                <a:ea typeface="Arial Unicode MS" pitchFamily="34" charset="-128"/>
                <a:cs typeface="Arial Unicode MS" pitchFamily="34" charset="-128"/>
              </a:rPr>
              <a:t>Mt 12:29 Ou, comment quelqu'un peut-il entrer dans la maison d'un homme fort et piller ses biens, sans avoir auparavant lié cet homme fort? </a:t>
            </a:r>
            <a:r>
              <a:rPr lang="en-US" sz="4000" dirty="0" err="1" smtClean="0">
                <a:latin typeface="Arial Unicode MS" pitchFamily="34" charset="-128"/>
                <a:ea typeface="Arial Unicode MS" pitchFamily="34" charset="-128"/>
                <a:cs typeface="Arial Unicode MS" pitchFamily="34" charset="-128"/>
              </a:rPr>
              <a:t>Alors</a:t>
            </a:r>
            <a:r>
              <a:rPr lang="en-US" sz="4000" dirty="0" smtClean="0">
                <a:latin typeface="Arial Unicode MS" pitchFamily="34" charset="-128"/>
                <a:ea typeface="Arial Unicode MS" pitchFamily="34" charset="-128"/>
                <a:cs typeface="Arial Unicode MS" pitchFamily="34" charset="-128"/>
              </a:rPr>
              <a:t> </a:t>
            </a:r>
            <a:r>
              <a:rPr lang="en-US" sz="4000" dirty="0" err="1" smtClean="0">
                <a:latin typeface="Arial Unicode MS" pitchFamily="34" charset="-128"/>
                <a:ea typeface="Arial Unicode MS" pitchFamily="34" charset="-128"/>
                <a:cs typeface="Arial Unicode MS" pitchFamily="34" charset="-128"/>
              </a:rPr>
              <a:t>seulement</a:t>
            </a:r>
            <a:r>
              <a:rPr lang="en-US" sz="4000" dirty="0" smtClean="0">
                <a:latin typeface="Arial Unicode MS" pitchFamily="34" charset="-128"/>
                <a:ea typeface="Arial Unicode MS" pitchFamily="34" charset="-128"/>
                <a:cs typeface="Arial Unicode MS" pitchFamily="34" charset="-128"/>
              </a:rPr>
              <a:t> </a:t>
            </a:r>
            <a:r>
              <a:rPr lang="en-US" sz="4000" dirty="0" err="1" smtClean="0">
                <a:latin typeface="Arial Unicode MS" pitchFamily="34" charset="-128"/>
                <a:ea typeface="Arial Unicode MS" pitchFamily="34" charset="-128"/>
                <a:cs typeface="Arial Unicode MS" pitchFamily="34" charset="-128"/>
              </a:rPr>
              <a:t>il</a:t>
            </a:r>
            <a:r>
              <a:rPr lang="en-US" sz="4000" dirty="0" smtClean="0">
                <a:latin typeface="Arial Unicode MS" pitchFamily="34" charset="-128"/>
                <a:ea typeface="Arial Unicode MS" pitchFamily="34" charset="-128"/>
                <a:cs typeface="Arial Unicode MS" pitchFamily="34" charset="-128"/>
              </a:rPr>
              <a:t> </a:t>
            </a:r>
            <a:r>
              <a:rPr lang="en-US" sz="4000" dirty="0" err="1" smtClean="0">
                <a:latin typeface="Arial Unicode MS" pitchFamily="34" charset="-128"/>
                <a:ea typeface="Arial Unicode MS" pitchFamily="34" charset="-128"/>
                <a:cs typeface="Arial Unicode MS" pitchFamily="34" charset="-128"/>
              </a:rPr>
              <a:t>pillera</a:t>
            </a:r>
            <a:r>
              <a:rPr lang="en-US" sz="4000" dirty="0" smtClean="0">
                <a:latin typeface="Arial Unicode MS" pitchFamily="34" charset="-128"/>
                <a:ea typeface="Arial Unicode MS" pitchFamily="34" charset="-128"/>
                <a:cs typeface="Arial Unicode MS" pitchFamily="34" charset="-128"/>
              </a:rPr>
              <a:t> </a:t>
            </a:r>
            <a:r>
              <a:rPr lang="en-US" sz="4000" dirty="0" err="1" smtClean="0">
                <a:latin typeface="Arial Unicode MS" pitchFamily="34" charset="-128"/>
                <a:ea typeface="Arial Unicode MS" pitchFamily="34" charset="-128"/>
                <a:cs typeface="Arial Unicode MS" pitchFamily="34" charset="-128"/>
              </a:rPr>
              <a:t>sa</a:t>
            </a:r>
            <a:r>
              <a:rPr lang="en-US" sz="4000" dirty="0" smtClean="0">
                <a:latin typeface="Arial Unicode MS" pitchFamily="34" charset="-128"/>
                <a:ea typeface="Arial Unicode MS" pitchFamily="34" charset="-128"/>
                <a:cs typeface="Arial Unicode MS" pitchFamily="34" charset="-128"/>
              </a:rPr>
              <a:t> </a:t>
            </a:r>
            <a:r>
              <a:rPr lang="en-US" sz="4000" dirty="0" err="1" smtClean="0">
                <a:latin typeface="Arial Unicode MS" pitchFamily="34" charset="-128"/>
                <a:ea typeface="Arial Unicode MS" pitchFamily="34" charset="-128"/>
                <a:cs typeface="Arial Unicode MS" pitchFamily="34" charset="-128"/>
              </a:rPr>
              <a:t>maison</a:t>
            </a:r>
            <a:r>
              <a:rPr lang="en-US" sz="4000" dirty="0" smtClean="0">
                <a:latin typeface="Arial Unicode MS" pitchFamily="34" charset="-128"/>
                <a:ea typeface="Arial Unicode MS" pitchFamily="34" charset="-128"/>
                <a:cs typeface="Arial Unicode MS" pitchFamily="34" charset="-128"/>
              </a:rPr>
              <a:t>.</a:t>
            </a:r>
          </a:p>
          <a:p>
            <a:pPr algn="just">
              <a:buNone/>
            </a:pPr>
            <a:endParaRPr lang="en-US" sz="4000" dirty="0" smtClean="0">
              <a:latin typeface="Arial Unicode MS" pitchFamily="34" charset="-128"/>
              <a:ea typeface="Arial Unicode MS" pitchFamily="34" charset="-128"/>
              <a:cs typeface="Arial Unicode MS" pitchFamily="34" charset="-128"/>
            </a:endParaRPr>
          </a:p>
          <a:p>
            <a:pPr algn="just"/>
            <a:r>
              <a:rPr lang="fr-FR" sz="4000" dirty="0" smtClean="0">
                <a:solidFill>
                  <a:srgbClr val="FFFF00"/>
                </a:solidFill>
                <a:latin typeface="Arial Unicode MS" pitchFamily="34" charset="-128"/>
                <a:ea typeface="Arial Unicode MS" pitchFamily="34" charset="-128"/>
                <a:cs typeface="Arial Unicode MS" pitchFamily="34" charset="-128"/>
              </a:rPr>
              <a:t>Nous ne pouvons pas vaincre Satan sans la puissance de l’Esprit saint. </a:t>
            </a:r>
            <a:endParaRPr lang="en-US" sz="4000"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dirty="0" smtClean="0"/>
              <a:t> </a:t>
            </a:r>
            <a:endParaRPr lang="en-US" sz="28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Nous ne pouvons pas convertir des pécheurs </a:t>
            </a:r>
            <a:r>
              <a:rPr lang="fr-FR" sz="3600" b="1" dirty="0" smtClean="0">
                <a:solidFill>
                  <a:srgbClr val="FFFF00"/>
                </a:solidFill>
                <a:latin typeface="Arial Unicode MS" pitchFamily="34" charset="-128"/>
                <a:ea typeface="Arial Unicode MS" pitchFamily="34" charset="-128"/>
                <a:cs typeface="Arial Unicode MS" pitchFamily="34" charset="-128"/>
              </a:rPr>
              <a:t>sans que Satan soit premièrement lié par l’Esprit saint.)</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Ici le contexte est très important. Jésus nous dit qu’un </a:t>
            </a:r>
            <a:r>
              <a:rPr lang="fr-FR" sz="3600" b="1" dirty="0" smtClean="0">
                <a:solidFill>
                  <a:srgbClr val="FFFF00"/>
                </a:solidFill>
                <a:latin typeface="Arial Unicode MS" pitchFamily="34" charset="-128"/>
                <a:ea typeface="Arial Unicode MS" pitchFamily="34" charset="-128"/>
                <a:cs typeface="Arial Unicode MS" pitchFamily="34" charset="-128"/>
              </a:rPr>
              <a:t>"homme fort" </a:t>
            </a:r>
            <a:r>
              <a:rPr lang="fr-FR" sz="3600" b="1" dirty="0" smtClean="0">
                <a:latin typeface="Arial Unicode MS" pitchFamily="34" charset="-128"/>
                <a:ea typeface="Arial Unicode MS" pitchFamily="34" charset="-128"/>
                <a:cs typeface="Arial Unicode MS" pitchFamily="34" charset="-128"/>
              </a:rPr>
              <a:t>est au travail, et a déjà "des biens". </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Nous commençons comme des hommes déchus, des pécheurs, </a:t>
            </a:r>
            <a:r>
              <a:rPr lang="fr-FR" sz="3600" b="1" dirty="0" smtClean="0">
                <a:solidFill>
                  <a:srgbClr val="FFFF00"/>
                </a:solidFill>
                <a:latin typeface="Arial Unicode MS" pitchFamily="34" charset="-128"/>
                <a:ea typeface="Arial Unicode MS" pitchFamily="34" charset="-128"/>
                <a:cs typeface="Arial Unicode MS" pitchFamily="34" charset="-128"/>
              </a:rPr>
              <a:t>qui constituent les biens de Satan</a:t>
            </a:r>
            <a:r>
              <a:rPr lang="fr-FR" sz="3600" b="1" dirty="0" smtClean="0">
                <a:latin typeface="Arial Unicode MS" pitchFamily="34" charset="-128"/>
                <a:ea typeface="Arial Unicode MS" pitchFamily="34" charset="-128"/>
                <a:cs typeface="Arial Unicode MS" pitchFamily="34" charset="-128"/>
              </a:rPr>
              <a:t>. </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En parlant des questions spirituelles, il n’y a </a:t>
            </a:r>
            <a:r>
              <a:rPr lang="fr-FR" sz="3600" b="1" dirty="0" smtClean="0">
                <a:solidFill>
                  <a:srgbClr val="FFFF00"/>
                </a:solidFill>
                <a:latin typeface="Arial Unicode MS" pitchFamily="34" charset="-128"/>
                <a:ea typeface="Arial Unicode MS" pitchFamily="34" charset="-128"/>
                <a:cs typeface="Arial Unicode MS" pitchFamily="34" charset="-128"/>
              </a:rPr>
              <a:t>aucune partie neutre.)</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28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3600" b="1" dirty="0" err="1" smtClean="0">
                <a:solidFill>
                  <a:srgbClr val="FFFF00"/>
                </a:solidFill>
                <a:latin typeface="Arial Unicode MS" pitchFamily="34" charset="-128"/>
                <a:ea typeface="Arial Unicode MS" pitchFamily="34" charset="-128"/>
                <a:cs typeface="Arial Unicode MS" pitchFamily="34" charset="-128"/>
              </a:rPr>
              <a:t>Matthieu</a:t>
            </a:r>
            <a:r>
              <a:rPr lang="en-US" sz="3600" b="1" dirty="0" smtClean="0">
                <a:solidFill>
                  <a:srgbClr val="FFFF00"/>
                </a:solidFill>
                <a:latin typeface="Arial Unicode MS" pitchFamily="34" charset="-128"/>
                <a:ea typeface="Arial Unicode MS" pitchFamily="34" charset="-128"/>
                <a:cs typeface="Arial Unicode MS" pitchFamily="34" charset="-128"/>
              </a:rPr>
              <a:t> 12:31-32. </a:t>
            </a:r>
          </a:p>
          <a:p>
            <a:pPr algn="just"/>
            <a:r>
              <a:rPr lang="fr-FR" sz="3600" b="1" dirty="0" smtClean="0">
                <a:latin typeface="Arial Unicode MS" pitchFamily="34" charset="-128"/>
                <a:ea typeface="Arial Unicode MS" pitchFamily="34" charset="-128"/>
                <a:cs typeface="Arial Unicode MS" pitchFamily="34" charset="-128"/>
              </a:rPr>
              <a:t>Mt 12:31 C'est pourquoi je vous dis: Tout péché et tout blasphème sera pardonné aux hommes, mais le blasphème contre l'Esprit ne sera point pardonné. </a:t>
            </a:r>
          </a:p>
          <a:p>
            <a:pPr algn="just"/>
            <a:r>
              <a:rPr lang="fr-FR" sz="3600" b="1" dirty="0" smtClean="0">
                <a:latin typeface="Arial Unicode MS" pitchFamily="34" charset="-128"/>
                <a:ea typeface="Arial Unicode MS" pitchFamily="34" charset="-128"/>
                <a:cs typeface="Arial Unicode MS" pitchFamily="34" charset="-128"/>
              </a:rPr>
              <a:t>32 Quiconque parlera contre le Fils de l'homme, il lui sera pardonné; mais quiconque parlera contre le Saint-Esprit, il ne lui sera pardonné ni dans ce siècle ni dans le siècle à venir.</a:t>
            </a:r>
            <a:endParaRPr lang="en-US" sz="3600" b="1" dirty="0" smtClean="0">
              <a:latin typeface="Arial Unicode MS" pitchFamily="34" charset="-128"/>
              <a:ea typeface="Arial Unicode MS" pitchFamily="34" charset="-128"/>
              <a:cs typeface="Arial Unicode MS" pitchFamily="34" charset="-128"/>
            </a:endParaRPr>
          </a:p>
          <a:p>
            <a:endParaRPr lang="en-US" sz="28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tabLst>
                <a:tab pos="2978150" algn="l"/>
              </a:tabLst>
            </a:pPr>
            <a:r>
              <a:rPr lang="fr-FR" sz="3600" b="1" dirty="0" smtClean="0">
                <a:latin typeface="Arial Unicode MS" pitchFamily="34" charset="-128"/>
                <a:ea typeface="Arial Unicode MS" pitchFamily="34" charset="-128"/>
                <a:cs typeface="Arial Unicode MS" pitchFamily="34" charset="-128"/>
              </a:rPr>
              <a:t>Pouvez-vous blasphémer contre quelqu’un qui n’est pas Dieu ? (</a:t>
            </a:r>
            <a:r>
              <a:rPr lang="fr-FR" sz="3600" b="1" dirty="0" smtClean="0">
                <a:solidFill>
                  <a:srgbClr val="FFFF00"/>
                </a:solidFill>
                <a:latin typeface="Arial Unicode MS" pitchFamily="34" charset="-128"/>
                <a:ea typeface="Arial Unicode MS" pitchFamily="34" charset="-128"/>
                <a:cs typeface="Arial Unicode MS" pitchFamily="34" charset="-128"/>
              </a:rPr>
              <a:t>Non. Il s’agit là d’une nouvelle preuve de la divinité de l’Esprit saint.</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a.         S’agit-il d’une preuve que Jésus n’est pas divin, puisque le fait de parler contre lui peut être pardonné ? (</a:t>
            </a:r>
            <a:r>
              <a:rPr lang="fr-FR" sz="3600" b="1" dirty="0" smtClean="0">
                <a:solidFill>
                  <a:srgbClr val="FFFF00"/>
                </a:solidFill>
                <a:latin typeface="Arial Unicode MS" pitchFamily="34" charset="-128"/>
                <a:ea typeface="Arial Unicode MS" pitchFamily="34" charset="-128"/>
                <a:cs typeface="Arial Unicode MS" pitchFamily="34" charset="-128"/>
              </a:rPr>
              <a:t>Non. Il est supposé dans la déclaration de Jésus que parler contre lui est également un blasphème. Cependant, cela peut être pardonné.</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Unicode MS" pitchFamily="34" charset="-128"/>
                <a:ea typeface="Arial Unicode MS" pitchFamily="34" charset="-128"/>
                <a:cs typeface="Arial Unicode MS" pitchFamily="34" charset="-128"/>
              </a:rPr>
              <a:t> b.</a:t>
            </a:r>
            <a:r>
              <a:rPr lang="fr-FR" sz="4000" dirty="0" smtClean="0">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Qu’est exactement le blasphème contre l’Esprit saint ici </a:t>
            </a:r>
            <a:r>
              <a:rPr lang="fr-FR" sz="4000" b="1" dirty="0" smtClean="0">
                <a:latin typeface="Arial Unicode MS" pitchFamily="34" charset="-128"/>
                <a:ea typeface="Arial Unicode MS" pitchFamily="34" charset="-128"/>
                <a:cs typeface="Arial Unicode MS" pitchFamily="34" charset="-128"/>
              </a:rPr>
              <a:t>?</a:t>
            </a:r>
            <a:endParaRPr lang="en-US" sz="4000" dirty="0" smtClean="0">
              <a:latin typeface="Arial Unicode MS" pitchFamily="34" charset="-128"/>
              <a:ea typeface="Arial Unicode MS" pitchFamily="34" charset="-128"/>
              <a:cs typeface="Arial Unicode MS" pitchFamily="34" charset="-128"/>
            </a:endParaRPr>
          </a:p>
          <a:p>
            <a:pPr algn="just"/>
            <a:r>
              <a:rPr lang="fr-FR" sz="4000" dirty="0" smtClean="0">
                <a:latin typeface="Arial Unicode MS" pitchFamily="34" charset="-128"/>
                <a:ea typeface="Arial Unicode MS" pitchFamily="34" charset="-128"/>
                <a:cs typeface="Arial Unicode MS" pitchFamily="34" charset="-128"/>
              </a:rPr>
              <a:t> (Revenez à l’histoire de la guérison de l’homme possédé par le démon. Le blasphème est le fait d’attribuer à Satan la puissance de l’Esprit saint.)</a:t>
            </a:r>
            <a:endParaRPr lang="en-US" sz="4000"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Comment pouvons-nous éviter le blasphème contre l’Esprit saint à l’avenir ?</a:t>
            </a:r>
            <a:endParaRPr lang="en-US" sz="40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3600" dirty="0" smtClean="0">
                <a:solidFill>
                  <a:schemeClr val="bg1"/>
                </a:solidFill>
                <a:latin typeface="Arial Unicode MS" pitchFamily="34" charset="-128"/>
                <a:ea typeface="Arial Unicode MS" pitchFamily="34" charset="-128"/>
                <a:cs typeface="Arial Unicode MS" pitchFamily="34" charset="-128"/>
              </a:rPr>
              <a:t>[Bruce </a:t>
            </a:r>
            <a:r>
              <a:rPr lang="en-US" sz="3600" dirty="0" smtClean="0">
                <a:solidFill>
                  <a:schemeClr val="bg1"/>
                </a:solidFill>
                <a:latin typeface="Arial Unicode MS" pitchFamily="34" charset="-128"/>
                <a:ea typeface="Arial Unicode MS" pitchFamily="34" charset="-128"/>
                <a:cs typeface="Arial Unicode MS" pitchFamily="34" charset="-128"/>
              </a:rPr>
              <a:t>N. </a:t>
            </a:r>
            <a:r>
              <a:rPr lang="en-US" sz="3600" dirty="0" smtClean="0">
                <a:solidFill>
                  <a:schemeClr val="bg1"/>
                </a:solidFill>
                <a:latin typeface="Arial Unicode MS" pitchFamily="34" charset="-128"/>
                <a:ea typeface="Arial Unicode MS" pitchFamily="34" charset="-128"/>
                <a:cs typeface="Arial Unicode MS" pitchFamily="34" charset="-128"/>
              </a:rPr>
              <a:t>Cameron </a:t>
            </a:r>
            <a:r>
              <a:rPr lang="en-US" sz="3600" dirty="0" err="1" smtClean="0">
                <a:solidFill>
                  <a:schemeClr val="bg1"/>
                </a:solidFill>
                <a:latin typeface="Arial Unicode MS" pitchFamily="34" charset="-128"/>
                <a:ea typeface="Arial Unicode MS" pitchFamily="34" charset="-128"/>
                <a:cs typeface="Arial Unicode MS" pitchFamily="34" charset="-128"/>
              </a:rPr>
              <a:t>dit</a:t>
            </a:r>
            <a:r>
              <a:rPr lang="en-US" sz="3600" dirty="0" smtClean="0">
                <a:solidFill>
                  <a:schemeClr val="bg1"/>
                </a:solidFill>
                <a:latin typeface="Arial Unicode MS" pitchFamily="34" charset="-128"/>
                <a:ea typeface="Arial Unicode MS" pitchFamily="34" charset="-128"/>
                <a:cs typeface="Arial Unicode MS" pitchFamily="34" charset="-128"/>
              </a:rPr>
              <a:t>:]</a:t>
            </a:r>
          </a:p>
          <a:p>
            <a:pPr lvl="0" algn="just"/>
            <a:r>
              <a:rPr lang="fr-FR" sz="3600" dirty="0" smtClean="0">
                <a:latin typeface="Arial Unicode MS" pitchFamily="34" charset="-128"/>
                <a:ea typeface="Arial Unicode MS" pitchFamily="34" charset="-128"/>
                <a:cs typeface="Arial Unicode MS" pitchFamily="34" charset="-128"/>
              </a:rPr>
              <a:t>(Je me souviens d’articles dans des publications religieuses (non charismatiques) qui définissaient de façon assez directe certaines guérisons par la foi comme étant le produit de la puissance de Satan. </a:t>
            </a:r>
            <a:endParaRPr lang="en-US" sz="3600" dirty="0" smtClean="0">
              <a:latin typeface="Arial Unicode MS" pitchFamily="34" charset="-128"/>
              <a:ea typeface="Arial Unicode MS" pitchFamily="34" charset="-128"/>
              <a:cs typeface="Arial Unicode MS" pitchFamily="34" charset="-128"/>
            </a:endParaRPr>
          </a:p>
          <a:p>
            <a:pPr lvl="0" algn="just"/>
            <a:r>
              <a:rPr lang="fr-FR" sz="3600" dirty="0" smtClean="0">
                <a:latin typeface="Arial Unicode MS" pitchFamily="34" charset="-128"/>
                <a:ea typeface="Arial Unicode MS" pitchFamily="34" charset="-128"/>
                <a:cs typeface="Arial Unicode MS" pitchFamily="34" charset="-128"/>
              </a:rPr>
              <a:t>Ce type de déclaration est très dangereux. </a:t>
            </a:r>
            <a:endParaRPr lang="en-US" sz="3600" dirty="0" smtClean="0">
              <a:latin typeface="Arial Unicode MS" pitchFamily="34" charset="-128"/>
              <a:ea typeface="Arial Unicode MS" pitchFamily="34" charset="-128"/>
              <a:cs typeface="Arial Unicode MS" pitchFamily="34" charset="-128"/>
            </a:endParaRPr>
          </a:p>
          <a:p>
            <a:pPr lvl="0" algn="just"/>
            <a:r>
              <a:rPr lang="fr-FR" sz="3600" dirty="0" smtClean="0">
                <a:latin typeface="Arial Unicode MS" pitchFamily="34" charset="-128"/>
                <a:ea typeface="Arial Unicode MS" pitchFamily="34" charset="-128"/>
                <a:cs typeface="Arial Unicode MS" pitchFamily="34" charset="-128"/>
              </a:rPr>
              <a:t>Vous devez être sûr à </a:t>
            </a:r>
            <a:r>
              <a:rPr lang="fr-FR" sz="3600" dirty="0" smtClean="0">
                <a:solidFill>
                  <a:srgbClr val="FFFF00"/>
                </a:solidFill>
                <a:latin typeface="Arial Unicode MS" pitchFamily="34" charset="-128"/>
                <a:ea typeface="Arial Unicode MS" pitchFamily="34" charset="-128"/>
                <a:cs typeface="Arial Unicode MS" pitchFamily="34" charset="-128"/>
              </a:rPr>
              <a:t>100 %</a:t>
            </a:r>
            <a:r>
              <a:rPr lang="fr-FR" sz="3600" dirty="0" smtClean="0">
                <a:latin typeface="Arial Unicode MS" pitchFamily="34" charset="-128"/>
                <a:ea typeface="Arial Unicode MS" pitchFamily="34" charset="-128"/>
                <a:cs typeface="Arial Unicode MS" pitchFamily="34" charset="-128"/>
              </a:rPr>
              <a:t> avant de faire une telle déclaration. </a:t>
            </a:r>
            <a:r>
              <a:rPr lang="fr-FR" sz="3600" u="sng" dirty="0" smtClean="0">
                <a:latin typeface="Arial Unicode MS" pitchFamily="34" charset="-128"/>
                <a:ea typeface="Arial Unicode MS" pitchFamily="34" charset="-128"/>
                <a:cs typeface="Arial Unicode MS" pitchFamily="34" charset="-128"/>
              </a:rPr>
              <a:t>Il est dangereux d’affirmer que le travail d’un autre Chrétien est le travail de Satan.)</a:t>
            </a:r>
            <a:endParaRPr lang="en-US" sz="3600" u="sng" dirty="0" smtClean="0">
              <a:latin typeface="Arial Unicode MS" pitchFamily="34" charset="-128"/>
              <a:ea typeface="Arial Unicode MS" pitchFamily="34" charset="-128"/>
              <a:cs typeface="Arial Unicode MS" pitchFamily="34" charset="-128"/>
            </a:endParaRPr>
          </a:p>
          <a:p>
            <a:pPr>
              <a:buNone/>
            </a:pPr>
            <a:endParaRPr lang="en-US" sz="28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Marc </a:t>
            </a:r>
            <a:r>
              <a:rPr lang="en-US" sz="4000" b="1" dirty="0" smtClean="0">
                <a:solidFill>
                  <a:srgbClr val="FF0000"/>
                </a:solidFill>
                <a:latin typeface="Arial Unicode MS" pitchFamily="34" charset="-128"/>
                <a:ea typeface="Arial Unicode MS" pitchFamily="34" charset="-128"/>
                <a:cs typeface="Arial Unicode MS" pitchFamily="34" charset="-128"/>
              </a:rPr>
              <a:t>3:28-29, </a:t>
            </a:r>
          </a:p>
          <a:p>
            <a:pPr algn="just"/>
            <a:r>
              <a:rPr lang="fr-FR" sz="4000" b="1" dirty="0" smtClean="0">
                <a:solidFill>
                  <a:schemeClr val="tx1"/>
                </a:solidFill>
                <a:latin typeface="Arial Unicode MS" pitchFamily="34" charset="-128"/>
                <a:ea typeface="Arial Unicode MS" pitchFamily="34" charset="-128"/>
                <a:cs typeface="Arial Unicode MS" pitchFamily="34" charset="-128"/>
              </a:rPr>
              <a:t>Je </a:t>
            </a:r>
            <a:r>
              <a:rPr lang="fr-FR" sz="4000" b="1" dirty="0" smtClean="0">
                <a:solidFill>
                  <a:schemeClr val="tx1"/>
                </a:solidFill>
                <a:latin typeface="Arial Unicode MS" pitchFamily="34" charset="-128"/>
                <a:ea typeface="Arial Unicode MS" pitchFamily="34" charset="-128"/>
                <a:cs typeface="Arial Unicode MS" pitchFamily="34" charset="-128"/>
              </a:rPr>
              <a:t>vous le dis en vérité, tous les péchés seront pardonnés aux fils des hommes, et les blasphèmes qu'ils auront proférés; </a:t>
            </a:r>
            <a:endParaRPr lang="fr-FR" sz="40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000" b="1" dirty="0" smtClean="0">
                <a:solidFill>
                  <a:schemeClr val="tx1"/>
                </a:solidFill>
                <a:latin typeface="Arial Unicode MS" pitchFamily="34" charset="-128"/>
                <a:ea typeface="Arial Unicode MS" pitchFamily="34" charset="-128"/>
                <a:cs typeface="Arial Unicode MS" pitchFamily="34" charset="-128"/>
              </a:rPr>
              <a:t>29 </a:t>
            </a:r>
            <a:r>
              <a:rPr lang="fr-FR" sz="4000" b="1" dirty="0" smtClean="0">
                <a:solidFill>
                  <a:schemeClr val="tx1"/>
                </a:solidFill>
                <a:latin typeface="Arial Unicode MS" pitchFamily="34" charset="-128"/>
                <a:ea typeface="Arial Unicode MS" pitchFamily="34" charset="-128"/>
                <a:cs typeface="Arial Unicode MS" pitchFamily="34" charset="-128"/>
              </a:rPr>
              <a:t>mais quiconque </a:t>
            </a:r>
            <a:r>
              <a:rPr lang="fr-FR" sz="4000" b="1" dirty="0" smtClean="0">
                <a:solidFill>
                  <a:srgbClr val="FF0000"/>
                </a:solidFill>
                <a:latin typeface="Arial Unicode MS" pitchFamily="34" charset="-128"/>
                <a:ea typeface="Arial Unicode MS" pitchFamily="34" charset="-128"/>
                <a:cs typeface="Arial Unicode MS" pitchFamily="34" charset="-128"/>
              </a:rPr>
              <a:t>blasphémera contre le Saint-Esprit n'obtiendra jamais de pardon:</a:t>
            </a:r>
            <a:r>
              <a:rPr lang="fr-FR" sz="4000" b="1" dirty="0" smtClean="0">
                <a:solidFill>
                  <a:schemeClr val="tx1"/>
                </a:solidFill>
                <a:latin typeface="Arial Unicode MS" pitchFamily="34" charset="-128"/>
                <a:ea typeface="Arial Unicode MS" pitchFamily="34" charset="-128"/>
                <a:cs typeface="Arial Unicode MS" pitchFamily="34" charset="-128"/>
              </a:rPr>
              <a:t> il est coupable d'un péché éternel.</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3600" b="1" dirty="0" smtClean="0">
                <a:solidFill>
                  <a:schemeClr val="tx1"/>
                </a:solidFill>
                <a:latin typeface="Arial Unicode MS" pitchFamily="34" charset="-128"/>
                <a:ea typeface="Arial Unicode MS" pitchFamily="34" charset="-128"/>
                <a:cs typeface="Arial Unicode MS" pitchFamily="34" charset="-128"/>
              </a:rPr>
              <a:t>Un </a:t>
            </a:r>
            <a:r>
              <a:rPr lang="fr-FR" sz="3600" b="1" dirty="0" smtClean="0">
                <a:solidFill>
                  <a:schemeClr val="tx1"/>
                </a:solidFill>
                <a:latin typeface="Arial Unicode MS" pitchFamily="34" charset="-128"/>
                <a:ea typeface="Arial Unicode MS" pitchFamily="34" charset="-128"/>
                <a:cs typeface="Arial Unicode MS" pitchFamily="34" charset="-128"/>
              </a:rPr>
              <a:t>autre récit de la déclaration de Jésus.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3600" b="1" dirty="0" smtClean="0">
                <a:solidFill>
                  <a:schemeClr val="tx1"/>
                </a:solidFill>
                <a:latin typeface="Arial Unicode MS" pitchFamily="34" charset="-128"/>
                <a:ea typeface="Arial Unicode MS" pitchFamily="34" charset="-128"/>
                <a:cs typeface="Arial Unicode MS" pitchFamily="34" charset="-128"/>
              </a:rPr>
              <a:t>Pourquoi le blasphème contre l’Esprit saint est-il le péché impardonnable ?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3600" b="1" dirty="0" smtClean="0">
                <a:solidFill>
                  <a:schemeClr val="tx1"/>
                </a:solidFill>
                <a:latin typeface="Arial Unicode MS" pitchFamily="34" charset="-128"/>
                <a:ea typeface="Arial Unicode MS" pitchFamily="34" charset="-128"/>
                <a:cs typeface="Arial Unicode MS" pitchFamily="34" charset="-128"/>
              </a:rPr>
              <a:t>Comment conciliez-vous ces deux textes ?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r>
              <a:rPr lang="en-US" sz="3600" b="1" dirty="0" smtClean="0">
                <a:solidFill>
                  <a:schemeClr val="tx1"/>
                </a:solidFill>
                <a:latin typeface="Arial Unicode MS" pitchFamily="34" charset="-128"/>
                <a:ea typeface="Arial Unicode MS" pitchFamily="34" charset="-128"/>
                <a:cs typeface="Arial Unicode MS" pitchFamily="34" charset="-128"/>
              </a:rPr>
              <a:t>(Le </a:t>
            </a:r>
            <a:r>
              <a:rPr lang="en-US" sz="3600" b="1" dirty="0" err="1" smtClean="0">
                <a:solidFill>
                  <a:schemeClr val="tx1"/>
                </a:solidFill>
                <a:latin typeface="Arial Unicode MS" pitchFamily="34" charset="-128"/>
                <a:ea typeface="Arial Unicode MS" pitchFamily="34" charset="-128"/>
                <a:cs typeface="Arial Unicode MS" pitchFamily="34" charset="-128"/>
              </a:rPr>
              <a:t>commentaire</a:t>
            </a:r>
            <a:r>
              <a:rPr lang="en-US" sz="3600" b="1" dirty="0" smtClean="0">
                <a:solidFill>
                  <a:schemeClr val="tx1"/>
                </a:solidFill>
                <a:latin typeface="Arial Unicode MS" pitchFamily="34" charset="-128"/>
                <a:ea typeface="Arial Unicode MS" pitchFamily="34" charset="-128"/>
                <a:cs typeface="Arial Unicode MS" pitchFamily="34" charset="-128"/>
              </a:rPr>
              <a:t> </a:t>
            </a:r>
            <a:r>
              <a:rPr lang="en-US" sz="3600" b="1" i="1" dirty="0" smtClean="0">
                <a:solidFill>
                  <a:schemeClr val="tx1"/>
                </a:solidFill>
                <a:latin typeface="Arial Unicode MS" pitchFamily="34" charset="-128"/>
                <a:ea typeface="Arial Unicode MS" pitchFamily="34" charset="-128"/>
                <a:cs typeface="Arial Unicode MS" pitchFamily="34" charset="-128"/>
              </a:rPr>
              <a:t>A Commentary, Critical and Explanatory, on the Old and New Testaments</a:t>
            </a:r>
            <a:r>
              <a:rPr lang="en-US" sz="3600" b="1" dirty="0" smtClean="0">
                <a:solidFill>
                  <a:schemeClr val="tx1"/>
                </a:solidFill>
                <a:latin typeface="Arial Unicode MS" pitchFamily="34" charset="-128"/>
                <a:ea typeface="Arial Unicode MS" pitchFamily="34" charset="-128"/>
                <a:cs typeface="Arial Unicode MS" pitchFamily="34" charset="-128"/>
              </a:rPr>
              <a:t> a </a:t>
            </a:r>
            <a:r>
              <a:rPr lang="en-US" sz="3600" b="1" dirty="0" err="1" smtClean="0">
                <a:solidFill>
                  <a:schemeClr val="tx1"/>
                </a:solidFill>
                <a:latin typeface="Arial Unicode MS" pitchFamily="34" charset="-128"/>
                <a:ea typeface="Arial Unicode MS" pitchFamily="34" charset="-128"/>
                <a:cs typeface="Arial Unicode MS" pitchFamily="34" charset="-128"/>
              </a:rPr>
              <a:t>une</a:t>
            </a:r>
            <a:r>
              <a:rPr lang="en-US" sz="3600" b="1" dirty="0" smtClean="0">
                <a:solidFill>
                  <a:schemeClr val="tx1"/>
                </a:solidFill>
                <a:latin typeface="Arial Unicode MS" pitchFamily="34" charset="-128"/>
                <a:ea typeface="Arial Unicode MS" pitchFamily="34" charset="-128"/>
                <a:cs typeface="Arial Unicode MS" pitchFamily="34" charset="-128"/>
              </a:rPr>
              <a:t> explication </a:t>
            </a:r>
            <a:r>
              <a:rPr lang="en-US" sz="3600" b="1" dirty="0" err="1" smtClean="0">
                <a:solidFill>
                  <a:schemeClr val="tx1"/>
                </a:solidFill>
                <a:latin typeface="Arial Unicode MS" pitchFamily="34" charset="-128"/>
                <a:ea typeface="Arial Unicode MS" pitchFamily="34" charset="-128"/>
                <a:cs typeface="Arial Unicode MS" pitchFamily="34" charset="-128"/>
              </a:rPr>
              <a:t>que</a:t>
            </a:r>
            <a:r>
              <a:rPr lang="en-US" sz="3600" b="1" dirty="0" smtClean="0">
                <a:solidFill>
                  <a:schemeClr val="tx1"/>
                </a:solidFill>
                <a:latin typeface="Arial Unicode MS" pitchFamily="34" charset="-128"/>
                <a:ea typeface="Arial Unicode MS" pitchFamily="34" charset="-128"/>
                <a:cs typeface="Arial Unicode MS" pitchFamily="34" charset="-128"/>
              </a:rPr>
              <a:t> [</a:t>
            </a:r>
            <a:r>
              <a:rPr lang="en-US" sz="3600" b="1" dirty="0" err="1" smtClean="0">
                <a:solidFill>
                  <a:schemeClr val="tx1"/>
                </a:solidFill>
                <a:latin typeface="Arial Unicode MS" pitchFamily="34" charset="-128"/>
                <a:ea typeface="Arial Unicode MS" pitchFamily="34" charset="-128"/>
                <a:cs typeface="Arial Unicode MS" pitchFamily="34" charset="-128"/>
              </a:rPr>
              <a:t>l’auteur</a:t>
            </a:r>
            <a:r>
              <a:rPr lang="en-US" sz="3600" b="1" dirty="0" smtClean="0">
                <a:solidFill>
                  <a:schemeClr val="tx1"/>
                </a:solidFill>
                <a:latin typeface="Arial Unicode MS" pitchFamily="34" charset="-128"/>
                <a:ea typeface="Arial Unicode MS" pitchFamily="34" charset="-128"/>
                <a:cs typeface="Arial Unicode MS" pitchFamily="34" charset="-128"/>
              </a:rPr>
              <a:t> de </a:t>
            </a:r>
            <a:r>
              <a:rPr lang="en-US" sz="3600" b="1" dirty="0" err="1" smtClean="0">
                <a:solidFill>
                  <a:schemeClr val="tx1"/>
                </a:solidFill>
                <a:latin typeface="Arial Unicode MS" pitchFamily="34" charset="-128"/>
                <a:ea typeface="Arial Unicode MS" pitchFamily="34" charset="-128"/>
                <a:cs typeface="Arial Unicode MS" pitchFamily="34" charset="-128"/>
              </a:rPr>
              <a:t>cet</a:t>
            </a:r>
            <a:r>
              <a:rPr lang="en-US" sz="3600" b="1" dirty="0" smtClean="0">
                <a:solidFill>
                  <a:schemeClr val="tx1"/>
                </a:solidFill>
                <a:latin typeface="Arial Unicode MS" pitchFamily="34" charset="-128"/>
                <a:ea typeface="Arial Unicode MS" pitchFamily="34" charset="-128"/>
                <a:cs typeface="Arial Unicode MS" pitchFamily="34" charset="-128"/>
              </a:rPr>
              <a:t> article </a:t>
            </a:r>
            <a:r>
              <a:rPr lang="en-US" sz="3600" b="1" dirty="0" smtClean="0">
                <a:solidFill>
                  <a:srgbClr val="FF0000"/>
                </a:solidFill>
                <a:latin typeface="Arial Unicode MS" pitchFamily="34" charset="-128"/>
                <a:ea typeface="Arial Unicode MS" pitchFamily="34" charset="-128"/>
                <a:cs typeface="Arial Unicode MS" pitchFamily="34" charset="-128"/>
              </a:rPr>
              <a:t>Bruce </a:t>
            </a:r>
            <a:r>
              <a:rPr lang="en-US" sz="3600" b="1" dirty="0" smtClean="0">
                <a:solidFill>
                  <a:srgbClr val="FF0000"/>
                </a:solidFill>
                <a:latin typeface="Arial Unicode MS" pitchFamily="34" charset="-128"/>
                <a:ea typeface="Arial Unicode MS" pitchFamily="34" charset="-128"/>
                <a:cs typeface="Arial Unicode MS" pitchFamily="34" charset="-128"/>
              </a:rPr>
              <a:t>N. </a:t>
            </a:r>
            <a:r>
              <a:rPr lang="en-US" sz="3600" b="1" dirty="0" smtClean="0">
                <a:solidFill>
                  <a:srgbClr val="FF0000"/>
                </a:solidFill>
                <a:latin typeface="Arial Unicode MS" pitchFamily="34" charset="-128"/>
                <a:ea typeface="Arial Unicode MS" pitchFamily="34" charset="-128"/>
                <a:cs typeface="Arial Unicode MS" pitchFamily="34" charset="-128"/>
              </a:rPr>
              <a:t>Cameron] </a:t>
            </a:r>
            <a:r>
              <a:rPr lang="en-US" sz="3600" b="1" dirty="0" err="1" smtClean="0">
                <a:solidFill>
                  <a:schemeClr val="tx1"/>
                </a:solidFill>
                <a:latin typeface="Arial Unicode MS" pitchFamily="34" charset="-128"/>
                <a:ea typeface="Arial Unicode MS" pitchFamily="34" charset="-128"/>
                <a:cs typeface="Arial Unicode MS" pitchFamily="34" charset="-128"/>
              </a:rPr>
              <a:t>aime</a:t>
            </a:r>
            <a:r>
              <a:rPr lang="en-US" sz="3600" b="1" dirty="0" smtClean="0">
                <a:solidFill>
                  <a:schemeClr val="tx1"/>
                </a:solidFill>
                <a:latin typeface="Arial Unicode MS" pitchFamily="34" charset="-128"/>
                <a:ea typeface="Arial Unicode MS" pitchFamily="34" charset="-128"/>
                <a:cs typeface="Arial Unicode MS" pitchFamily="34" charset="-128"/>
              </a:rPr>
              <a:t> </a:t>
            </a:r>
            <a:r>
              <a:rPr lang="en-US" sz="3600" b="1" dirty="0" err="1" smtClean="0">
                <a:solidFill>
                  <a:schemeClr val="tx1"/>
                </a:solidFill>
                <a:latin typeface="Arial Unicode MS" pitchFamily="34" charset="-128"/>
                <a:ea typeface="Arial Unicode MS" pitchFamily="34" charset="-128"/>
                <a:cs typeface="Arial Unicode MS" pitchFamily="34" charset="-128"/>
              </a:rPr>
              <a:t>partiellement</a:t>
            </a:r>
            <a:r>
              <a:rPr lang="en-US" sz="3600" b="1" dirty="0" smtClean="0">
                <a:solidFill>
                  <a:schemeClr val="tx1"/>
                </a:solidFill>
                <a:latin typeface="Arial Unicode MS" pitchFamily="34" charset="-128"/>
                <a:ea typeface="Arial Unicode MS" pitchFamily="34" charset="-128"/>
                <a:cs typeface="Arial Unicode MS" pitchFamily="34" charset="-128"/>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b="1" dirty="0" smtClean="0">
                <a:solidFill>
                  <a:schemeClr val="tx1"/>
                </a:solidFill>
                <a:latin typeface="Arial Unicode MS" pitchFamily="34" charset="-128"/>
                <a:ea typeface="Arial Unicode MS" pitchFamily="34" charset="-128"/>
                <a:cs typeface="Arial Unicode MS" pitchFamily="34" charset="-128"/>
              </a:rPr>
              <a:t>Il </a:t>
            </a:r>
            <a:r>
              <a:rPr lang="fr-FR" sz="4000" b="1" dirty="0" smtClean="0">
                <a:solidFill>
                  <a:schemeClr val="tx1"/>
                </a:solidFill>
                <a:latin typeface="Arial Unicode MS" pitchFamily="34" charset="-128"/>
                <a:ea typeface="Arial Unicode MS" pitchFamily="34" charset="-128"/>
                <a:cs typeface="Arial Unicode MS" pitchFamily="34" charset="-128"/>
              </a:rPr>
              <a:t>se penche sur Marc 3:28 et conclut : "Il n’y a aucun péché, quelles que soient les apparences, dont il puisse être dit </a:t>
            </a:r>
            <a:r>
              <a:rPr lang="fr-FR" sz="4000" b="1" i="1" dirty="0" smtClean="0">
                <a:solidFill>
                  <a:schemeClr val="tx1"/>
                </a:solidFill>
                <a:latin typeface="Arial Unicode MS" pitchFamily="34" charset="-128"/>
                <a:ea typeface="Arial Unicode MS" pitchFamily="34" charset="-128"/>
                <a:cs typeface="Arial Unicode MS" pitchFamily="34" charset="-128"/>
              </a:rPr>
              <a:t>« </a:t>
            </a:r>
            <a:r>
              <a:rPr lang="fr-FR" sz="4000" b="1" i="1" u="sng" dirty="0" smtClean="0">
                <a:solidFill>
                  <a:srgbClr val="FF0000"/>
                </a:solidFill>
                <a:latin typeface="Arial Unicode MS" pitchFamily="34" charset="-128"/>
                <a:ea typeface="Arial Unicode MS" pitchFamily="34" charset="-128"/>
                <a:cs typeface="Arial Unicode MS" pitchFamily="34" charset="-128"/>
              </a:rPr>
              <a:t>ce n’est pas un péché pardonnable </a:t>
            </a:r>
            <a:r>
              <a:rPr lang="fr-FR" sz="4000" b="1" i="1" dirty="0" smtClean="0">
                <a:solidFill>
                  <a:srgbClr val="FF0000"/>
                </a:solidFill>
                <a:latin typeface="Arial Unicode MS" pitchFamily="34" charset="-128"/>
                <a:ea typeface="Arial Unicode MS" pitchFamily="34" charset="-128"/>
                <a:cs typeface="Arial Unicode MS" pitchFamily="34" charset="-128"/>
              </a:rPr>
              <a:t>»</a:t>
            </a:r>
            <a:r>
              <a:rPr lang="fr-FR" sz="4000" b="1" i="1" dirty="0" smtClean="0">
                <a:solidFill>
                  <a:schemeClr val="tx1"/>
                </a:solidFill>
                <a:latin typeface="Arial Unicode MS" pitchFamily="34" charset="-128"/>
                <a:ea typeface="Arial Unicode MS" pitchFamily="34" charset="-128"/>
                <a:cs typeface="Arial Unicode MS" pitchFamily="34" charset="-128"/>
              </a:rPr>
              <a:t>".</a:t>
            </a:r>
            <a:endParaRPr lang="en-US" sz="4000" b="1" i="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tx1"/>
                </a:solidFill>
                <a:latin typeface="Arial Unicode MS" pitchFamily="34" charset="-128"/>
                <a:ea typeface="Arial Unicode MS" pitchFamily="34" charset="-128"/>
                <a:cs typeface="Arial Unicode MS" pitchFamily="34" charset="-128"/>
              </a:rPr>
              <a:t> Ainsi, le verset 29 explique le verset 28, il ne le contredit pas. </a:t>
            </a:r>
            <a:r>
              <a:rPr lang="fr-FR" sz="4000" b="1" i="1" u="sng" dirty="0" smtClean="0">
                <a:solidFill>
                  <a:srgbClr val="FF0000"/>
                </a:solidFill>
                <a:latin typeface="Arial Unicode MS" pitchFamily="34" charset="-128"/>
                <a:ea typeface="Arial Unicode MS" pitchFamily="34" charset="-128"/>
                <a:cs typeface="Arial Unicode MS" pitchFamily="34" charset="-128"/>
              </a:rPr>
              <a:t>Il n’y a rien dans la nature de n’importe quel péché en soi qui le rendrait impardonnable</a:t>
            </a:r>
            <a:r>
              <a:rPr lang="fr-FR" sz="4000" b="1" i="1" u="sng" dirty="0" smtClean="0">
                <a:solidFill>
                  <a:srgbClr val="FF0000"/>
                </a:solidFill>
                <a:latin typeface="Arial Unicode MS" pitchFamily="34" charset="-128"/>
                <a:ea typeface="Arial Unicode MS" pitchFamily="34" charset="-128"/>
                <a:cs typeface="Arial Unicode MS" pitchFamily="34" charset="-128"/>
              </a:rPr>
              <a:t>.</a:t>
            </a:r>
            <a:r>
              <a:rPr lang="fr-FR" sz="4000" b="1" i="1" dirty="0" smtClean="0">
                <a:solidFill>
                  <a:srgbClr val="FF0000"/>
                </a:solidFill>
                <a:latin typeface="Arial Unicode MS" pitchFamily="34" charset="-128"/>
                <a:ea typeface="Arial Unicode MS" pitchFamily="34" charset="-128"/>
                <a:cs typeface="Arial Unicode MS" pitchFamily="34" charset="-128"/>
              </a:rPr>
              <a:t>)</a:t>
            </a:r>
            <a:endParaRPr lang="en-US" sz="4000" b="1" i="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b="1" dirty="0" smtClean="0">
                <a:solidFill>
                  <a:srgbClr val="FF0000"/>
                </a:solidFill>
                <a:latin typeface="Copperplate Gothic Light" pitchFamily="34" charset="0"/>
                <a:ea typeface="Arial Unicode MS" pitchFamily="34" charset="-128"/>
                <a:cs typeface="Arial Unicode MS" pitchFamily="34" charset="-128"/>
              </a:rPr>
              <a:t>qu’en </a:t>
            </a:r>
            <a:r>
              <a:rPr lang="fr-FR" b="1" dirty="0" smtClean="0">
                <a:solidFill>
                  <a:srgbClr val="FF0000"/>
                </a:solidFill>
                <a:latin typeface="Copperplate Gothic Light" pitchFamily="34" charset="0"/>
                <a:ea typeface="Arial Unicode MS" pitchFamily="34" charset="-128"/>
                <a:cs typeface="Arial Unicode MS" pitchFamily="34" charset="-128"/>
              </a:rPr>
              <a:t>est-il de ce péché impardonnable ? </a:t>
            </a:r>
            <a:endParaRPr lang="en-US" sz="2800" b="1" dirty="0" smtClean="0">
              <a:solidFill>
                <a:srgbClr val="FF0000"/>
              </a:solidFill>
              <a:latin typeface="Copperplate Gothic Light" pitchFamily="34" charset="0"/>
              <a:ea typeface="Arial Unicode MS" pitchFamily="34" charset="-128"/>
              <a:cs typeface="Arial Unicode MS" pitchFamily="34" charset="-128"/>
            </a:endParaRPr>
          </a:p>
          <a:p>
            <a:pPr algn="just"/>
            <a:r>
              <a:rPr lang="fr-FR" b="1" dirty="0" smtClean="0">
                <a:solidFill>
                  <a:schemeClr val="tx1"/>
                </a:solidFill>
                <a:latin typeface="Arial Unicode MS" pitchFamily="34" charset="-128"/>
                <a:ea typeface="Arial Unicode MS" pitchFamily="34" charset="-128"/>
                <a:cs typeface="Arial Unicode MS" pitchFamily="34" charset="-128"/>
              </a:rPr>
              <a:t>Jean </a:t>
            </a:r>
            <a:r>
              <a:rPr lang="fr-FR" b="1" dirty="0" smtClean="0">
                <a:solidFill>
                  <a:schemeClr val="tx1"/>
                </a:solidFill>
                <a:latin typeface="Arial Unicode MS" pitchFamily="34" charset="-128"/>
                <a:ea typeface="Arial Unicode MS" pitchFamily="34" charset="-128"/>
                <a:cs typeface="Arial Unicode MS" pitchFamily="34" charset="-128"/>
              </a:rPr>
              <a:t>16:8-11.</a:t>
            </a:r>
            <a:endParaRPr lang="en-US" sz="2800" dirty="0" smtClean="0">
              <a:solidFill>
                <a:schemeClr val="tx1"/>
              </a:solidFill>
              <a:latin typeface="Arial Unicode MS" pitchFamily="34" charset="-128"/>
              <a:ea typeface="Arial Unicode MS" pitchFamily="34" charset="-128"/>
              <a:cs typeface="Arial Unicode MS" pitchFamily="34" charset="-128"/>
            </a:endParaRPr>
          </a:p>
          <a:p>
            <a:pPr algn="just"/>
            <a:r>
              <a:rPr lang="fr-FR" sz="3800" dirty="0" smtClean="0">
                <a:solidFill>
                  <a:schemeClr val="tx1"/>
                </a:solidFill>
                <a:latin typeface="Arial Unicode MS" pitchFamily="34" charset="-128"/>
                <a:ea typeface="Arial Unicode MS" pitchFamily="34" charset="-128"/>
                <a:cs typeface="Arial Unicode MS" pitchFamily="34" charset="-128"/>
              </a:rPr>
              <a:t>8 </a:t>
            </a:r>
            <a:r>
              <a:rPr lang="fr-FR" sz="3800" dirty="0" smtClean="0">
                <a:solidFill>
                  <a:schemeClr val="tx1"/>
                </a:solidFill>
                <a:latin typeface="Arial Unicode MS" pitchFamily="34" charset="-128"/>
                <a:ea typeface="Arial Unicode MS" pitchFamily="34" charset="-128"/>
                <a:cs typeface="Arial Unicode MS" pitchFamily="34" charset="-128"/>
              </a:rPr>
              <a:t>Et quand il sera venu, il convaincra le monde en ce qui concerne le péché, la justice, et le jugement: </a:t>
            </a:r>
            <a:r>
              <a:rPr lang="fr-FR" sz="3800" dirty="0" smtClean="0">
                <a:solidFill>
                  <a:srgbClr val="FF0000"/>
                </a:solidFill>
                <a:latin typeface="Arial Unicode MS" pitchFamily="34" charset="-128"/>
                <a:ea typeface="Arial Unicode MS" pitchFamily="34" charset="-128"/>
                <a:cs typeface="Arial Unicode MS" pitchFamily="34" charset="-128"/>
              </a:rPr>
              <a:t>9 en ce qui concerne le péché, parce qu'ils ne croient pas en moi; </a:t>
            </a:r>
            <a:r>
              <a:rPr lang="fr-FR" sz="3800" dirty="0" smtClean="0">
                <a:solidFill>
                  <a:schemeClr val="tx1"/>
                </a:solidFill>
                <a:latin typeface="Arial Unicode MS" pitchFamily="34" charset="-128"/>
                <a:ea typeface="Arial Unicode MS" pitchFamily="34" charset="-128"/>
                <a:cs typeface="Arial Unicode MS" pitchFamily="34" charset="-128"/>
              </a:rPr>
              <a:t>10 la justice, parce que je vais au Père, et que vous ne me verrez plus; 11 le jugement, parce que le prince de ce monde est jugé</a:t>
            </a:r>
            <a:r>
              <a:rPr lang="fr-FR" sz="3800" dirty="0" smtClean="0">
                <a:solidFill>
                  <a:schemeClr val="tx1"/>
                </a:solidFill>
                <a:latin typeface="Arial Unicode MS" pitchFamily="34" charset="-128"/>
                <a:ea typeface="Arial Unicode MS" pitchFamily="34" charset="-128"/>
                <a:cs typeface="Arial Unicode MS" pitchFamily="34" charset="-128"/>
              </a:rPr>
              <a:t>.</a:t>
            </a:r>
            <a:endParaRPr lang="en-US" sz="38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3600" b="1" dirty="0" smtClean="0">
                <a:solidFill>
                  <a:schemeClr val="tx1"/>
                </a:solidFill>
                <a:latin typeface="Arial Unicode MS" pitchFamily="34" charset="-128"/>
                <a:ea typeface="Arial Unicode MS" pitchFamily="34" charset="-128"/>
                <a:cs typeface="Arial Unicode MS" pitchFamily="34" charset="-128"/>
              </a:rPr>
              <a:t>Il </a:t>
            </a:r>
            <a:r>
              <a:rPr lang="fr-FR" sz="3600" b="1" dirty="0" smtClean="0">
                <a:solidFill>
                  <a:schemeClr val="tx1"/>
                </a:solidFill>
                <a:latin typeface="Arial Unicode MS" pitchFamily="34" charset="-128"/>
                <a:ea typeface="Arial Unicode MS" pitchFamily="34" charset="-128"/>
                <a:cs typeface="Arial Unicode MS" pitchFamily="34" charset="-128"/>
              </a:rPr>
              <a:t>s’agit d’un texte sur </a:t>
            </a:r>
            <a:r>
              <a:rPr lang="fr-FR" sz="3600" b="1" u="sng" dirty="0" smtClean="0">
                <a:solidFill>
                  <a:schemeClr val="tx1"/>
                </a:solidFill>
                <a:latin typeface="Arial Unicode MS" pitchFamily="34" charset="-128"/>
                <a:ea typeface="Arial Unicode MS" pitchFamily="34" charset="-128"/>
                <a:cs typeface="Arial Unicode MS" pitchFamily="34" charset="-128"/>
              </a:rPr>
              <a:t>l’œuvre de l’Esprit saint. </a:t>
            </a:r>
            <a:endParaRPr lang="en-US" sz="3600" b="1" u="sng" dirty="0" smtClean="0">
              <a:solidFill>
                <a:schemeClr val="tx1"/>
              </a:solidFill>
              <a:latin typeface="Arial Unicode MS" pitchFamily="34" charset="-128"/>
              <a:ea typeface="Arial Unicode MS" pitchFamily="34" charset="-128"/>
              <a:cs typeface="Arial Unicode MS" pitchFamily="34" charset="-128"/>
            </a:endParaRPr>
          </a:p>
          <a:p>
            <a:pPr lvl="0" algn="just"/>
            <a:r>
              <a:rPr lang="fr-FR" sz="3600" b="1" dirty="0" smtClean="0">
                <a:solidFill>
                  <a:schemeClr val="tx1"/>
                </a:solidFill>
                <a:latin typeface="Arial Unicode MS" pitchFamily="34" charset="-128"/>
                <a:ea typeface="Arial Unicode MS" pitchFamily="34" charset="-128"/>
                <a:cs typeface="Arial Unicode MS" pitchFamily="34" charset="-128"/>
              </a:rPr>
              <a:t>C’est </a:t>
            </a:r>
            <a:r>
              <a:rPr lang="fr-FR" sz="3600" b="1" dirty="0" smtClean="0">
                <a:solidFill>
                  <a:srgbClr val="FF0000"/>
                </a:solidFill>
                <a:latin typeface="Arial Unicode MS" pitchFamily="34" charset="-128"/>
                <a:ea typeface="Arial Unicode MS" pitchFamily="34" charset="-128"/>
                <a:cs typeface="Arial Unicode MS" pitchFamily="34" charset="-128"/>
              </a:rPr>
              <a:t>l’Esprit saint </a:t>
            </a:r>
            <a:r>
              <a:rPr lang="fr-FR" sz="3600" b="1" u="sng" dirty="0" smtClean="0">
                <a:solidFill>
                  <a:schemeClr val="tx1"/>
                </a:solidFill>
                <a:latin typeface="Arial Unicode MS" pitchFamily="34" charset="-128"/>
                <a:ea typeface="Arial Unicode MS" pitchFamily="34" charset="-128"/>
                <a:cs typeface="Arial Unicode MS" pitchFamily="34" charset="-128"/>
              </a:rPr>
              <a:t>qui apporte la conviction de péché et le salut</a:t>
            </a:r>
            <a:r>
              <a:rPr lang="fr-FR" sz="3600" b="1" dirty="0" smtClean="0">
                <a:solidFill>
                  <a:schemeClr val="tx1"/>
                </a:solidFill>
                <a:latin typeface="Arial Unicode MS" pitchFamily="34" charset="-128"/>
                <a:ea typeface="Arial Unicode MS" pitchFamily="34" charset="-128"/>
                <a:cs typeface="Arial Unicode MS" pitchFamily="34" charset="-128"/>
              </a:rPr>
              <a:t>.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3600" b="1" dirty="0" smtClean="0">
                <a:solidFill>
                  <a:schemeClr val="tx1"/>
                </a:solidFill>
                <a:latin typeface="Arial Unicode MS" pitchFamily="34" charset="-128"/>
                <a:ea typeface="Arial Unicode MS" pitchFamily="34" charset="-128"/>
                <a:cs typeface="Arial Unicode MS" pitchFamily="34" charset="-128"/>
              </a:rPr>
              <a:t>Si vous rejetez la puissance de </a:t>
            </a:r>
            <a:r>
              <a:rPr lang="fr-FR" sz="3600" b="1" dirty="0" smtClean="0">
                <a:solidFill>
                  <a:srgbClr val="FF0000"/>
                </a:solidFill>
                <a:latin typeface="Arial Unicode MS" pitchFamily="34" charset="-128"/>
                <a:ea typeface="Arial Unicode MS" pitchFamily="34" charset="-128"/>
                <a:cs typeface="Arial Unicode MS" pitchFamily="34" charset="-128"/>
              </a:rPr>
              <a:t>l’Esprit saint </a:t>
            </a:r>
            <a:r>
              <a:rPr lang="fr-FR" sz="3600" b="1" dirty="0" smtClean="0">
                <a:solidFill>
                  <a:schemeClr val="tx1"/>
                </a:solidFill>
                <a:latin typeface="Arial Unicode MS" pitchFamily="34" charset="-128"/>
                <a:ea typeface="Arial Unicode MS" pitchFamily="34" charset="-128"/>
                <a:cs typeface="Arial Unicode MS" pitchFamily="34" charset="-128"/>
              </a:rPr>
              <a:t>dans votre vie, </a:t>
            </a:r>
            <a:r>
              <a:rPr lang="fr-FR" sz="3600" b="1" u="sng" dirty="0" smtClean="0">
                <a:solidFill>
                  <a:schemeClr val="tx1"/>
                </a:solidFill>
                <a:latin typeface="Arial Unicode MS" pitchFamily="34" charset="-128"/>
                <a:ea typeface="Arial Unicode MS" pitchFamily="34" charset="-128"/>
                <a:cs typeface="Arial Unicode MS" pitchFamily="34" charset="-128"/>
              </a:rPr>
              <a:t>si vous attribuez le travail de </a:t>
            </a:r>
            <a:r>
              <a:rPr lang="fr-FR" sz="3600" b="1" u="sng" dirty="0" smtClean="0">
                <a:solidFill>
                  <a:srgbClr val="FF0000"/>
                </a:solidFill>
                <a:latin typeface="Arial Unicode MS" pitchFamily="34" charset="-128"/>
                <a:ea typeface="Arial Unicode MS" pitchFamily="34" charset="-128"/>
                <a:cs typeface="Arial Unicode MS" pitchFamily="34" charset="-128"/>
              </a:rPr>
              <a:t>l’Esprit </a:t>
            </a:r>
            <a:r>
              <a:rPr lang="fr-FR" sz="3600" b="1" u="sng" dirty="0" smtClean="0">
                <a:solidFill>
                  <a:schemeClr val="tx1"/>
                </a:solidFill>
                <a:latin typeface="Arial Unicode MS" pitchFamily="34" charset="-128"/>
                <a:ea typeface="Arial Unicode MS" pitchFamily="34" charset="-128"/>
                <a:cs typeface="Arial Unicode MS" pitchFamily="34" charset="-128"/>
              </a:rPr>
              <a:t>à Satan</a:t>
            </a:r>
            <a:r>
              <a:rPr lang="fr-FR" sz="3600" b="1" dirty="0" smtClean="0">
                <a:solidFill>
                  <a:schemeClr val="tx1"/>
                </a:solidFill>
                <a:latin typeface="Arial Unicode MS" pitchFamily="34" charset="-128"/>
                <a:ea typeface="Arial Unicode MS" pitchFamily="34" charset="-128"/>
                <a:cs typeface="Arial Unicode MS" pitchFamily="34" charset="-128"/>
              </a:rPr>
              <a:t>,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3600" b="1" dirty="0" smtClean="0">
                <a:solidFill>
                  <a:schemeClr val="tx1"/>
                </a:solidFill>
                <a:latin typeface="Arial Unicode MS" pitchFamily="34" charset="-128"/>
                <a:ea typeface="Arial Unicode MS" pitchFamily="34" charset="-128"/>
                <a:cs typeface="Arial Unicode MS" pitchFamily="34" charset="-128"/>
              </a:rPr>
              <a:t>alors par nécessité </a:t>
            </a:r>
            <a:r>
              <a:rPr lang="fr-FR" sz="3600" b="1" u="sng" dirty="0" smtClean="0">
                <a:solidFill>
                  <a:schemeClr val="tx1"/>
                </a:solidFill>
                <a:latin typeface="Arial Unicode MS" pitchFamily="34" charset="-128"/>
                <a:ea typeface="Arial Unicode MS" pitchFamily="34" charset="-128"/>
                <a:cs typeface="Arial Unicode MS" pitchFamily="34" charset="-128"/>
              </a:rPr>
              <a:t>vous ne confesserez jamais vos péchés ou vous n’accepterez jamais le cadeau de Dieu du salut</a:t>
            </a:r>
            <a:r>
              <a:rPr lang="fr-FR" sz="3600" b="1" dirty="0" smtClean="0">
                <a:solidFill>
                  <a:schemeClr val="tx1"/>
                </a:solidFill>
                <a:latin typeface="Arial Unicode MS" pitchFamily="34" charset="-128"/>
                <a:ea typeface="Arial Unicode MS" pitchFamily="34" charset="-128"/>
                <a:cs typeface="Arial Unicode MS" pitchFamily="34" charset="-128"/>
              </a:rPr>
              <a:t>. </a:t>
            </a:r>
            <a:endParaRPr lang="en-US" sz="36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b="1" dirty="0" smtClean="0">
                <a:solidFill>
                  <a:schemeClr val="tx1"/>
                </a:solidFill>
                <a:latin typeface="Arial Unicode MS" pitchFamily="34" charset="-128"/>
                <a:ea typeface="Arial Unicode MS" pitchFamily="34" charset="-128"/>
                <a:cs typeface="Arial Unicode MS" pitchFamily="34" charset="-128"/>
              </a:rPr>
              <a:t>Ce </a:t>
            </a:r>
            <a:r>
              <a:rPr lang="fr-FR" sz="4400" b="1" dirty="0" smtClean="0">
                <a:solidFill>
                  <a:schemeClr val="tx1"/>
                </a:solidFill>
                <a:latin typeface="Arial Unicode MS" pitchFamily="34" charset="-128"/>
                <a:ea typeface="Arial Unicode MS" pitchFamily="34" charset="-128"/>
                <a:cs typeface="Arial Unicode MS" pitchFamily="34" charset="-128"/>
              </a:rPr>
              <a:t>n’est pas que n’importe quel péché soit </a:t>
            </a:r>
            <a:r>
              <a:rPr lang="fr-FR" sz="4400" b="1" dirty="0" smtClean="0">
                <a:solidFill>
                  <a:srgbClr val="FF0000"/>
                </a:solidFill>
                <a:latin typeface="Arial Unicode MS" pitchFamily="34" charset="-128"/>
                <a:ea typeface="Arial Unicode MS" pitchFamily="34" charset="-128"/>
                <a:cs typeface="Arial Unicode MS" pitchFamily="34" charset="-128"/>
              </a:rPr>
              <a:t>impardonnable</a:t>
            </a:r>
            <a:r>
              <a:rPr lang="fr-FR" sz="4400" b="1" dirty="0" smtClean="0">
                <a:solidFill>
                  <a:schemeClr val="tx1"/>
                </a:solidFill>
                <a:latin typeface="Arial Unicode MS" pitchFamily="34" charset="-128"/>
                <a:ea typeface="Arial Unicode MS" pitchFamily="34" charset="-128"/>
                <a:cs typeface="Arial Unicode MS" pitchFamily="34" charset="-128"/>
              </a:rPr>
              <a:t>, mais simplement que </a:t>
            </a:r>
            <a:r>
              <a:rPr lang="fr-FR" sz="4400" b="1" u="sng" dirty="0" smtClean="0">
                <a:solidFill>
                  <a:schemeClr val="tx1"/>
                </a:solidFill>
                <a:latin typeface="Arial Unicode MS" pitchFamily="34" charset="-128"/>
                <a:ea typeface="Arial Unicode MS" pitchFamily="34" charset="-128"/>
                <a:cs typeface="Arial Unicode MS" pitchFamily="34" charset="-128"/>
              </a:rPr>
              <a:t>si votre péché rejette la puissance qui vous ouvre les yeux sur culpabilité du péché</a:t>
            </a:r>
            <a:r>
              <a:rPr lang="fr-FR" sz="4400" b="1" dirty="0" smtClean="0">
                <a:solidFill>
                  <a:schemeClr val="tx1"/>
                </a:solidFill>
                <a:latin typeface="Arial Unicode MS" pitchFamily="34" charset="-128"/>
                <a:ea typeface="Arial Unicode MS" pitchFamily="34" charset="-128"/>
                <a:cs typeface="Arial Unicode MS" pitchFamily="34" charset="-128"/>
              </a:rPr>
              <a:t>, </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tx1"/>
                </a:solidFill>
                <a:latin typeface="Arial Unicode MS" pitchFamily="34" charset="-128"/>
                <a:ea typeface="Arial Unicode MS" pitchFamily="34" charset="-128"/>
                <a:cs typeface="Arial Unicode MS" pitchFamily="34" charset="-128"/>
              </a:rPr>
              <a:t>vous ne vous reconnaîtrez jamais coupable de votre péché </a:t>
            </a:r>
            <a:r>
              <a:rPr lang="fr-FR" sz="4400" b="1" dirty="0" smtClean="0">
                <a:solidFill>
                  <a:schemeClr val="tx1"/>
                </a:solidFill>
                <a:latin typeface="Arial Unicode MS" pitchFamily="34" charset="-128"/>
                <a:ea typeface="Arial Unicode MS" pitchFamily="34" charset="-128"/>
                <a:cs typeface="Arial Unicode MS" pitchFamily="34" charset="-128"/>
              </a:rPr>
              <a:t>!)</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chemeClr val="tx1"/>
                </a:solidFill>
                <a:latin typeface="Arial Unicode MS" pitchFamily="34" charset="-128"/>
                <a:ea typeface="Arial Unicode MS" pitchFamily="34" charset="-128"/>
                <a:cs typeface="Arial Unicode MS" pitchFamily="34" charset="-128"/>
              </a:rPr>
              <a:t>[</a:t>
            </a:r>
            <a:r>
              <a:rPr lang="fr-FR" sz="4400" b="1" dirty="0" smtClean="0">
                <a:solidFill>
                  <a:schemeClr val="tx1"/>
                </a:solidFill>
                <a:latin typeface="Arial Unicode MS" pitchFamily="34" charset="-128"/>
                <a:ea typeface="Arial Unicode MS" pitchFamily="34" charset="-128"/>
                <a:cs typeface="Arial Unicode MS" pitchFamily="34" charset="-128"/>
              </a:rPr>
              <a:t>L’auteur dit:] Je </a:t>
            </a:r>
            <a:r>
              <a:rPr lang="fr-FR" sz="4400" b="1" dirty="0" smtClean="0">
                <a:solidFill>
                  <a:schemeClr val="tx1"/>
                </a:solidFill>
                <a:latin typeface="Arial Unicode MS" pitchFamily="34" charset="-128"/>
                <a:ea typeface="Arial Unicode MS" pitchFamily="34" charset="-128"/>
                <a:cs typeface="Arial Unicode MS" pitchFamily="34" charset="-128"/>
              </a:rPr>
              <a:t>ne pense pas que vous deviez accepter l’Esprit saint pour être reconnu coupable de votre péché. </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C’est </a:t>
            </a:r>
            <a:r>
              <a:rPr lang="fr-FR" sz="4400" b="1" u="sng" dirty="0" smtClean="0">
                <a:solidFill>
                  <a:schemeClr val="tx1"/>
                </a:solidFill>
                <a:latin typeface="Arial Unicode MS" pitchFamily="34" charset="-128"/>
                <a:ea typeface="Arial Unicode MS" pitchFamily="34" charset="-128"/>
                <a:cs typeface="Arial Unicode MS" pitchFamily="34" charset="-128"/>
              </a:rPr>
              <a:t>en rejetant fermement les efforts de l’Esprit que vous dirigez votre chemin vers la destruction éternelle</a:t>
            </a:r>
            <a:r>
              <a:rPr lang="fr-FR" sz="4400" b="1" u="sng" dirty="0" smtClean="0">
                <a:solidFill>
                  <a:schemeClr val="tx1"/>
                </a:solidFill>
                <a:latin typeface="Arial Unicode MS" pitchFamily="34" charset="-128"/>
                <a:ea typeface="Arial Unicode MS" pitchFamily="34" charset="-128"/>
                <a:cs typeface="Arial Unicode MS" pitchFamily="34" charset="-128"/>
              </a:rPr>
              <a:t>.</a:t>
            </a:r>
            <a:r>
              <a:rPr lang="fr-FR" sz="4400" b="1" dirty="0" smtClean="0">
                <a:solidFill>
                  <a:schemeClr val="tx1"/>
                </a:solidFill>
                <a:latin typeface="Arial Unicode MS" pitchFamily="34" charset="-128"/>
                <a:ea typeface="Arial Unicode MS" pitchFamily="34" charset="-128"/>
                <a:cs typeface="Arial Unicode MS" pitchFamily="34" charset="-128"/>
              </a:rPr>
              <a:t>)</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3600" b="1" dirty="0" smtClean="0">
                <a:solidFill>
                  <a:schemeClr val="tx1"/>
                </a:solidFill>
                <a:latin typeface="Arial Unicode MS" pitchFamily="34" charset="-128"/>
                <a:ea typeface="Arial Unicode MS" pitchFamily="34" charset="-128"/>
                <a:cs typeface="Arial Unicode MS" pitchFamily="34" charset="-128"/>
              </a:rPr>
              <a:t>Cher </a:t>
            </a:r>
            <a:r>
              <a:rPr lang="fr-FR" sz="3600" b="1" dirty="0" smtClean="0">
                <a:solidFill>
                  <a:schemeClr val="tx1"/>
                </a:solidFill>
                <a:latin typeface="Arial Unicode MS" pitchFamily="34" charset="-128"/>
                <a:ea typeface="Arial Unicode MS" pitchFamily="34" charset="-128"/>
                <a:cs typeface="Arial Unicode MS" pitchFamily="34" charset="-128"/>
              </a:rPr>
              <a:t>ami, accepter l’Esprit saint comme entièrement Dieu est essentiel pour devenir un Chrétien.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3600" b="1" dirty="0" smtClean="0">
                <a:solidFill>
                  <a:schemeClr val="tx1"/>
                </a:solidFill>
                <a:latin typeface="Arial Unicode MS" pitchFamily="34" charset="-128"/>
                <a:ea typeface="Arial Unicode MS" pitchFamily="34" charset="-128"/>
                <a:cs typeface="Arial Unicode MS" pitchFamily="34" charset="-128"/>
              </a:rPr>
              <a:t>Accepter le travail de l’Esprit saint dans votre vie est essentiel pour vivre une vie chrétienne.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3600" b="1" dirty="0" smtClean="0">
                <a:solidFill>
                  <a:schemeClr val="tx1"/>
                </a:solidFill>
                <a:latin typeface="Arial Unicode MS" pitchFamily="34" charset="-128"/>
                <a:ea typeface="Arial Unicode MS" pitchFamily="34" charset="-128"/>
                <a:cs typeface="Arial Unicode MS" pitchFamily="34" charset="-128"/>
              </a:rPr>
              <a:t>Voulez-vous inviter l’Esprit saint dans votre vie dès aujourd’hui </a:t>
            </a:r>
            <a:r>
              <a:rPr lang="fr-FR" sz="3600" b="1" dirty="0" smtClean="0">
                <a:solidFill>
                  <a:schemeClr val="tx1"/>
                </a:solidFill>
                <a:latin typeface="Arial Unicode MS" pitchFamily="34" charset="-128"/>
                <a:ea typeface="Arial Unicode MS" pitchFamily="34" charset="-128"/>
                <a:cs typeface="Arial Unicode MS" pitchFamily="34" charset="-128"/>
              </a:rPr>
              <a:t>?</a:t>
            </a:r>
          </a:p>
          <a:p>
            <a:pPr lvl="0"/>
            <a:r>
              <a:rPr lang="fr-FR" sz="2800" b="1" dirty="0" smtClean="0">
                <a:solidFill>
                  <a:srgbClr val="FF3300"/>
                </a:solidFill>
                <a:latin typeface="Copperplate Gothic Light" pitchFamily="34" charset="0"/>
              </a:rPr>
              <a:t>III.     La semaine prochaine : Le symbolisme du Saint-Esprit dans les Écritures</a:t>
            </a:r>
            <a:r>
              <a:rPr lang="fr-FR" sz="2800" b="1" dirty="0" smtClean="0">
                <a:solidFill>
                  <a:srgbClr val="FF3300"/>
                </a:solidFill>
                <a:latin typeface="Copperplate Gothic Light" pitchFamily="34" charset="0"/>
              </a:rPr>
              <a:t>.</a:t>
            </a:r>
            <a:endParaRPr lang="fr-FR" sz="2800" b="1" dirty="0" smtClean="0">
              <a:solidFill>
                <a:srgbClr val="FF3300"/>
              </a:solidFill>
              <a:latin typeface="Copperplate Gothic Light"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3600" b="1" dirty="0" smtClean="0">
                <a:solidFill>
                  <a:schemeClr val="tx1"/>
                </a:solidFill>
              </a:rPr>
              <a:t>ETUDIONS LA BIBLE 40EME SESSION</a:t>
            </a:r>
            <a:endParaRPr lang="en-US" sz="3600" dirty="0" smtClean="0">
              <a:solidFill>
                <a:schemeClr val="tx1"/>
              </a:solidFill>
            </a:endParaRPr>
          </a:p>
          <a:p>
            <a:pPr algn="ctr">
              <a:buNone/>
            </a:pPr>
            <a:r>
              <a:rPr lang="en-US" sz="3600" b="1" dirty="0" smtClean="0">
                <a:solidFill>
                  <a:srgbClr val="FF0000"/>
                </a:solidFill>
              </a:rPr>
              <a:t>VENDREDI 20 JANVIER 2023</a:t>
            </a:r>
            <a:endParaRPr lang="en-US" sz="3600" dirty="0" smtClean="0">
              <a:solidFill>
                <a:srgbClr val="FF0000"/>
              </a:solidFill>
            </a:endParaRPr>
          </a:p>
          <a:p>
            <a:pPr algn="ctr">
              <a:buNone/>
            </a:pPr>
            <a:endParaRPr lang="fr-FR" sz="3600" b="1" dirty="0" smtClean="0">
              <a:solidFill>
                <a:schemeClr val="tx1"/>
              </a:solidFill>
            </a:endParaRPr>
          </a:p>
          <a:p>
            <a:pPr algn="ctr">
              <a:buNone/>
            </a:pPr>
            <a:r>
              <a:rPr lang="fr-FR" sz="3600" b="1" dirty="0" smtClean="0">
                <a:solidFill>
                  <a:schemeClr val="tx1"/>
                </a:solidFill>
              </a:rPr>
              <a:t>(</a:t>
            </a:r>
            <a:r>
              <a:rPr lang="fr-FR" sz="3600" b="1" dirty="0" err="1" smtClean="0">
                <a:solidFill>
                  <a:srgbClr val="FF0000"/>
                </a:solidFill>
              </a:rPr>
              <a:t>C</a:t>
            </a:r>
            <a:r>
              <a:rPr lang="fr-FR" sz="3600" b="1" dirty="0" err="1" smtClean="0">
                <a:solidFill>
                  <a:srgbClr val="FF0000"/>
                </a:solidFill>
              </a:rPr>
              <a:t>redit</a:t>
            </a:r>
            <a:r>
              <a:rPr lang="fr-FR" sz="3600" b="1" dirty="0" smtClean="0">
                <a:solidFill>
                  <a:schemeClr val="tx1"/>
                </a:solidFill>
              </a:rPr>
              <a:t>)</a:t>
            </a:r>
            <a:r>
              <a:rPr lang="fr-FR" sz="3600" b="1" dirty="0" smtClean="0">
                <a:solidFill>
                  <a:schemeClr val="tx1"/>
                </a:solidFill>
              </a:rPr>
              <a:t> </a:t>
            </a:r>
            <a:endParaRPr lang="fr-FR" sz="3600" dirty="0" smtClean="0">
              <a:solidFill>
                <a:schemeClr val="tx1"/>
              </a:solidFill>
            </a:endParaRPr>
          </a:p>
          <a:p>
            <a:pPr algn="ctr">
              <a:buNone/>
            </a:pPr>
            <a:r>
              <a:rPr lang="fr-FR" sz="3600" b="1" dirty="0" smtClean="0">
                <a:solidFill>
                  <a:schemeClr val="tx1"/>
                </a:solidFill>
              </a:rPr>
              <a:t>LE </a:t>
            </a:r>
            <a:r>
              <a:rPr lang="fr-FR" sz="3600" b="1" dirty="0" smtClean="0">
                <a:solidFill>
                  <a:schemeClr val="tx1"/>
                </a:solidFill>
              </a:rPr>
              <a:t>SAINT ESPRIT</a:t>
            </a:r>
            <a:endParaRPr lang="en-US" sz="3600" b="1" dirty="0" smtClean="0">
              <a:solidFill>
                <a:schemeClr val="tx1"/>
              </a:solidFill>
            </a:endParaRPr>
          </a:p>
          <a:p>
            <a:pPr algn="ctr">
              <a:buNone/>
            </a:pPr>
            <a:r>
              <a:rPr lang="fr-FR" sz="3600" b="1" dirty="0" smtClean="0">
                <a:solidFill>
                  <a:schemeClr val="tx1"/>
                </a:solidFill>
              </a:rPr>
              <a:t>Étude 01 Personnalité et divinité du Saint Esprit (Matthieu 12, Genèse 1, Marc 3)</a:t>
            </a:r>
            <a:endParaRPr lang="en-US" sz="3600" b="1" dirty="0" smtClean="0">
              <a:solidFill>
                <a:schemeClr val="tx1"/>
              </a:solidFill>
            </a:endParaRPr>
          </a:p>
          <a:p>
            <a:pPr algn="ctr">
              <a:buNone/>
            </a:pPr>
            <a:r>
              <a:rPr lang="en-US" sz="3600" b="1" dirty="0" smtClean="0">
                <a:solidFill>
                  <a:schemeClr val="tx1"/>
                </a:solidFill>
              </a:rPr>
              <a:t>Copyright © 2006, Bruce N. Cameron, J.D.</a:t>
            </a:r>
            <a:endParaRPr lang="en-US" sz="3600" b="1" dirty="0">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REFLEXION PERSONNELE</a:t>
            </a:r>
          </a:p>
          <a:p>
            <a:pPr lvl="0" algn="just"/>
            <a:r>
              <a:rPr lang="fr-FR" sz="4000" b="1" dirty="0" smtClean="0">
                <a:latin typeface="Arial Unicode MS" pitchFamily="34" charset="-128"/>
                <a:ea typeface="Arial Unicode MS" pitchFamily="34" charset="-128"/>
                <a:cs typeface="Arial Unicode MS" pitchFamily="34" charset="-128"/>
              </a:rPr>
              <a:t>Quant à la nature du Dieu trinitaire que nous servons, l’homme est borné dans sa compréhension.</a:t>
            </a:r>
          </a:p>
          <a:p>
            <a:pPr lvl="0" algn="just"/>
            <a:r>
              <a:rPr lang="fr-FR" sz="4000" b="1" dirty="0" smtClean="0">
                <a:latin typeface="Arial Unicode MS" pitchFamily="34" charset="-128"/>
                <a:ea typeface="Arial Unicode MS" pitchFamily="34" charset="-128"/>
                <a:cs typeface="Arial Unicode MS" pitchFamily="34" charset="-128"/>
              </a:rPr>
              <a:t>Nous devons nous arrêter la ou la Bible s’arrête.</a:t>
            </a:r>
          </a:p>
          <a:p>
            <a:pPr lvl="0" algn="just"/>
            <a:r>
              <a:rPr lang="fr-FR" sz="4000" b="1" dirty="0" smtClean="0">
                <a:latin typeface="Arial Unicode MS" pitchFamily="34" charset="-128"/>
                <a:ea typeface="Arial Unicode MS" pitchFamily="34" charset="-128"/>
                <a:cs typeface="Arial Unicode MS" pitchFamily="34" charset="-128"/>
              </a:rPr>
              <a:t>Quant au péché contre le Saint Esprit,</a:t>
            </a:r>
          </a:p>
          <a:p>
            <a:pPr lvl="0"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la discrétion et la prudence sont réclamées.</a:t>
            </a:r>
            <a:endParaRPr lang="fr-FR" sz="4000" b="1" dirty="0" smtClean="0">
              <a:latin typeface="Arial Unicode MS" pitchFamily="34" charset="-128"/>
              <a:ea typeface="Arial Unicode MS" pitchFamily="34" charset="-128"/>
              <a:cs typeface="Arial Unicode MS" pitchFamily="34" charset="-128"/>
            </a:endParaRPr>
          </a:p>
          <a:p>
            <a:pPr lvl="0" algn="just"/>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D’une part la Bible nous dit de sonder les esprit pour voir s’ils sont de Dieu.</a:t>
            </a:r>
          </a:p>
          <a:p>
            <a:pPr lvl="0" algn="just"/>
            <a:r>
              <a:rPr lang="fr-FR" sz="4000" b="1" dirty="0" smtClean="0">
                <a:latin typeface="Arial Unicode MS" pitchFamily="34" charset="-128"/>
                <a:ea typeface="Arial Unicode MS" pitchFamily="34" charset="-128"/>
                <a:cs typeface="Arial Unicode MS" pitchFamily="34" charset="-128"/>
              </a:rPr>
              <a:t>Les pharisiens ne croyaient pas en Jésus pour leur propre gré, donc ils attribuaient le crédit au diable de toutes les œuvres de Jésus.</a:t>
            </a:r>
          </a:p>
          <a:p>
            <a:pPr lvl="0" algn="just"/>
            <a:r>
              <a:rPr lang="fr-FR" sz="4000" b="1" dirty="0" smtClean="0">
                <a:latin typeface="Arial Unicode MS" pitchFamily="34" charset="-128"/>
                <a:ea typeface="Arial Unicode MS" pitchFamily="34" charset="-128"/>
                <a:cs typeface="Arial Unicode MS" pitchFamily="34" charset="-128"/>
              </a:rPr>
              <a:t>Soyons surs  de la conduite personnelle et des pratiques spirituelles de quelqu’un avant de dire qu’il agisse avec la puissance du diable.</a:t>
            </a:r>
            <a:endParaRPr lang="fr-FR" sz="4000" b="1" dirty="0" smtClean="0">
              <a:latin typeface="Arial Unicode MS" pitchFamily="34" charset="-128"/>
              <a:ea typeface="Arial Unicode MS" pitchFamily="34" charset="-128"/>
              <a:cs typeface="Arial Unicode MS" pitchFamily="34" charset="-128"/>
            </a:endParaRPr>
          </a:p>
          <a:p>
            <a:pPr lvl="0" algn="just"/>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On n’a aucun tort si on n’est pas convaincu de certains miracles qu’on voit dans les réseaux sociaux.</a:t>
            </a:r>
          </a:p>
          <a:p>
            <a:pPr lvl="0" algn="just"/>
            <a:r>
              <a:rPr lang="fr-FR" sz="4000" b="1" dirty="0" smtClean="0">
                <a:latin typeface="Arial Unicode MS" pitchFamily="34" charset="-128"/>
                <a:ea typeface="Arial Unicode MS" pitchFamily="34" charset="-128"/>
                <a:cs typeface="Arial Unicode MS" pitchFamily="34" charset="-128"/>
              </a:rPr>
              <a:t>On a tort de dire quoique ce soit de quelqu’un sans aucune preuve.</a:t>
            </a:r>
          </a:p>
          <a:p>
            <a:pPr lvl="0" algn="just"/>
            <a:r>
              <a:rPr lang="fr-FR" sz="4000" b="1" dirty="0" smtClean="0">
                <a:latin typeface="Arial Unicode MS" pitchFamily="34" charset="-128"/>
                <a:ea typeface="Arial Unicode MS" pitchFamily="34" charset="-128"/>
                <a:cs typeface="Arial Unicode MS" pitchFamily="34" charset="-128"/>
              </a:rPr>
              <a:t>Si une personne est disqualifiée par son enseignement et sa conduite, donc on a droit de questionner ses activités spirituelles (voir: miracles, guérisons, parler en langues, etc.)</a:t>
            </a:r>
            <a:endParaRPr lang="fr-FR" sz="4000" b="1" dirty="0" smtClean="0">
              <a:latin typeface="Arial Unicode MS" pitchFamily="34" charset="-128"/>
              <a:ea typeface="Arial Unicode MS" pitchFamily="34" charset="-128"/>
              <a:cs typeface="Arial Unicode MS" pitchFamily="34" charset="-128"/>
            </a:endParaRPr>
          </a:p>
          <a:p>
            <a:pPr lvl="0" algn="just"/>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200" b="1" dirty="0" smtClean="0"/>
              <a:t>1:30-3:00PM-</a:t>
            </a:r>
            <a:r>
              <a:rPr lang="en-US" sz="3200" b="1" dirty="0" smtClean="0"/>
              <a:t>-------------CTRC YOUTH  (</a:t>
            </a:r>
            <a:r>
              <a:rPr lang="en-US" sz="3200" b="1" u="sng" dirty="0" smtClean="0">
                <a:solidFill>
                  <a:srgbClr val="0000CC"/>
                </a:solidFill>
              </a:rPr>
              <a:t>zoom</a:t>
            </a:r>
            <a:r>
              <a:rPr lang="en-US" sz="3200" b="1" dirty="0" smtClean="0"/>
              <a:t>)</a:t>
            </a:r>
          </a:p>
          <a:p>
            <a:pPr lvl="1"/>
            <a:r>
              <a:rPr lang="en-US" sz="3200" b="1" dirty="0" smtClean="0"/>
              <a:t>3:00-5:00PM -------CTRC KIDS </a:t>
            </a:r>
            <a:r>
              <a:rPr lang="en-US" sz="3200" b="1" dirty="0" smtClean="0"/>
              <a:t>(</a:t>
            </a:r>
            <a:r>
              <a:rPr lang="en-US" sz="3200" b="1" dirty="0" smtClean="0">
                <a:solidFill>
                  <a:srgbClr val="0033CC"/>
                </a:solidFill>
              </a:rPr>
              <a:t>zoom</a:t>
            </a:r>
            <a:r>
              <a:rPr lang="en-US" sz="3200" b="1" dirty="0" smtClean="0"/>
              <a:t>)</a:t>
            </a:r>
          </a:p>
          <a:p>
            <a:pPr lvl="1"/>
            <a:r>
              <a:rPr lang="en-US" sz="3600" b="1" dirty="0" smtClean="0"/>
              <a:t>7:00-9:00PM--------CTRC LADIES</a:t>
            </a:r>
            <a:r>
              <a:rPr lang="en-US" sz="3600" dirty="0" smtClean="0"/>
              <a:t> # </a:t>
            </a:r>
            <a:r>
              <a:rPr lang="en-US" sz="3600" b="1" dirty="0" smtClean="0"/>
              <a:t>(</a:t>
            </a:r>
            <a:r>
              <a:rPr lang="en-US" sz="3600" b="1" u="sng" dirty="0" smtClean="0">
                <a:solidFill>
                  <a:srgbClr val="0000CC"/>
                </a:solidFill>
              </a:rPr>
              <a:t>774) 217 6502 </a:t>
            </a:r>
          </a:p>
          <a:p>
            <a:pPr lvl="1">
              <a:buNone/>
            </a:pPr>
            <a:endParaRPr lang="en-US" sz="3600" b="1" u="sng" dirty="0" smtClean="0">
              <a:solidFill>
                <a:srgbClr val="0000CC"/>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22455</TotalTime>
  <Words>1330</Words>
  <Application>Microsoft Office PowerPoint</Application>
  <PresentationFormat>On-screen Show (4:3)</PresentationFormat>
  <Paragraphs>151</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CHRIST THE ROCK CONGREGATION PRÉSENTE ÉTUDIONS LA BIBLE  ORATEUR: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215</cp:revision>
  <dcterms:created xsi:type="dcterms:W3CDTF">2022-04-13T13:36:19Z</dcterms:created>
  <dcterms:modified xsi:type="dcterms:W3CDTF">2023-01-18T13:00:22Z</dcterms:modified>
</cp:coreProperties>
</file>