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9"/>
  </p:notesMasterIdLst>
  <p:sldIdLst>
    <p:sldId id="304" r:id="rId2"/>
    <p:sldId id="307" r:id="rId3"/>
    <p:sldId id="1323" r:id="rId4"/>
    <p:sldId id="1317" r:id="rId5"/>
    <p:sldId id="1474" r:id="rId6"/>
    <p:sldId id="1476" r:id="rId7"/>
    <p:sldId id="1429" r:id="rId8"/>
    <p:sldId id="1477" r:id="rId9"/>
    <p:sldId id="1478" r:id="rId10"/>
    <p:sldId id="1479" r:id="rId11"/>
    <p:sldId id="1480" r:id="rId12"/>
    <p:sldId id="1430" r:id="rId13"/>
    <p:sldId id="1481" r:id="rId14"/>
    <p:sldId id="1482" r:id="rId15"/>
    <p:sldId id="1483" r:id="rId16"/>
    <p:sldId id="1487" r:id="rId17"/>
    <p:sldId id="1488" r:id="rId18"/>
    <p:sldId id="1489" r:id="rId19"/>
    <p:sldId id="1490" r:id="rId20"/>
    <p:sldId id="1491" r:id="rId21"/>
    <p:sldId id="1484" r:id="rId22"/>
    <p:sldId id="1428" r:id="rId23"/>
    <p:sldId id="1492" r:id="rId24"/>
    <p:sldId id="1288" r:id="rId25"/>
    <p:sldId id="1493" r:id="rId26"/>
    <p:sldId id="1494" r:id="rId27"/>
    <p:sldId id="1495" r:id="rId28"/>
    <p:sldId id="1431" r:id="rId29"/>
    <p:sldId id="1496" r:id="rId30"/>
    <p:sldId id="1497" r:id="rId31"/>
    <p:sldId id="1432" r:id="rId32"/>
    <p:sldId id="1498" r:id="rId33"/>
    <p:sldId id="1499" r:id="rId34"/>
    <p:sldId id="1500" r:id="rId35"/>
    <p:sldId id="316" r:id="rId36"/>
    <p:sldId id="407" r:id="rId37"/>
    <p:sldId id="318" r:id="rId3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FF33"/>
    <a:srgbClr val="0033CC"/>
    <a:srgbClr val="460000"/>
    <a:srgbClr val="FC0AFC"/>
    <a:srgbClr val="FF3300"/>
    <a:srgbClr val="00FF00"/>
    <a:srgbClr val="0DE522"/>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591" autoAdjust="0"/>
    <p:restoredTop sz="94407" autoAdjust="0"/>
  </p:normalViewPr>
  <p:slideViewPr>
    <p:cSldViewPr>
      <p:cViewPr varScale="1">
        <p:scale>
          <a:sx n="69" d="100"/>
          <a:sy n="69" d="100"/>
        </p:scale>
        <p:origin x="-1110" y="-114"/>
      </p:cViewPr>
      <p:guideLst>
        <p:guide orient="horz" pos="2160"/>
        <p:guide pos="2880"/>
      </p:guideLst>
    </p:cSldViewPr>
  </p:slideViewPr>
  <p:outlineViewPr>
    <p:cViewPr>
      <p:scale>
        <a:sx n="33" d="100"/>
        <a:sy n="33" d="100"/>
      </p:scale>
      <p:origin x="48" y="43464"/>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EFAF5C8-1D43-4806-8BD8-4B4CD8D04E99}" type="datetimeFigureOut">
              <a:rPr lang="en-US" smtClean="0"/>
              <a:pPr/>
              <a:t>12/14/2022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18EF3A9-6767-417A-90ED-648F6232AE49}"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18EF3A9-6767-417A-90ED-648F6232AE49}" type="slidenum">
              <a:rPr lang="en-US" smtClean="0"/>
              <a:pPr/>
              <a:t>4</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0581207-D212-45AE-B60F-0C7B3FAE7BD5}" type="datetimeFigureOut">
              <a:rPr lang="en-US" smtClean="0"/>
              <a:pPr/>
              <a:t>12/14/2022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581207-D212-45AE-B60F-0C7B3FAE7BD5}" type="datetimeFigureOut">
              <a:rPr lang="en-US" smtClean="0"/>
              <a:pPr/>
              <a:t>12/14/2022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0581207-D212-45AE-B60F-0C7B3FAE7BD5}" type="datetimeFigureOut">
              <a:rPr lang="en-US" smtClean="0"/>
              <a:pPr/>
              <a:t>12/14/2022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0581207-D212-45AE-B60F-0C7B3FAE7BD5}" type="datetimeFigureOut">
              <a:rPr lang="en-US" smtClean="0"/>
              <a:pPr/>
              <a:t>12/14/2022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0581207-D212-45AE-B60F-0C7B3FAE7BD5}" type="datetimeFigureOut">
              <a:rPr lang="en-US" smtClean="0"/>
              <a:pPr/>
              <a:t>12/14/2022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0581207-D212-45AE-B60F-0C7B3FAE7BD5}" type="datetimeFigureOut">
              <a:rPr lang="en-US" smtClean="0"/>
              <a:pPr/>
              <a:t>12/14/2022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581207-D212-45AE-B60F-0C7B3FAE7BD5}" type="datetimeFigureOut">
              <a:rPr lang="en-US" smtClean="0"/>
              <a:pPr/>
              <a:t>12/14/2022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581207-D212-45AE-B60F-0C7B3FAE7BD5}" type="datetimeFigureOut">
              <a:rPr lang="en-US" smtClean="0"/>
              <a:pPr/>
              <a:t>12/14/2022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581207-D212-45AE-B60F-0C7B3FAE7BD5}" type="datetimeFigureOut">
              <a:rPr lang="en-US" smtClean="0"/>
              <a:pPr/>
              <a:t>12/14/2022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581207-D212-45AE-B60F-0C7B3FAE7BD5}" type="datetimeFigureOut">
              <a:rPr lang="en-US" smtClean="0"/>
              <a:pPr/>
              <a:t>12/14/2022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581207-D212-45AE-B60F-0C7B3FAE7BD5}" type="datetimeFigureOut">
              <a:rPr lang="en-US" smtClean="0"/>
              <a:pPr/>
              <a:t>12/14/2022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581207-D212-45AE-B60F-0C7B3FAE7BD5}" type="datetimeFigureOut">
              <a:rPr lang="en-US" smtClean="0"/>
              <a:pPr/>
              <a:t>12/14/2022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2B25EBE-FFCC-48F0-8F30-8BDEC759F74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BIBLE 2 IMAGE.jpg"/>
          <p:cNvPicPr>
            <a:picLocks noChangeAspect="1"/>
          </p:cNvPicPr>
          <p:nvPr/>
        </p:nvPicPr>
        <p:blipFill>
          <a:blip r:embed="rId2"/>
          <a:stretch>
            <a:fillRect/>
          </a:stretch>
        </p:blipFill>
        <p:spPr>
          <a:xfrm>
            <a:off x="0" y="0"/>
            <a:ext cx="8991600" cy="6858000"/>
          </a:xfrm>
          <a:prstGeom prst="rect">
            <a:avLst/>
          </a:prstGeom>
          <a:solidFill>
            <a:srgbClr val="00FF00"/>
          </a:solidFill>
        </p:spPr>
      </p:pic>
      <p:sp>
        <p:nvSpPr>
          <p:cNvPr id="2" name="Title 1"/>
          <p:cNvSpPr>
            <a:spLocks noGrp="1"/>
          </p:cNvSpPr>
          <p:nvPr>
            <p:ph type="ctrTitle"/>
          </p:nvPr>
        </p:nvSpPr>
        <p:spPr>
          <a:xfrm>
            <a:off x="0" y="0"/>
            <a:ext cx="9144000" cy="1981200"/>
          </a:xfrm>
          <a:solidFill>
            <a:srgbClr val="00B0F0"/>
          </a:solidFill>
        </p:spPr>
        <p:txBody>
          <a:bodyPr>
            <a:normAutofit fontScale="90000"/>
          </a:bodyPr>
          <a:lstStyle/>
          <a:p>
            <a:r>
              <a:rPr lang="en-US" sz="3600" b="1" dirty="0" smtClean="0"/>
              <a:t>CHRIST THE ROCK CONGREGATION</a:t>
            </a:r>
            <a:br>
              <a:rPr lang="en-US" sz="3600" b="1" dirty="0" smtClean="0"/>
            </a:br>
            <a:r>
              <a:rPr lang="en-US" sz="3600" b="1" dirty="0" smtClean="0">
                <a:solidFill>
                  <a:schemeClr val="bg1"/>
                </a:solidFill>
              </a:rPr>
              <a:t>PRÉSENTE</a:t>
            </a:r>
            <a:br>
              <a:rPr lang="en-US" sz="3600" b="1" dirty="0" smtClean="0">
                <a:solidFill>
                  <a:schemeClr val="bg1"/>
                </a:solidFill>
              </a:rPr>
            </a:br>
            <a:r>
              <a:rPr lang="en-US" sz="3600" b="1" dirty="0" smtClean="0">
                <a:solidFill>
                  <a:schemeClr val="bg1"/>
                </a:solidFill>
              </a:rPr>
              <a:t>ÉTUDIONS LA BIBLE </a:t>
            </a:r>
            <a:r>
              <a:rPr lang="en-US" sz="3600" b="1" dirty="0" smtClean="0"/>
              <a:t/>
            </a:r>
            <a:br>
              <a:rPr lang="en-US" sz="3600" b="1" dirty="0" smtClean="0"/>
            </a:br>
            <a:r>
              <a:rPr lang="en-US" sz="3600" b="1" dirty="0" smtClean="0"/>
              <a:t>ORATEUR: PASTEUR MARC E SIMEON</a:t>
            </a:r>
            <a:endParaRPr lang="en-US" sz="3600" b="1" dirty="0"/>
          </a:p>
        </p:txBody>
      </p:sp>
      <p:sp>
        <p:nvSpPr>
          <p:cNvPr id="3" name="Subtitle 2"/>
          <p:cNvSpPr>
            <a:spLocks noGrp="1"/>
          </p:cNvSpPr>
          <p:nvPr>
            <p:ph type="subTitle" idx="1"/>
          </p:nvPr>
        </p:nvSpPr>
        <p:spPr>
          <a:xfrm>
            <a:off x="0" y="3505200"/>
            <a:ext cx="9144000" cy="2895600"/>
          </a:xfrm>
          <a:solidFill>
            <a:srgbClr val="C00000"/>
          </a:solidFill>
        </p:spPr>
        <p:txBody>
          <a:bodyPr>
            <a:normAutofit/>
          </a:bodyPr>
          <a:lstStyle/>
          <a:p>
            <a:r>
              <a:rPr lang="fr-FR" b="1" dirty="0">
                <a:solidFill>
                  <a:srgbClr val="00FF00"/>
                </a:solidFill>
              </a:rPr>
              <a:t>VENDREDI </a:t>
            </a:r>
            <a:r>
              <a:rPr lang="fr-FR" b="1" dirty="0" smtClean="0">
                <a:solidFill>
                  <a:srgbClr val="00FF00"/>
                </a:solidFill>
              </a:rPr>
              <a:t>16</a:t>
            </a:r>
            <a:r>
              <a:rPr lang="fr-FR" b="1" dirty="0" smtClean="0">
                <a:solidFill>
                  <a:srgbClr val="00FF00"/>
                </a:solidFill>
              </a:rPr>
              <a:t> </a:t>
            </a:r>
            <a:r>
              <a:rPr lang="fr-FR" b="1" dirty="0" smtClean="0">
                <a:solidFill>
                  <a:srgbClr val="00FF00"/>
                </a:solidFill>
              </a:rPr>
              <a:t>DECEMBRE 2022 </a:t>
            </a:r>
            <a:endParaRPr lang="en-US" dirty="0">
              <a:solidFill>
                <a:srgbClr val="00FF00"/>
              </a:solidFill>
            </a:endParaRPr>
          </a:p>
          <a:p>
            <a:r>
              <a:rPr lang="fr-FR" b="1" dirty="0">
                <a:solidFill>
                  <a:srgbClr val="FFFF00"/>
                </a:solidFill>
                <a:latin typeface="Copperplate Gothic Light" pitchFamily="34" charset="0"/>
              </a:rPr>
              <a:t>ETUDE BIBLIQUE </a:t>
            </a:r>
            <a:r>
              <a:rPr lang="fr-FR" b="1" dirty="0" smtClean="0">
                <a:solidFill>
                  <a:srgbClr val="FFFF00"/>
                </a:solidFill>
                <a:latin typeface="Copperplate Gothic Light" pitchFamily="34" charset="0"/>
              </a:rPr>
              <a:t>38ÈME SESSION </a:t>
            </a:r>
            <a:endParaRPr lang="en-US" b="1" dirty="0">
              <a:solidFill>
                <a:srgbClr val="FFFF00"/>
              </a:solidFill>
              <a:latin typeface="Copperplate Gothic Light" pitchFamily="34" charset="0"/>
            </a:endParaRPr>
          </a:p>
          <a:p>
            <a:r>
              <a:rPr lang="en-US" sz="4800" b="1" dirty="0" smtClean="0">
                <a:solidFill>
                  <a:schemeClr val="bg1"/>
                </a:solidFill>
              </a:rPr>
              <a:t>LA MORT DE JOSEPH</a:t>
            </a:r>
            <a:endParaRPr lang="en-US" sz="4800" b="1" dirty="0" smtClean="0">
              <a:solidFill>
                <a:schemeClr val="bg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066800"/>
          </a:xfrm>
          <a:solidFill>
            <a:srgbClr val="00B0F0"/>
          </a:solidFill>
        </p:spPr>
        <p:txBody>
          <a:bodyPr/>
          <a:lstStyle/>
          <a:p>
            <a:r>
              <a:rPr lang="en-US" b="1" dirty="0" smtClean="0">
                <a:solidFill>
                  <a:schemeClr val="bg1"/>
                </a:solidFill>
              </a:rPr>
              <a:t>VERSET DU JOUR</a:t>
            </a:r>
            <a:endParaRPr lang="en-US" b="1" dirty="0">
              <a:solidFill>
                <a:schemeClr val="bg1"/>
              </a:solidFill>
            </a:endParaRPr>
          </a:p>
        </p:txBody>
      </p:sp>
      <p:sp>
        <p:nvSpPr>
          <p:cNvPr id="3" name="Content Placeholder 2"/>
          <p:cNvSpPr>
            <a:spLocks noGrp="1"/>
          </p:cNvSpPr>
          <p:nvPr>
            <p:ph idx="1"/>
          </p:nvPr>
        </p:nvSpPr>
        <p:spPr>
          <a:xfrm>
            <a:off x="0" y="1143000"/>
            <a:ext cx="8991600" cy="5715000"/>
          </a:xfrm>
          <a:solidFill>
            <a:schemeClr val="accent6">
              <a:lumMod val="20000"/>
              <a:lumOff val="80000"/>
            </a:schemeClr>
          </a:solidFill>
        </p:spPr>
        <p:style>
          <a:lnRef idx="1">
            <a:schemeClr val="accent2"/>
          </a:lnRef>
          <a:fillRef idx="2">
            <a:schemeClr val="accent2"/>
          </a:fillRef>
          <a:effectRef idx="1">
            <a:schemeClr val="accent2"/>
          </a:effectRef>
          <a:fontRef idx="minor">
            <a:schemeClr val="dk1"/>
          </a:fontRef>
        </p:style>
        <p:txBody>
          <a:bodyPr>
            <a:normAutofit lnSpcReduction="10000"/>
          </a:bodyPr>
          <a:lstStyle/>
          <a:p>
            <a:pPr algn="just"/>
            <a:r>
              <a:rPr lang="fr-FR" sz="4000" b="1" dirty="0" smtClean="0">
                <a:solidFill>
                  <a:srgbClr val="FF0000"/>
                </a:solidFill>
                <a:latin typeface="Arial Rounded MT Bold" pitchFamily="34" charset="0"/>
                <a:ea typeface="Arial Unicode MS" pitchFamily="34" charset="-128"/>
                <a:cs typeface="Arial Unicode MS" pitchFamily="34" charset="-128"/>
              </a:rPr>
              <a:t>Genèse 50 </a:t>
            </a:r>
            <a:r>
              <a:rPr lang="fr-FR" sz="4000" b="1" dirty="0" smtClean="0">
                <a:solidFill>
                  <a:srgbClr val="FF0000"/>
                </a:solidFill>
                <a:latin typeface="Arial Rounded MT Bold" pitchFamily="34" charset="0"/>
                <a:ea typeface="Arial Unicode MS" pitchFamily="34" charset="-128"/>
                <a:cs typeface="Arial Unicode MS" pitchFamily="34" charset="-128"/>
              </a:rPr>
              <a:t>:</a:t>
            </a:r>
            <a:r>
              <a:rPr lang="fr-FR" sz="4000" b="1" dirty="0" smtClean="0">
                <a:solidFill>
                  <a:srgbClr val="FF0000"/>
                </a:solidFill>
                <a:latin typeface="Arial Rounded MT Bold" pitchFamily="34" charset="0"/>
              </a:rPr>
              <a:t>19-20</a:t>
            </a:r>
            <a:endParaRPr lang="en-US" sz="4000" dirty="0" smtClean="0">
              <a:solidFill>
                <a:srgbClr val="FF0000"/>
              </a:solidFill>
              <a:latin typeface="Arial Rounded MT Bold" pitchFamily="34" charset="0"/>
            </a:endParaRPr>
          </a:p>
          <a:p>
            <a:pPr algn="just"/>
            <a:r>
              <a:rPr lang="fr-FR" sz="4000" dirty="0" smtClean="0">
                <a:latin typeface="Arial Rounded MT Bold" pitchFamily="34" charset="0"/>
              </a:rPr>
              <a:t>19 </a:t>
            </a:r>
            <a:r>
              <a:rPr lang="fr-FR" sz="4000" dirty="0" smtClean="0">
                <a:latin typeface="Arial Rounded MT Bold" pitchFamily="34" charset="0"/>
              </a:rPr>
              <a:t>Joseph leur dit: Soyez sans crainte; car suis-je à la place de Dieu?</a:t>
            </a:r>
            <a:endParaRPr lang="en-US" sz="4000" dirty="0" smtClean="0">
              <a:latin typeface="Arial Rounded MT Bold" pitchFamily="34" charset="0"/>
            </a:endParaRPr>
          </a:p>
          <a:p>
            <a:pPr algn="just"/>
            <a:r>
              <a:rPr lang="fr-FR" sz="4000" dirty="0" smtClean="0">
                <a:latin typeface="Arial Rounded MT Bold" pitchFamily="34" charset="0"/>
              </a:rPr>
              <a:t> 20 Vous aviez médité de me faire du mal: Dieu l'a changé en bien, pour accomplir ce qui arrive aujourd'hui, pour sauver la vie à un peuple nombreux</a:t>
            </a:r>
            <a:r>
              <a:rPr lang="fr-FR" sz="4000" dirty="0" smtClean="0">
                <a:latin typeface="Arial Rounded MT Bold" pitchFamily="34" charset="0"/>
              </a:rPr>
              <a:t>.</a:t>
            </a:r>
            <a:endParaRPr lang="en-US" sz="4000" dirty="0" smtClean="0">
              <a:latin typeface="Arial Rounded MT Bold"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304800"/>
            <a:ext cx="9144000" cy="6553200"/>
          </a:xfrm>
          <a:solidFill>
            <a:srgbClr val="0033CC"/>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marL="55563" indent="-55563" algn="ctr">
              <a:buNone/>
            </a:pPr>
            <a:r>
              <a:rPr lang="fr-FR" sz="4400" b="1" dirty="0" smtClean="0">
                <a:solidFill>
                  <a:srgbClr val="FF0000"/>
                </a:solidFill>
              </a:rPr>
              <a:t>Matière du jour</a:t>
            </a:r>
            <a:endParaRPr lang="en-US" sz="4400" b="1" dirty="0" smtClean="0">
              <a:solidFill>
                <a:srgbClr val="C00000"/>
              </a:solidFill>
            </a:endParaRPr>
          </a:p>
          <a:p>
            <a:pPr algn="ctr">
              <a:buNone/>
            </a:pPr>
            <a:r>
              <a:rPr lang="fr-FR" sz="4800" b="1" dirty="0" smtClean="0">
                <a:solidFill>
                  <a:srgbClr val="00FF00"/>
                </a:solidFill>
              </a:rPr>
              <a:t>VENDREDI </a:t>
            </a:r>
            <a:r>
              <a:rPr lang="fr-FR" sz="4800" b="1" dirty="0" smtClean="0">
                <a:solidFill>
                  <a:srgbClr val="00FF00"/>
                </a:solidFill>
              </a:rPr>
              <a:t>16 </a:t>
            </a:r>
            <a:r>
              <a:rPr lang="fr-FR" sz="4800" b="1" dirty="0" smtClean="0">
                <a:solidFill>
                  <a:srgbClr val="00FF00"/>
                </a:solidFill>
              </a:rPr>
              <a:t>DECEMBRE 2022 </a:t>
            </a:r>
            <a:endParaRPr lang="en-US" sz="4800" dirty="0" smtClean="0">
              <a:solidFill>
                <a:srgbClr val="00FF00"/>
              </a:solidFill>
            </a:endParaRPr>
          </a:p>
          <a:p>
            <a:pPr algn="ctr">
              <a:buNone/>
            </a:pPr>
            <a:r>
              <a:rPr lang="fr-FR" sz="4800" b="1" dirty="0" smtClean="0">
                <a:solidFill>
                  <a:srgbClr val="FFFF00"/>
                </a:solidFill>
                <a:latin typeface="Copperplate Gothic Light" pitchFamily="34" charset="0"/>
              </a:rPr>
              <a:t>ETUDE BIBLIQUE </a:t>
            </a:r>
            <a:r>
              <a:rPr lang="fr-FR" sz="4800" b="1" dirty="0" smtClean="0">
                <a:solidFill>
                  <a:srgbClr val="FFFF00"/>
                </a:solidFill>
                <a:latin typeface="Copperplate Gothic Light" pitchFamily="34" charset="0"/>
              </a:rPr>
              <a:t>39ÈME </a:t>
            </a:r>
            <a:r>
              <a:rPr lang="fr-FR" sz="4800" b="1" dirty="0" smtClean="0">
                <a:solidFill>
                  <a:srgbClr val="FFFF00"/>
                </a:solidFill>
                <a:latin typeface="Copperplate Gothic Light" pitchFamily="34" charset="0"/>
              </a:rPr>
              <a:t>SESSION </a:t>
            </a:r>
            <a:endParaRPr lang="en-US" sz="4800" b="1" dirty="0" smtClean="0">
              <a:solidFill>
                <a:srgbClr val="FFFF00"/>
              </a:solidFill>
              <a:latin typeface="Copperplate Gothic Light" pitchFamily="34" charset="0"/>
            </a:endParaRPr>
          </a:p>
          <a:p>
            <a:pPr algn="ctr">
              <a:buNone/>
            </a:pPr>
            <a:r>
              <a:rPr lang="en-US" sz="6600" b="1" dirty="0" smtClean="0">
                <a:solidFill>
                  <a:schemeClr val="bg1"/>
                </a:solidFill>
              </a:rPr>
              <a:t>LA MORT DE JOSEPH</a:t>
            </a:r>
            <a:endParaRPr lang="en-US" sz="6600" b="1" dirty="0" smtClean="0">
              <a:solidFill>
                <a:schemeClr val="bg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marL="742950" indent="-742950" algn="ctr">
              <a:buNone/>
            </a:pPr>
            <a:r>
              <a:rPr lang="fr-FR" sz="3600" b="1" dirty="0" smtClean="0">
                <a:solidFill>
                  <a:srgbClr val="FF0000"/>
                </a:solidFill>
                <a:latin typeface="Arial Unicode MS" pitchFamily="34" charset="-128"/>
                <a:ea typeface="Arial Unicode MS" pitchFamily="34" charset="-128"/>
                <a:cs typeface="Arial Unicode MS" pitchFamily="34" charset="-128"/>
              </a:rPr>
              <a:t>QUESTIONS BIBLIQUE</a:t>
            </a:r>
            <a:endParaRPr lang="en-US" sz="3600" b="1" dirty="0" smtClean="0">
              <a:solidFill>
                <a:srgbClr val="FF0000"/>
              </a:solidFill>
              <a:latin typeface="Arial Unicode MS" pitchFamily="34" charset="-128"/>
              <a:ea typeface="Arial Unicode MS" pitchFamily="34" charset="-128"/>
              <a:cs typeface="Arial Unicode MS" pitchFamily="34" charset="-128"/>
            </a:endParaRPr>
          </a:p>
          <a:p>
            <a:pPr marL="742950" lvl="0" indent="-742950" algn="just">
              <a:buFont typeface="+mj-lt"/>
              <a:buAutoNum type="arabicPeriod"/>
            </a:pPr>
            <a:r>
              <a:rPr lang="fr-FR" sz="4400" b="1" dirty="0" smtClean="0">
                <a:solidFill>
                  <a:srgbClr val="0033CC"/>
                </a:solidFill>
                <a:latin typeface="Arial Unicode MS" pitchFamily="34" charset="-128"/>
                <a:ea typeface="Arial Unicode MS" pitchFamily="34" charset="-128"/>
                <a:cs typeface="Arial Unicode MS" pitchFamily="34" charset="-128"/>
              </a:rPr>
              <a:t>Vrai ou faux, le pharaon était aussi présent dans l’enterrement de Jacob en Canaan.</a:t>
            </a:r>
            <a:endParaRPr lang="en-US" sz="4400" b="1" dirty="0" smtClean="0">
              <a:solidFill>
                <a:srgbClr val="0033CC"/>
              </a:solidFill>
              <a:latin typeface="Arial Unicode MS" pitchFamily="34" charset="-128"/>
              <a:ea typeface="Arial Unicode MS" pitchFamily="34" charset="-128"/>
              <a:cs typeface="Arial Unicode MS" pitchFamily="34" charset="-128"/>
            </a:endParaRPr>
          </a:p>
          <a:p>
            <a:pPr marL="742950" lvl="0" indent="-742950" algn="just">
              <a:buFont typeface="+mj-lt"/>
              <a:buAutoNum type="arabicPeriod"/>
            </a:pPr>
            <a:r>
              <a:rPr lang="fr-FR" sz="4400" b="1" dirty="0" smtClean="0">
                <a:solidFill>
                  <a:srgbClr val="FF0000"/>
                </a:solidFill>
                <a:latin typeface="Arial Unicode MS" pitchFamily="34" charset="-128"/>
                <a:ea typeface="Arial Unicode MS" pitchFamily="34" charset="-128"/>
                <a:cs typeface="Arial Unicode MS" pitchFamily="34" charset="-128"/>
              </a:rPr>
              <a:t>Quelle a été la bénédiction spéciale de Juda ?</a:t>
            </a:r>
            <a:endParaRPr lang="en-US" sz="4400" b="1" dirty="0" smtClean="0">
              <a:solidFill>
                <a:srgbClr val="FF0000"/>
              </a:solidFill>
              <a:latin typeface="Arial Unicode MS" pitchFamily="34" charset="-128"/>
              <a:ea typeface="Arial Unicode MS" pitchFamily="34" charset="-128"/>
              <a:cs typeface="Arial Unicode MS" pitchFamily="34" charset="-128"/>
            </a:endParaRPr>
          </a:p>
          <a:p>
            <a:pPr marL="742950" lvl="0" indent="-742950" algn="just">
              <a:buFont typeface="+mj-lt"/>
              <a:buAutoNum type="arabicPeriod"/>
            </a:pPr>
            <a:r>
              <a:rPr lang="fr-FR" sz="4400" b="1" dirty="0" smtClean="0">
                <a:solidFill>
                  <a:srgbClr val="0033CC"/>
                </a:solidFill>
                <a:latin typeface="Arial Unicode MS" pitchFamily="34" charset="-128"/>
                <a:ea typeface="Arial Unicode MS" pitchFamily="34" charset="-128"/>
                <a:cs typeface="Arial Unicode MS" pitchFamily="34" charset="-128"/>
              </a:rPr>
              <a:t>Pourquoi Jacob ne voulait rien faire avec Siméon et Levi </a:t>
            </a:r>
            <a:r>
              <a:rPr lang="fr-FR" sz="4400" b="1" dirty="0" smtClean="0">
                <a:solidFill>
                  <a:srgbClr val="0033CC"/>
                </a:solidFill>
                <a:latin typeface="Arial Unicode MS" pitchFamily="34" charset="-128"/>
                <a:ea typeface="Arial Unicode MS" pitchFamily="34" charset="-128"/>
                <a:cs typeface="Arial Unicode MS" pitchFamily="34" charset="-128"/>
              </a:rPr>
              <a: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buNone/>
            </a:pPr>
            <a:r>
              <a:rPr lang="fr-FR" sz="4000" b="1" dirty="0" smtClean="0">
                <a:solidFill>
                  <a:srgbClr val="FF0000"/>
                </a:solidFill>
                <a:latin typeface="Arial Unicode MS" pitchFamily="34" charset="-128"/>
                <a:ea typeface="Arial Unicode MS" pitchFamily="34" charset="-128"/>
                <a:cs typeface="Arial Unicode MS" pitchFamily="34" charset="-128"/>
              </a:rPr>
              <a:t>4- D’après </a:t>
            </a:r>
            <a:r>
              <a:rPr lang="fr-FR" sz="4000" b="1" dirty="0" smtClean="0">
                <a:solidFill>
                  <a:srgbClr val="FF0000"/>
                </a:solidFill>
                <a:latin typeface="Arial Unicode MS" pitchFamily="34" charset="-128"/>
                <a:ea typeface="Arial Unicode MS" pitchFamily="34" charset="-128"/>
                <a:cs typeface="Arial Unicode MS" pitchFamily="34" charset="-128"/>
              </a:rPr>
              <a:t>la leçon, pourquoi Joseph ne s’y rendait pas lui-même auprès du pharaon pour lui demander la permission d’aller enterrer son père en Canaan ?</a:t>
            </a:r>
            <a:endParaRPr lang="en-US" sz="4000" b="1" dirty="0" smtClean="0">
              <a:solidFill>
                <a:srgbClr val="FF0000"/>
              </a:solidFill>
              <a:latin typeface="Arial Unicode MS" pitchFamily="34" charset="-128"/>
              <a:ea typeface="Arial Unicode MS" pitchFamily="34" charset="-128"/>
              <a:cs typeface="Arial Unicode MS" pitchFamily="34" charset="-128"/>
            </a:endParaRPr>
          </a:p>
          <a:p>
            <a:pPr lvl="0" algn="just">
              <a:buNone/>
            </a:pPr>
            <a:r>
              <a:rPr lang="fr-FR" sz="4000" b="1" dirty="0" smtClean="0">
                <a:solidFill>
                  <a:srgbClr val="0033CC"/>
                </a:solidFill>
                <a:latin typeface="Arial Unicode MS" pitchFamily="34" charset="-128"/>
                <a:ea typeface="Arial Unicode MS" pitchFamily="34" charset="-128"/>
                <a:cs typeface="Arial Unicode MS" pitchFamily="34" charset="-128"/>
              </a:rPr>
              <a:t>5- Pourquoi </a:t>
            </a:r>
            <a:r>
              <a:rPr lang="fr-FR" sz="4000" b="1" dirty="0" smtClean="0">
                <a:solidFill>
                  <a:srgbClr val="0033CC"/>
                </a:solidFill>
                <a:latin typeface="Arial Unicode MS" pitchFamily="34" charset="-128"/>
                <a:ea typeface="Arial Unicode MS" pitchFamily="34" charset="-128"/>
                <a:cs typeface="Arial Unicode MS" pitchFamily="34" charset="-128"/>
              </a:rPr>
              <a:t>les frères de Joseph ont éprouvé de la crainte après la mort de Jacob ?</a:t>
            </a:r>
            <a:endParaRPr lang="en-US" sz="4000" b="1" dirty="0" smtClean="0">
              <a:solidFill>
                <a:srgbClr val="0033CC"/>
              </a:solidFill>
              <a:latin typeface="Arial Unicode MS" pitchFamily="34" charset="-128"/>
              <a:ea typeface="Arial Unicode MS" pitchFamily="34" charset="-128"/>
              <a:cs typeface="Arial Unicode MS" pitchFamily="34" charset="-128"/>
            </a:endParaRPr>
          </a:p>
          <a:p>
            <a:pPr lvl="0" algn="just">
              <a:buNone/>
            </a:pPr>
            <a:r>
              <a:rPr lang="fr-FR" sz="4000" b="1" dirty="0" smtClean="0">
                <a:solidFill>
                  <a:srgbClr val="FF0000"/>
                </a:solidFill>
                <a:latin typeface="Arial Unicode MS" pitchFamily="34" charset="-128"/>
                <a:ea typeface="Arial Unicode MS" pitchFamily="34" charset="-128"/>
                <a:cs typeface="Arial Unicode MS" pitchFamily="34" charset="-128"/>
              </a:rPr>
              <a:t>6- A </a:t>
            </a:r>
            <a:r>
              <a:rPr lang="fr-FR" sz="4000" b="1" dirty="0" smtClean="0">
                <a:solidFill>
                  <a:srgbClr val="FF0000"/>
                </a:solidFill>
                <a:latin typeface="Arial Unicode MS" pitchFamily="34" charset="-128"/>
                <a:ea typeface="Arial Unicode MS" pitchFamily="34" charset="-128"/>
                <a:cs typeface="Arial Unicode MS" pitchFamily="34" charset="-128"/>
              </a:rPr>
              <a:t>quel âge mourut Joseph </a:t>
            </a:r>
            <a:r>
              <a:rPr lang="fr-FR" sz="4000" b="1" dirty="0" smtClean="0">
                <a:solidFill>
                  <a:srgbClr val="FF0000"/>
                </a:solidFill>
                <a:latin typeface="Arial Unicode MS" pitchFamily="34" charset="-128"/>
                <a:ea typeface="Arial Unicode MS" pitchFamily="34" charset="-128"/>
                <a:cs typeface="Arial Unicode MS" pitchFamily="34" charset="-128"/>
              </a:rPr>
              <a:t>?</a:t>
            </a:r>
            <a:endParaRPr lang="en-US" sz="4000" b="1" dirty="0" smtClean="0">
              <a:solidFill>
                <a:srgbClr val="FF00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a:buNone/>
            </a:pPr>
            <a:r>
              <a:rPr lang="fr-FR" sz="4000" b="1" dirty="0" smtClean="0">
                <a:solidFill>
                  <a:srgbClr val="FF0000"/>
                </a:solidFill>
                <a:latin typeface="Arial Unicode MS" pitchFamily="34" charset="-128"/>
                <a:ea typeface="Arial Unicode MS" pitchFamily="34" charset="-128"/>
                <a:cs typeface="Arial Unicode MS" pitchFamily="34" charset="-128"/>
              </a:rPr>
              <a:t>7- Vrai </a:t>
            </a:r>
            <a:r>
              <a:rPr lang="fr-FR" sz="4000" b="1" dirty="0" smtClean="0">
                <a:solidFill>
                  <a:srgbClr val="FF0000"/>
                </a:solidFill>
                <a:latin typeface="Arial Unicode MS" pitchFamily="34" charset="-128"/>
                <a:ea typeface="Arial Unicode MS" pitchFamily="34" charset="-128"/>
                <a:cs typeface="Arial Unicode MS" pitchFamily="34" charset="-128"/>
              </a:rPr>
              <a:t>ou faux, les funérailles de Joseph étaient similaires à celles de son père Jacob à tout point de vue.</a:t>
            </a:r>
            <a:endParaRPr lang="en-US" sz="4000" b="1" dirty="0" smtClean="0">
              <a:solidFill>
                <a:srgbClr val="FF0000"/>
              </a:solidFill>
              <a:latin typeface="Arial Unicode MS" pitchFamily="34" charset="-128"/>
              <a:ea typeface="Arial Unicode MS" pitchFamily="34" charset="-128"/>
              <a:cs typeface="Arial Unicode MS" pitchFamily="34" charset="-128"/>
            </a:endParaRPr>
          </a:p>
          <a:p>
            <a:pPr lvl="0" algn="just">
              <a:buNone/>
            </a:pPr>
            <a:r>
              <a:rPr lang="fr-FR" sz="4000" b="1" dirty="0" smtClean="0">
                <a:solidFill>
                  <a:srgbClr val="0033CC"/>
                </a:solidFill>
                <a:latin typeface="Arial Unicode MS" pitchFamily="34" charset="-128"/>
                <a:ea typeface="Arial Unicode MS" pitchFamily="34" charset="-128"/>
                <a:cs typeface="Arial Unicode MS" pitchFamily="34" charset="-128"/>
              </a:rPr>
              <a:t>8- Que </a:t>
            </a:r>
            <a:r>
              <a:rPr lang="fr-FR" sz="4000" b="1" dirty="0" smtClean="0">
                <a:solidFill>
                  <a:srgbClr val="0033CC"/>
                </a:solidFill>
                <a:latin typeface="Arial Unicode MS" pitchFamily="34" charset="-128"/>
                <a:ea typeface="Arial Unicode MS" pitchFamily="34" charset="-128"/>
                <a:cs typeface="Arial Unicode MS" pitchFamily="34" charset="-128"/>
              </a:rPr>
              <a:t>fit Joseph de pareil à son père avant de mourir ?</a:t>
            </a:r>
            <a:endParaRPr lang="en-US" sz="4000" b="1" dirty="0" smtClean="0">
              <a:solidFill>
                <a:srgbClr val="0033CC"/>
              </a:solidFill>
              <a:latin typeface="Arial Unicode MS" pitchFamily="34" charset="-128"/>
              <a:ea typeface="Arial Unicode MS" pitchFamily="34" charset="-128"/>
              <a:cs typeface="Arial Unicode MS" pitchFamily="34" charset="-128"/>
            </a:endParaRPr>
          </a:p>
          <a:p>
            <a:pPr lvl="0" algn="just">
              <a:buNone/>
            </a:pPr>
            <a:r>
              <a:rPr lang="fr-FR" sz="4000" b="1" dirty="0" smtClean="0">
                <a:solidFill>
                  <a:srgbClr val="FF0000"/>
                </a:solidFill>
                <a:latin typeface="Arial Unicode MS" pitchFamily="34" charset="-128"/>
                <a:ea typeface="Arial Unicode MS" pitchFamily="34" charset="-128"/>
                <a:cs typeface="Arial Unicode MS" pitchFamily="34" charset="-128"/>
              </a:rPr>
              <a:t>9- Pourquoi </a:t>
            </a:r>
            <a:r>
              <a:rPr lang="fr-FR" sz="4000" b="1" dirty="0" smtClean="0">
                <a:solidFill>
                  <a:srgbClr val="FF0000"/>
                </a:solidFill>
                <a:latin typeface="Arial Unicode MS" pitchFamily="34" charset="-128"/>
                <a:ea typeface="Arial Unicode MS" pitchFamily="34" charset="-128"/>
                <a:cs typeface="Arial Unicode MS" pitchFamily="34" charset="-128"/>
              </a:rPr>
              <a:t>la prééminence n’était pas accordée à Ruben étant le premier né de Jacob ?</a:t>
            </a:r>
            <a:endParaRPr lang="en-US" sz="4000" b="1" dirty="0" smtClean="0">
              <a:solidFill>
                <a:srgbClr val="FF0000"/>
              </a:solidFill>
              <a:latin typeface="Arial Unicode MS" pitchFamily="34" charset="-128"/>
              <a:ea typeface="Arial Unicode MS" pitchFamily="34" charset="-128"/>
              <a:cs typeface="Arial Unicode MS" pitchFamily="34" charset="-128"/>
            </a:endParaRPr>
          </a:p>
          <a:p>
            <a:pPr lvl="0" algn="just">
              <a:buNone/>
            </a:pPr>
            <a:r>
              <a:rPr lang="fr-FR" sz="4000" b="1" dirty="0" smtClean="0">
                <a:solidFill>
                  <a:srgbClr val="0033CC"/>
                </a:solidFill>
                <a:latin typeface="Arial Unicode MS" pitchFamily="34" charset="-128"/>
                <a:ea typeface="Arial Unicode MS" pitchFamily="34" charset="-128"/>
                <a:cs typeface="Arial Unicode MS" pitchFamily="34" charset="-128"/>
              </a:rPr>
              <a:t>10- Vrai </a:t>
            </a:r>
            <a:r>
              <a:rPr lang="fr-FR" sz="4000" b="1" dirty="0" smtClean="0">
                <a:solidFill>
                  <a:srgbClr val="0033CC"/>
                </a:solidFill>
                <a:latin typeface="Arial Unicode MS" pitchFamily="34" charset="-128"/>
                <a:ea typeface="Arial Unicode MS" pitchFamily="34" charset="-128"/>
                <a:cs typeface="Arial Unicode MS" pitchFamily="34" charset="-128"/>
              </a:rPr>
              <a:t>ou Faux, Joseph et Moïse étaient contemporains. </a:t>
            </a:r>
            <a:endParaRPr lang="en-US" sz="4000" b="1" dirty="0">
              <a:solidFill>
                <a:srgbClr val="0033CC"/>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algn="ctr">
              <a:buNone/>
            </a:pPr>
            <a:r>
              <a:rPr lang="fr-FR" sz="4000" b="1" dirty="0" smtClean="0">
                <a:solidFill>
                  <a:schemeClr val="accent6">
                    <a:lumMod val="60000"/>
                    <a:lumOff val="40000"/>
                  </a:schemeClr>
                </a:solidFill>
                <a:latin typeface="Arial Unicode MS" pitchFamily="34" charset="-128"/>
                <a:ea typeface="Arial Unicode MS" pitchFamily="34" charset="-128"/>
                <a:cs typeface="Arial Unicode MS" pitchFamily="34" charset="-128"/>
              </a:rPr>
              <a:t>INTRODUCTION</a:t>
            </a:r>
            <a:endParaRPr lang="en-US" sz="4000" b="1" dirty="0" smtClean="0">
              <a:solidFill>
                <a:schemeClr val="accent6">
                  <a:lumMod val="60000"/>
                  <a:lumOff val="40000"/>
                </a:schemeClr>
              </a:solidFill>
              <a:latin typeface="Arial Unicode MS" pitchFamily="34" charset="-128"/>
              <a:ea typeface="Arial Unicode MS" pitchFamily="34" charset="-128"/>
              <a:cs typeface="Arial Unicode MS" pitchFamily="34" charset="-128"/>
            </a:endParaRPr>
          </a:p>
          <a:p>
            <a:pPr lvl="0" algn="just"/>
            <a:r>
              <a:rPr lang="fr-FR" sz="4000" b="1" dirty="0" smtClean="0">
                <a:latin typeface="Arial Unicode MS" pitchFamily="34" charset="-128"/>
                <a:ea typeface="Arial Unicode MS" pitchFamily="34" charset="-128"/>
                <a:cs typeface="Arial Unicode MS" pitchFamily="34" charset="-128"/>
              </a:rPr>
              <a:t>Cette étude mettra fin à notre survol sur le livre de la Genèse.</a:t>
            </a:r>
            <a:endParaRPr lang="en-US" sz="4000" b="1" dirty="0" smtClean="0">
              <a:latin typeface="Arial Unicode MS" pitchFamily="34" charset="-128"/>
              <a:ea typeface="Arial Unicode MS" pitchFamily="34" charset="-128"/>
              <a:cs typeface="Arial Unicode MS" pitchFamily="34" charset="-128"/>
            </a:endParaRPr>
          </a:p>
          <a:p>
            <a:pPr lvl="0" algn="just"/>
            <a:r>
              <a:rPr lang="fr-FR" sz="4000" b="1" dirty="0" smtClean="0">
                <a:solidFill>
                  <a:schemeClr val="accent6">
                    <a:lumMod val="60000"/>
                    <a:lumOff val="40000"/>
                  </a:schemeClr>
                </a:solidFill>
                <a:latin typeface="Arial Unicode MS" pitchFamily="34" charset="-128"/>
                <a:ea typeface="Arial Unicode MS" pitchFamily="34" charset="-128"/>
                <a:cs typeface="Arial Unicode MS" pitchFamily="34" charset="-128"/>
              </a:rPr>
              <a:t>Nous avions débuté avec le premier verset du premier livre de la bible, par la grâce de Dieu nous sommes arrivés au seuil du livre des origines de l’expérience humaine. </a:t>
            </a:r>
            <a:endParaRPr lang="en-US" sz="4000" b="1" dirty="0" smtClean="0">
              <a:solidFill>
                <a:schemeClr val="accent6">
                  <a:lumMod val="60000"/>
                  <a:lumOff val="40000"/>
                </a:schemeClr>
              </a:solidFill>
              <a:latin typeface="Arial Unicode MS" pitchFamily="34" charset="-128"/>
              <a:ea typeface="Arial Unicode MS" pitchFamily="34" charset="-128"/>
              <a:cs typeface="Arial Unicode MS" pitchFamily="34" charset="-128"/>
            </a:endParaRPr>
          </a:p>
          <a:p>
            <a:pPr lvl="0" algn="just"/>
            <a:r>
              <a:rPr lang="fr-FR" sz="4000" b="1" dirty="0" smtClean="0">
                <a:latin typeface="Arial Unicode MS" pitchFamily="34" charset="-128"/>
                <a:ea typeface="Arial Unicode MS" pitchFamily="34" charset="-128"/>
                <a:cs typeface="Arial Unicode MS" pitchFamily="34" charset="-128"/>
              </a:rPr>
              <a:t>Le livre de la Genèse relate le récit de plus de 2000 années d’histoire</a:t>
            </a:r>
            <a:r>
              <a:rPr lang="fr-FR" sz="4000" b="1" dirty="0" smtClean="0">
                <a:latin typeface="Arial Unicode MS" pitchFamily="34" charset="-128"/>
                <a:ea typeface="Arial Unicode MS" pitchFamily="34" charset="-128"/>
                <a:cs typeface="Arial Unicode MS" pitchFamily="34" charset="-128"/>
              </a:rPr>
              <a:t>.</a:t>
            </a:r>
            <a:endParaRPr lang="en-US" sz="4000" b="1"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lvl="0" algn="just"/>
            <a:r>
              <a:rPr lang="fr-FR" sz="4000" b="1" dirty="0" smtClean="0">
                <a:latin typeface="Arial Unicode MS" pitchFamily="34" charset="-128"/>
                <a:ea typeface="Arial Unicode MS" pitchFamily="34" charset="-128"/>
                <a:cs typeface="Arial Unicode MS" pitchFamily="34" charset="-128"/>
              </a:rPr>
              <a:t>Si </a:t>
            </a:r>
            <a:r>
              <a:rPr lang="fr-FR" sz="4000" b="1" dirty="0" smtClean="0">
                <a:latin typeface="Arial Unicode MS" pitchFamily="34" charset="-128"/>
                <a:ea typeface="Arial Unicode MS" pitchFamily="34" charset="-128"/>
                <a:cs typeface="Arial Unicode MS" pitchFamily="34" charset="-128"/>
              </a:rPr>
              <a:t>Moise en est l’auteur de la Genèse, donc c’est par révélation et par inspiration qu’il a eut connaissance de tous ses faits de l’antiquité.</a:t>
            </a:r>
            <a:endParaRPr lang="en-US" sz="4000" b="1" dirty="0" smtClean="0">
              <a:latin typeface="Arial Unicode MS" pitchFamily="34" charset="-128"/>
              <a:ea typeface="Arial Unicode MS" pitchFamily="34" charset="-128"/>
              <a:cs typeface="Arial Unicode MS" pitchFamily="34" charset="-128"/>
            </a:endParaRPr>
          </a:p>
          <a:p>
            <a:pPr lvl="0" algn="just"/>
            <a:r>
              <a:rPr lang="fr-FR" sz="4000" b="1" dirty="0" smtClean="0">
                <a:solidFill>
                  <a:schemeClr val="accent6">
                    <a:lumMod val="60000"/>
                    <a:lumOff val="40000"/>
                  </a:schemeClr>
                </a:solidFill>
                <a:latin typeface="Arial Unicode MS" pitchFamily="34" charset="-128"/>
                <a:ea typeface="Arial Unicode MS" pitchFamily="34" charset="-128"/>
                <a:cs typeface="Arial Unicode MS" pitchFamily="34" charset="-128"/>
              </a:rPr>
              <a:t>Il y a pareillement d’autres littératures qui précèdent la rédaction de la Bible et  en qui en trouve des similitudes et des déviations par rapport aux récits de la Bible.</a:t>
            </a:r>
            <a:endParaRPr lang="en-US" sz="4000" b="1" dirty="0" smtClean="0">
              <a:solidFill>
                <a:schemeClr val="accent6">
                  <a:lumMod val="60000"/>
                  <a:lumOff val="40000"/>
                </a:schemeClr>
              </a:solidFill>
              <a:latin typeface="Arial Unicode MS" pitchFamily="34" charset="-128"/>
              <a:ea typeface="Arial Unicode MS" pitchFamily="34" charset="-128"/>
              <a:cs typeface="Arial Unicode MS" pitchFamily="34" charset="-128"/>
            </a:endParaRPr>
          </a:p>
          <a:p>
            <a:pPr lvl="0" algn="just"/>
            <a:r>
              <a:rPr lang="fr-FR" sz="4000" b="1" dirty="0" smtClean="0">
                <a:latin typeface="Arial Unicode MS" pitchFamily="34" charset="-128"/>
                <a:ea typeface="Arial Unicode MS" pitchFamily="34" charset="-128"/>
                <a:cs typeface="Arial Unicode MS" pitchFamily="34" charset="-128"/>
              </a:rPr>
              <a:t>En autorité, la Bible est le seul livre inspiré de Dieu</a:t>
            </a:r>
            <a:r>
              <a:rPr lang="fr-FR" sz="4000" b="1" dirty="0" smtClean="0">
                <a:latin typeface="Arial Unicode MS" pitchFamily="34" charset="-128"/>
                <a:ea typeface="Arial Unicode MS" pitchFamily="34" charset="-128"/>
                <a:cs typeface="Arial Unicode MS" pitchFamily="34" charset="-128"/>
              </a:rPr>
              <a:t>.</a:t>
            </a:r>
            <a:endParaRPr lang="en-US" sz="4000" b="1"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a:r>
              <a:rPr lang="fr-FR" sz="4000" b="1" dirty="0" smtClean="0">
                <a:latin typeface="Arial Unicode MS" pitchFamily="34" charset="-128"/>
                <a:ea typeface="Arial Unicode MS" pitchFamily="34" charset="-128"/>
                <a:cs typeface="Arial Unicode MS" pitchFamily="34" charset="-128"/>
              </a:rPr>
              <a:t>Le </a:t>
            </a:r>
            <a:r>
              <a:rPr lang="fr-FR" sz="4000" b="1" dirty="0" smtClean="0">
                <a:latin typeface="Arial Unicode MS" pitchFamily="34" charset="-128"/>
                <a:ea typeface="Arial Unicode MS" pitchFamily="34" charset="-128"/>
                <a:cs typeface="Arial Unicode MS" pitchFamily="34" charset="-128"/>
              </a:rPr>
              <a:t>livre de Genèse contient des personnages qui ont galvanisé l’histoire de l’humanité.</a:t>
            </a:r>
            <a:endParaRPr lang="en-US" sz="4000" b="1" dirty="0" smtClean="0">
              <a:latin typeface="Arial Unicode MS" pitchFamily="34" charset="-128"/>
              <a:ea typeface="Arial Unicode MS" pitchFamily="34" charset="-128"/>
              <a:cs typeface="Arial Unicode MS" pitchFamily="34" charset="-128"/>
            </a:endParaRPr>
          </a:p>
          <a:p>
            <a:pPr lvl="0" algn="just"/>
            <a:r>
              <a:rPr lang="fr-FR" sz="4000" b="1" dirty="0" smtClean="0">
                <a:solidFill>
                  <a:schemeClr val="accent6">
                    <a:lumMod val="60000"/>
                    <a:lumOff val="40000"/>
                  </a:schemeClr>
                </a:solidFill>
                <a:latin typeface="Arial Unicode MS" pitchFamily="34" charset="-128"/>
                <a:ea typeface="Arial Unicode MS" pitchFamily="34" charset="-128"/>
                <a:cs typeface="Arial Unicode MS" pitchFamily="34" charset="-128"/>
              </a:rPr>
              <a:t>Entre autres nous avons: Adam et Ève, Abel, Caïn, Énoch, Noé, </a:t>
            </a:r>
            <a:r>
              <a:rPr lang="fr-FR" sz="4000" b="1" dirty="0" err="1" smtClean="0">
                <a:solidFill>
                  <a:schemeClr val="accent6">
                    <a:lumMod val="60000"/>
                    <a:lumOff val="40000"/>
                  </a:schemeClr>
                </a:solidFill>
                <a:latin typeface="Arial Unicode MS" pitchFamily="34" charset="-128"/>
                <a:ea typeface="Arial Unicode MS" pitchFamily="34" charset="-128"/>
                <a:cs typeface="Arial Unicode MS" pitchFamily="34" charset="-128"/>
              </a:rPr>
              <a:t>Nimrod</a:t>
            </a:r>
            <a:r>
              <a:rPr lang="fr-FR" sz="4000" b="1" dirty="0" smtClean="0">
                <a:solidFill>
                  <a:schemeClr val="accent6">
                    <a:lumMod val="60000"/>
                    <a:lumOff val="40000"/>
                  </a:schemeClr>
                </a:solidFill>
                <a:latin typeface="Arial Unicode MS" pitchFamily="34" charset="-128"/>
                <a:ea typeface="Arial Unicode MS" pitchFamily="34" charset="-128"/>
                <a:cs typeface="Arial Unicode MS" pitchFamily="34" charset="-128"/>
              </a:rPr>
              <a:t>, Abraham, Sara, Agar, Ismaël, Isaac, Jacob et Joseph. </a:t>
            </a:r>
            <a:endParaRPr lang="en-US" sz="4000" b="1" dirty="0" smtClean="0">
              <a:solidFill>
                <a:schemeClr val="accent6">
                  <a:lumMod val="60000"/>
                  <a:lumOff val="40000"/>
                </a:schemeClr>
              </a:solidFill>
              <a:latin typeface="Arial Unicode MS" pitchFamily="34" charset="-128"/>
              <a:ea typeface="Arial Unicode MS" pitchFamily="34" charset="-128"/>
              <a:cs typeface="Arial Unicode MS" pitchFamily="34" charset="-128"/>
            </a:endParaRPr>
          </a:p>
          <a:p>
            <a:pPr lvl="0" algn="just"/>
            <a:r>
              <a:rPr lang="fr-FR" sz="4000" b="1" dirty="0" smtClean="0">
                <a:latin typeface="Arial Unicode MS" pitchFamily="34" charset="-128"/>
                <a:ea typeface="Arial Unicode MS" pitchFamily="34" charset="-128"/>
                <a:cs typeface="Arial Unicode MS" pitchFamily="34" charset="-128"/>
              </a:rPr>
              <a:t>La Genèse se termine avec la mort de Joseph. </a:t>
            </a:r>
            <a:endParaRPr lang="en-US" sz="4000" b="1"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lvl="0" algn="just"/>
            <a:r>
              <a:rPr lang="fr-FR" sz="4000" b="1" dirty="0" smtClean="0">
                <a:latin typeface="Arial Unicode MS" pitchFamily="34" charset="-128"/>
                <a:ea typeface="Arial Unicode MS" pitchFamily="34" charset="-128"/>
                <a:cs typeface="Arial Unicode MS" pitchFamily="34" charset="-128"/>
              </a:rPr>
              <a:t>La </a:t>
            </a:r>
            <a:r>
              <a:rPr lang="fr-FR" sz="4000" b="1" dirty="0" smtClean="0">
                <a:latin typeface="Arial Unicode MS" pitchFamily="34" charset="-128"/>
                <a:ea typeface="Arial Unicode MS" pitchFamily="34" charset="-128"/>
                <a:cs typeface="Arial Unicode MS" pitchFamily="34" charset="-128"/>
              </a:rPr>
              <a:t>semaine dernière nous avions fait un survol sur la splendeur des funérailles de Jacob.</a:t>
            </a:r>
            <a:endParaRPr lang="en-US" sz="4000" b="1" dirty="0" smtClean="0">
              <a:latin typeface="Arial Unicode MS" pitchFamily="34" charset="-128"/>
              <a:ea typeface="Arial Unicode MS" pitchFamily="34" charset="-128"/>
              <a:cs typeface="Arial Unicode MS" pitchFamily="34" charset="-128"/>
            </a:endParaRPr>
          </a:p>
          <a:p>
            <a:pPr lvl="0" algn="just"/>
            <a:r>
              <a:rPr lang="fr-FR" sz="4000" b="1" dirty="0" smtClean="0">
                <a:solidFill>
                  <a:schemeClr val="accent6">
                    <a:lumMod val="60000"/>
                    <a:lumOff val="40000"/>
                  </a:schemeClr>
                </a:solidFill>
                <a:latin typeface="Arial Unicode MS" pitchFamily="34" charset="-128"/>
                <a:ea typeface="Arial Unicode MS" pitchFamily="34" charset="-128"/>
                <a:cs typeface="Arial Unicode MS" pitchFamily="34" charset="-128"/>
              </a:rPr>
              <a:t>Les temps et les circonstances avaient changé depuis la mort de Jacob, maintenant Joseph est un Viel homme de 110ans.</a:t>
            </a:r>
            <a:endParaRPr lang="en-US" sz="4000" b="1" dirty="0" smtClean="0">
              <a:solidFill>
                <a:schemeClr val="accent6">
                  <a:lumMod val="60000"/>
                  <a:lumOff val="40000"/>
                </a:schemeClr>
              </a:solidFill>
              <a:latin typeface="Arial Unicode MS" pitchFamily="34" charset="-128"/>
              <a:ea typeface="Arial Unicode MS" pitchFamily="34" charset="-128"/>
              <a:cs typeface="Arial Unicode MS" pitchFamily="34" charset="-128"/>
            </a:endParaRPr>
          </a:p>
          <a:p>
            <a:pPr lvl="0" algn="just"/>
            <a:r>
              <a:rPr lang="fr-FR" sz="4000" b="1" dirty="0" smtClean="0">
                <a:latin typeface="Arial Unicode MS" pitchFamily="34" charset="-128"/>
                <a:ea typeface="Arial Unicode MS" pitchFamily="34" charset="-128"/>
                <a:cs typeface="Arial Unicode MS" pitchFamily="34" charset="-128"/>
              </a:rPr>
              <a:t>Approchant de sa mort, Joseph fit des demandes presque similaires à celles de son père par rapport à ses dépouilles</a:t>
            </a:r>
            <a:r>
              <a:rPr lang="fr-FR" sz="4000" b="1" dirty="0" smtClean="0">
                <a:latin typeface="Arial Unicode MS" pitchFamily="34" charset="-128"/>
                <a:ea typeface="Arial Unicode MS" pitchFamily="34" charset="-128"/>
                <a:cs typeface="Arial Unicode MS" pitchFamily="34" charset="-128"/>
              </a:rPr>
              <a:t>.</a:t>
            </a:r>
            <a:endParaRPr lang="en-US" sz="4000" b="1"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a:r>
              <a:rPr lang="fr-FR" sz="4000" b="1" dirty="0" smtClean="0">
                <a:latin typeface="Arial Unicode MS" pitchFamily="34" charset="-128"/>
                <a:ea typeface="Arial Unicode MS" pitchFamily="34" charset="-128"/>
                <a:cs typeface="Arial Unicode MS" pitchFamily="34" charset="-128"/>
              </a:rPr>
              <a:t>Alors </a:t>
            </a:r>
            <a:r>
              <a:rPr lang="fr-FR" sz="4000" b="1" dirty="0" smtClean="0">
                <a:latin typeface="Arial Unicode MS" pitchFamily="34" charset="-128"/>
                <a:ea typeface="Arial Unicode MS" pitchFamily="34" charset="-128"/>
                <a:cs typeface="Arial Unicode MS" pitchFamily="34" charset="-128"/>
              </a:rPr>
              <a:t>que son corps allait être enterré en Egypte, Joseph fit la demande a ses frères qu’à leur sortie d’Egypte malgré lointaine, que ses os soient transportés hors de l’Egypte pour être recueillis avec ses pères en Canaan.</a:t>
            </a:r>
            <a:endParaRPr lang="en-US" sz="4000" b="1" dirty="0" smtClean="0">
              <a:latin typeface="Arial Unicode MS" pitchFamily="34" charset="-128"/>
              <a:ea typeface="Arial Unicode MS" pitchFamily="34" charset="-128"/>
              <a:cs typeface="Arial Unicode MS" pitchFamily="34" charset="-128"/>
            </a:endParaRPr>
          </a:p>
          <a:p>
            <a:pPr lvl="0" algn="just"/>
            <a:r>
              <a:rPr lang="fr-FR" sz="4000" b="1" dirty="0" smtClean="0">
                <a:solidFill>
                  <a:schemeClr val="accent6">
                    <a:lumMod val="60000"/>
                    <a:lumOff val="40000"/>
                  </a:schemeClr>
                </a:solidFill>
                <a:latin typeface="Arial Unicode MS" pitchFamily="34" charset="-128"/>
                <a:ea typeface="Arial Unicode MS" pitchFamily="34" charset="-128"/>
                <a:cs typeface="Arial Unicode MS" pitchFamily="34" charset="-128"/>
              </a:rPr>
              <a:t>Dans le livre d’Exode, nous allons voir que le souhait de Joseph avait été honoré. </a:t>
            </a:r>
            <a:endParaRPr lang="en-US" sz="4000" b="1" dirty="0" smtClean="0">
              <a:solidFill>
                <a:schemeClr val="accent6">
                  <a:lumMod val="60000"/>
                  <a:lumOff val="40000"/>
                </a:schemeClr>
              </a:solidFill>
              <a:latin typeface="Arial Unicode MS" pitchFamily="34" charset="-128"/>
              <a:ea typeface="Arial Unicode MS" pitchFamily="34" charset="-128"/>
              <a:cs typeface="Arial Unicode MS" pitchFamily="34" charset="-128"/>
            </a:endParaRPr>
          </a:p>
          <a:p>
            <a:pPr lvl="0" algn="just">
              <a:buNone/>
            </a:pPr>
            <a:endParaRPr lang="en-US" sz="4000" b="1" dirty="0" smtClean="0">
              <a:solidFill>
                <a:srgbClr val="FC0AFC"/>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00000"/>
          </a:solidFill>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algn="ctr">
              <a:buNone/>
            </a:pPr>
            <a:r>
              <a:rPr lang="fr-FR" sz="4000" b="1" dirty="0" smtClean="0">
                <a:solidFill>
                  <a:srgbClr val="FFFF00"/>
                </a:solidFill>
                <a:latin typeface="Arial Unicode MS" pitchFamily="34" charset="-128"/>
                <a:ea typeface="Arial Unicode MS" pitchFamily="34" charset="-128"/>
                <a:cs typeface="Arial Unicode MS" pitchFamily="34" charset="-128"/>
              </a:rPr>
              <a:t>LA CRAINTE DES FRÈRES DE JOSEPH</a:t>
            </a:r>
            <a:endParaRPr lang="en-US" sz="4000" b="1" dirty="0" smtClean="0">
              <a:solidFill>
                <a:srgbClr val="FFFF00"/>
              </a:solidFill>
              <a:latin typeface="Arial Unicode MS" pitchFamily="34" charset="-128"/>
              <a:ea typeface="Arial Unicode MS" pitchFamily="34" charset="-128"/>
              <a:cs typeface="Arial Unicode MS" pitchFamily="34" charset="-128"/>
            </a:endParaRPr>
          </a:p>
          <a:p>
            <a:pPr lvl="0" algn="just"/>
            <a:r>
              <a:rPr lang="fr-FR" sz="4000" b="1" dirty="0" smtClean="0">
                <a:latin typeface="Arial Unicode MS" pitchFamily="34" charset="-128"/>
                <a:ea typeface="Arial Unicode MS" pitchFamily="34" charset="-128"/>
                <a:cs typeface="Arial Unicode MS" pitchFamily="34" charset="-128"/>
              </a:rPr>
              <a:t>Avant d’arriver a la mort de Joseph, La bible ouvre les parenthèses d’un entretient que Joseph avait eut avec ses frères après la mort de Jacob.</a:t>
            </a:r>
            <a:endParaRPr lang="en-US" sz="4000" b="1" dirty="0" smtClean="0">
              <a:latin typeface="Arial Unicode MS" pitchFamily="34" charset="-128"/>
              <a:ea typeface="Arial Unicode MS" pitchFamily="34" charset="-128"/>
              <a:cs typeface="Arial Unicode MS" pitchFamily="34" charset="-128"/>
            </a:endParaRPr>
          </a:p>
          <a:p>
            <a:pPr lvl="0" algn="just"/>
            <a:r>
              <a:rPr lang="fr-FR" sz="4000" b="1" dirty="0" smtClean="0">
                <a:solidFill>
                  <a:srgbClr val="FFFF00"/>
                </a:solidFill>
                <a:latin typeface="Arial Unicode MS" pitchFamily="34" charset="-128"/>
                <a:ea typeface="Arial Unicode MS" pitchFamily="34" charset="-128"/>
                <a:cs typeface="Arial Unicode MS" pitchFamily="34" charset="-128"/>
              </a:rPr>
              <a:t>Les frères de Joseph étaient encore sous le poids du jugement de leurs fautes passées à l’ </a:t>
            </a:r>
            <a:r>
              <a:rPr lang="fr-FR" sz="4000" b="1" dirty="0" smtClean="0">
                <a:solidFill>
                  <a:srgbClr val="FFFF00"/>
                </a:solidFill>
                <a:latin typeface="Arial Unicode MS" pitchFamily="34" charset="-128"/>
                <a:ea typeface="Arial Unicode MS" pitchFamily="34" charset="-128"/>
                <a:cs typeface="Arial Unicode MS" pitchFamily="34" charset="-128"/>
              </a:rPr>
              <a:t>égard </a:t>
            </a:r>
            <a:r>
              <a:rPr lang="fr-FR" sz="4000" b="1" dirty="0" smtClean="0">
                <a:solidFill>
                  <a:srgbClr val="FFFF00"/>
                </a:solidFill>
                <a:latin typeface="Arial Unicode MS" pitchFamily="34" charset="-128"/>
                <a:ea typeface="Arial Unicode MS" pitchFamily="34" charset="-128"/>
                <a:cs typeface="Arial Unicode MS" pitchFamily="34" charset="-128"/>
              </a:rPr>
              <a:t>de Joseph.</a:t>
            </a:r>
            <a:endParaRPr lang="en-US" sz="4000" b="1" dirty="0" smtClean="0">
              <a:solidFill>
                <a:srgbClr val="FFFF00"/>
              </a:solidFill>
              <a:latin typeface="Arial Unicode MS" pitchFamily="34" charset="-128"/>
              <a:ea typeface="Arial Unicode MS" pitchFamily="34" charset="-128"/>
              <a:cs typeface="Arial Unicode MS" pitchFamily="34" charset="-128"/>
            </a:endParaRPr>
          </a:p>
          <a:p>
            <a:pPr lvl="0" algn="just"/>
            <a:r>
              <a:rPr lang="fr-FR" sz="4000" b="1" dirty="0" smtClean="0">
                <a:latin typeface="Arial Unicode MS" pitchFamily="34" charset="-128"/>
                <a:ea typeface="Arial Unicode MS" pitchFamily="34" charset="-128"/>
                <a:cs typeface="Arial Unicode MS" pitchFamily="34" charset="-128"/>
              </a:rPr>
              <a:t>Le méchant pense que tout le monde raisonne comme lui</a:t>
            </a:r>
            <a:r>
              <a:rPr lang="fr-FR" sz="4000" b="1" dirty="0" smtClean="0">
                <a:latin typeface="Arial Unicode MS" pitchFamily="34" charset="-128"/>
                <a:ea typeface="Arial Unicode MS" pitchFamily="34" charset="-128"/>
                <a:cs typeface="Arial Unicode MS" pitchFamily="34" charset="-128"/>
              </a:rPr>
              <a:t>.</a:t>
            </a:r>
            <a:endParaRPr lang="en-US" sz="4000" b="1"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00000"/>
          </a:solidFill>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lvl="0" algn="just"/>
            <a:r>
              <a:rPr lang="fr-FR" sz="4000" b="1" dirty="0" smtClean="0">
                <a:latin typeface="Arial Unicode MS" pitchFamily="34" charset="-128"/>
                <a:ea typeface="Arial Unicode MS" pitchFamily="34" charset="-128"/>
                <a:cs typeface="Arial Unicode MS" pitchFamily="34" charset="-128"/>
              </a:rPr>
              <a:t>De </a:t>
            </a:r>
            <a:r>
              <a:rPr lang="fr-FR" sz="4000" b="1" dirty="0" smtClean="0">
                <a:latin typeface="Arial Unicode MS" pitchFamily="34" charset="-128"/>
                <a:ea typeface="Arial Unicode MS" pitchFamily="34" charset="-128"/>
                <a:cs typeface="Arial Unicode MS" pitchFamily="34" charset="-128"/>
              </a:rPr>
              <a:t>concert, les 10 frères de Joseph allèrent revisiter un sombre passé dont Joseph voulait s’en passer.</a:t>
            </a:r>
            <a:endParaRPr lang="en-US" sz="4000" b="1" dirty="0" smtClean="0">
              <a:latin typeface="Arial Unicode MS" pitchFamily="34" charset="-128"/>
              <a:ea typeface="Arial Unicode MS" pitchFamily="34" charset="-128"/>
              <a:cs typeface="Arial Unicode MS" pitchFamily="34" charset="-128"/>
            </a:endParaRPr>
          </a:p>
          <a:p>
            <a:pPr algn="just"/>
            <a:r>
              <a:rPr lang="fr-FR" sz="4000" b="1" dirty="0" smtClean="0">
                <a:solidFill>
                  <a:srgbClr val="FFFF00"/>
                </a:solidFill>
                <a:latin typeface="Arial Unicode MS" pitchFamily="34" charset="-128"/>
                <a:ea typeface="Arial Unicode MS" pitchFamily="34" charset="-128"/>
                <a:cs typeface="Arial Unicode MS" pitchFamily="34" charset="-128"/>
              </a:rPr>
              <a:t>Ge 50:15-21 ¶ Quand les frères de Joseph virent que leur père était mort, ils dirent: Si Joseph nous prenait en haine, et nous rendait tout le mal que nous lui avons fait!</a:t>
            </a:r>
            <a:endParaRPr lang="en-US" sz="4000" b="1" dirty="0" smtClean="0">
              <a:solidFill>
                <a:srgbClr val="FFFF00"/>
              </a:solidFill>
              <a:latin typeface="Arial Unicode MS" pitchFamily="34" charset="-128"/>
              <a:ea typeface="Arial Unicode MS" pitchFamily="34" charset="-128"/>
              <a:cs typeface="Arial Unicode MS" pitchFamily="34" charset="-128"/>
            </a:endParaRPr>
          </a:p>
          <a:p>
            <a:pPr lvl="0" algn="just"/>
            <a:r>
              <a:rPr lang="fr-FR" sz="4000" b="1" dirty="0" smtClean="0">
                <a:latin typeface="Arial Unicode MS" pitchFamily="34" charset="-128"/>
                <a:ea typeface="Arial Unicode MS" pitchFamily="34" charset="-128"/>
                <a:cs typeface="Arial Unicode MS" pitchFamily="34" charset="-128"/>
              </a:rPr>
              <a:t>La vraie repentance demande à Dieu de tout pardonner et d’oublier l’offense</a:t>
            </a:r>
            <a:r>
              <a:rPr lang="fr-FR" sz="4000" b="1" dirty="0" smtClean="0">
                <a:latin typeface="Arial Unicode MS" pitchFamily="34" charset="-128"/>
                <a:ea typeface="Arial Unicode MS" pitchFamily="34" charset="-128"/>
                <a:cs typeface="Arial Unicode MS" pitchFamily="34" charset="-128"/>
              </a:rPr>
              <a:t>.</a:t>
            </a:r>
            <a:endParaRPr lang="en-US" sz="4000" b="1"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00000"/>
          </a:solidFill>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lvl="0" algn="just"/>
            <a:r>
              <a:rPr lang="fr-FR" sz="4000" b="1" dirty="0" smtClean="0">
                <a:latin typeface="Arial Unicode MS" pitchFamily="34" charset="-128"/>
                <a:ea typeface="Arial Unicode MS" pitchFamily="34" charset="-128"/>
                <a:cs typeface="Arial Unicode MS" pitchFamily="34" charset="-128"/>
              </a:rPr>
              <a:t>La </a:t>
            </a:r>
            <a:r>
              <a:rPr lang="fr-FR" sz="4000" b="1" dirty="0" smtClean="0">
                <a:latin typeface="Arial Unicode MS" pitchFamily="34" charset="-128"/>
                <a:ea typeface="Arial Unicode MS" pitchFamily="34" charset="-128"/>
                <a:cs typeface="Arial Unicode MS" pitchFamily="34" charset="-128"/>
              </a:rPr>
              <a:t>vraie repentance libère aussi le l’offenseur et le fait oublier le péché commis.</a:t>
            </a:r>
            <a:endParaRPr lang="en-US" sz="4000" b="1" dirty="0" smtClean="0">
              <a:latin typeface="Arial Unicode MS" pitchFamily="34" charset="-128"/>
              <a:ea typeface="Arial Unicode MS" pitchFamily="34" charset="-128"/>
              <a:cs typeface="Arial Unicode MS" pitchFamily="34" charset="-128"/>
            </a:endParaRPr>
          </a:p>
          <a:p>
            <a:pPr lvl="0" algn="just"/>
            <a:r>
              <a:rPr lang="fr-FR" sz="4000" b="1" dirty="0" smtClean="0">
                <a:solidFill>
                  <a:srgbClr val="FFFF00"/>
                </a:solidFill>
                <a:latin typeface="Arial Unicode MS" pitchFamily="34" charset="-128"/>
                <a:ea typeface="Arial Unicode MS" pitchFamily="34" charset="-128"/>
                <a:cs typeface="Arial Unicode MS" pitchFamily="34" charset="-128"/>
              </a:rPr>
              <a:t>La vraie repentance bannie aussi la crainte.</a:t>
            </a:r>
            <a:endParaRPr lang="en-US" sz="4000" b="1" dirty="0" smtClean="0">
              <a:solidFill>
                <a:srgbClr val="FFFF00"/>
              </a:solidFill>
              <a:latin typeface="Arial Unicode MS" pitchFamily="34" charset="-128"/>
              <a:ea typeface="Arial Unicode MS" pitchFamily="34" charset="-128"/>
              <a:cs typeface="Arial Unicode MS" pitchFamily="34" charset="-128"/>
            </a:endParaRPr>
          </a:p>
          <a:p>
            <a:pPr lvl="0" algn="just"/>
            <a:r>
              <a:rPr lang="fr-FR" sz="4000" b="1" dirty="0" smtClean="0">
                <a:latin typeface="Arial Unicode MS" pitchFamily="34" charset="-128"/>
                <a:ea typeface="Arial Unicode MS" pitchFamily="34" charset="-128"/>
                <a:cs typeface="Arial Unicode MS" pitchFamily="34" charset="-128"/>
              </a:rPr>
              <a:t>Le procès de la repentance des frères de Joseph n’était pas encore complet.</a:t>
            </a:r>
            <a:endParaRPr lang="en-US" sz="4000" b="1" dirty="0" smtClean="0">
              <a:latin typeface="Arial Unicode MS" pitchFamily="34" charset="-128"/>
              <a:ea typeface="Arial Unicode MS" pitchFamily="34" charset="-128"/>
              <a:cs typeface="Arial Unicode MS" pitchFamily="34" charset="-128"/>
            </a:endParaRPr>
          </a:p>
          <a:p>
            <a:pPr lvl="0" algn="just"/>
            <a:r>
              <a:rPr lang="fr-FR" sz="4000" b="1" dirty="0" smtClean="0">
                <a:solidFill>
                  <a:srgbClr val="FFFF00"/>
                </a:solidFill>
                <a:latin typeface="Arial Unicode MS" pitchFamily="34" charset="-128"/>
                <a:ea typeface="Arial Unicode MS" pitchFamily="34" charset="-128"/>
                <a:cs typeface="Arial Unicode MS" pitchFamily="34" charset="-128"/>
              </a:rPr>
              <a:t>Joseph offrit son pardon sans qu’ils le lui sollicitassent.</a:t>
            </a:r>
            <a:endParaRPr lang="en-US" sz="4000" b="1" dirty="0" smtClean="0">
              <a:solidFill>
                <a:srgbClr val="FFFF00"/>
              </a:solidFill>
              <a:latin typeface="Arial Unicode MS" pitchFamily="34" charset="-128"/>
              <a:ea typeface="Arial Unicode MS" pitchFamily="34" charset="-128"/>
              <a:cs typeface="Arial Unicode MS" pitchFamily="34" charset="-128"/>
            </a:endParaRPr>
          </a:p>
          <a:p>
            <a:pPr lvl="0" algn="just"/>
            <a:r>
              <a:rPr lang="fr-FR" sz="4000" b="1" dirty="0" smtClean="0">
                <a:latin typeface="Arial Unicode MS" pitchFamily="34" charset="-128"/>
                <a:ea typeface="Arial Unicode MS" pitchFamily="34" charset="-128"/>
                <a:cs typeface="Arial Unicode MS" pitchFamily="34" charset="-128"/>
              </a:rPr>
              <a:t>Leurs propres consciences n’étaient pas encore libérées.</a:t>
            </a:r>
            <a:endParaRPr lang="en-US" sz="4000" b="1" dirty="0" smtClean="0">
              <a:latin typeface="Arial Unicode MS" pitchFamily="34" charset="-128"/>
              <a:ea typeface="Arial Unicode MS" pitchFamily="34" charset="-128"/>
              <a:cs typeface="Arial Unicode MS" pitchFamily="34" charset="-128"/>
            </a:endParaRPr>
          </a:p>
          <a:p>
            <a:pPr algn="just"/>
            <a:endParaRPr lang="en-US" sz="4000"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00000"/>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r>
              <a:rPr lang="fr-FR" sz="4000" b="1" dirty="0" smtClean="0">
                <a:latin typeface="Arial Unicode MS" pitchFamily="34" charset="-128"/>
                <a:ea typeface="Arial Unicode MS" pitchFamily="34" charset="-128"/>
                <a:cs typeface="Arial Unicode MS" pitchFamily="34" charset="-128"/>
              </a:rPr>
              <a:t>16 </a:t>
            </a:r>
            <a:r>
              <a:rPr lang="fr-FR" sz="4000" b="1" dirty="0" smtClean="0">
                <a:latin typeface="Arial Unicode MS" pitchFamily="34" charset="-128"/>
                <a:ea typeface="Arial Unicode MS" pitchFamily="34" charset="-128"/>
                <a:cs typeface="Arial Unicode MS" pitchFamily="34" charset="-128"/>
              </a:rPr>
              <a:t>Et ils firent dire à Joseph: Ton père a donné cet ordre avant de mourir:</a:t>
            </a:r>
            <a:endParaRPr lang="en-US" sz="4000" b="1" dirty="0" smtClean="0">
              <a:latin typeface="Arial Unicode MS" pitchFamily="34" charset="-128"/>
              <a:ea typeface="Arial Unicode MS" pitchFamily="34" charset="-128"/>
              <a:cs typeface="Arial Unicode MS" pitchFamily="34" charset="-128"/>
            </a:endParaRPr>
          </a:p>
          <a:p>
            <a:pPr algn="just"/>
            <a:r>
              <a:rPr lang="fr-FR" sz="4000" b="1" dirty="0" smtClean="0">
                <a:solidFill>
                  <a:srgbClr val="FFFF00"/>
                </a:solidFill>
                <a:latin typeface="Arial Unicode MS" pitchFamily="34" charset="-128"/>
                <a:ea typeface="Arial Unicode MS" pitchFamily="34" charset="-128"/>
                <a:cs typeface="Arial Unicode MS" pitchFamily="34" charset="-128"/>
              </a:rPr>
              <a:t> 17 Vous parlerez ainsi à Joseph: Oh! pardonne le crime de tes frères et leur péché, car ils t'ont fait du mal! Pardonne maintenant le péché des serviteurs du Dieu de ton père! Joseph pleura, en entendant ces paroles</a:t>
            </a:r>
            <a:r>
              <a:rPr lang="fr-FR" sz="4000" b="1" dirty="0" smtClean="0">
                <a:solidFill>
                  <a:srgbClr val="FFFF00"/>
                </a:solidFill>
                <a:latin typeface="Arial Unicode MS" pitchFamily="34" charset="-128"/>
                <a:ea typeface="Arial Unicode MS" pitchFamily="34" charset="-128"/>
                <a:cs typeface="Arial Unicode MS" pitchFamily="34" charset="-128"/>
              </a:rPr>
              <a:t>.</a:t>
            </a:r>
            <a:endParaRPr lang="en-US" sz="4000" b="1" dirty="0" smtClean="0">
              <a:solidFill>
                <a:srgbClr val="FFFF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00000"/>
          </a:solidFill>
        </p:spPr>
        <p:style>
          <a:lnRef idx="2">
            <a:schemeClr val="dk1">
              <a:shade val="50000"/>
            </a:schemeClr>
          </a:lnRef>
          <a:fillRef idx="1">
            <a:schemeClr val="dk1"/>
          </a:fillRef>
          <a:effectRef idx="0">
            <a:schemeClr val="dk1"/>
          </a:effectRef>
          <a:fontRef idx="minor">
            <a:schemeClr val="lt1"/>
          </a:fontRef>
        </p:style>
        <p:txBody>
          <a:bodyPr>
            <a:normAutofit fontScale="92500" lnSpcReduction="10000"/>
          </a:bodyPr>
          <a:lstStyle/>
          <a:p>
            <a:pPr lvl="0" algn="just"/>
            <a:r>
              <a:rPr lang="fr-FR" sz="4000" b="1" dirty="0" smtClean="0">
                <a:latin typeface="Arial Unicode MS" pitchFamily="34" charset="-128"/>
                <a:ea typeface="Arial Unicode MS" pitchFamily="34" charset="-128"/>
                <a:cs typeface="Arial Unicode MS" pitchFamily="34" charset="-128"/>
              </a:rPr>
              <a:t>Par </a:t>
            </a:r>
            <a:r>
              <a:rPr lang="fr-FR" sz="4000" b="1" dirty="0" smtClean="0">
                <a:latin typeface="Arial Unicode MS" pitchFamily="34" charset="-128"/>
                <a:ea typeface="Arial Unicode MS" pitchFamily="34" charset="-128"/>
                <a:cs typeface="Arial Unicode MS" pitchFamily="34" charset="-128"/>
              </a:rPr>
              <a:t>crainte et par ruse, les frères de Joseph ont voulu se sauvegarder contre la vengeance de Joseph.</a:t>
            </a:r>
            <a:endParaRPr lang="en-US" sz="4000" b="1" dirty="0" smtClean="0">
              <a:latin typeface="Arial Unicode MS" pitchFamily="34" charset="-128"/>
              <a:ea typeface="Arial Unicode MS" pitchFamily="34" charset="-128"/>
              <a:cs typeface="Arial Unicode MS" pitchFamily="34" charset="-128"/>
            </a:endParaRPr>
          </a:p>
          <a:p>
            <a:pPr lvl="0" algn="just"/>
            <a:r>
              <a:rPr lang="fr-FR" sz="4000" b="1" dirty="0" smtClean="0">
                <a:solidFill>
                  <a:srgbClr val="FFFF00"/>
                </a:solidFill>
                <a:latin typeface="Arial Unicode MS" pitchFamily="34" charset="-128"/>
                <a:ea typeface="Arial Unicode MS" pitchFamily="34" charset="-128"/>
                <a:cs typeface="Arial Unicode MS" pitchFamily="34" charset="-128"/>
              </a:rPr>
              <a:t>Jacob n’étaient plus vivant pour servir de trait d’union entre Joseph et ses frères. </a:t>
            </a:r>
            <a:endParaRPr lang="en-US" sz="4000" b="1" dirty="0" smtClean="0">
              <a:solidFill>
                <a:srgbClr val="FFFF00"/>
              </a:solidFill>
              <a:latin typeface="Arial Unicode MS" pitchFamily="34" charset="-128"/>
              <a:ea typeface="Arial Unicode MS" pitchFamily="34" charset="-128"/>
              <a:cs typeface="Arial Unicode MS" pitchFamily="34" charset="-128"/>
            </a:endParaRPr>
          </a:p>
          <a:p>
            <a:pPr lvl="0" algn="just"/>
            <a:r>
              <a:rPr lang="fr-FR" sz="4000" b="1" dirty="0" smtClean="0">
                <a:latin typeface="Arial Unicode MS" pitchFamily="34" charset="-128"/>
                <a:ea typeface="Arial Unicode MS" pitchFamily="34" charset="-128"/>
                <a:cs typeface="Arial Unicode MS" pitchFamily="34" charset="-128"/>
              </a:rPr>
              <a:t>Les frères de Joseph étaient inondés de crainte pensant qu’il alla se venger d’eux.</a:t>
            </a:r>
            <a:endParaRPr lang="en-US" sz="4000" b="1" dirty="0" smtClean="0">
              <a:latin typeface="Arial Unicode MS" pitchFamily="34" charset="-128"/>
              <a:ea typeface="Arial Unicode MS" pitchFamily="34" charset="-128"/>
              <a:cs typeface="Arial Unicode MS" pitchFamily="34" charset="-128"/>
            </a:endParaRPr>
          </a:p>
          <a:p>
            <a:pPr lvl="0" algn="just"/>
            <a:r>
              <a:rPr lang="fr-FR" sz="4000" b="1" dirty="0" smtClean="0">
                <a:solidFill>
                  <a:srgbClr val="FFFF00"/>
                </a:solidFill>
                <a:latin typeface="Arial Unicode MS" pitchFamily="34" charset="-128"/>
                <a:ea typeface="Arial Unicode MS" pitchFamily="34" charset="-128"/>
                <a:cs typeface="Arial Unicode MS" pitchFamily="34" charset="-128"/>
              </a:rPr>
              <a:t>Le même diable qui leurs rendait impitoyables envers Joseph leur rendait incapable de percevoir et de recevoir son pardon</a:t>
            </a:r>
            <a:r>
              <a:rPr lang="fr-FR" sz="4000" b="1" dirty="0" smtClean="0">
                <a:solidFill>
                  <a:srgbClr val="FFFF00"/>
                </a:solidFill>
                <a:latin typeface="Arial Unicode MS" pitchFamily="34" charset="-128"/>
                <a:ea typeface="Arial Unicode MS" pitchFamily="34" charset="-128"/>
                <a:cs typeface="Arial Unicode MS" pitchFamily="34" charset="-128"/>
              </a:rPr>
              <a:t>.</a:t>
            </a:r>
            <a:endParaRPr lang="en-US" sz="4000" b="1" dirty="0" smtClean="0">
              <a:solidFill>
                <a:srgbClr val="FFFF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00000"/>
          </a:solidFill>
        </p:spPr>
        <p:style>
          <a:lnRef idx="2">
            <a:schemeClr val="dk1">
              <a:shade val="50000"/>
            </a:schemeClr>
          </a:lnRef>
          <a:fillRef idx="1">
            <a:schemeClr val="dk1"/>
          </a:fillRef>
          <a:effectRef idx="0">
            <a:schemeClr val="dk1"/>
          </a:effectRef>
          <a:fontRef idx="minor">
            <a:schemeClr val="lt1"/>
          </a:fontRef>
        </p:style>
        <p:txBody>
          <a:bodyPr>
            <a:normAutofit fontScale="92500"/>
          </a:bodyPr>
          <a:lstStyle/>
          <a:p>
            <a:pPr lvl="0" algn="just"/>
            <a:r>
              <a:rPr lang="fr-FR" sz="4000" b="1" dirty="0" smtClean="0">
                <a:latin typeface="Arial Unicode MS" pitchFamily="34" charset="-128"/>
                <a:ea typeface="Arial Unicode MS" pitchFamily="34" charset="-128"/>
                <a:cs typeface="Arial Unicode MS" pitchFamily="34" charset="-128"/>
              </a:rPr>
              <a:t>Ils </a:t>
            </a:r>
            <a:r>
              <a:rPr lang="fr-FR" sz="4000" b="1" dirty="0" smtClean="0">
                <a:latin typeface="Arial Unicode MS" pitchFamily="34" charset="-128"/>
                <a:ea typeface="Arial Unicode MS" pitchFamily="34" charset="-128"/>
                <a:cs typeface="Arial Unicode MS" pitchFamily="34" charset="-128"/>
              </a:rPr>
              <a:t>firent appels à la ruse et à la flatterie pour s’assurer du pardon de Joseph. </a:t>
            </a:r>
            <a:endParaRPr lang="en-US" sz="4000" b="1" dirty="0" smtClean="0">
              <a:latin typeface="Arial Unicode MS" pitchFamily="34" charset="-128"/>
              <a:ea typeface="Arial Unicode MS" pitchFamily="34" charset="-128"/>
              <a:cs typeface="Arial Unicode MS" pitchFamily="34" charset="-128"/>
            </a:endParaRPr>
          </a:p>
          <a:p>
            <a:pPr algn="just"/>
            <a:r>
              <a:rPr lang="fr-FR" sz="4000" b="1" dirty="0" smtClean="0">
                <a:solidFill>
                  <a:srgbClr val="FFFF00"/>
                </a:solidFill>
                <a:latin typeface="Arial Unicode MS" pitchFamily="34" charset="-128"/>
                <a:ea typeface="Arial Unicode MS" pitchFamily="34" charset="-128"/>
                <a:cs typeface="Arial Unicode MS" pitchFamily="34" charset="-128"/>
              </a:rPr>
              <a:t> 18 Ses frères vinrent eux-mêmes se prosterner devant lui, et ils dirent: Nous sommes tes serviteurs.</a:t>
            </a:r>
            <a:endParaRPr lang="en-US" sz="4000" b="1" dirty="0" smtClean="0">
              <a:solidFill>
                <a:srgbClr val="FFFF00"/>
              </a:solidFill>
              <a:latin typeface="Arial Unicode MS" pitchFamily="34" charset="-128"/>
              <a:ea typeface="Arial Unicode MS" pitchFamily="34" charset="-128"/>
              <a:cs typeface="Arial Unicode MS" pitchFamily="34" charset="-128"/>
            </a:endParaRPr>
          </a:p>
          <a:p>
            <a:pPr lvl="0" algn="just"/>
            <a:r>
              <a:rPr lang="fr-FR" sz="4000" b="1" dirty="0" smtClean="0">
                <a:latin typeface="Arial Unicode MS" pitchFamily="34" charset="-128"/>
                <a:ea typeface="Arial Unicode MS" pitchFamily="34" charset="-128"/>
                <a:cs typeface="Arial Unicode MS" pitchFamily="34" charset="-128"/>
              </a:rPr>
              <a:t>La prosternation des frères de Joseph était symbolique.</a:t>
            </a:r>
            <a:endParaRPr lang="en-US" sz="4000" b="1" dirty="0" smtClean="0">
              <a:latin typeface="Arial Unicode MS" pitchFamily="34" charset="-128"/>
              <a:ea typeface="Arial Unicode MS" pitchFamily="34" charset="-128"/>
              <a:cs typeface="Arial Unicode MS" pitchFamily="34" charset="-128"/>
            </a:endParaRPr>
          </a:p>
          <a:p>
            <a:pPr lvl="0" algn="just"/>
            <a:r>
              <a:rPr lang="fr-FR" sz="4000" b="1" dirty="0" smtClean="0">
                <a:solidFill>
                  <a:srgbClr val="FFFF00"/>
                </a:solidFill>
                <a:latin typeface="Arial Unicode MS" pitchFamily="34" charset="-128"/>
                <a:ea typeface="Arial Unicode MS" pitchFamily="34" charset="-128"/>
                <a:cs typeface="Arial Unicode MS" pitchFamily="34" charset="-128"/>
              </a:rPr>
              <a:t>C’était comme dire a Joseph : « Voici nous sommes en train de faire ce que nous voulions éviter de faire en vous chassant loin de nous. </a:t>
            </a:r>
            <a:r>
              <a:rPr lang="fr-FR" sz="4000" b="1" dirty="0" smtClean="0">
                <a:solidFill>
                  <a:srgbClr val="FFFF00"/>
                </a:solidFill>
                <a:latin typeface="Arial Unicode MS" pitchFamily="34" charset="-128"/>
                <a:ea typeface="Arial Unicode MS" pitchFamily="34" charset="-128"/>
                <a:cs typeface="Arial Unicode MS" pitchFamily="34" charset="-128"/>
              </a:rPr>
              <a:t>»</a:t>
            </a:r>
            <a:endParaRPr lang="en-US" sz="4000" b="1" dirty="0" smtClean="0">
              <a:solidFill>
                <a:srgbClr val="FFFF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00000"/>
          </a:solidFill>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lvl="0" algn="just"/>
            <a:r>
              <a:rPr lang="fr-FR" sz="4000" b="1" dirty="0" smtClean="0">
                <a:latin typeface="Arial Unicode MS" pitchFamily="34" charset="-128"/>
                <a:ea typeface="Arial Unicode MS" pitchFamily="34" charset="-128"/>
                <a:cs typeface="Arial Unicode MS" pitchFamily="34" charset="-128"/>
              </a:rPr>
              <a:t>«</a:t>
            </a:r>
            <a:r>
              <a:rPr lang="fr-FR" sz="4000" b="1" dirty="0" smtClean="0">
                <a:latin typeface="Arial Unicode MS" pitchFamily="34" charset="-128"/>
                <a:ea typeface="Arial Unicode MS" pitchFamily="34" charset="-128"/>
                <a:cs typeface="Arial Unicode MS" pitchFamily="34" charset="-128"/>
              </a:rPr>
              <a:t> Nous avions réfuté l’idée de nous prosterner au devant de vous, et voici nous sommes en train de le faire volontairement en signe d’humilité. »</a:t>
            </a:r>
            <a:endParaRPr lang="en-US" sz="4000" b="1" dirty="0" smtClean="0">
              <a:latin typeface="Arial Unicode MS" pitchFamily="34" charset="-128"/>
              <a:ea typeface="Arial Unicode MS" pitchFamily="34" charset="-128"/>
              <a:cs typeface="Arial Unicode MS" pitchFamily="34" charset="-128"/>
            </a:endParaRPr>
          </a:p>
          <a:p>
            <a:pPr lvl="0" algn="just"/>
            <a:r>
              <a:rPr lang="fr-FR" sz="4000" b="1" dirty="0" smtClean="0">
                <a:solidFill>
                  <a:srgbClr val="FFFF00"/>
                </a:solidFill>
                <a:latin typeface="Arial Unicode MS" pitchFamily="34" charset="-128"/>
                <a:ea typeface="Arial Unicode MS" pitchFamily="34" charset="-128"/>
                <a:cs typeface="Arial Unicode MS" pitchFamily="34" charset="-128"/>
              </a:rPr>
              <a:t>« Nous sommes tes serviteurs. »</a:t>
            </a:r>
            <a:endParaRPr lang="en-US" sz="4000" b="1" dirty="0" smtClean="0">
              <a:solidFill>
                <a:srgbClr val="FFFF00"/>
              </a:solidFill>
              <a:latin typeface="Arial Unicode MS" pitchFamily="34" charset="-128"/>
              <a:ea typeface="Arial Unicode MS" pitchFamily="34" charset="-128"/>
              <a:cs typeface="Arial Unicode MS" pitchFamily="34" charset="-128"/>
            </a:endParaRPr>
          </a:p>
          <a:p>
            <a:pPr lvl="0" algn="just"/>
            <a:r>
              <a:rPr lang="fr-FR" sz="4000" b="1" dirty="0" smtClean="0">
                <a:latin typeface="Arial Unicode MS" pitchFamily="34" charset="-128"/>
                <a:ea typeface="Arial Unicode MS" pitchFamily="34" charset="-128"/>
                <a:cs typeface="Arial Unicode MS" pitchFamily="34" charset="-128"/>
              </a:rPr>
              <a:t>« Nous avons en fin de conte accepté le verdict de Dieu sur votre vie. »</a:t>
            </a:r>
            <a:endParaRPr lang="en-US" sz="4000" b="1" dirty="0" smtClean="0">
              <a:latin typeface="Arial Unicode MS" pitchFamily="34" charset="-128"/>
              <a:ea typeface="Arial Unicode MS" pitchFamily="34" charset="-128"/>
              <a:cs typeface="Arial Unicode MS" pitchFamily="34" charset="-128"/>
            </a:endParaRPr>
          </a:p>
          <a:p>
            <a:pPr lvl="0" algn="just"/>
            <a:r>
              <a:rPr lang="fr-FR" sz="4000" b="1" dirty="0" smtClean="0">
                <a:solidFill>
                  <a:srgbClr val="FFFF00"/>
                </a:solidFill>
                <a:latin typeface="Arial Unicode MS" pitchFamily="34" charset="-128"/>
                <a:ea typeface="Arial Unicode MS" pitchFamily="34" charset="-128"/>
                <a:cs typeface="Arial Unicode MS" pitchFamily="34" charset="-128"/>
              </a:rPr>
              <a:t>« Nous avons pu voir que c’était pour notre bien et pour notre survie que Dieu vous avait élevé au dessus de nous. »</a:t>
            </a:r>
            <a:endParaRPr lang="en-US" sz="4000" b="1" dirty="0" smtClean="0">
              <a:solidFill>
                <a:srgbClr val="FFFF00"/>
              </a:solidFill>
              <a:latin typeface="Arial Unicode MS" pitchFamily="34" charset="-128"/>
              <a:ea typeface="Arial Unicode MS" pitchFamily="34" charset="-128"/>
              <a:cs typeface="Arial Unicode MS" pitchFamily="34" charset="-128"/>
            </a:endParaRPr>
          </a:p>
          <a:p>
            <a:pPr algn="just"/>
            <a:endParaRPr lang="en-US" sz="4000" b="1"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00000"/>
          </a:solidFill>
        </p:spPr>
        <p:style>
          <a:lnRef idx="2">
            <a:schemeClr val="dk1">
              <a:shade val="50000"/>
            </a:schemeClr>
          </a:lnRef>
          <a:fillRef idx="1">
            <a:schemeClr val="dk1"/>
          </a:fillRef>
          <a:effectRef idx="0">
            <a:schemeClr val="dk1"/>
          </a:effectRef>
          <a:fontRef idx="minor">
            <a:schemeClr val="lt1"/>
          </a:fontRef>
        </p:style>
        <p:txBody>
          <a:bodyPr>
            <a:normAutofit fontScale="92500" lnSpcReduction="20000"/>
          </a:bodyPr>
          <a:lstStyle/>
          <a:p>
            <a:pPr algn="just"/>
            <a:r>
              <a:rPr lang="fr-FR" sz="4000" b="1" dirty="0" smtClean="0">
                <a:latin typeface="Arial Unicode MS" pitchFamily="34" charset="-128"/>
                <a:ea typeface="Arial Unicode MS" pitchFamily="34" charset="-128"/>
                <a:cs typeface="Arial Unicode MS" pitchFamily="34" charset="-128"/>
              </a:rPr>
              <a:t>19 </a:t>
            </a:r>
            <a:r>
              <a:rPr lang="fr-FR" sz="4000" b="1" dirty="0" smtClean="0">
                <a:latin typeface="Arial Unicode MS" pitchFamily="34" charset="-128"/>
                <a:ea typeface="Arial Unicode MS" pitchFamily="34" charset="-128"/>
                <a:cs typeface="Arial Unicode MS" pitchFamily="34" charset="-128"/>
              </a:rPr>
              <a:t>Joseph leur dit: Soyez sans crainte; car suis-je à la place de Dieu?</a:t>
            </a:r>
            <a:endParaRPr lang="en-US" sz="4000" b="1" dirty="0" smtClean="0">
              <a:latin typeface="Arial Unicode MS" pitchFamily="34" charset="-128"/>
              <a:ea typeface="Arial Unicode MS" pitchFamily="34" charset="-128"/>
              <a:cs typeface="Arial Unicode MS" pitchFamily="34" charset="-128"/>
            </a:endParaRPr>
          </a:p>
          <a:p>
            <a:pPr lvl="0" algn="just"/>
            <a:r>
              <a:rPr lang="fr-FR" sz="4000" b="1" dirty="0" smtClean="0">
                <a:solidFill>
                  <a:srgbClr val="FFFF00"/>
                </a:solidFill>
                <a:latin typeface="Arial Unicode MS" pitchFamily="34" charset="-128"/>
                <a:ea typeface="Arial Unicode MS" pitchFamily="34" charset="-128"/>
                <a:cs typeface="Arial Unicode MS" pitchFamily="34" charset="-128"/>
              </a:rPr>
              <a:t>C’est Dieu qui élève et c’est Dieu qui abaisse.</a:t>
            </a:r>
            <a:endParaRPr lang="en-US" sz="4000" b="1" dirty="0" smtClean="0">
              <a:solidFill>
                <a:srgbClr val="FFFF00"/>
              </a:solidFill>
              <a:latin typeface="Arial Unicode MS" pitchFamily="34" charset="-128"/>
              <a:ea typeface="Arial Unicode MS" pitchFamily="34" charset="-128"/>
              <a:cs typeface="Arial Unicode MS" pitchFamily="34" charset="-128"/>
            </a:endParaRPr>
          </a:p>
          <a:p>
            <a:pPr lvl="0" algn="just"/>
            <a:r>
              <a:rPr lang="fr-FR" sz="4000" b="1" dirty="0" smtClean="0">
                <a:latin typeface="Arial Unicode MS" pitchFamily="34" charset="-128"/>
                <a:ea typeface="Arial Unicode MS" pitchFamily="34" charset="-128"/>
                <a:cs typeface="Arial Unicode MS" pitchFamily="34" charset="-128"/>
              </a:rPr>
              <a:t>Je ne suis pas à la place de Dieu pour tirer vengeance contre vous.</a:t>
            </a:r>
            <a:endParaRPr lang="en-US" sz="4000" b="1" dirty="0" smtClean="0">
              <a:latin typeface="Arial Unicode MS" pitchFamily="34" charset="-128"/>
              <a:ea typeface="Arial Unicode MS" pitchFamily="34" charset="-128"/>
              <a:cs typeface="Arial Unicode MS" pitchFamily="34" charset="-128"/>
            </a:endParaRPr>
          </a:p>
          <a:p>
            <a:pPr lvl="0" algn="just"/>
            <a:r>
              <a:rPr lang="fr-FR" sz="4000" b="1" dirty="0" smtClean="0">
                <a:solidFill>
                  <a:srgbClr val="FFFF00"/>
                </a:solidFill>
                <a:latin typeface="Arial Unicode MS" pitchFamily="34" charset="-128"/>
                <a:ea typeface="Arial Unicode MS" pitchFamily="34" charset="-128"/>
                <a:cs typeface="Arial Unicode MS" pitchFamily="34" charset="-128"/>
              </a:rPr>
              <a:t>Beaucoup tirent vengeance sur les membres de leurs familles à causes des indifférences du passé.</a:t>
            </a:r>
            <a:endParaRPr lang="en-US" sz="4000" b="1" dirty="0" smtClean="0">
              <a:solidFill>
                <a:srgbClr val="FFFF00"/>
              </a:solidFill>
              <a:latin typeface="Arial Unicode MS" pitchFamily="34" charset="-128"/>
              <a:ea typeface="Arial Unicode MS" pitchFamily="34" charset="-128"/>
              <a:cs typeface="Arial Unicode MS" pitchFamily="34" charset="-128"/>
            </a:endParaRPr>
          </a:p>
          <a:p>
            <a:pPr lvl="0" algn="just"/>
            <a:r>
              <a:rPr lang="fr-FR" sz="4000" b="1" dirty="0" smtClean="0">
                <a:latin typeface="Arial Unicode MS" pitchFamily="34" charset="-128"/>
                <a:ea typeface="Arial Unicode MS" pitchFamily="34" charset="-128"/>
                <a:cs typeface="Arial Unicode MS" pitchFamily="34" charset="-128"/>
              </a:rPr>
              <a:t>Beaucoup mettent fin dans leurs relations avec les membres de leurs familles à cause des coups ratés du passé.</a:t>
            </a:r>
            <a:endParaRPr lang="en-US" sz="4000" b="1" dirty="0" smtClean="0">
              <a:latin typeface="Arial Unicode MS" pitchFamily="34" charset="-128"/>
              <a:ea typeface="Arial Unicode MS" pitchFamily="34" charset="-128"/>
              <a:cs typeface="Arial Unicode MS" pitchFamily="34" charset="-128"/>
            </a:endParaRPr>
          </a:p>
          <a:p>
            <a:pPr algn="just">
              <a:buNone/>
            </a:pPr>
            <a:endParaRPr lang="en-US" sz="4000" b="1"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00000"/>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a:r>
              <a:rPr lang="fr-FR" sz="4000" b="1" dirty="0" smtClean="0">
                <a:latin typeface="Arial Unicode MS" pitchFamily="34" charset="-128"/>
                <a:ea typeface="Arial Unicode MS" pitchFamily="34" charset="-128"/>
                <a:cs typeface="Arial Unicode MS" pitchFamily="34" charset="-128"/>
              </a:rPr>
              <a:t>20 </a:t>
            </a:r>
            <a:r>
              <a:rPr lang="fr-FR" sz="4000" b="1" dirty="0" smtClean="0">
                <a:latin typeface="Arial Unicode MS" pitchFamily="34" charset="-128"/>
                <a:ea typeface="Arial Unicode MS" pitchFamily="34" charset="-128"/>
                <a:cs typeface="Arial Unicode MS" pitchFamily="34" charset="-128"/>
              </a:rPr>
              <a:t>Vous aviez médité de me faire du mal: Dieu l'a changé en bien, pour accomplir ce qui arrive aujourd'hui, pour sauver la vie à un peuple nombreux.</a:t>
            </a:r>
            <a:endParaRPr lang="en-US" sz="4000" b="1" dirty="0" smtClean="0">
              <a:latin typeface="Arial Unicode MS" pitchFamily="34" charset="-128"/>
              <a:ea typeface="Arial Unicode MS" pitchFamily="34" charset="-128"/>
              <a:cs typeface="Arial Unicode MS" pitchFamily="34" charset="-128"/>
            </a:endParaRPr>
          </a:p>
          <a:p>
            <a:pPr algn="just"/>
            <a:r>
              <a:rPr lang="fr-FR" sz="4000" b="1" dirty="0" smtClean="0">
                <a:solidFill>
                  <a:srgbClr val="FFFF00"/>
                </a:solidFill>
                <a:latin typeface="Arial Unicode MS" pitchFamily="34" charset="-128"/>
                <a:ea typeface="Arial Unicode MS" pitchFamily="34" charset="-128"/>
                <a:cs typeface="Arial Unicode MS" pitchFamily="34" charset="-128"/>
              </a:rPr>
              <a:t> 21 Soyez donc sans crainte; je vous entretiendrai, vous et vos enfants. Et il les consola, en parlant à leur cœur.</a:t>
            </a:r>
            <a:endParaRPr lang="en-US" sz="4000" b="1" dirty="0" smtClean="0">
              <a:solidFill>
                <a:srgbClr val="FFFF00"/>
              </a:solidFill>
              <a:latin typeface="Arial Unicode MS" pitchFamily="34" charset="-128"/>
              <a:ea typeface="Arial Unicode MS" pitchFamily="34" charset="-128"/>
              <a:cs typeface="Arial Unicode MS" pitchFamily="34" charset="-128"/>
            </a:endParaRPr>
          </a:p>
          <a:p>
            <a:pPr lvl="0" algn="just"/>
            <a:r>
              <a:rPr lang="fr-FR" sz="4000" b="1" dirty="0" smtClean="0">
                <a:latin typeface="Arial Unicode MS" pitchFamily="34" charset="-128"/>
                <a:ea typeface="Arial Unicode MS" pitchFamily="34" charset="-128"/>
                <a:cs typeface="Arial Unicode MS" pitchFamily="34" charset="-128"/>
              </a:rPr>
              <a:t>Encore, Joseph se présente comme un homme exceptionnel et conciliant</a:t>
            </a:r>
            <a:r>
              <a:rPr lang="fr-FR" sz="4000" b="1" dirty="0" smtClean="0">
                <a:latin typeface="Arial Unicode MS" pitchFamily="34" charset="-128"/>
                <a:ea typeface="Arial Unicode MS" pitchFamily="34" charset="-128"/>
                <a:cs typeface="Arial Unicode MS" pitchFamily="34" charset="-128"/>
              </a:rPr>
              <a:t>.</a:t>
            </a:r>
            <a:endParaRPr lang="en-US" sz="4000" b="1"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00000"/>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a:r>
              <a:rPr lang="fr-FR" sz="4800" b="1" dirty="0" smtClean="0">
                <a:latin typeface="Arial Unicode MS" pitchFamily="34" charset="-128"/>
                <a:ea typeface="Arial Unicode MS" pitchFamily="34" charset="-128"/>
                <a:cs typeface="Arial Unicode MS" pitchFamily="34" charset="-128"/>
              </a:rPr>
              <a:t>J’ai </a:t>
            </a:r>
            <a:r>
              <a:rPr lang="fr-FR" sz="4800" b="1" dirty="0" smtClean="0">
                <a:latin typeface="Arial Unicode MS" pitchFamily="34" charset="-128"/>
                <a:ea typeface="Arial Unicode MS" pitchFamily="34" charset="-128"/>
                <a:cs typeface="Arial Unicode MS" pitchFamily="34" charset="-128"/>
              </a:rPr>
              <a:t>pardonné et oublié mon passé afin de pouvoir jouir de mon présent.</a:t>
            </a:r>
            <a:endParaRPr lang="en-US" sz="4800" b="1" dirty="0" smtClean="0">
              <a:latin typeface="Arial Unicode MS" pitchFamily="34" charset="-128"/>
              <a:ea typeface="Arial Unicode MS" pitchFamily="34" charset="-128"/>
              <a:cs typeface="Arial Unicode MS" pitchFamily="34" charset="-128"/>
            </a:endParaRPr>
          </a:p>
          <a:p>
            <a:pPr lvl="0" algn="just"/>
            <a:r>
              <a:rPr lang="fr-FR" sz="4800" b="1" dirty="0" smtClean="0">
                <a:solidFill>
                  <a:srgbClr val="FFFF00"/>
                </a:solidFill>
                <a:latin typeface="Arial Unicode MS" pitchFamily="34" charset="-128"/>
                <a:ea typeface="Arial Unicode MS" pitchFamily="34" charset="-128"/>
                <a:cs typeface="Arial Unicode MS" pitchFamily="34" charset="-128"/>
              </a:rPr>
              <a:t>Mon passé est l’avenue qui m’a amené à mon présent. Si j’admire mon présent donc je tiens en reconnaissance mon passé.</a:t>
            </a:r>
            <a:endParaRPr lang="en-US" sz="4800" b="1" dirty="0">
              <a:solidFill>
                <a:srgbClr val="FFFF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304800"/>
            <a:ext cx="9144000" cy="6553200"/>
          </a:xfrm>
          <a:solidFill>
            <a:srgbClr val="FFFF00"/>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algn="ctr">
              <a:buNone/>
            </a:pPr>
            <a:r>
              <a:rPr lang="fr-FR" sz="4400" b="1" dirty="0" smtClean="0">
                <a:solidFill>
                  <a:srgbClr val="0033CC"/>
                </a:solidFill>
                <a:latin typeface="Arial Unicode MS" pitchFamily="34" charset="-128"/>
                <a:ea typeface="Arial Unicode MS" pitchFamily="34" charset="-128"/>
                <a:cs typeface="Arial Unicode MS" pitchFamily="34" charset="-128"/>
              </a:rPr>
              <a:t>LA VIELLESSE DE JOSEPH </a:t>
            </a:r>
            <a:endParaRPr lang="en-US" sz="4400" b="1" dirty="0" smtClean="0">
              <a:solidFill>
                <a:srgbClr val="0033CC"/>
              </a:solidFill>
              <a:latin typeface="Arial Unicode MS" pitchFamily="34" charset="-128"/>
              <a:ea typeface="Arial Unicode MS" pitchFamily="34" charset="-128"/>
              <a:cs typeface="Arial Unicode MS" pitchFamily="34" charset="-128"/>
            </a:endParaRPr>
          </a:p>
          <a:p>
            <a:pPr algn="just"/>
            <a:r>
              <a:rPr lang="fr-FR" sz="4400" b="1" dirty="0" smtClean="0">
                <a:solidFill>
                  <a:srgbClr val="460000"/>
                </a:solidFill>
                <a:latin typeface="Arial Unicode MS" pitchFamily="34" charset="-128"/>
                <a:ea typeface="Arial Unicode MS" pitchFamily="34" charset="-128"/>
                <a:cs typeface="Arial Unicode MS" pitchFamily="34" charset="-128"/>
              </a:rPr>
              <a:t>22 ¶ Joseph demeura en Égypte, lui et la maison de son père. Il vécut cent dix ans.</a:t>
            </a:r>
            <a:endParaRPr lang="en-US" sz="4400" b="1" dirty="0" smtClean="0">
              <a:solidFill>
                <a:srgbClr val="460000"/>
              </a:solidFill>
              <a:latin typeface="Arial Unicode MS" pitchFamily="34" charset="-128"/>
              <a:ea typeface="Arial Unicode MS" pitchFamily="34" charset="-128"/>
              <a:cs typeface="Arial Unicode MS" pitchFamily="34" charset="-128"/>
            </a:endParaRPr>
          </a:p>
          <a:p>
            <a:pPr algn="just"/>
            <a:r>
              <a:rPr lang="fr-FR" sz="4400" b="1" dirty="0" smtClean="0">
                <a:solidFill>
                  <a:srgbClr val="0033CC"/>
                </a:solidFill>
                <a:latin typeface="Arial Unicode MS" pitchFamily="34" charset="-128"/>
                <a:ea typeface="Arial Unicode MS" pitchFamily="34" charset="-128"/>
                <a:cs typeface="Arial Unicode MS" pitchFamily="34" charset="-128"/>
              </a:rPr>
              <a:t> 23 Joseph vit les fils d'Éphraïm jusqu'à la troisième génération; et les fils de </a:t>
            </a:r>
            <a:r>
              <a:rPr lang="fr-FR" sz="4400" b="1" dirty="0" err="1" smtClean="0">
                <a:solidFill>
                  <a:srgbClr val="0033CC"/>
                </a:solidFill>
                <a:latin typeface="Arial Unicode MS" pitchFamily="34" charset="-128"/>
                <a:ea typeface="Arial Unicode MS" pitchFamily="34" charset="-128"/>
                <a:cs typeface="Arial Unicode MS" pitchFamily="34" charset="-128"/>
              </a:rPr>
              <a:t>Makir</a:t>
            </a:r>
            <a:r>
              <a:rPr lang="fr-FR" sz="4400" b="1" dirty="0" smtClean="0">
                <a:solidFill>
                  <a:srgbClr val="0033CC"/>
                </a:solidFill>
                <a:latin typeface="Arial Unicode MS" pitchFamily="34" charset="-128"/>
                <a:ea typeface="Arial Unicode MS" pitchFamily="34" charset="-128"/>
                <a:cs typeface="Arial Unicode MS" pitchFamily="34" charset="-128"/>
              </a:rPr>
              <a:t>, fils de Manassé, naquirent sur ses genoux</a:t>
            </a:r>
            <a:r>
              <a:rPr lang="fr-FR" sz="4400" b="1" dirty="0" smtClean="0">
                <a:solidFill>
                  <a:srgbClr val="0033CC"/>
                </a:solidFill>
                <a:latin typeface="Arial Unicode MS" pitchFamily="34" charset="-128"/>
                <a:ea typeface="Arial Unicode MS" pitchFamily="34" charset="-128"/>
                <a:cs typeface="Arial Unicode MS" pitchFamily="34" charset="-128"/>
              </a:rPr>
              <a:t>.</a:t>
            </a:r>
            <a:endParaRPr lang="en-US" sz="4400" b="1" dirty="0" smtClean="0">
              <a:solidFill>
                <a:srgbClr val="0033CC"/>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304800"/>
            <a:ext cx="9144000" cy="6553200"/>
          </a:xfrm>
          <a:solidFill>
            <a:srgbClr val="FFFF00"/>
          </a:solidFill>
        </p:spPr>
        <p:style>
          <a:lnRef idx="2">
            <a:schemeClr val="dk1">
              <a:shade val="50000"/>
            </a:schemeClr>
          </a:lnRef>
          <a:fillRef idx="1">
            <a:schemeClr val="dk1"/>
          </a:fillRef>
          <a:effectRef idx="0">
            <a:schemeClr val="dk1"/>
          </a:effectRef>
          <a:fontRef idx="minor">
            <a:schemeClr val="lt1"/>
          </a:fontRef>
        </p:style>
        <p:txBody>
          <a:bodyPr>
            <a:normAutofit fontScale="85000" lnSpcReduction="20000"/>
          </a:bodyPr>
          <a:lstStyle/>
          <a:p>
            <a:pPr lvl="0" algn="just"/>
            <a:r>
              <a:rPr lang="fr-FR" sz="4400" b="1" dirty="0" smtClean="0">
                <a:solidFill>
                  <a:srgbClr val="460000"/>
                </a:solidFill>
                <a:latin typeface="Arial Unicode MS" pitchFamily="34" charset="-128"/>
                <a:ea typeface="Arial Unicode MS" pitchFamily="34" charset="-128"/>
                <a:cs typeface="Arial Unicode MS" pitchFamily="34" charset="-128"/>
              </a:rPr>
              <a:t>Joseph </a:t>
            </a:r>
            <a:r>
              <a:rPr lang="fr-FR" sz="4400" b="1" dirty="0" smtClean="0">
                <a:solidFill>
                  <a:srgbClr val="460000"/>
                </a:solidFill>
                <a:latin typeface="Arial Unicode MS" pitchFamily="34" charset="-128"/>
                <a:ea typeface="Arial Unicode MS" pitchFamily="34" charset="-128"/>
                <a:cs typeface="Arial Unicode MS" pitchFamily="34" charset="-128"/>
              </a:rPr>
              <a:t>a eu une vie très satisfaite.</a:t>
            </a:r>
            <a:endParaRPr lang="en-US" sz="4400" b="1" dirty="0" smtClean="0">
              <a:solidFill>
                <a:srgbClr val="460000"/>
              </a:solidFill>
              <a:latin typeface="Arial Unicode MS" pitchFamily="34" charset="-128"/>
              <a:ea typeface="Arial Unicode MS" pitchFamily="34" charset="-128"/>
              <a:cs typeface="Arial Unicode MS" pitchFamily="34" charset="-128"/>
            </a:endParaRPr>
          </a:p>
          <a:p>
            <a:pPr lvl="0" algn="just"/>
            <a:r>
              <a:rPr lang="fr-FR" sz="4400" b="1" dirty="0" smtClean="0">
                <a:solidFill>
                  <a:srgbClr val="0033CC"/>
                </a:solidFill>
                <a:latin typeface="Arial Unicode MS" pitchFamily="34" charset="-128"/>
                <a:ea typeface="Arial Unicode MS" pitchFamily="34" charset="-128"/>
                <a:cs typeface="Arial Unicode MS" pitchFamily="34" charset="-128"/>
              </a:rPr>
              <a:t>Il était un homme de famille.</a:t>
            </a:r>
            <a:endParaRPr lang="en-US" sz="4400" b="1" dirty="0" smtClean="0">
              <a:solidFill>
                <a:srgbClr val="0033CC"/>
              </a:solidFill>
              <a:latin typeface="Arial Unicode MS" pitchFamily="34" charset="-128"/>
              <a:ea typeface="Arial Unicode MS" pitchFamily="34" charset="-128"/>
              <a:cs typeface="Arial Unicode MS" pitchFamily="34" charset="-128"/>
            </a:endParaRPr>
          </a:p>
          <a:p>
            <a:pPr lvl="0" algn="just"/>
            <a:r>
              <a:rPr lang="fr-FR" sz="4400" b="1" dirty="0" smtClean="0">
                <a:solidFill>
                  <a:srgbClr val="460000"/>
                </a:solidFill>
                <a:latin typeface="Arial Unicode MS" pitchFamily="34" charset="-128"/>
                <a:ea typeface="Arial Unicode MS" pitchFamily="34" charset="-128"/>
                <a:cs typeface="Arial Unicode MS" pitchFamily="34" charset="-128"/>
              </a:rPr>
              <a:t>Il était un libérateur</a:t>
            </a:r>
            <a:endParaRPr lang="en-US" sz="4400" b="1" dirty="0" smtClean="0">
              <a:solidFill>
                <a:srgbClr val="460000"/>
              </a:solidFill>
              <a:latin typeface="Arial Unicode MS" pitchFamily="34" charset="-128"/>
              <a:ea typeface="Arial Unicode MS" pitchFamily="34" charset="-128"/>
              <a:cs typeface="Arial Unicode MS" pitchFamily="34" charset="-128"/>
            </a:endParaRPr>
          </a:p>
          <a:p>
            <a:pPr lvl="0" algn="just"/>
            <a:r>
              <a:rPr lang="fr-FR" sz="4400" b="1" dirty="0" smtClean="0">
                <a:solidFill>
                  <a:srgbClr val="0033CC"/>
                </a:solidFill>
                <a:latin typeface="Arial Unicode MS" pitchFamily="34" charset="-128"/>
                <a:ea typeface="Arial Unicode MS" pitchFamily="34" charset="-128"/>
                <a:cs typeface="Arial Unicode MS" pitchFamily="34" charset="-128"/>
              </a:rPr>
              <a:t>Il était un homme de foi.</a:t>
            </a:r>
            <a:endParaRPr lang="en-US" sz="4400" b="1" dirty="0" smtClean="0">
              <a:solidFill>
                <a:srgbClr val="0033CC"/>
              </a:solidFill>
              <a:latin typeface="Arial Unicode MS" pitchFamily="34" charset="-128"/>
              <a:ea typeface="Arial Unicode MS" pitchFamily="34" charset="-128"/>
              <a:cs typeface="Arial Unicode MS" pitchFamily="34" charset="-128"/>
            </a:endParaRPr>
          </a:p>
          <a:p>
            <a:pPr lvl="0" algn="just"/>
            <a:r>
              <a:rPr lang="fr-FR" sz="4400" b="1" dirty="0" smtClean="0">
                <a:solidFill>
                  <a:srgbClr val="460000"/>
                </a:solidFill>
                <a:latin typeface="Arial Unicode MS" pitchFamily="34" charset="-128"/>
                <a:ea typeface="Arial Unicode MS" pitchFamily="34" charset="-128"/>
                <a:cs typeface="Arial Unicode MS" pitchFamily="34" charset="-128"/>
              </a:rPr>
              <a:t>Il était un homme d’affaire.</a:t>
            </a:r>
            <a:endParaRPr lang="en-US" sz="4400" b="1" dirty="0" smtClean="0">
              <a:solidFill>
                <a:srgbClr val="460000"/>
              </a:solidFill>
              <a:latin typeface="Arial Unicode MS" pitchFamily="34" charset="-128"/>
              <a:ea typeface="Arial Unicode MS" pitchFamily="34" charset="-128"/>
              <a:cs typeface="Arial Unicode MS" pitchFamily="34" charset="-128"/>
            </a:endParaRPr>
          </a:p>
          <a:p>
            <a:pPr lvl="0" algn="just"/>
            <a:r>
              <a:rPr lang="fr-FR" sz="4400" b="1" dirty="0" smtClean="0">
                <a:solidFill>
                  <a:srgbClr val="0033CC"/>
                </a:solidFill>
                <a:latin typeface="Arial Unicode MS" pitchFamily="34" charset="-128"/>
                <a:ea typeface="Arial Unicode MS" pitchFamily="34" charset="-128"/>
                <a:cs typeface="Arial Unicode MS" pitchFamily="34" charset="-128"/>
              </a:rPr>
              <a:t>Il était un visionnaire.</a:t>
            </a:r>
            <a:endParaRPr lang="en-US" sz="4400" b="1" dirty="0" smtClean="0">
              <a:solidFill>
                <a:srgbClr val="0033CC"/>
              </a:solidFill>
              <a:latin typeface="Arial Unicode MS" pitchFamily="34" charset="-128"/>
              <a:ea typeface="Arial Unicode MS" pitchFamily="34" charset="-128"/>
              <a:cs typeface="Arial Unicode MS" pitchFamily="34" charset="-128"/>
            </a:endParaRPr>
          </a:p>
          <a:p>
            <a:pPr lvl="0" algn="just"/>
            <a:r>
              <a:rPr lang="fr-FR" sz="4400" b="1" dirty="0" smtClean="0">
                <a:solidFill>
                  <a:srgbClr val="460000"/>
                </a:solidFill>
                <a:latin typeface="Arial Unicode MS" pitchFamily="34" charset="-128"/>
                <a:ea typeface="Arial Unicode MS" pitchFamily="34" charset="-128"/>
                <a:cs typeface="Arial Unicode MS" pitchFamily="34" charset="-128"/>
              </a:rPr>
              <a:t>Il était un homme d’état.</a:t>
            </a:r>
            <a:endParaRPr lang="en-US" sz="4400" b="1" dirty="0" smtClean="0">
              <a:solidFill>
                <a:srgbClr val="460000"/>
              </a:solidFill>
              <a:latin typeface="Arial Unicode MS" pitchFamily="34" charset="-128"/>
              <a:ea typeface="Arial Unicode MS" pitchFamily="34" charset="-128"/>
              <a:cs typeface="Arial Unicode MS" pitchFamily="34" charset="-128"/>
            </a:endParaRPr>
          </a:p>
          <a:p>
            <a:pPr lvl="0" algn="just"/>
            <a:r>
              <a:rPr lang="fr-FR" sz="4400" b="1" dirty="0" smtClean="0">
                <a:solidFill>
                  <a:srgbClr val="0033CC"/>
                </a:solidFill>
                <a:latin typeface="Arial Unicode MS" pitchFamily="34" charset="-128"/>
                <a:ea typeface="Arial Unicode MS" pitchFamily="34" charset="-128"/>
                <a:cs typeface="Arial Unicode MS" pitchFamily="34" charset="-128"/>
              </a:rPr>
              <a:t>Il était un sauveur pour l’Egypte et pour sa famille.</a:t>
            </a:r>
            <a:endParaRPr lang="en-US" sz="4400" b="1" dirty="0" smtClean="0">
              <a:solidFill>
                <a:srgbClr val="0033CC"/>
              </a:solidFill>
              <a:latin typeface="Arial Unicode MS" pitchFamily="34" charset="-128"/>
              <a:ea typeface="Arial Unicode MS" pitchFamily="34" charset="-128"/>
              <a:cs typeface="Arial Unicode MS" pitchFamily="34" charset="-128"/>
            </a:endParaRPr>
          </a:p>
          <a:p>
            <a:pPr lvl="0" algn="just"/>
            <a:r>
              <a:rPr lang="fr-FR" sz="4400" b="1" dirty="0" smtClean="0">
                <a:solidFill>
                  <a:srgbClr val="460000"/>
                </a:solidFill>
                <a:latin typeface="Arial Unicode MS" pitchFamily="34" charset="-128"/>
                <a:ea typeface="Arial Unicode MS" pitchFamily="34" charset="-128"/>
                <a:cs typeface="Arial Unicode MS" pitchFamily="34" charset="-128"/>
              </a:rPr>
              <a:t>Il était un philanthrope à tout point de vue. </a:t>
            </a:r>
            <a:endParaRPr lang="en-US" sz="4400" b="1" dirty="0">
              <a:solidFill>
                <a:srgbClr val="4600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60000"/>
              <a:lumOff val="40000"/>
            </a:schemeClr>
          </a:solidFill>
        </p:spPr>
        <p:txBody>
          <a:bodyPr>
            <a:normAutofit/>
          </a:bodyPr>
          <a:lstStyle/>
          <a:p>
            <a:pPr algn="ctr">
              <a:buNone/>
            </a:pPr>
            <a:r>
              <a:rPr lang="fr-FR" sz="4000" b="1" dirty="0" smtClean="0">
                <a:solidFill>
                  <a:srgbClr val="0033CC"/>
                </a:solidFill>
                <a:latin typeface="Arial Unicode MS" pitchFamily="34" charset="-128"/>
                <a:ea typeface="Arial Unicode MS" pitchFamily="34" charset="-128"/>
                <a:cs typeface="Arial Unicode MS" pitchFamily="34" charset="-128"/>
              </a:rPr>
              <a:t>LES VŒUX DE JOSEPH</a:t>
            </a:r>
            <a:endParaRPr lang="en-US" sz="4000" b="1" dirty="0" smtClean="0">
              <a:solidFill>
                <a:srgbClr val="0033CC"/>
              </a:solidFill>
              <a:latin typeface="Arial Unicode MS" pitchFamily="34" charset="-128"/>
              <a:ea typeface="Arial Unicode MS" pitchFamily="34" charset="-128"/>
              <a:cs typeface="Arial Unicode MS" pitchFamily="34" charset="-128"/>
            </a:endParaRPr>
          </a:p>
          <a:p>
            <a:pPr algn="just"/>
            <a:r>
              <a:rPr lang="fr-FR" sz="4000" b="1" dirty="0" smtClean="0">
                <a:latin typeface="Arial Unicode MS" pitchFamily="34" charset="-128"/>
                <a:ea typeface="Arial Unicode MS" pitchFamily="34" charset="-128"/>
                <a:cs typeface="Arial Unicode MS" pitchFamily="34" charset="-128"/>
              </a:rPr>
              <a:t> 24 Joseph dit à ses frères: Je vais mourir! Mais Dieu vous visitera, et il vous fera remonter de ce pays-ci dans le pays qu'il a juré de donner à Abraham, à Isaac et à Jacob.</a:t>
            </a:r>
            <a:endParaRPr lang="en-US" sz="4000" b="1" dirty="0" smtClean="0">
              <a:latin typeface="Arial Unicode MS" pitchFamily="34" charset="-128"/>
              <a:ea typeface="Arial Unicode MS" pitchFamily="34" charset="-128"/>
              <a:cs typeface="Arial Unicode MS" pitchFamily="34" charset="-128"/>
            </a:endParaRPr>
          </a:p>
          <a:p>
            <a:pPr algn="just"/>
            <a:r>
              <a:rPr lang="fr-FR" sz="4000" b="1" dirty="0" smtClean="0">
                <a:solidFill>
                  <a:srgbClr val="0033CC"/>
                </a:solidFill>
                <a:latin typeface="Arial Unicode MS" pitchFamily="34" charset="-128"/>
                <a:ea typeface="Arial Unicode MS" pitchFamily="34" charset="-128"/>
                <a:cs typeface="Arial Unicode MS" pitchFamily="34" charset="-128"/>
              </a:rPr>
              <a:t> 25 Joseph fit jurer les fils d'Israël, en disant: Dieu vous visitera; et vous ferez remonter mes os loin d'ici.</a:t>
            </a:r>
            <a:endParaRPr lang="en-US" sz="4000" b="1" dirty="0" smtClean="0">
              <a:solidFill>
                <a:srgbClr val="0033CC"/>
              </a:solidFill>
              <a:latin typeface="Arial Unicode MS" pitchFamily="34" charset="-128"/>
              <a:ea typeface="Arial Unicode MS" pitchFamily="34" charset="-128"/>
              <a:cs typeface="Arial Unicode MS" pitchFamily="34" charset="-128"/>
            </a:endParaRPr>
          </a:p>
          <a:p>
            <a:pPr algn="just"/>
            <a:endParaRPr lang="en-US" sz="2400" b="1"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60000"/>
              <a:lumOff val="40000"/>
            </a:schemeClr>
          </a:solidFill>
        </p:spPr>
        <p:txBody>
          <a:bodyPr>
            <a:normAutofit/>
          </a:bodyPr>
          <a:lstStyle/>
          <a:p>
            <a:pPr algn="just"/>
            <a:r>
              <a:rPr lang="fr-FR" sz="4000" b="1" dirty="0" smtClean="0">
                <a:latin typeface="Arial Unicode MS" pitchFamily="34" charset="-128"/>
                <a:ea typeface="Arial Unicode MS" pitchFamily="34" charset="-128"/>
                <a:cs typeface="Arial Unicode MS" pitchFamily="34" charset="-128"/>
              </a:rPr>
              <a:t>26 </a:t>
            </a:r>
            <a:r>
              <a:rPr lang="fr-FR" sz="4000" b="1" dirty="0" smtClean="0">
                <a:latin typeface="Arial Unicode MS" pitchFamily="34" charset="-128"/>
                <a:ea typeface="Arial Unicode MS" pitchFamily="34" charset="-128"/>
                <a:cs typeface="Arial Unicode MS" pitchFamily="34" charset="-128"/>
              </a:rPr>
              <a:t>Joseph mourut, âgé de cent dix ans. On l'embauma, et on le mit dans un cercueil en Égypte.</a:t>
            </a:r>
            <a:endParaRPr lang="en-US" sz="4000" b="1" dirty="0" smtClean="0">
              <a:latin typeface="Arial Unicode MS" pitchFamily="34" charset="-128"/>
              <a:ea typeface="Arial Unicode MS" pitchFamily="34" charset="-128"/>
              <a:cs typeface="Arial Unicode MS" pitchFamily="34" charset="-128"/>
            </a:endParaRPr>
          </a:p>
          <a:p>
            <a:pPr lvl="0" algn="just"/>
            <a:r>
              <a:rPr lang="fr-FR" sz="4000" b="1" dirty="0" smtClean="0">
                <a:solidFill>
                  <a:srgbClr val="0033CC"/>
                </a:solidFill>
                <a:latin typeface="Arial Unicode MS" pitchFamily="34" charset="-128"/>
                <a:ea typeface="Arial Unicode MS" pitchFamily="34" charset="-128"/>
                <a:cs typeface="Arial Unicode MS" pitchFamily="34" charset="-128"/>
              </a:rPr>
              <a:t>En disant « Joseph s’adressait à ses frères », cela ne veut pas nécessairement dire que ses onze frères vivaient encore, mais il s’adressait plutôt aux membres représentants de la famille de Jacob</a:t>
            </a:r>
            <a:r>
              <a:rPr lang="fr-FR" sz="4000" b="1" dirty="0" smtClean="0">
                <a:solidFill>
                  <a:srgbClr val="0033CC"/>
                </a:solidFill>
                <a:latin typeface="Arial Unicode MS" pitchFamily="34" charset="-128"/>
                <a:ea typeface="Arial Unicode MS" pitchFamily="34" charset="-128"/>
                <a:cs typeface="Arial Unicode MS" pitchFamily="34" charset="-128"/>
              </a:rPr>
              <a:t>.</a:t>
            </a:r>
            <a:endParaRPr lang="en-US" sz="4000" b="1" dirty="0" smtClean="0">
              <a:solidFill>
                <a:srgbClr val="0033CC"/>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60000"/>
              <a:lumOff val="40000"/>
            </a:schemeClr>
          </a:solidFill>
        </p:spPr>
        <p:txBody>
          <a:bodyPr>
            <a:normAutofit/>
          </a:bodyPr>
          <a:lstStyle/>
          <a:p>
            <a:pPr lvl="0" algn="just"/>
            <a:r>
              <a:rPr lang="fr-FR" sz="4400" b="1" dirty="0" smtClean="0">
                <a:latin typeface="Arial Unicode MS" pitchFamily="34" charset="-128"/>
                <a:ea typeface="Arial Unicode MS" pitchFamily="34" charset="-128"/>
                <a:cs typeface="Arial Unicode MS" pitchFamily="34" charset="-128"/>
              </a:rPr>
              <a:t>Quand </a:t>
            </a:r>
            <a:r>
              <a:rPr lang="fr-FR" sz="4400" b="1" dirty="0" smtClean="0">
                <a:latin typeface="Arial Unicode MS" pitchFamily="34" charset="-128"/>
                <a:ea typeface="Arial Unicode MS" pitchFamily="34" charset="-128"/>
                <a:cs typeface="Arial Unicode MS" pitchFamily="34" charset="-128"/>
              </a:rPr>
              <a:t>Joseph dit « quand Dieu vous visitera », il s’adressait à la génération future devancée de plus de trois cent années de sa conversation.</a:t>
            </a:r>
            <a:endParaRPr lang="en-US" sz="4400" b="1" dirty="0" smtClean="0">
              <a:latin typeface="Arial Unicode MS" pitchFamily="34" charset="-128"/>
              <a:ea typeface="Arial Unicode MS" pitchFamily="34" charset="-128"/>
              <a:cs typeface="Arial Unicode MS" pitchFamily="34" charset="-128"/>
            </a:endParaRPr>
          </a:p>
          <a:p>
            <a:pPr lvl="0" algn="just"/>
            <a:r>
              <a:rPr lang="fr-FR" sz="4400" b="1" dirty="0" smtClean="0">
                <a:solidFill>
                  <a:srgbClr val="0033CC"/>
                </a:solidFill>
                <a:latin typeface="Arial Unicode MS" pitchFamily="34" charset="-128"/>
                <a:ea typeface="Arial Unicode MS" pitchFamily="34" charset="-128"/>
                <a:cs typeface="Arial Unicode MS" pitchFamily="34" charset="-128"/>
              </a:rPr>
              <a:t>Les os de Joseph n’allèrent pas connaitre la Terre Promise jusqu'à l’exode des Enfants d’Israël de l’Egypte</a:t>
            </a:r>
            <a:r>
              <a:rPr lang="fr-FR" sz="4400" b="1" dirty="0" smtClean="0">
                <a:solidFill>
                  <a:srgbClr val="0033CC"/>
                </a:solidFill>
                <a:latin typeface="Arial Unicode MS" pitchFamily="34" charset="-128"/>
                <a:ea typeface="Arial Unicode MS" pitchFamily="34" charset="-128"/>
                <a:cs typeface="Arial Unicode MS" pitchFamily="34" charset="-128"/>
              </a:rPr>
              <a:t>.</a:t>
            </a:r>
            <a:endParaRPr lang="en-US" sz="4400" b="1" dirty="0" smtClean="0">
              <a:solidFill>
                <a:srgbClr val="0033CC"/>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60000"/>
              <a:lumOff val="40000"/>
            </a:schemeClr>
          </a:solidFill>
        </p:spPr>
        <p:txBody>
          <a:bodyPr>
            <a:normAutofit/>
          </a:bodyPr>
          <a:lstStyle/>
          <a:p>
            <a:pPr lvl="0" algn="just"/>
            <a:r>
              <a:rPr lang="fr-FR" sz="5400" b="1" dirty="0" smtClean="0">
                <a:latin typeface="Arial Unicode MS" pitchFamily="34" charset="-128"/>
                <a:ea typeface="Arial Unicode MS" pitchFamily="34" charset="-128"/>
                <a:cs typeface="Arial Unicode MS" pitchFamily="34" charset="-128"/>
              </a:rPr>
              <a:t>Rien </a:t>
            </a:r>
            <a:r>
              <a:rPr lang="fr-FR" sz="5400" b="1" dirty="0" smtClean="0">
                <a:latin typeface="Arial Unicode MS" pitchFamily="34" charset="-128"/>
                <a:ea typeface="Arial Unicode MS" pitchFamily="34" charset="-128"/>
                <a:cs typeface="Arial Unicode MS" pitchFamily="34" charset="-128"/>
              </a:rPr>
              <a:t>n’est dit de l’opulence des funérailles de Joseph.</a:t>
            </a:r>
            <a:endParaRPr lang="en-US" sz="5400" b="1" dirty="0" smtClean="0">
              <a:latin typeface="Arial Unicode MS" pitchFamily="34" charset="-128"/>
              <a:ea typeface="Arial Unicode MS" pitchFamily="34" charset="-128"/>
              <a:cs typeface="Arial Unicode MS" pitchFamily="34" charset="-128"/>
            </a:endParaRPr>
          </a:p>
          <a:p>
            <a:pPr lvl="0" algn="just"/>
            <a:r>
              <a:rPr lang="fr-FR" sz="5400" b="1" dirty="0" smtClean="0">
                <a:solidFill>
                  <a:srgbClr val="0033CC"/>
                </a:solidFill>
                <a:latin typeface="Arial Unicode MS" pitchFamily="34" charset="-128"/>
                <a:ea typeface="Arial Unicode MS" pitchFamily="34" charset="-128"/>
                <a:cs typeface="Arial Unicode MS" pitchFamily="34" charset="-128"/>
              </a:rPr>
              <a:t>Il aurait quand même eut une funérailles à haute envergure vue de sa grande position en Egypte.</a:t>
            </a:r>
            <a:endParaRPr lang="en-US" sz="5400" b="1" dirty="0">
              <a:solidFill>
                <a:srgbClr val="0033CC"/>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460000"/>
          </a:solidFill>
        </p:spPr>
        <p:txBody>
          <a:bodyPr>
            <a:normAutofit/>
          </a:bodyPr>
          <a:lstStyle/>
          <a:p>
            <a:pPr algn="ctr">
              <a:buNone/>
            </a:pPr>
            <a:r>
              <a:rPr lang="fr-FR" sz="4400" b="1" dirty="0" smtClean="0">
                <a:solidFill>
                  <a:srgbClr val="99FF33"/>
                </a:solidFill>
                <a:latin typeface="Arial Unicode MS" pitchFamily="34" charset="-128"/>
                <a:ea typeface="Arial Unicode MS" pitchFamily="34" charset="-128"/>
                <a:cs typeface="Arial Unicode MS" pitchFamily="34" charset="-128"/>
              </a:rPr>
              <a:t>CONCLUSION</a:t>
            </a:r>
            <a:endParaRPr lang="en-US" sz="4400" b="1" dirty="0" smtClean="0">
              <a:solidFill>
                <a:srgbClr val="99FF33"/>
              </a:solidFill>
              <a:latin typeface="Arial Unicode MS" pitchFamily="34" charset="-128"/>
              <a:ea typeface="Arial Unicode MS" pitchFamily="34" charset="-128"/>
              <a:cs typeface="Arial Unicode MS" pitchFamily="34" charset="-128"/>
            </a:endParaRPr>
          </a:p>
          <a:p>
            <a:pPr lvl="0" algn="just"/>
            <a:r>
              <a:rPr lang="fr-FR" sz="4400" b="1" dirty="0" smtClean="0">
                <a:solidFill>
                  <a:schemeClr val="bg1"/>
                </a:solidFill>
                <a:latin typeface="Arial Unicode MS" pitchFamily="34" charset="-128"/>
                <a:ea typeface="Arial Unicode MS" pitchFamily="34" charset="-128"/>
                <a:cs typeface="Arial Unicode MS" pitchFamily="34" charset="-128"/>
              </a:rPr>
              <a:t>Nous terminons ici notre étude de la vie des patriarches d’Israël.</a:t>
            </a:r>
            <a:endParaRPr lang="en-US" sz="4400" b="1" dirty="0" smtClean="0">
              <a:solidFill>
                <a:schemeClr val="bg1"/>
              </a:solidFill>
              <a:latin typeface="Arial Unicode MS" pitchFamily="34" charset="-128"/>
              <a:ea typeface="Arial Unicode MS" pitchFamily="34" charset="-128"/>
              <a:cs typeface="Arial Unicode MS" pitchFamily="34" charset="-128"/>
            </a:endParaRPr>
          </a:p>
          <a:p>
            <a:pPr lvl="0" algn="just"/>
            <a:r>
              <a:rPr lang="fr-FR" sz="4400" b="1" dirty="0" smtClean="0">
                <a:solidFill>
                  <a:srgbClr val="99FF33"/>
                </a:solidFill>
                <a:latin typeface="Arial Unicode MS" pitchFamily="34" charset="-128"/>
                <a:ea typeface="Arial Unicode MS" pitchFamily="34" charset="-128"/>
                <a:cs typeface="Arial Unicode MS" pitchFamily="34" charset="-128"/>
              </a:rPr>
              <a:t>Apres le déluge de Noé, Dieu avait voulu de se faire un peuple pour porter son nom sur la terre.</a:t>
            </a:r>
            <a:endParaRPr lang="en-US" sz="4400" b="1" dirty="0" smtClean="0">
              <a:solidFill>
                <a:srgbClr val="99FF33"/>
              </a:solidFill>
              <a:latin typeface="Arial Unicode MS" pitchFamily="34" charset="-128"/>
              <a:ea typeface="Arial Unicode MS" pitchFamily="34" charset="-128"/>
              <a:cs typeface="Arial Unicode MS" pitchFamily="34" charset="-128"/>
            </a:endParaRPr>
          </a:p>
          <a:p>
            <a:pPr lvl="0" algn="just"/>
            <a:r>
              <a:rPr lang="fr-FR" sz="4400" b="1" dirty="0" smtClean="0">
                <a:solidFill>
                  <a:schemeClr val="bg1"/>
                </a:solidFill>
                <a:latin typeface="Arial Unicode MS" pitchFamily="34" charset="-128"/>
                <a:ea typeface="Arial Unicode MS" pitchFamily="34" charset="-128"/>
                <a:cs typeface="Arial Unicode MS" pitchFamily="34" charset="-128"/>
              </a:rPr>
              <a:t>Dieu fit alliance avec Abraham pour devenir le père de la nation qu’il avait à l’idée</a:t>
            </a:r>
            <a:r>
              <a:rPr lang="fr-FR" sz="4400" b="1" dirty="0" smtClean="0">
                <a:solidFill>
                  <a:schemeClr val="bg1"/>
                </a:solidFill>
                <a:latin typeface="Arial Unicode MS" pitchFamily="34" charset="-128"/>
                <a:ea typeface="Arial Unicode MS" pitchFamily="34" charset="-128"/>
                <a:cs typeface="Arial Unicode MS" pitchFamily="34" charset="-128"/>
              </a:rPr>
              <a:t>.</a:t>
            </a:r>
            <a:endParaRPr lang="en-US" sz="4400" b="1" dirty="0" smtClean="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460000"/>
          </a:solidFill>
        </p:spPr>
        <p:txBody>
          <a:bodyPr>
            <a:normAutofit fontScale="92500"/>
          </a:bodyPr>
          <a:lstStyle/>
          <a:p>
            <a:pPr lvl="0" algn="just"/>
            <a:r>
              <a:rPr lang="fr-FR" sz="4400" b="1" dirty="0" smtClean="0">
                <a:solidFill>
                  <a:schemeClr val="bg1"/>
                </a:solidFill>
                <a:latin typeface="Arial Unicode MS" pitchFamily="34" charset="-128"/>
                <a:ea typeface="Arial Unicode MS" pitchFamily="34" charset="-128"/>
                <a:cs typeface="Arial Unicode MS" pitchFamily="34" charset="-128"/>
              </a:rPr>
              <a:t>Le </a:t>
            </a:r>
            <a:r>
              <a:rPr lang="fr-FR" sz="4400" b="1" dirty="0" smtClean="0">
                <a:solidFill>
                  <a:schemeClr val="bg1"/>
                </a:solidFill>
                <a:latin typeface="Arial Unicode MS" pitchFamily="34" charset="-128"/>
                <a:ea typeface="Arial Unicode MS" pitchFamily="34" charset="-128"/>
                <a:cs typeface="Arial Unicode MS" pitchFamily="34" charset="-128"/>
              </a:rPr>
              <a:t>lieu d’habitation permanente de la nation était déjà dans la prescience de Dieu.</a:t>
            </a:r>
            <a:endParaRPr lang="en-US" sz="4400" b="1" dirty="0" smtClean="0">
              <a:solidFill>
                <a:schemeClr val="bg1"/>
              </a:solidFill>
              <a:latin typeface="Arial Unicode MS" pitchFamily="34" charset="-128"/>
              <a:ea typeface="Arial Unicode MS" pitchFamily="34" charset="-128"/>
              <a:cs typeface="Arial Unicode MS" pitchFamily="34" charset="-128"/>
            </a:endParaRPr>
          </a:p>
          <a:p>
            <a:pPr lvl="0" algn="just"/>
            <a:r>
              <a:rPr lang="fr-FR" sz="4400" b="1" dirty="0" smtClean="0">
                <a:solidFill>
                  <a:srgbClr val="99FF33"/>
                </a:solidFill>
                <a:latin typeface="Arial Unicode MS" pitchFamily="34" charset="-128"/>
                <a:ea typeface="Arial Unicode MS" pitchFamily="34" charset="-128"/>
                <a:cs typeface="Arial Unicode MS" pitchFamily="34" charset="-128"/>
              </a:rPr>
              <a:t>Les 400 années en Egypte était prédites par Dieu.</a:t>
            </a:r>
            <a:endParaRPr lang="en-US" sz="4400" b="1" dirty="0" smtClean="0">
              <a:solidFill>
                <a:srgbClr val="99FF33"/>
              </a:solidFill>
              <a:latin typeface="Arial Unicode MS" pitchFamily="34" charset="-128"/>
              <a:ea typeface="Arial Unicode MS" pitchFamily="34" charset="-128"/>
              <a:cs typeface="Arial Unicode MS" pitchFamily="34" charset="-128"/>
            </a:endParaRPr>
          </a:p>
          <a:p>
            <a:pPr lvl="0" algn="just"/>
            <a:r>
              <a:rPr lang="fr-FR" sz="4400" b="1" dirty="0" smtClean="0">
                <a:solidFill>
                  <a:schemeClr val="bg1"/>
                </a:solidFill>
                <a:latin typeface="Arial Unicode MS" pitchFamily="34" charset="-128"/>
                <a:ea typeface="Arial Unicode MS" pitchFamily="34" charset="-128"/>
                <a:cs typeface="Arial Unicode MS" pitchFamily="34" charset="-128"/>
              </a:rPr>
              <a:t>Les détails de leur sortie de l’Egypte étaient aussi préconçus par Dieu.</a:t>
            </a:r>
            <a:endParaRPr lang="en-US" sz="4400" b="1" dirty="0" smtClean="0">
              <a:solidFill>
                <a:schemeClr val="bg1"/>
              </a:solidFill>
              <a:latin typeface="Arial Unicode MS" pitchFamily="34" charset="-128"/>
              <a:ea typeface="Arial Unicode MS" pitchFamily="34" charset="-128"/>
              <a:cs typeface="Arial Unicode MS" pitchFamily="34" charset="-128"/>
            </a:endParaRPr>
          </a:p>
          <a:p>
            <a:pPr lvl="0" algn="just"/>
            <a:r>
              <a:rPr lang="fr-FR" sz="4400" b="1" dirty="0" smtClean="0">
                <a:solidFill>
                  <a:srgbClr val="99FF33"/>
                </a:solidFill>
                <a:latin typeface="Arial Unicode MS" pitchFamily="34" charset="-128"/>
                <a:ea typeface="Arial Unicode MS" pitchFamily="34" charset="-128"/>
                <a:cs typeface="Arial Unicode MS" pitchFamily="34" charset="-128"/>
              </a:rPr>
              <a:t>Les événements qui précédaient la décente des enfants d’Israël en Egypte étaient orchestrés par Dieu</a:t>
            </a:r>
            <a:r>
              <a:rPr lang="fr-FR" sz="4400" b="1" dirty="0" smtClean="0">
                <a:solidFill>
                  <a:srgbClr val="99FF33"/>
                </a:solidFill>
                <a:latin typeface="Arial Unicode MS" pitchFamily="34" charset="-128"/>
                <a:ea typeface="Arial Unicode MS" pitchFamily="34" charset="-128"/>
                <a:cs typeface="Arial Unicode MS" pitchFamily="34" charset="-128"/>
              </a:rPr>
              <a:t>.</a:t>
            </a:r>
            <a:endParaRPr lang="en-US" sz="4400" b="1" dirty="0" smtClean="0">
              <a:solidFill>
                <a:srgbClr val="99FF33"/>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460000"/>
          </a:solidFill>
        </p:spPr>
        <p:txBody>
          <a:bodyPr>
            <a:normAutofit fontScale="92500" lnSpcReduction="20000"/>
          </a:bodyPr>
          <a:lstStyle/>
          <a:p>
            <a:pPr lvl="0" algn="just"/>
            <a:r>
              <a:rPr lang="fr-FR" sz="4400" b="1" dirty="0" smtClean="0">
                <a:solidFill>
                  <a:schemeClr val="bg1"/>
                </a:solidFill>
                <a:latin typeface="Arial Unicode MS" pitchFamily="34" charset="-128"/>
                <a:ea typeface="Arial Unicode MS" pitchFamily="34" charset="-128"/>
                <a:cs typeface="Arial Unicode MS" pitchFamily="34" charset="-128"/>
              </a:rPr>
              <a:t>La </a:t>
            </a:r>
            <a:r>
              <a:rPr lang="fr-FR" sz="4400" b="1" dirty="0" smtClean="0">
                <a:solidFill>
                  <a:schemeClr val="bg1"/>
                </a:solidFill>
                <a:latin typeface="Arial Unicode MS" pitchFamily="34" charset="-128"/>
                <a:ea typeface="Arial Unicode MS" pitchFamily="34" charset="-128"/>
                <a:cs typeface="Arial Unicode MS" pitchFamily="34" charset="-128"/>
              </a:rPr>
              <a:t>grande sortie de toute la race de Jacob hors de l’Egypte vers Canaan alla se faire par de grandes interventions de Dieu. </a:t>
            </a:r>
            <a:endParaRPr lang="en-US" sz="4400" b="1" dirty="0" smtClean="0">
              <a:solidFill>
                <a:schemeClr val="bg1"/>
              </a:solidFill>
              <a:latin typeface="Arial Unicode MS" pitchFamily="34" charset="-128"/>
              <a:ea typeface="Arial Unicode MS" pitchFamily="34" charset="-128"/>
              <a:cs typeface="Arial Unicode MS" pitchFamily="34" charset="-128"/>
            </a:endParaRPr>
          </a:p>
          <a:p>
            <a:pPr lvl="0" algn="just"/>
            <a:r>
              <a:rPr lang="fr-FR" sz="4400" b="1" dirty="0" smtClean="0">
                <a:solidFill>
                  <a:srgbClr val="99FF33"/>
                </a:solidFill>
                <a:latin typeface="Arial Unicode MS" pitchFamily="34" charset="-128"/>
                <a:ea typeface="Arial Unicode MS" pitchFamily="34" charset="-128"/>
                <a:cs typeface="Arial Unicode MS" pitchFamily="34" charset="-128"/>
              </a:rPr>
              <a:t>Le Livre de Genèse nous parle de la formation embryonnaire de la nation d’Israël et de sa venue en Egypte.</a:t>
            </a:r>
            <a:endParaRPr lang="en-US" sz="4400" b="1" dirty="0" smtClean="0">
              <a:solidFill>
                <a:srgbClr val="99FF33"/>
              </a:solidFill>
              <a:latin typeface="Arial Unicode MS" pitchFamily="34" charset="-128"/>
              <a:ea typeface="Arial Unicode MS" pitchFamily="34" charset="-128"/>
              <a:cs typeface="Arial Unicode MS" pitchFamily="34" charset="-128"/>
            </a:endParaRPr>
          </a:p>
          <a:p>
            <a:pPr lvl="0" algn="just"/>
            <a:r>
              <a:rPr lang="fr-FR" sz="4400" b="1" dirty="0" smtClean="0">
                <a:solidFill>
                  <a:schemeClr val="bg1"/>
                </a:solidFill>
                <a:latin typeface="Arial Unicode MS" pitchFamily="34" charset="-128"/>
                <a:ea typeface="Arial Unicode MS" pitchFamily="34" charset="-128"/>
                <a:cs typeface="Arial Unicode MS" pitchFamily="34" charset="-128"/>
              </a:rPr>
              <a:t>L’Exode va nous parler de la grande sortie de l’Egypte d’une grande famille qui était sur le point de devenir une nation, une nation qui subsiste encore aujourd’hui.</a:t>
            </a:r>
            <a:endParaRPr lang="en-US" sz="4400" b="1" dirty="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75000"/>
            </a:schemeClr>
          </a:solidFill>
        </p:spPr>
        <p:txBody>
          <a:bodyPr>
            <a:normAutofit lnSpcReduction="10000"/>
          </a:bodyPr>
          <a:lstStyle/>
          <a:p>
            <a:pPr algn="ctr">
              <a:buNone/>
            </a:pPr>
            <a:r>
              <a:rPr lang="fr-FR" sz="4400" b="1" dirty="0" smtClean="0">
                <a:solidFill>
                  <a:schemeClr val="bg1"/>
                </a:solidFill>
              </a:rPr>
              <a:t>QUI POURQUOI COMMENT</a:t>
            </a:r>
            <a:endParaRPr lang="en-US" sz="4400" b="1" dirty="0" smtClean="0">
              <a:solidFill>
                <a:schemeClr val="bg1"/>
              </a:solidFill>
            </a:endParaRPr>
          </a:p>
          <a:p>
            <a:pPr lvl="0" algn="just">
              <a:buNone/>
            </a:pPr>
            <a:r>
              <a:rPr lang="fr-FR" sz="4400" b="1" dirty="0" smtClean="0"/>
              <a:t>1- Vrai </a:t>
            </a:r>
            <a:r>
              <a:rPr lang="fr-FR" sz="4400" b="1" dirty="0" smtClean="0"/>
              <a:t>ou faux, le pharaon était aussi présent dans l’enterrement de Jacob en Canaan. </a:t>
            </a:r>
            <a:r>
              <a:rPr lang="fr-FR" sz="4400" b="1" dirty="0" smtClean="0">
                <a:solidFill>
                  <a:schemeClr val="bg1"/>
                </a:solidFill>
              </a:rPr>
              <a:t>(FAUX)</a:t>
            </a:r>
            <a:endParaRPr lang="en-US" sz="4400" b="1" dirty="0" smtClean="0">
              <a:solidFill>
                <a:schemeClr val="bg1"/>
              </a:solidFill>
            </a:endParaRPr>
          </a:p>
          <a:p>
            <a:pPr lvl="0" algn="just">
              <a:buNone/>
            </a:pPr>
            <a:r>
              <a:rPr lang="fr-FR" sz="4400" b="1" dirty="0" smtClean="0"/>
              <a:t>2- Quelle </a:t>
            </a:r>
            <a:r>
              <a:rPr lang="fr-FR" sz="4400" b="1" dirty="0" smtClean="0"/>
              <a:t>a été la bénédiction spéciale de Juda ? </a:t>
            </a:r>
            <a:r>
              <a:rPr lang="fr-FR" sz="4400" b="1" dirty="0" smtClean="0">
                <a:solidFill>
                  <a:schemeClr val="bg1"/>
                </a:solidFill>
              </a:rPr>
              <a:t>(Jésus sortira de la tribu de Juda)</a:t>
            </a:r>
            <a:endParaRPr lang="en-US" sz="4400" b="1" dirty="0" smtClean="0">
              <a:solidFill>
                <a:schemeClr val="bg1"/>
              </a:solidFill>
            </a:endParaRPr>
          </a:p>
          <a:p>
            <a:pPr lvl="0" algn="just">
              <a:buNone/>
            </a:pPr>
            <a:r>
              <a:rPr lang="fr-FR" sz="4400" b="1" dirty="0" smtClean="0"/>
              <a:t>3- Pourquoi </a:t>
            </a:r>
            <a:r>
              <a:rPr lang="fr-FR" sz="4400" b="1" dirty="0" smtClean="0"/>
              <a:t>Jacob ne voulait rien faire avec Siméon et Levi ? </a:t>
            </a:r>
            <a:r>
              <a:rPr lang="fr-FR" sz="4400" b="1" dirty="0" smtClean="0">
                <a:solidFill>
                  <a:schemeClr val="bg1"/>
                </a:solidFill>
              </a:rPr>
              <a:t>(A cause de leur crime a Sichem) </a:t>
            </a:r>
            <a:endParaRPr lang="en-US" sz="4400" b="1" dirty="0" smtClean="0">
              <a:solidFill>
                <a:schemeClr val="bg1"/>
              </a:solidFill>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75000"/>
            </a:schemeClr>
          </a:solidFill>
        </p:spPr>
        <p:txBody>
          <a:bodyPr>
            <a:normAutofit fontScale="92500" lnSpcReduction="20000"/>
          </a:bodyPr>
          <a:lstStyle/>
          <a:p>
            <a:pPr lvl="0" algn="just">
              <a:buNone/>
            </a:pPr>
            <a:r>
              <a:rPr lang="fr-FR" sz="4400" b="1" dirty="0" smtClean="0"/>
              <a:t>4- D’après </a:t>
            </a:r>
            <a:r>
              <a:rPr lang="fr-FR" sz="4400" b="1" dirty="0" smtClean="0"/>
              <a:t>la leçon, pourquoi Joseph ne s’y rendait pas lui-même auprès du pharaon pour lui demander la permission d’aller enterrer son père en Canaan ? </a:t>
            </a:r>
            <a:r>
              <a:rPr lang="fr-FR" sz="4400" b="1" dirty="0" smtClean="0">
                <a:solidFill>
                  <a:schemeClr val="bg1"/>
                </a:solidFill>
              </a:rPr>
              <a:t>(Il portait le deuil de son père et cela pourrait être interdit de se présenter au devant du pharaon dans cet état)</a:t>
            </a:r>
            <a:endParaRPr lang="en-US" sz="4400" b="1" dirty="0" smtClean="0">
              <a:solidFill>
                <a:schemeClr val="bg1"/>
              </a:solidFill>
            </a:endParaRPr>
          </a:p>
          <a:p>
            <a:pPr lvl="0" algn="just">
              <a:buNone/>
            </a:pPr>
            <a:r>
              <a:rPr lang="fr-FR" sz="4400" b="1" dirty="0" smtClean="0"/>
              <a:t>5- Pourquoi </a:t>
            </a:r>
            <a:r>
              <a:rPr lang="fr-FR" sz="4400" b="1" dirty="0" smtClean="0"/>
              <a:t>les frères de Joseph ont éprouvé de la crainte après la mort de Jacob ? </a:t>
            </a:r>
            <a:r>
              <a:rPr lang="fr-FR" sz="4400" b="1" dirty="0" smtClean="0">
                <a:solidFill>
                  <a:schemeClr val="bg1"/>
                </a:solidFill>
              </a:rPr>
              <a:t>(ils doutaient le pardon de Joseph)</a:t>
            </a:r>
            <a:endParaRPr lang="en-US" sz="4400" b="1" dirty="0" smtClean="0">
              <a:solidFill>
                <a:schemeClr val="bg1"/>
              </a:solidFill>
            </a:endParaRPr>
          </a:p>
          <a:p>
            <a:pPr lvl="0" algn="just">
              <a:buNone/>
            </a:pPr>
            <a:r>
              <a:rPr lang="fr-FR" sz="4400" b="1" dirty="0" smtClean="0"/>
              <a:t>6- A </a:t>
            </a:r>
            <a:r>
              <a:rPr lang="fr-FR" sz="4400" b="1" dirty="0" smtClean="0"/>
              <a:t>quel âge mourut Joseph ? </a:t>
            </a:r>
            <a:r>
              <a:rPr lang="fr-FR" sz="4400" b="1" dirty="0" smtClean="0">
                <a:solidFill>
                  <a:schemeClr val="bg1"/>
                </a:solidFill>
              </a:rPr>
              <a:t>(110ans</a:t>
            </a:r>
            <a:r>
              <a:rPr lang="fr-FR" sz="4400" b="1" dirty="0" smtClean="0">
                <a:solidFill>
                  <a:schemeClr val="bg1"/>
                </a:solidFill>
              </a:rPr>
              <a:t>)</a:t>
            </a:r>
            <a:endParaRPr lang="en-US" sz="4400" b="1" dirty="0" smtClean="0">
              <a:solidFill>
                <a:schemeClr val="bg1"/>
              </a:solidFill>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75000"/>
            </a:schemeClr>
          </a:solidFill>
        </p:spPr>
        <p:txBody>
          <a:bodyPr>
            <a:normAutofit/>
          </a:bodyPr>
          <a:lstStyle/>
          <a:p>
            <a:pPr lvl="0" algn="just">
              <a:buNone/>
            </a:pPr>
            <a:r>
              <a:rPr lang="fr-FR" sz="4400" b="1" dirty="0" smtClean="0"/>
              <a:t>7- Vrai </a:t>
            </a:r>
            <a:r>
              <a:rPr lang="fr-FR" sz="4400" b="1" dirty="0" smtClean="0"/>
              <a:t>ou faux, les funérailles de Joseph étaient similaires à celles de son père Jacob à tout point de vue. </a:t>
            </a:r>
            <a:r>
              <a:rPr lang="fr-FR" sz="4400" b="1" dirty="0" smtClean="0">
                <a:solidFill>
                  <a:schemeClr val="bg1"/>
                </a:solidFill>
              </a:rPr>
              <a:t>(FAUX)</a:t>
            </a:r>
            <a:endParaRPr lang="en-US" sz="4400" b="1" dirty="0" smtClean="0">
              <a:solidFill>
                <a:schemeClr val="bg1"/>
              </a:solidFill>
            </a:endParaRPr>
          </a:p>
          <a:p>
            <a:pPr lvl="0" algn="just">
              <a:buNone/>
            </a:pPr>
            <a:r>
              <a:rPr lang="fr-FR" sz="4400" b="1" dirty="0" smtClean="0"/>
              <a:t>8- Que </a:t>
            </a:r>
            <a:r>
              <a:rPr lang="fr-FR" sz="4400" b="1" dirty="0" smtClean="0"/>
              <a:t>fit Joseph de pareil à son père avant de mourir ? </a:t>
            </a:r>
            <a:r>
              <a:rPr lang="fr-FR" sz="4400" b="1" dirty="0" smtClean="0">
                <a:solidFill>
                  <a:schemeClr val="bg1"/>
                </a:solidFill>
              </a:rPr>
              <a:t>(Il fit jurer ses frères de transporter ses os hors d’Egypte dans leur sortie du pays</a:t>
            </a:r>
            <a:r>
              <a:rPr lang="fr-FR" sz="4400" b="1" dirty="0" smtClean="0">
                <a:solidFill>
                  <a:schemeClr val="bg1"/>
                </a:solidFill>
              </a:rPr>
              <a:t>)</a:t>
            </a:r>
            <a:endParaRPr lang="en-US" sz="4400" b="1" dirty="0" smtClean="0">
              <a:solidFill>
                <a:schemeClr val="bg1"/>
              </a:solidFill>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75000"/>
            </a:schemeClr>
          </a:solidFill>
        </p:spPr>
        <p:txBody>
          <a:bodyPr>
            <a:normAutofit/>
          </a:bodyPr>
          <a:lstStyle/>
          <a:p>
            <a:pPr lvl="0" algn="just">
              <a:buNone/>
            </a:pPr>
            <a:r>
              <a:rPr lang="fr-FR" sz="4400" b="1" dirty="0" smtClean="0"/>
              <a:t>9- Pourquoi </a:t>
            </a:r>
            <a:r>
              <a:rPr lang="fr-FR" sz="4400" b="1" dirty="0" smtClean="0"/>
              <a:t>la prééminence n’était pas accordée à Ruben étant le premier né de Jacob ? </a:t>
            </a:r>
            <a:r>
              <a:rPr lang="fr-FR" sz="4400" b="1" dirty="0" smtClean="0">
                <a:solidFill>
                  <a:schemeClr val="bg1"/>
                </a:solidFill>
              </a:rPr>
              <a:t>(Parce qu’il avait souillé la couche de son père en allant vers Billa sa concubine.)</a:t>
            </a:r>
            <a:endParaRPr lang="en-US" sz="4400" b="1" dirty="0" smtClean="0">
              <a:solidFill>
                <a:schemeClr val="bg1"/>
              </a:solidFill>
            </a:endParaRPr>
          </a:p>
          <a:p>
            <a:pPr lvl="0" algn="just">
              <a:buNone/>
            </a:pPr>
            <a:r>
              <a:rPr lang="fr-FR" sz="4400" b="1" dirty="0" smtClean="0"/>
              <a:t>10- Vrai </a:t>
            </a:r>
            <a:r>
              <a:rPr lang="fr-FR" sz="4400" b="1" dirty="0" smtClean="0"/>
              <a:t>ou Faux, Joseph et Moïse étaient contemporains. </a:t>
            </a:r>
            <a:r>
              <a:rPr lang="fr-FR" sz="4400" b="1" dirty="0" smtClean="0">
                <a:solidFill>
                  <a:schemeClr val="bg1"/>
                </a:solidFill>
              </a:rPr>
              <a:t>(FAUX</a:t>
            </a:r>
            <a:r>
              <a:rPr lang="fr-FR" sz="4400" dirty="0" smtClean="0">
                <a:solidFill>
                  <a:schemeClr val="bg1"/>
                </a:solidFill>
              </a:rPr>
              <a:t>) </a:t>
            </a:r>
            <a:endParaRPr lang="en-US" sz="4400" dirty="0">
              <a:solidFill>
                <a:schemeClr val="bg1"/>
              </a:solidFill>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a:bodyPr>
          <a:lstStyle/>
          <a:p>
            <a:pPr algn="ctr">
              <a:buNone/>
            </a:pPr>
            <a:r>
              <a:rPr lang="fr-FR" sz="4800" b="1" dirty="0" smtClean="0">
                <a:solidFill>
                  <a:srgbClr val="C00000"/>
                </a:solidFill>
                <a:latin typeface="Copperplate Gothic Bold" pitchFamily="34" charset="0"/>
              </a:rPr>
              <a:t>Format </a:t>
            </a:r>
            <a:r>
              <a:rPr lang="fr-FR" sz="4800" b="1" dirty="0">
                <a:solidFill>
                  <a:srgbClr val="C00000"/>
                </a:solidFill>
                <a:latin typeface="Copperplate Gothic Bold" pitchFamily="34" charset="0"/>
              </a:rPr>
              <a:t>des rencontres :</a:t>
            </a:r>
            <a:endParaRPr lang="en-US" sz="4800" dirty="0">
              <a:solidFill>
                <a:srgbClr val="C00000"/>
              </a:solidFill>
              <a:latin typeface="Copperplate Gothic Bold" pitchFamily="34" charset="0"/>
            </a:endParaRPr>
          </a:p>
          <a:p>
            <a:pPr algn="just"/>
            <a:r>
              <a:rPr lang="fr-FR" sz="4800" dirty="0"/>
              <a:t>Chaque vendredi de </a:t>
            </a:r>
            <a:r>
              <a:rPr lang="fr-FR" sz="4800" dirty="0">
                <a:solidFill>
                  <a:srgbClr val="C00000"/>
                </a:solidFill>
              </a:rPr>
              <a:t>7 :30 a 9 :00 PM </a:t>
            </a:r>
            <a:endParaRPr lang="fr-FR" sz="4800" dirty="0" smtClean="0">
              <a:solidFill>
                <a:srgbClr val="C00000"/>
              </a:solidFill>
            </a:endParaRPr>
          </a:p>
          <a:p>
            <a:pPr algn="just"/>
            <a:r>
              <a:rPr lang="en-US" sz="3600" b="1" dirty="0" smtClean="0">
                <a:solidFill>
                  <a:srgbClr val="002060"/>
                </a:solidFill>
              </a:rPr>
              <a:t>YouTube Presentation 7:30-8:30pm</a:t>
            </a:r>
          </a:p>
          <a:p>
            <a:pPr algn="just"/>
            <a:r>
              <a:rPr lang="en-US" sz="3600" b="1" dirty="0" smtClean="0">
                <a:solidFill>
                  <a:srgbClr val="002060"/>
                </a:solidFill>
              </a:rPr>
              <a:t>You can also text your questions to me at </a:t>
            </a:r>
            <a:r>
              <a:rPr lang="en-US" sz="3600" b="1" dirty="0" smtClean="0">
                <a:solidFill>
                  <a:srgbClr val="FF0000"/>
                </a:solidFill>
              </a:rPr>
              <a:t>(617) 291 3559</a:t>
            </a:r>
            <a:endParaRPr lang="en-US" sz="3600" b="1" dirty="0">
              <a:solidFill>
                <a:srgbClr val="FF0000"/>
              </a:solidFill>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txBody>
          <a:bodyPr>
            <a:normAutofit lnSpcReduction="10000"/>
          </a:bodyPr>
          <a:lstStyle/>
          <a:p>
            <a:pPr algn="ctr">
              <a:buNone/>
            </a:pPr>
            <a:r>
              <a:rPr lang="en-US" sz="4400" dirty="0" smtClean="0">
                <a:solidFill>
                  <a:srgbClr val="C00000"/>
                </a:solidFill>
              </a:rPr>
              <a:t>ANNOUNCEMENTS</a:t>
            </a:r>
          </a:p>
          <a:p>
            <a:pPr lvl="1"/>
            <a:r>
              <a:rPr lang="en-US" sz="3600" b="1" dirty="0" smtClean="0"/>
              <a:t>(Mon, Wed) 7:30-9:30PM     </a:t>
            </a:r>
            <a:r>
              <a:rPr lang="en-US" sz="3600" dirty="0" smtClean="0"/>
              <a:t>PRAYER MEETING LINE # </a:t>
            </a:r>
            <a:r>
              <a:rPr lang="en-US" sz="3600" b="1" u="sng" dirty="0" smtClean="0">
                <a:solidFill>
                  <a:srgbClr val="0000CC"/>
                </a:solidFill>
              </a:rPr>
              <a:t>(774) 217 6502</a:t>
            </a:r>
            <a:endParaRPr lang="en-US" sz="3600" b="1" dirty="0" smtClean="0"/>
          </a:p>
          <a:p>
            <a:pPr lvl="1"/>
            <a:r>
              <a:rPr lang="en-US" sz="3600" b="1" dirty="0" smtClean="0">
                <a:solidFill>
                  <a:srgbClr val="003300"/>
                </a:solidFill>
              </a:rPr>
              <a:t>FRIDAY</a:t>
            </a:r>
            <a:r>
              <a:rPr lang="en-US" sz="3600" b="1" dirty="0" smtClean="0"/>
              <a:t>: 7:30-9:00pm-----Bible Study (</a:t>
            </a:r>
            <a:r>
              <a:rPr lang="en-US" sz="3600" b="1" dirty="0" smtClean="0">
                <a:solidFill>
                  <a:srgbClr val="002060"/>
                </a:solidFill>
              </a:rPr>
              <a:t>YOU TUBE</a:t>
            </a:r>
            <a:r>
              <a:rPr lang="en-US" sz="3600" b="1" dirty="0" smtClean="0"/>
              <a:t>)</a:t>
            </a:r>
          </a:p>
          <a:p>
            <a:pPr lvl="1"/>
            <a:r>
              <a:rPr lang="en-US" sz="3600" b="1" dirty="0" smtClean="0">
                <a:solidFill>
                  <a:srgbClr val="003300"/>
                </a:solidFill>
              </a:rPr>
              <a:t>SATURDAY</a:t>
            </a:r>
          </a:p>
          <a:p>
            <a:pPr lvl="1"/>
            <a:r>
              <a:rPr lang="en-US" sz="3600" b="1" dirty="0" smtClean="0"/>
              <a:t>10:00 -11:30 AM-----CTRC MEN (in church)</a:t>
            </a:r>
          </a:p>
          <a:p>
            <a:pPr lvl="1"/>
            <a:r>
              <a:rPr lang="en-US" sz="3200" b="1" dirty="0" smtClean="0"/>
              <a:t>1:30-3:00PM--------------CTRC YOUTH  (</a:t>
            </a:r>
            <a:r>
              <a:rPr lang="en-US" sz="3200" b="1" u="sng" dirty="0" smtClean="0">
                <a:solidFill>
                  <a:srgbClr val="0000CC"/>
                </a:solidFill>
              </a:rPr>
              <a:t>zoom</a:t>
            </a:r>
            <a:r>
              <a:rPr lang="en-US" sz="3200" b="1" dirty="0" smtClean="0"/>
              <a:t>)</a:t>
            </a:r>
          </a:p>
          <a:p>
            <a:pPr lvl="1"/>
            <a:r>
              <a:rPr lang="en-US" sz="3200" b="1" dirty="0" smtClean="0"/>
              <a:t>3:00-5:00PM -------CTRC KIDS (</a:t>
            </a:r>
            <a:r>
              <a:rPr lang="en-US" sz="3200" b="1" dirty="0" smtClean="0">
                <a:solidFill>
                  <a:srgbClr val="0033CC"/>
                </a:solidFill>
              </a:rPr>
              <a:t>in church &amp; zoom</a:t>
            </a:r>
            <a:r>
              <a:rPr lang="en-US" sz="3200" b="1" dirty="0" smtClean="0"/>
              <a:t>)</a:t>
            </a:r>
          </a:p>
          <a:p>
            <a:pPr lvl="1"/>
            <a:r>
              <a:rPr lang="en-US" sz="3600" b="1" dirty="0" smtClean="0"/>
              <a:t>7:00-9:00PM--------CTRC LADIES</a:t>
            </a:r>
            <a:r>
              <a:rPr lang="en-US" sz="3600" dirty="0" smtClean="0"/>
              <a:t> # </a:t>
            </a:r>
            <a:r>
              <a:rPr lang="en-US" sz="3600" b="1" dirty="0" smtClean="0"/>
              <a:t>(</a:t>
            </a:r>
            <a:r>
              <a:rPr lang="en-US" sz="3600" b="1" u="sng" dirty="0" smtClean="0">
                <a:solidFill>
                  <a:srgbClr val="0000CC"/>
                </a:solidFill>
              </a:rPr>
              <a:t>774) 217 6502 </a:t>
            </a:r>
          </a:p>
          <a:p>
            <a:pPr lvl="1">
              <a:buNone/>
            </a:pPr>
            <a:endParaRPr lang="en-US" sz="3600" b="1" u="sng" dirty="0" smtClean="0">
              <a:solidFill>
                <a:srgbClr val="0000CC"/>
              </a:solidFill>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lnSpcReduction="10000"/>
          </a:bodyPr>
          <a:lstStyle/>
          <a:p>
            <a:pPr algn="ctr">
              <a:buNone/>
            </a:pPr>
            <a:r>
              <a:rPr lang="fr-FR" sz="4800" b="1" u="sng" dirty="0" smtClean="0">
                <a:solidFill>
                  <a:srgbClr val="0033CC"/>
                </a:solidFill>
              </a:rPr>
              <a:t>FLASH! </a:t>
            </a:r>
            <a:r>
              <a:rPr lang="fr-FR" sz="4800" b="1" u="sng" dirty="0" smtClean="0">
                <a:solidFill>
                  <a:srgbClr val="FF3300"/>
                </a:solidFill>
              </a:rPr>
              <a:t>FLASH! </a:t>
            </a:r>
            <a:r>
              <a:rPr lang="fr-FR" sz="4800" b="1" u="sng" dirty="0" smtClean="0">
                <a:solidFill>
                  <a:srgbClr val="0033CC"/>
                </a:solidFill>
              </a:rPr>
              <a:t>FLASH!</a:t>
            </a:r>
          </a:p>
          <a:p>
            <a:pPr algn="ctr">
              <a:buNone/>
            </a:pPr>
            <a:r>
              <a:rPr lang="fr-FR" sz="4000" b="1" dirty="0" smtClean="0">
                <a:solidFill>
                  <a:srgbClr val="0033CC"/>
                </a:solidFill>
              </a:rPr>
              <a:t>SUNDAY SERVICES</a:t>
            </a:r>
          </a:p>
          <a:p>
            <a:pPr algn="ctr">
              <a:buNone/>
            </a:pPr>
            <a:r>
              <a:rPr lang="fr-FR" sz="4000" b="1" dirty="0" smtClean="0">
                <a:solidFill>
                  <a:srgbClr val="460000"/>
                </a:solidFill>
              </a:rPr>
              <a:t>AM CREOLE FRENCH SERVICE 9-11 AM</a:t>
            </a:r>
          </a:p>
          <a:p>
            <a:pPr algn="ctr">
              <a:buNone/>
            </a:pPr>
            <a:r>
              <a:rPr lang="fr-FR" sz="4000" b="1" dirty="0" smtClean="0">
                <a:solidFill>
                  <a:srgbClr val="FF0000"/>
                </a:solidFill>
              </a:rPr>
              <a:t>SECOND ENGLISH WORSHIP SERVICE </a:t>
            </a:r>
          </a:p>
          <a:p>
            <a:pPr algn="ctr">
              <a:buNone/>
            </a:pPr>
            <a:r>
              <a:rPr lang="fr-FR" sz="4000" b="1" dirty="0" smtClean="0">
                <a:solidFill>
                  <a:srgbClr val="FF0000"/>
                </a:solidFill>
              </a:rPr>
              <a:t>12:00PM TO 2:00PM</a:t>
            </a:r>
          </a:p>
          <a:p>
            <a:pPr algn="ctr">
              <a:buNone/>
            </a:pPr>
            <a:r>
              <a:rPr lang="fr-FR" sz="4000" b="1" dirty="0" smtClean="0">
                <a:solidFill>
                  <a:srgbClr val="460000"/>
                </a:solidFill>
              </a:rPr>
              <a:t>15 CARY ST, BROCKTON MASS 02302</a:t>
            </a:r>
          </a:p>
          <a:p>
            <a:pPr algn="ctr">
              <a:buNone/>
            </a:pPr>
            <a:r>
              <a:rPr lang="fr-FR" sz="4000" b="1" dirty="0" smtClean="0">
                <a:solidFill>
                  <a:srgbClr val="460000"/>
                </a:solidFill>
              </a:rPr>
              <a:t>TEL: 857-318-3307</a:t>
            </a:r>
          </a:p>
          <a:p>
            <a:r>
              <a:rPr lang="fr-FR" sz="5400" dirty="0" smtClean="0"/>
              <a:t>PRIÈRE FINALE</a:t>
            </a:r>
          </a:p>
          <a:p>
            <a:r>
              <a:rPr lang="fr-FR" sz="5400" dirty="0" smtClean="0"/>
              <a:t>BENEDICTION</a:t>
            </a:r>
            <a:endParaRPr lang="en-US" sz="5400" dirty="0"/>
          </a:p>
          <a:p>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22269</TotalTime>
  <Words>1594</Words>
  <Application>Microsoft Office PowerPoint</Application>
  <PresentationFormat>On-screen Show (4:3)</PresentationFormat>
  <Paragraphs>139</Paragraphs>
  <Slides>37</Slides>
  <Notes>1</Notes>
  <HiddenSlides>0</HiddenSlides>
  <MMClips>0</MMClips>
  <ScaleCrop>false</ScaleCrop>
  <HeadingPairs>
    <vt:vector size="4" baseType="variant">
      <vt:variant>
        <vt:lpstr>Theme</vt:lpstr>
      </vt:variant>
      <vt:variant>
        <vt:i4>1</vt:i4>
      </vt:variant>
      <vt:variant>
        <vt:lpstr>Slide Titles</vt:lpstr>
      </vt:variant>
      <vt:variant>
        <vt:i4>37</vt:i4>
      </vt:variant>
    </vt:vector>
  </HeadingPairs>
  <TitlesOfParts>
    <vt:vector size="38" baseType="lpstr">
      <vt:lpstr>Office Theme</vt:lpstr>
      <vt:lpstr>CHRIST THE ROCK CONGREGATION PRÉSENTE ÉTUDIONS LA BIBLE  ORATEUR: PASTEUR MARC E SIMEON</vt:lpstr>
      <vt:lpstr>VERSET DU JOUR</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dc:title>
  <dc:creator>MARC EDOUARD SIMEON</dc:creator>
  <cp:lastModifiedBy>MARC EDOUARD SIMEON</cp:lastModifiedBy>
  <cp:revision>213</cp:revision>
  <dcterms:created xsi:type="dcterms:W3CDTF">2022-04-13T13:36:19Z</dcterms:created>
  <dcterms:modified xsi:type="dcterms:W3CDTF">2022-12-14T13:56:44Z</dcterms:modified>
</cp:coreProperties>
</file>