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4" r:id="rId2"/>
    <p:sldId id="307" r:id="rId3"/>
    <p:sldId id="1323" r:id="rId4"/>
    <p:sldId id="1317" r:id="rId5"/>
    <p:sldId id="1380" r:id="rId6"/>
    <p:sldId id="1381" r:id="rId7"/>
    <p:sldId id="1379" r:id="rId8"/>
    <p:sldId id="1288" r:id="rId9"/>
    <p:sldId id="1384" r:id="rId10"/>
    <p:sldId id="1385" r:id="rId11"/>
    <p:sldId id="1372" r:id="rId12"/>
    <p:sldId id="1386" r:id="rId13"/>
    <p:sldId id="1387" r:id="rId14"/>
    <p:sldId id="1388" r:id="rId15"/>
    <p:sldId id="1373" r:id="rId16"/>
    <p:sldId id="1389" r:id="rId17"/>
    <p:sldId id="1397" r:id="rId18"/>
    <p:sldId id="1398" r:id="rId19"/>
    <p:sldId id="1399" r:id="rId20"/>
    <p:sldId id="1390" r:id="rId21"/>
    <p:sldId id="1400" r:id="rId22"/>
    <p:sldId id="1401" r:id="rId23"/>
    <p:sldId id="1404" r:id="rId24"/>
    <p:sldId id="1405" r:id="rId25"/>
    <p:sldId id="1402" r:id="rId26"/>
    <p:sldId id="1376" r:id="rId27"/>
    <p:sldId id="1407" r:id="rId28"/>
    <p:sldId id="1408" r:id="rId29"/>
    <p:sldId id="1409" r:id="rId30"/>
    <p:sldId id="1410" r:id="rId31"/>
    <p:sldId id="1411" r:id="rId32"/>
    <p:sldId id="1377" r:id="rId33"/>
    <p:sldId id="1412" r:id="rId34"/>
    <p:sldId id="1413" r:id="rId35"/>
    <p:sldId id="1414" r:id="rId36"/>
    <p:sldId id="1415" r:id="rId37"/>
    <p:sldId id="1416" r:id="rId38"/>
    <p:sldId id="1420" r:id="rId39"/>
    <p:sldId id="1417" r:id="rId40"/>
    <p:sldId id="1325" r:id="rId41"/>
    <p:sldId id="1421" r:id="rId42"/>
    <p:sldId id="1422" r:id="rId43"/>
    <p:sldId id="1423" r:id="rId44"/>
    <p:sldId id="1424" r:id="rId45"/>
    <p:sldId id="1427" r:id="rId46"/>
    <p:sldId id="1426" r:id="rId47"/>
    <p:sldId id="1367" r:id="rId48"/>
    <p:sldId id="1320" r:id="rId49"/>
    <p:sldId id="1382" r:id="rId50"/>
    <p:sldId id="1383" r:id="rId51"/>
    <p:sldId id="316" r:id="rId52"/>
    <p:sldId id="407" r:id="rId53"/>
    <p:sldId id="31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99FF33"/>
    <a:srgbClr val="FC0AFC"/>
    <a:srgbClr val="FF3300"/>
    <a:srgbClr val="00FF00"/>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102"/>
      </p:cViewPr>
      <p:guideLst>
        <p:guide orient="horz" pos="2160"/>
        <p:guide pos="2880"/>
      </p:guideLst>
    </p:cSldViewPr>
  </p:slideViewPr>
  <p:outlineViewPr>
    <p:cViewPr>
      <p:scale>
        <a:sx n="33" d="100"/>
        <a:sy n="33" d="100"/>
      </p:scale>
      <p:origin x="48" y="434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11/30/2022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11/30/2022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DE522"/>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3505200"/>
            <a:ext cx="9144000" cy="2895600"/>
          </a:xfrm>
          <a:solidFill>
            <a:schemeClr val="tx1"/>
          </a:solidFill>
        </p:spPr>
        <p:txBody>
          <a:bodyPr>
            <a:normAutofit/>
          </a:bodyPr>
          <a:lstStyle/>
          <a:p>
            <a:r>
              <a:rPr lang="fr-FR" b="1" dirty="0">
                <a:solidFill>
                  <a:srgbClr val="00FF00"/>
                </a:solidFill>
              </a:rPr>
              <a:t>VENDREDI </a:t>
            </a:r>
            <a:r>
              <a:rPr lang="fr-FR" b="1" dirty="0" smtClean="0">
                <a:solidFill>
                  <a:srgbClr val="00FF00"/>
                </a:solidFill>
              </a:rPr>
              <a:t>2 DECEMBRE 2022 </a:t>
            </a:r>
            <a:endParaRPr lang="en-US" dirty="0">
              <a:solidFill>
                <a:srgbClr val="00FF00"/>
              </a:solidFill>
            </a:endParaRPr>
          </a:p>
          <a:p>
            <a:r>
              <a:rPr lang="fr-FR" b="1" dirty="0">
                <a:solidFill>
                  <a:srgbClr val="FFFF00"/>
                </a:solidFill>
                <a:latin typeface="Copperplate Gothic Light" pitchFamily="34" charset="0"/>
              </a:rPr>
              <a:t>ETUDE BIBLIQUE </a:t>
            </a:r>
            <a:r>
              <a:rPr lang="fr-FR" b="1" dirty="0" smtClean="0">
                <a:solidFill>
                  <a:srgbClr val="FFFF00"/>
                </a:solidFill>
                <a:latin typeface="Copperplate Gothic Light" pitchFamily="34" charset="0"/>
              </a:rPr>
              <a:t>37ÈME SESSION </a:t>
            </a:r>
            <a:endParaRPr lang="en-US" b="1" dirty="0">
              <a:solidFill>
                <a:srgbClr val="FFFF00"/>
              </a:solidFill>
              <a:latin typeface="Copperplate Gothic Light" pitchFamily="34" charset="0"/>
            </a:endParaRPr>
          </a:p>
          <a:p>
            <a:r>
              <a:rPr lang="en-US" b="1" dirty="0" smtClean="0">
                <a:solidFill>
                  <a:schemeClr val="bg1"/>
                </a:solidFill>
              </a:rPr>
              <a:t>LES DERNIERS JOURS DE LA VIE DE JACOB</a:t>
            </a:r>
          </a:p>
          <a:p>
            <a:r>
              <a:rPr lang="en-US" b="1" dirty="0" smtClean="0">
                <a:solidFill>
                  <a:schemeClr val="bg1"/>
                </a:solidFill>
              </a:rPr>
              <a:t>THE LAST DAYS OF JACOB’S LIFE</a:t>
            </a:r>
            <a:endParaRPr lang="en-US" b="1" dirty="0" smtClean="0">
              <a:solidFill>
                <a:schemeClr val="accent6">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0DE522"/>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143000"/>
            <a:ext cx="8991600" cy="5715000"/>
          </a:xfr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lgn="ctr">
              <a:buNone/>
            </a:pPr>
            <a:r>
              <a:rPr lang="fr-FR" sz="4800" b="1" dirty="0" smtClean="0">
                <a:solidFill>
                  <a:schemeClr val="tx1"/>
                </a:solidFill>
              </a:rPr>
              <a:t>GENESE 48:15-16</a:t>
            </a:r>
          </a:p>
          <a:p>
            <a:pPr algn="just">
              <a:buNone/>
            </a:pPr>
            <a:r>
              <a:rPr lang="fr-FR" sz="4400" b="1" dirty="0" smtClean="0">
                <a:latin typeface="Arial Unicode MS" pitchFamily="34" charset="-128"/>
                <a:ea typeface="Arial Unicode MS" pitchFamily="34" charset="-128"/>
                <a:cs typeface="Arial Unicode MS" pitchFamily="34" charset="-128"/>
              </a:rPr>
              <a:t>Ge 48:15-16 Il bénit Joseph, et dit: Que le Dieu en présence duquel ont marché mes pères, Abraham et Isaac, que le Dieu qui m'a conduit depuis que j'existe jusqu'à ce jour,</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16 que l'ange qui m'a délivré de tout mal, bénisse ces enfants! Qu'ils soient appelés de mon nom et du nom de mes pères, Abraham et Isaac, et qu'ils multiplient en abondance au milieu du pays!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a:solidFill>
            <a:srgbClr val="460000"/>
          </a:solidFill>
        </p:spPr>
        <p:txBody>
          <a:bodyPr>
            <a:normAutofit/>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r>
              <a:rPr lang="fr-FR" sz="4800" b="1" dirty="0" smtClean="0">
                <a:solidFill>
                  <a:srgbClr val="FFFF00"/>
                </a:solidFill>
                <a:latin typeface="Copperplate Gothic Light" pitchFamily="34" charset="0"/>
              </a:rPr>
              <a:t>ETUDE BIBLIQUE 37ÈME SESSION </a:t>
            </a:r>
            <a:endParaRPr lang="en-US" sz="4800" b="1" dirty="0" smtClean="0">
              <a:solidFill>
                <a:srgbClr val="FFFF00"/>
              </a:solidFill>
              <a:latin typeface="Copperplate Gothic Light" pitchFamily="34" charset="0"/>
            </a:endParaRPr>
          </a:p>
          <a:p>
            <a:pPr algn="ctr">
              <a:buNone/>
            </a:pPr>
            <a:r>
              <a:rPr lang="en-US" sz="5400" b="1" dirty="0" smtClean="0">
                <a:solidFill>
                  <a:schemeClr val="bg1"/>
                </a:solidFill>
              </a:rPr>
              <a:t>LES DERNIERS JOURS DE LA VIE DE JACOB</a:t>
            </a:r>
          </a:p>
          <a:p>
            <a:pPr algn="ctr">
              <a:buNone/>
            </a:pPr>
            <a:r>
              <a:rPr lang="en-US" sz="5400" b="1" dirty="0" smtClean="0">
                <a:solidFill>
                  <a:schemeClr val="bg1"/>
                </a:solidFill>
              </a:rPr>
              <a:t>THE LAST DAYS OF JACOB’S LIFE</a:t>
            </a:r>
            <a:endParaRPr lang="en-US" sz="5400" b="1" dirty="0" smtClean="0">
              <a:solidFill>
                <a:schemeClr val="accent6">
                  <a:lumMod val="60000"/>
                  <a:lumOff val="4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742950" indent="-742950" algn="ctr">
              <a:buNone/>
            </a:pPr>
            <a:r>
              <a:rPr lang="fr-FR" sz="3600" b="1" dirty="0" smtClean="0">
                <a:solidFill>
                  <a:srgbClr val="FC0AFC"/>
                </a:solidFill>
                <a:latin typeface="Arial Unicode MS" pitchFamily="34" charset="-128"/>
                <a:ea typeface="Arial Unicode MS" pitchFamily="34" charset="-128"/>
                <a:cs typeface="Arial Unicode MS" pitchFamily="34" charset="-128"/>
              </a:rPr>
              <a:t>QUESTIONS BIBLIQUE</a:t>
            </a:r>
            <a:endParaRPr lang="en-US" sz="3600" b="1" dirty="0" smtClean="0">
              <a:solidFill>
                <a:srgbClr val="FC0AFC"/>
              </a:solidFill>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1- Pourquoi Joseph choisissait </a:t>
            </a:r>
            <a:r>
              <a:rPr lang="fr-FR" sz="4000" b="1" dirty="0" err="1" smtClean="0">
                <a:latin typeface="Arial Unicode MS" pitchFamily="34" charset="-128"/>
                <a:ea typeface="Arial Unicode MS" pitchFamily="34" charset="-128"/>
                <a:cs typeface="Arial Unicode MS" pitchFamily="34" charset="-128"/>
              </a:rPr>
              <a:t>Gosen</a:t>
            </a:r>
            <a:r>
              <a:rPr lang="fr-FR" sz="4000" b="1" dirty="0" smtClean="0">
                <a:latin typeface="Arial Unicode MS" pitchFamily="34" charset="-128"/>
                <a:ea typeface="Arial Unicode MS" pitchFamily="34" charset="-128"/>
                <a:cs typeface="Arial Unicode MS" pitchFamily="34" charset="-128"/>
              </a:rPr>
              <a:t> comme lieu d’habitation pour sa famille.</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C0AFC"/>
                </a:solidFill>
                <a:latin typeface="Arial Unicode MS" pitchFamily="34" charset="-128"/>
                <a:ea typeface="Arial Unicode MS" pitchFamily="34" charset="-128"/>
                <a:cs typeface="Arial Unicode MS" pitchFamily="34" charset="-128"/>
              </a:rPr>
              <a:t>2- Qu’a fait Joseph en voyant son père pour la première fois en Egypte ?</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3- Qu’a dit Jacob en voyant le visage de Joseph en Egypte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C0AFC"/>
                </a:solidFill>
                <a:latin typeface="Arial Unicode MS" pitchFamily="34" charset="-128"/>
                <a:ea typeface="Arial Unicode MS" pitchFamily="34" charset="-128"/>
                <a:cs typeface="Arial Unicode MS" pitchFamily="34" charset="-128"/>
              </a:rPr>
              <a:t>4- Pourquoi Léa n’était pas présente avec le reste de la famille de Jacob qui descendait en Egypte.?</a:t>
            </a:r>
            <a:endParaRPr lang="en-US" sz="4000" b="1"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buNone/>
            </a:pPr>
            <a:r>
              <a:rPr lang="fr-FR" sz="4000" b="1" dirty="0" smtClean="0">
                <a:latin typeface="Arial Unicode MS" pitchFamily="34" charset="-128"/>
                <a:ea typeface="Arial Unicode MS" pitchFamily="34" charset="-128"/>
                <a:cs typeface="Arial Unicode MS" pitchFamily="34" charset="-128"/>
              </a:rPr>
              <a:t>5- Quel était le nombre des fils et des filles qui accompagnaient Jacob pour descendre en Egypte ?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C0AFC"/>
                </a:solidFill>
                <a:latin typeface="Arial Unicode MS" pitchFamily="34" charset="-128"/>
                <a:ea typeface="Arial Unicode MS" pitchFamily="34" charset="-128"/>
                <a:cs typeface="Arial Unicode MS" pitchFamily="34" charset="-128"/>
              </a:rPr>
              <a:t>6- Quels furent les noms des fils de Joseph </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latin typeface="Arial Unicode MS" pitchFamily="34" charset="-128"/>
                <a:ea typeface="Arial Unicode MS" pitchFamily="34" charset="-128"/>
                <a:cs typeface="Arial Unicode MS" pitchFamily="34" charset="-128"/>
              </a:rPr>
              <a:t>7- Quelle question Pharaon demandait aux fils de Jacob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leur venu d’Egypte ?</a:t>
            </a:r>
            <a:endParaRPr lang="en-US" sz="4000" b="1" dirty="0" smtClean="0">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C0AFC"/>
                </a:solidFill>
                <a:latin typeface="Arial Unicode MS" pitchFamily="34" charset="-128"/>
                <a:ea typeface="Arial Unicode MS" pitchFamily="34" charset="-128"/>
                <a:cs typeface="Arial Unicode MS" pitchFamily="34" charset="-128"/>
              </a:rPr>
              <a:t>8- Quelle furent les promesses de Dieu </a:t>
            </a:r>
            <a:r>
              <a:rPr lang="fr-FR" sz="4000" b="1" dirty="0" smtClean="0">
                <a:solidFill>
                  <a:srgbClr val="FC0AFC"/>
                </a:solidFill>
                <a:latin typeface="Arial Unicode MS" pitchFamily="34" charset="-128"/>
                <a:ea typeface="Arial Unicode MS" pitchFamily="34" charset="-128"/>
                <a:cs typeface="Arial Unicode MS" pitchFamily="34" charset="-128"/>
              </a:rPr>
              <a:t>à </a:t>
            </a:r>
            <a:r>
              <a:rPr lang="fr-FR" sz="4000" b="1" dirty="0" smtClean="0">
                <a:solidFill>
                  <a:srgbClr val="FC0AFC"/>
                </a:solidFill>
                <a:latin typeface="Arial Unicode MS" pitchFamily="34" charset="-128"/>
                <a:ea typeface="Arial Unicode MS" pitchFamily="34" charset="-128"/>
                <a:cs typeface="Arial Unicode MS" pitchFamily="34" charset="-128"/>
              </a:rPr>
              <a:t>Jacob concernant son </a:t>
            </a:r>
            <a:r>
              <a:rPr lang="fr-FR" sz="4000" b="1" dirty="0" smtClean="0">
                <a:solidFill>
                  <a:srgbClr val="FC0AFC"/>
                </a:solidFill>
                <a:latin typeface="Arial Unicode MS" pitchFamily="34" charset="-128"/>
                <a:ea typeface="Arial Unicode MS" pitchFamily="34" charset="-128"/>
                <a:cs typeface="Arial Unicode MS" pitchFamily="34" charset="-128"/>
              </a:rPr>
              <a:t>séjour </a:t>
            </a:r>
            <a:r>
              <a:rPr lang="fr-FR" sz="4000" b="1" dirty="0" smtClean="0">
                <a:solidFill>
                  <a:srgbClr val="FC0AFC"/>
                </a:solidFill>
                <a:latin typeface="Arial Unicode MS" pitchFamily="34" charset="-128"/>
                <a:ea typeface="Arial Unicode MS" pitchFamily="34" charset="-128"/>
                <a:cs typeface="Arial Unicode MS" pitchFamily="34" charset="-128"/>
              </a:rPr>
              <a:t>en Egypte ?</a:t>
            </a:r>
            <a:endParaRPr lang="en-US" sz="4000" b="1" dirty="0" smtClean="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5400" b="1" dirty="0" smtClean="0">
                <a:latin typeface="Arial Unicode MS" pitchFamily="34" charset="-128"/>
                <a:ea typeface="Arial Unicode MS" pitchFamily="34" charset="-128"/>
                <a:cs typeface="Arial Unicode MS" pitchFamily="34" charset="-128"/>
              </a:rPr>
              <a:t>9- Quelle a été la réaction de Ruben lorsque Joseph avait voulu garder Benjamin en Egypte ?</a:t>
            </a:r>
            <a:endParaRPr lang="en-US" sz="5400" b="1" dirty="0" smtClean="0">
              <a:latin typeface="Arial Unicode MS" pitchFamily="34" charset="-128"/>
              <a:ea typeface="Arial Unicode MS" pitchFamily="34" charset="-128"/>
              <a:cs typeface="Arial Unicode MS" pitchFamily="34" charset="-128"/>
            </a:endParaRPr>
          </a:p>
          <a:p>
            <a:pPr lvl="0" algn="just">
              <a:buNone/>
            </a:pPr>
            <a:r>
              <a:rPr lang="fr-FR" sz="5400" b="1" dirty="0" smtClean="0">
                <a:solidFill>
                  <a:srgbClr val="FC0AFC"/>
                </a:solidFill>
                <a:latin typeface="Arial Unicode MS" pitchFamily="34" charset="-128"/>
                <a:ea typeface="Arial Unicode MS" pitchFamily="34" charset="-128"/>
                <a:cs typeface="Arial Unicode MS" pitchFamily="34" charset="-128"/>
              </a:rPr>
              <a:t>10- Quelle dernière action que  fit Joseph avant de se révéler </a:t>
            </a:r>
            <a:r>
              <a:rPr lang="fr-FR" sz="5400" b="1" dirty="0" smtClean="0">
                <a:solidFill>
                  <a:srgbClr val="FC0AFC"/>
                </a:solidFill>
                <a:latin typeface="Arial Unicode MS" pitchFamily="34" charset="-128"/>
                <a:ea typeface="Arial Unicode MS" pitchFamily="34" charset="-128"/>
                <a:cs typeface="Arial Unicode MS" pitchFamily="34" charset="-128"/>
              </a:rPr>
              <a:t>à </a:t>
            </a:r>
            <a:r>
              <a:rPr lang="fr-FR" sz="5400" b="1" dirty="0" smtClean="0">
                <a:solidFill>
                  <a:srgbClr val="FC0AFC"/>
                </a:solidFill>
                <a:latin typeface="Arial Unicode MS" pitchFamily="34" charset="-128"/>
                <a:ea typeface="Arial Unicode MS" pitchFamily="34" charset="-128"/>
                <a:cs typeface="Arial Unicode MS" pitchFamily="34" charset="-128"/>
              </a:rPr>
              <a:t>ses frères ?</a:t>
            </a:r>
            <a:endParaRPr lang="en-US" sz="5400" b="1" dirty="0">
              <a:solidFill>
                <a:srgbClr val="FC0AF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5821363"/>
          </a:xfrm>
          <a:solidFill>
            <a:srgbClr val="460000"/>
          </a:solidFill>
        </p:spPr>
        <p:txBody>
          <a:bodyPr>
            <a:normAutofit/>
          </a:bodyPr>
          <a:lstStyle/>
          <a:p>
            <a:pPr marL="55563" indent="-55563" algn="ctr">
              <a:buNone/>
            </a:pPr>
            <a:r>
              <a:rPr lang="fr-FR" sz="4400" b="1" dirty="0" smtClean="0">
                <a:solidFill>
                  <a:srgbClr val="FF0000"/>
                </a:solidFill>
              </a:rPr>
              <a:t>Matière du jour</a:t>
            </a:r>
            <a:endParaRPr lang="en-US" sz="4400" b="1" dirty="0" smtClean="0">
              <a:solidFill>
                <a:srgbClr val="C00000"/>
              </a:solidFill>
            </a:endParaRPr>
          </a:p>
          <a:p>
            <a:r>
              <a:rPr lang="fr-FR" sz="4800" b="1" dirty="0" smtClean="0">
                <a:solidFill>
                  <a:srgbClr val="FFFF00"/>
                </a:solidFill>
                <a:latin typeface="Copperplate Gothic Light" pitchFamily="34" charset="0"/>
              </a:rPr>
              <a:t>ETUDE BIBLIQUE 37ÈME SESSION </a:t>
            </a:r>
            <a:endParaRPr lang="en-US" sz="4800" b="1" dirty="0" smtClean="0">
              <a:solidFill>
                <a:srgbClr val="FFFF00"/>
              </a:solidFill>
              <a:latin typeface="Copperplate Gothic Light" pitchFamily="34" charset="0"/>
            </a:endParaRPr>
          </a:p>
          <a:p>
            <a:pPr algn="ctr">
              <a:buNone/>
            </a:pPr>
            <a:r>
              <a:rPr lang="en-US" sz="5400" b="1" dirty="0" smtClean="0">
                <a:solidFill>
                  <a:schemeClr val="bg1"/>
                </a:solidFill>
              </a:rPr>
              <a:t>LES DERNIERS JOURS DE LA VIE DE JACOB</a:t>
            </a:r>
          </a:p>
          <a:p>
            <a:pPr algn="ctr">
              <a:buNone/>
            </a:pPr>
            <a:r>
              <a:rPr lang="en-US" sz="5400" b="1" dirty="0" smtClean="0">
                <a:solidFill>
                  <a:schemeClr val="bg1"/>
                </a:solidFill>
              </a:rPr>
              <a:t>THE LAST DAYS OF JACOB’S LIFE</a:t>
            </a:r>
            <a:endParaRPr lang="en-US" sz="5400" b="1" dirty="0" smtClean="0">
              <a:solidFill>
                <a:schemeClr val="accent6">
                  <a:lumMod val="60000"/>
                  <a:lumOff val="4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lnSpcReduction="10000"/>
          </a:bodyPr>
          <a:lstStyle/>
          <a:p>
            <a:pPr lvl="1" algn="ctr">
              <a:buNone/>
            </a:pPr>
            <a:r>
              <a:rPr lang="fr-FR" sz="4400" b="1" dirty="0" smtClean="0">
                <a:solidFill>
                  <a:srgbClr val="0033CC"/>
                </a:solidFill>
                <a:latin typeface="Arial Unicode MS" pitchFamily="34" charset="-128"/>
                <a:ea typeface="Arial Unicode MS" pitchFamily="34" charset="-128"/>
                <a:cs typeface="Arial Unicode MS" pitchFamily="34" charset="-128"/>
              </a:rPr>
              <a:t>INTRODUCTION</a:t>
            </a:r>
          </a:p>
          <a:p>
            <a:pPr lvl="0" algn="just"/>
            <a:r>
              <a:rPr lang="fr-FR" sz="4400" b="1" dirty="0" smtClean="0">
                <a:latin typeface="Arial Unicode MS" pitchFamily="34" charset="-128"/>
                <a:ea typeface="Arial Unicode MS" pitchFamily="34" charset="-128"/>
                <a:cs typeface="Arial Unicode MS" pitchFamily="34" charset="-128"/>
              </a:rPr>
              <a:t>Le livre de la Genèse se termine avec la mort de Jacob suivit de la mort de Joseph.</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Jacob </a:t>
            </a:r>
            <a:r>
              <a:rPr lang="fr-FR" sz="4400" b="1" dirty="0" smtClean="0">
                <a:solidFill>
                  <a:srgbClr val="0033CC"/>
                </a:solidFill>
                <a:latin typeface="Arial Unicode MS" pitchFamily="34" charset="-128"/>
                <a:ea typeface="Arial Unicode MS" pitchFamily="34" charset="-128"/>
                <a:cs typeface="Arial Unicode MS" pitchFamily="34" charset="-128"/>
              </a:rPr>
              <a:t>avait touché </a:t>
            </a:r>
            <a:r>
              <a:rPr lang="fr-FR" sz="4400" b="1" dirty="0" smtClean="0">
                <a:solidFill>
                  <a:srgbClr val="0033CC"/>
                </a:solidFill>
                <a:latin typeface="Arial Unicode MS" pitchFamily="34" charset="-128"/>
                <a:ea typeface="Arial Unicode MS" pitchFamily="34" charset="-128"/>
                <a:cs typeface="Arial Unicode MS" pitchFamily="34" charset="-128"/>
              </a:rPr>
              <a:t>le seuil de son pèlerinage terrestre rassasié de jours.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bible nous dit qu’il y eut une heureuse vieillesse accompagnée de beaucoup de </a:t>
            </a:r>
            <a:r>
              <a:rPr lang="fr-FR" sz="4400" b="1" dirty="0" smtClean="0">
                <a:latin typeface="Arial Unicode MS" pitchFamily="34" charset="-128"/>
                <a:ea typeface="Arial Unicode MS" pitchFamily="34" charset="-128"/>
                <a:cs typeface="Arial Unicode MS" pitchFamily="34" charset="-128"/>
              </a:rPr>
              <a:t>richesses.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Jacob était âgé de 130 ans </a:t>
            </a:r>
            <a:r>
              <a:rPr lang="fr-FR" sz="4400" b="1" dirty="0" smtClean="0">
                <a:latin typeface="Arial Unicode MS" pitchFamily="34" charset="-128"/>
                <a:ea typeface="Arial Unicode MS" pitchFamily="34" charset="-128"/>
                <a:cs typeface="Arial Unicode MS" pitchFamily="34" charset="-128"/>
              </a:rPr>
              <a:t>à </a:t>
            </a:r>
            <a:r>
              <a:rPr lang="fr-FR" sz="4400" b="1" dirty="0" smtClean="0">
                <a:latin typeface="Arial Unicode MS" pitchFamily="34" charset="-128"/>
                <a:ea typeface="Arial Unicode MS" pitchFamily="34" charset="-128"/>
                <a:cs typeface="Arial Unicode MS" pitchFamily="34" charset="-128"/>
              </a:rPr>
              <a:t>sa venue en Egypte, Jacob vécut 17 ans en Egypte.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A l’âge de 147 ans, Dieu a mit fin à la vie de Jacob.</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Jacob savait que sa mort s’approchait et </a:t>
            </a:r>
            <a:r>
              <a:rPr lang="fr-FR" sz="4400" b="1" dirty="0" smtClean="0">
                <a:latin typeface="Arial Unicode MS" pitchFamily="34" charset="-128"/>
                <a:ea typeface="Arial Unicode MS" pitchFamily="34" charset="-128"/>
                <a:cs typeface="Arial Unicode MS" pitchFamily="34" charset="-128"/>
              </a:rPr>
              <a:t>en fit </a:t>
            </a:r>
            <a:r>
              <a:rPr lang="fr-FR" sz="4400" b="1" dirty="0" smtClean="0">
                <a:latin typeface="Arial Unicode MS" pitchFamily="34" charset="-128"/>
                <a:ea typeface="Arial Unicode MS" pitchFamily="34" charset="-128"/>
                <a:cs typeface="Arial Unicode MS" pitchFamily="34" charset="-128"/>
              </a:rPr>
              <a:t>les préparations nécessaires.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Aujourd’hui nous allons analyser les événements qui se déroulaient au cours des  derniers jours de la vie de Jacob.</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Jacob alla se revêtir de son manteau de prophète pour prononcer la destinée de chacun de ses enfants.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Nous allons voir Jacob s’assurer </a:t>
            </a:r>
            <a:r>
              <a:rPr lang="fr-FR" sz="4400" b="1" dirty="0" smtClean="0">
                <a:latin typeface="Arial Unicode MS" pitchFamily="34" charset="-128"/>
                <a:ea typeface="Arial Unicode MS" pitchFamily="34" charset="-128"/>
                <a:cs typeface="Arial Unicode MS" pitchFamily="34" charset="-128"/>
              </a:rPr>
              <a:t>sur le destin de sa dépouille après sa mort.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ctr"/>
            <a:r>
              <a:rPr lang="fr-FR" sz="4400" b="1" u="sng" dirty="0" smtClean="0">
                <a:solidFill>
                  <a:srgbClr val="C00000"/>
                </a:solidFill>
                <a:latin typeface="Arial Unicode MS" pitchFamily="34" charset="-128"/>
                <a:ea typeface="Arial Unicode MS" pitchFamily="34" charset="-128"/>
                <a:cs typeface="Arial Unicode MS" pitchFamily="34" charset="-128"/>
              </a:rPr>
              <a:t>LES VŒUX DE JACOB CONCERNANT SA DEPOUILLE APRES SA MORT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Ge 47:27-31 ¶ Israël habita dans le pays d'Égypte, dans le pays de </a:t>
            </a:r>
            <a:r>
              <a:rPr lang="fr-FR" sz="4400" b="1" dirty="0" err="1" smtClean="0">
                <a:latin typeface="Arial Unicode MS" pitchFamily="34" charset="-128"/>
                <a:ea typeface="Arial Unicode MS" pitchFamily="34" charset="-128"/>
                <a:cs typeface="Arial Unicode MS" pitchFamily="34" charset="-128"/>
              </a:rPr>
              <a:t>Gosen</a:t>
            </a:r>
            <a:r>
              <a:rPr lang="fr-FR" sz="4400" b="1" dirty="0" smtClean="0">
                <a:latin typeface="Arial Unicode MS" pitchFamily="34" charset="-128"/>
                <a:ea typeface="Arial Unicode MS" pitchFamily="34" charset="-128"/>
                <a:cs typeface="Arial Unicode MS" pitchFamily="34" charset="-128"/>
              </a:rPr>
              <a:t>. Ils eurent des possessions, ils furent féconds et multiplièrent beaucoup.</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28 Jacob vécut dix-sept ans dans le pays d'Égypte; et les jours des années de la vie de Jacob furent de cent quarante-sept ans.</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29 Lorsqu'Israël approcha du moment de sa mort, il appela son fils Joseph, et lui dit: Si j'ai trouvé grâce à tes yeux, mets, je te prie, ta main sous ma cuisse, et use envers moi de bonté et de fidélité: ne m'enterre pas en Égypte!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30 Quand je serai couché avec mes pères, tu me transporteras hors de l'Égypte, et tu m'enterreras dans leur sépulcre. Joseph répondit: Je ferai selon ta parole.</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31 Jacob dit: Jure-le-moi. Et Joseph le lui jura. Puis Israël se prosterna sur le chevet de son lit. La dépouille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La terre de Canaan avait une importance primordiale pour les enfants d’Israël.</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C’était la terre promise à Abraham et </a:t>
            </a:r>
            <a:r>
              <a:rPr lang="fr-FR" sz="4400" b="1" dirty="0" smtClean="0">
                <a:latin typeface="Arial Unicode MS" pitchFamily="34" charset="-128"/>
                <a:ea typeface="Arial Unicode MS" pitchFamily="34" charset="-128"/>
                <a:cs typeface="Arial Unicode MS" pitchFamily="34" charset="-128"/>
              </a:rPr>
              <a:t>à </a:t>
            </a:r>
            <a:r>
              <a:rPr lang="fr-FR" sz="4400" b="1" dirty="0" smtClean="0">
                <a:latin typeface="Arial Unicode MS" pitchFamily="34" charset="-128"/>
                <a:ea typeface="Arial Unicode MS" pitchFamily="34" charset="-128"/>
                <a:cs typeface="Arial Unicode MS" pitchFamily="34" charset="-128"/>
              </a:rPr>
              <a:t>ses descendants.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Abraham était un nomade et un étranger pendant toute sa vie.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Ce n’était qu’après la mort de Sara qu’il </a:t>
            </a:r>
            <a:r>
              <a:rPr lang="fr-FR" sz="4400" b="1" dirty="0" smtClean="0">
                <a:solidFill>
                  <a:srgbClr val="C00000"/>
                </a:solidFill>
                <a:latin typeface="Arial Unicode MS" pitchFamily="34" charset="-128"/>
                <a:ea typeface="Arial Unicode MS" pitchFamily="34" charset="-128"/>
                <a:cs typeface="Arial Unicode MS" pitchFamily="34" charset="-128"/>
              </a:rPr>
              <a:t>acquerrait </a:t>
            </a:r>
            <a:r>
              <a:rPr lang="fr-FR" sz="4400" b="1" dirty="0" smtClean="0">
                <a:solidFill>
                  <a:srgbClr val="C00000"/>
                </a:solidFill>
                <a:latin typeface="Arial Unicode MS" pitchFamily="34" charset="-128"/>
                <a:ea typeface="Arial Unicode MS" pitchFamily="34" charset="-128"/>
                <a:cs typeface="Arial Unicode MS" pitchFamily="34" charset="-128"/>
              </a:rPr>
              <a:t>une portion de terre d’entre les mains des fils de   </a:t>
            </a:r>
            <a:r>
              <a:rPr lang="fr-FR" sz="4400" b="1" dirty="0" err="1" smtClean="0">
                <a:solidFill>
                  <a:srgbClr val="C00000"/>
                </a:solidFill>
                <a:latin typeface="Arial Unicode MS" pitchFamily="34" charset="-128"/>
                <a:ea typeface="Arial Unicode MS" pitchFamily="34" charset="-128"/>
                <a:cs typeface="Arial Unicode MS" pitchFamily="34" charset="-128"/>
              </a:rPr>
              <a:t>Heth</a:t>
            </a:r>
            <a:r>
              <a:rPr lang="fr-FR" sz="4400" b="1" dirty="0" smtClean="0">
                <a:solidFill>
                  <a:srgbClr val="C00000"/>
                </a:solidFill>
                <a:latin typeface="Arial Unicode MS" pitchFamily="34" charset="-128"/>
                <a:ea typeface="Arial Unicode MS" pitchFamily="34" charset="-128"/>
                <a:cs typeface="Arial Unicode MS" pitchFamily="34" charset="-128"/>
              </a:rPr>
              <a:t> pour servir de sépulture pour sa femme et tous ses descendants après lui.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Cette portion de terre restait la seule possession </a:t>
            </a:r>
            <a:r>
              <a:rPr lang="fr-FR" sz="4400" b="1" dirty="0" smtClean="0">
                <a:latin typeface="Arial Unicode MS" pitchFamily="34" charset="-128"/>
                <a:ea typeface="Arial Unicode MS" pitchFamily="34" charset="-128"/>
                <a:cs typeface="Arial Unicode MS" pitchFamily="34" charset="-128"/>
              </a:rPr>
              <a:t>de terre qu’Abraham avait laissée </a:t>
            </a:r>
            <a:r>
              <a:rPr lang="fr-FR" sz="4400" b="1" dirty="0" smtClean="0">
                <a:latin typeface="Arial Unicode MS" pitchFamily="34" charset="-128"/>
                <a:ea typeface="Arial Unicode MS" pitchFamily="34" charset="-128"/>
                <a:cs typeface="Arial Unicode MS" pitchFamily="34" charset="-128"/>
              </a:rPr>
              <a:t>à s</a:t>
            </a:r>
            <a:r>
              <a:rPr lang="fr-FR" sz="4400" b="1" dirty="0" smtClean="0">
                <a:latin typeface="Arial Unicode MS" pitchFamily="34" charset="-128"/>
                <a:ea typeface="Arial Unicode MS" pitchFamily="34" charset="-128"/>
                <a:cs typeface="Arial Unicode MS" pitchFamily="34" charset="-128"/>
              </a:rPr>
              <a:t>es </a:t>
            </a:r>
            <a:r>
              <a:rPr lang="fr-FR" sz="4400" b="1" dirty="0" smtClean="0">
                <a:latin typeface="Arial Unicode MS" pitchFamily="34" charset="-128"/>
                <a:ea typeface="Arial Unicode MS" pitchFamily="34" charset="-128"/>
                <a:cs typeface="Arial Unicode MS" pitchFamily="34" charset="-128"/>
              </a:rPr>
              <a:t>enfants </a:t>
            </a:r>
            <a:r>
              <a:rPr lang="fr-FR" sz="4400" b="1" dirty="0" smtClean="0">
                <a:latin typeface="Arial Unicode MS" pitchFamily="34" charset="-128"/>
                <a:ea typeface="Arial Unicode MS" pitchFamily="34" charset="-128"/>
                <a:cs typeface="Arial Unicode MS" pitchFamily="34" charset="-128"/>
              </a:rPr>
              <a:t>en Canaan.</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lnSpcReduction="10000"/>
          </a:bodyPr>
          <a:lstStyle/>
          <a:p>
            <a:pPr algn="ctr">
              <a:buNone/>
            </a:pPr>
            <a:r>
              <a:rPr lang="fr-FR" sz="4000" b="1" dirty="0" smtClean="0">
                <a:solidFill>
                  <a:srgbClr val="FFFF00"/>
                </a:solidFill>
                <a:latin typeface="Copperplate Gothic Light" pitchFamily="34" charset="0"/>
                <a:ea typeface="Arial Unicode MS" pitchFamily="34" charset="-128"/>
                <a:cs typeface="Arial Unicode MS" pitchFamily="34" charset="-128"/>
              </a:rPr>
              <a:t>Négociation d’Abraham pour l’achat du lieu de sépulture de sa femme.</a:t>
            </a:r>
            <a:endParaRPr lang="en-US" sz="4000" b="1" dirty="0" smtClean="0">
              <a:solidFill>
                <a:srgbClr val="FFFF00"/>
              </a:solidFill>
              <a:latin typeface="Copperplate Gothic Light" pitchFamily="34" charset="0"/>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Ge 23:7-20 Abraham se leva, et se prosterna devant le peuple du pays, devant les fils de </a:t>
            </a:r>
            <a:r>
              <a:rPr lang="fr-FR" sz="4000" b="1" dirty="0" err="1" smtClean="0">
                <a:solidFill>
                  <a:schemeClr val="bg1"/>
                </a:solidFill>
                <a:latin typeface="Arial Unicode MS" pitchFamily="34" charset="-128"/>
                <a:ea typeface="Arial Unicode MS" pitchFamily="34" charset="-128"/>
                <a:cs typeface="Arial Unicode MS" pitchFamily="34" charset="-128"/>
              </a:rPr>
              <a:t>Heth</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8 Et il leur parla ainsi: Si vous permettez que j'enterre mon mort et que je l'ôte de devant mes yeux, écoutez-moi, et priez pour moi </a:t>
            </a:r>
            <a:r>
              <a:rPr lang="fr-FR" sz="4000" b="1" dirty="0" err="1" smtClean="0">
                <a:solidFill>
                  <a:srgbClr val="FFFF00"/>
                </a:solidFill>
                <a:latin typeface="Arial Unicode MS" pitchFamily="34" charset="-128"/>
                <a:ea typeface="Arial Unicode MS" pitchFamily="34" charset="-128"/>
                <a:cs typeface="Arial Unicode MS" pitchFamily="34" charset="-128"/>
              </a:rPr>
              <a:t>Éphron</a:t>
            </a:r>
            <a:r>
              <a:rPr lang="fr-FR" sz="4000" b="1" dirty="0" smtClean="0">
                <a:solidFill>
                  <a:srgbClr val="FFFF00"/>
                </a:solidFill>
                <a:latin typeface="Arial Unicode MS" pitchFamily="34" charset="-128"/>
                <a:ea typeface="Arial Unicode MS" pitchFamily="34" charset="-128"/>
                <a:cs typeface="Arial Unicode MS" pitchFamily="34" charset="-128"/>
              </a:rPr>
              <a:t>, fils de </a:t>
            </a:r>
            <a:r>
              <a:rPr lang="fr-FR" sz="4000" b="1" dirty="0" err="1" smtClean="0">
                <a:solidFill>
                  <a:srgbClr val="FFFF00"/>
                </a:solidFill>
                <a:latin typeface="Arial Unicode MS" pitchFamily="34" charset="-128"/>
                <a:ea typeface="Arial Unicode MS" pitchFamily="34" charset="-128"/>
                <a:cs typeface="Arial Unicode MS" pitchFamily="34" charset="-128"/>
              </a:rPr>
              <a:t>Tsochar</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lnSpcReduction="10000"/>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9 de me céder la caverne de </a:t>
            </a:r>
            <a:r>
              <a:rPr lang="fr-FR" sz="4000" b="1" dirty="0" err="1" smtClean="0">
                <a:solidFill>
                  <a:schemeClr val="bg1"/>
                </a:solidFill>
                <a:latin typeface="Arial Unicode MS" pitchFamily="34" charset="-128"/>
                <a:ea typeface="Arial Unicode MS" pitchFamily="34" charset="-128"/>
                <a:cs typeface="Arial Unicode MS" pitchFamily="34" charset="-128"/>
              </a:rPr>
              <a:t>Macpéla</a:t>
            </a:r>
            <a:r>
              <a:rPr lang="fr-FR" sz="4000" b="1" dirty="0" smtClean="0">
                <a:solidFill>
                  <a:schemeClr val="bg1"/>
                </a:solidFill>
                <a:latin typeface="Arial Unicode MS" pitchFamily="34" charset="-128"/>
                <a:ea typeface="Arial Unicode MS" pitchFamily="34" charset="-128"/>
                <a:cs typeface="Arial Unicode MS" pitchFamily="34" charset="-128"/>
              </a:rPr>
              <a:t>, qui lui appartient, à l'extrémité de son champ, de me la céder contre sa valeur en argent, afin qu'elle me serve de possession sépulcrale au milieu de vous.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10 </a:t>
            </a:r>
            <a:r>
              <a:rPr lang="fr-FR" sz="4000" b="1" dirty="0" err="1" smtClean="0">
                <a:solidFill>
                  <a:srgbClr val="FFFF00"/>
                </a:solidFill>
                <a:latin typeface="Arial Unicode MS" pitchFamily="34" charset="-128"/>
                <a:ea typeface="Arial Unicode MS" pitchFamily="34" charset="-128"/>
                <a:cs typeface="Arial Unicode MS" pitchFamily="34" charset="-128"/>
              </a:rPr>
              <a:t>Éphron</a:t>
            </a:r>
            <a:r>
              <a:rPr lang="fr-FR" sz="4000" b="1" dirty="0" smtClean="0">
                <a:solidFill>
                  <a:srgbClr val="FFFF00"/>
                </a:solidFill>
                <a:latin typeface="Arial Unicode MS" pitchFamily="34" charset="-128"/>
                <a:ea typeface="Arial Unicode MS" pitchFamily="34" charset="-128"/>
                <a:cs typeface="Arial Unicode MS" pitchFamily="34" charset="-128"/>
              </a:rPr>
              <a:t> était assis parmi les fils de </a:t>
            </a:r>
            <a:r>
              <a:rPr lang="fr-FR" sz="4000" b="1" dirty="0" err="1" smtClean="0">
                <a:solidFill>
                  <a:srgbClr val="FFFF00"/>
                </a:solidFill>
                <a:latin typeface="Arial Unicode MS" pitchFamily="34" charset="-128"/>
                <a:ea typeface="Arial Unicode MS" pitchFamily="34" charset="-128"/>
                <a:cs typeface="Arial Unicode MS" pitchFamily="34" charset="-128"/>
              </a:rPr>
              <a:t>Heth</a:t>
            </a:r>
            <a:r>
              <a:rPr lang="fr-FR" sz="4000" b="1" dirty="0" smtClean="0">
                <a:solidFill>
                  <a:srgbClr val="FFFF00"/>
                </a:solidFill>
                <a:latin typeface="Arial Unicode MS" pitchFamily="34" charset="-128"/>
                <a:ea typeface="Arial Unicode MS" pitchFamily="34" charset="-128"/>
                <a:cs typeface="Arial Unicode MS" pitchFamily="34" charset="-128"/>
              </a:rPr>
              <a:t>. Et </a:t>
            </a:r>
            <a:r>
              <a:rPr lang="fr-FR" sz="4000" b="1" dirty="0" err="1" smtClean="0">
                <a:solidFill>
                  <a:srgbClr val="FFFF00"/>
                </a:solidFill>
                <a:latin typeface="Arial Unicode MS" pitchFamily="34" charset="-128"/>
                <a:ea typeface="Arial Unicode MS" pitchFamily="34" charset="-128"/>
                <a:cs typeface="Arial Unicode MS" pitchFamily="34" charset="-128"/>
              </a:rPr>
              <a:t>Éphron</a:t>
            </a:r>
            <a:r>
              <a:rPr lang="fr-FR" sz="4000" b="1" dirty="0" smtClean="0">
                <a:solidFill>
                  <a:srgbClr val="FFFF00"/>
                </a:solidFill>
                <a:latin typeface="Arial Unicode MS" pitchFamily="34" charset="-128"/>
                <a:ea typeface="Arial Unicode MS" pitchFamily="34" charset="-128"/>
                <a:cs typeface="Arial Unicode MS" pitchFamily="34" charset="-128"/>
              </a:rPr>
              <a:t>, le </a:t>
            </a:r>
            <a:r>
              <a:rPr lang="fr-FR" sz="4000" b="1" dirty="0" err="1" smtClean="0">
                <a:solidFill>
                  <a:srgbClr val="FFFF00"/>
                </a:solidFill>
                <a:latin typeface="Arial Unicode MS" pitchFamily="34" charset="-128"/>
                <a:ea typeface="Arial Unicode MS" pitchFamily="34" charset="-128"/>
                <a:cs typeface="Arial Unicode MS" pitchFamily="34" charset="-128"/>
              </a:rPr>
              <a:t>Héthien</a:t>
            </a:r>
            <a:r>
              <a:rPr lang="fr-FR" sz="4000" b="1" dirty="0" smtClean="0">
                <a:solidFill>
                  <a:srgbClr val="FFFF00"/>
                </a:solidFill>
                <a:latin typeface="Arial Unicode MS" pitchFamily="34" charset="-128"/>
                <a:ea typeface="Arial Unicode MS" pitchFamily="34" charset="-128"/>
                <a:cs typeface="Arial Unicode MS" pitchFamily="34" charset="-128"/>
              </a:rPr>
              <a:t>, répondit à Abraham, en présence des fils de </a:t>
            </a:r>
            <a:r>
              <a:rPr lang="fr-FR" sz="4000" b="1" dirty="0" err="1" smtClean="0">
                <a:solidFill>
                  <a:srgbClr val="FFFF00"/>
                </a:solidFill>
                <a:latin typeface="Arial Unicode MS" pitchFamily="34" charset="-128"/>
                <a:ea typeface="Arial Unicode MS" pitchFamily="34" charset="-128"/>
                <a:cs typeface="Arial Unicode MS" pitchFamily="34" charset="-128"/>
              </a:rPr>
              <a:t>Heth</a:t>
            </a:r>
            <a:r>
              <a:rPr lang="fr-FR" sz="4000" b="1" dirty="0" smtClean="0">
                <a:solidFill>
                  <a:srgbClr val="FFFF00"/>
                </a:solidFill>
                <a:latin typeface="Arial Unicode MS" pitchFamily="34" charset="-128"/>
                <a:ea typeface="Arial Unicode MS" pitchFamily="34" charset="-128"/>
                <a:cs typeface="Arial Unicode MS" pitchFamily="34" charset="-128"/>
              </a:rPr>
              <a:t> et de tous ceux qui entraient par la porte de sa ville: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fontScale="92500" lnSpcReduction="10000"/>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11 Non, mon seigneur, écoute-moi! Je te donne le champ, et je te donne la caverne qui y est. Je te les donne, aux yeux des fils de mon peuple: enterre ton mort.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12 Abraham se prosterna devant le peuple du pays.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13 Et il parla ainsi à </a:t>
            </a:r>
            <a:r>
              <a:rPr lang="fr-FR" sz="4000" b="1" dirty="0" err="1" smtClean="0">
                <a:solidFill>
                  <a:schemeClr val="bg1"/>
                </a:solidFill>
                <a:latin typeface="Arial Unicode MS" pitchFamily="34" charset="-128"/>
                <a:ea typeface="Arial Unicode MS" pitchFamily="34" charset="-128"/>
                <a:cs typeface="Arial Unicode MS" pitchFamily="34" charset="-128"/>
              </a:rPr>
              <a:t>Éphron</a:t>
            </a:r>
            <a:r>
              <a:rPr lang="fr-FR" sz="4000" b="1" dirty="0" smtClean="0">
                <a:solidFill>
                  <a:schemeClr val="bg1"/>
                </a:solidFill>
                <a:latin typeface="Arial Unicode MS" pitchFamily="34" charset="-128"/>
                <a:ea typeface="Arial Unicode MS" pitchFamily="34" charset="-128"/>
                <a:cs typeface="Arial Unicode MS" pitchFamily="34" charset="-128"/>
              </a:rPr>
              <a:t>, en présence du peuple du pays: Écoute-moi, je te prie! Je donne le prix du champ: accepte-le de moi; et j'y enterrerai mon mort.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lnSpcReduction="10000"/>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14 Et </a:t>
            </a:r>
            <a:r>
              <a:rPr lang="fr-FR" sz="4000" b="1" dirty="0" err="1" smtClean="0">
                <a:solidFill>
                  <a:schemeClr val="bg1"/>
                </a:solidFill>
                <a:latin typeface="Arial Unicode MS" pitchFamily="34" charset="-128"/>
                <a:ea typeface="Arial Unicode MS" pitchFamily="34" charset="-128"/>
                <a:cs typeface="Arial Unicode MS" pitchFamily="34" charset="-128"/>
              </a:rPr>
              <a:t>Éphron</a:t>
            </a:r>
            <a:r>
              <a:rPr lang="fr-FR" sz="4000" b="1" dirty="0" smtClean="0">
                <a:solidFill>
                  <a:schemeClr val="bg1"/>
                </a:solidFill>
                <a:latin typeface="Arial Unicode MS" pitchFamily="34" charset="-128"/>
                <a:ea typeface="Arial Unicode MS" pitchFamily="34" charset="-128"/>
                <a:cs typeface="Arial Unicode MS" pitchFamily="34" charset="-128"/>
              </a:rPr>
              <a:t> répondit à Abraham, en lui disant: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15 Mon seigneur, écoute-moi! Une terre de quatre cents sicles d'argent, qu'est-ce que cela entre moi et toi? Enterre ton mort.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16 ¶ Abraham comprit </a:t>
            </a:r>
            <a:r>
              <a:rPr lang="fr-FR" sz="4000" b="1" dirty="0" err="1" smtClean="0">
                <a:solidFill>
                  <a:schemeClr val="bg1"/>
                </a:solidFill>
                <a:latin typeface="Arial Unicode MS" pitchFamily="34" charset="-128"/>
                <a:ea typeface="Arial Unicode MS" pitchFamily="34" charset="-128"/>
                <a:cs typeface="Arial Unicode MS" pitchFamily="34" charset="-128"/>
              </a:rPr>
              <a:t>Éphron</a:t>
            </a:r>
            <a:r>
              <a:rPr lang="fr-FR" sz="4000" b="1" dirty="0" smtClean="0">
                <a:solidFill>
                  <a:schemeClr val="bg1"/>
                </a:solidFill>
                <a:latin typeface="Arial Unicode MS" pitchFamily="34" charset="-128"/>
                <a:ea typeface="Arial Unicode MS" pitchFamily="34" charset="-128"/>
                <a:cs typeface="Arial Unicode MS" pitchFamily="34" charset="-128"/>
              </a:rPr>
              <a:t>; et Abraham pesa à </a:t>
            </a:r>
            <a:r>
              <a:rPr lang="fr-FR" sz="4000" b="1" dirty="0" err="1" smtClean="0">
                <a:solidFill>
                  <a:schemeClr val="bg1"/>
                </a:solidFill>
                <a:latin typeface="Arial Unicode MS" pitchFamily="34" charset="-128"/>
                <a:ea typeface="Arial Unicode MS" pitchFamily="34" charset="-128"/>
                <a:cs typeface="Arial Unicode MS" pitchFamily="34" charset="-128"/>
              </a:rPr>
              <a:t>Éphron</a:t>
            </a:r>
            <a:r>
              <a:rPr lang="fr-FR" sz="4000" b="1" dirty="0" smtClean="0">
                <a:solidFill>
                  <a:schemeClr val="bg1"/>
                </a:solidFill>
                <a:latin typeface="Arial Unicode MS" pitchFamily="34" charset="-128"/>
                <a:ea typeface="Arial Unicode MS" pitchFamily="34" charset="-128"/>
                <a:cs typeface="Arial Unicode MS" pitchFamily="34" charset="-128"/>
              </a:rPr>
              <a:t> l'argent qu'il avait dit, en présence des fils de </a:t>
            </a:r>
            <a:r>
              <a:rPr lang="fr-FR" sz="4000" b="1" dirty="0" err="1" smtClean="0">
                <a:solidFill>
                  <a:schemeClr val="bg1"/>
                </a:solidFill>
                <a:latin typeface="Arial Unicode MS" pitchFamily="34" charset="-128"/>
                <a:ea typeface="Arial Unicode MS" pitchFamily="34" charset="-128"/>
                <a:cs typeface="Arial Unicode MS" pitchFamily="34" charset="-128"/>
              </a:rPr>
              <a:t>Heth</a:t>
            </a:r>
            <a:r>
              <a:rPr lang="fr-FR" sz="4000" b="1" dirty="0" smtClean="0">
                <a:solidFill>
                  <a:schemeClr val="bg1"/>
                </a:solidFill>
                <a:latin typeface="Arial Unicode MS" pitchFamily="34" charset="-128"/>
                <a:ea typeface="Arial Unicode MS" pitchFamily="34" charset="-128"/>
                <a:cs typeface="Arial Unicode MS" pitchFamily="34" charset="-128"/>
              </a:rPr>
              <a:t>, quatre cents sicles d'argent ayant cours chez le marchand.</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17 Le champ d'</a:t>
            </a:r>
            <a:r>
              <a:rPr lang="fr-FR" sz="4000" b="1" dirty="0" err="1" smtClean="0">
                <a:solidFill>
                  <a:schemeClr val="bg1"/>
                </a:solidFill>
                <a:latin typeface="Arial Unicode MS" pitchFamily="34" charset="-128"/>
                <a:ea typeface="Arial Unicode MS" pitchFamily="34" charset="-128"/>
                <a:cs typeface="Arial Unicode MS" pitchFamily="34" charset="-128"/>
              </a:rPr>
              <a:t>Éphron</a:t>
            </a:r>
            <a:r>
              <a:rPr lang="fr-FR" sz="4000" b="1" dirty="0" smtClean="0">
                <a:solidFill>
                  <a:schemeClr val="bg1"/>
                </a:solidFill>
                <a:latin typeface="Arial Unicode MS" pitchFamily="34" charset="-128"/>
                <a:ea typeface="Arial Unicode MS" pitchFamily="34" charset="-128"/>
                <a:cs typeface="Arial Unicode MS" pitchFamily="34" charset="-128"/>
              </a:rPr>
              <a:t> à </a:t>
            </a:r>
            <a:r>
              <a:rPr lang="fr-FR" sz="4000" b="1" dirty="0" err="1" smtClean="0">
                <a:solidFill>
                  <a:schemeClr val="bg1"/>
                </a:solidFill>
                <a:latin typeface="Arial Unicode MS" pitchFamily="34" charset="-128"/>
                <a:ea typeface="Arial Unicode MS" pitchFamily="34" charset="-128"/>
                <a:cs typeface="Arial Unicode MS" pitchFamily="34" charset="-128"/>
              </a:rPr>
              <a:t>Macpéla</a:t>
            </a:r>
            <a:r>
              <a:rPr lang="fr-FR" sz="4000" b="1" dirty="0" smtClean="0">
                <a:solidFill>
                  <a:schemeClr val="bg1"/>
                </a:solidFill>
                <a:latin typeface="Arial Unicode MS" pitchFamily="34" charset="-128"/>
                <a:ea typeface="Arial Unicode MS" pitchFamily="34" charset="-128"/>
                <a:cs typeface="Arial Unicode MS" pitchFamily="34" charset="-128"/>
              </a:rPr>
              <a:t>, vis-à-vis de </a:t>
            </a:r>
            <a:r>
              <a:rPr lang="fr-FR" sz="4000" b="1" dirty="0" err="1" smtClean="0">
                <a:solidFill>
                  <a:schemeClr val="bg1"/>
                </a:solidFill>
                <a:latin typeface="Arial Unicode MS" pitchFamily="34" charset="-128"/>
                <a:ea typeface="Arial Unicode MS" pitchFamily="34" charset="-128"/>
                <a:cs typeface="Arial Unicode MS" pitchFamily="34" charset="-128"/>
              </a:rPr>
              <a:t>Mamré</a:t>
            </a:r>
            <a:r>
              <a:rPr lang="fr-FR" sz="4000" b="1" dirty="0" smtClean="0">
                <a:solidFill>
                  <a:schemeClr val="bg1"/>
                </a:solidFill>
                <a:latin typeface="Arial Unicode MS" pitchFamily="34" charset="-128"/>
                <a:ea typeface="Arial Unicode MS" pitchFamily="34" charset="-128"/>
                <a:cs typeface="Arial Unicode MS" pitchFamily="34" charset="-128"/>
              </a:rPr>
              <a:t>, le champ et la caverne qui y est, et tous les arbres qui sont dans le champ et dans toutes ses limites alentour,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18 devinrent ainsi la propriété d'Abraham, aux yeux des fils de </a:t>
            </a:r>
            <a:r>
              <a:rPr lang="fr-FR" sz="4000" b="1" dirty="0" err="1" smtClean="0">
                <a:solidFill>
                  <a:srgbClr val="FFFF00"/>
                </a:solidFill>
                <a:latin typeface="Arial Unicode MS" pitchFamily="34" charset="-128"/>
                <a:ea typeface="Arial Unicode MS" pitchFamily="34" charset="-128"/>
                <a:cs typeface="Arial Unicode MS" pitchFamily="34" charset="-128"/>
              </a:rPr>
              <a:t>Heth</a:t>
            </a:r>
            <a:r>
              <a:rPr lang="fr-FR" sz="4000" b="1" dirty="0" smtClean="0">
                <a:solidFill>
                  <a:srgbClr val="FFFF00"/>
                </a:solidFill>
                <a:latin typeface="Arial Unicode MS" pitchFamily="34" charset="-128"/>
                <a:ea typeface="Arial Unicode MS" pitchFamily="34" charset="-128"/>
                <a:cs typeface="Arial Unicode MS" pitchFamily="34" charset="-128"/>
              </a:rPr>
              <a:t> et de tous ceux qui entraient par la porte de sa ville.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19 Après cela, Abraham enterra Sara, sa femme, dans la caverne du champ de </a:t>
            </a:r>
            <a:r>
              <a:rPr lang="fr-FR" sz="4400" b="1" dirty="0" err="1" smtClean="0">
                <a:solidFill>
                  <a:schemeClr val="bg1"/>
                </a:solidFill>
                <a:latin typeface="Arial Unicode MS" pitchFamily="34" charset="-128"/>
                <a:ea typeface="Arial Unicode MS" pitchFamily="34" charset="-128"/>
                <a:cs typeface="Arial Unicode MS" pitchFamily="34" charset="-128"/>
              </a:rPr>
              <a:t>Macpéla</a:t>
            </a:r>
            <a:r>
              <a:rPr lang="fr-FR" sz="4400" b="1" dirty="0" smtClean="0">
                <a:solidFill>
                  <a:schemeClr val="bg1"/>
                </a:solidFill>
                <a:latin typeface="Arial Unicode MS" pitchFamily="34" charset="-128"/>
                <a:ea typeface="Arial Unicode MS" pitchFamily="34" charset="-128"/>
                <a:cs typeface="Arial Unicode MS" pitchFamily="34" charset="-128"/>
              </a:rPr>
              <a:t>, vis-à-vis de </a:t>
            </a:r>
            <a:r>
              <a:rPr lang="fr-FR" sz="4400" b="1" dirty="0" err="1" smtClean="0">
                <a:solidFill>
                  <a:schemeClr val="bg1"/>
                </a:solidFill>
                <a:latin typeface="Arial Unicode MS" pitchFamily="34" charset="-128"/>
                <a:ea typeface="Arial Unicode MS" pitchFamily="34" charset="-128"/>
                <a:cs typeface="Arial Unicode MS" pitchFamily="34" charset="-128"/>
              </a:rPr>
              <a:t>Mamré</a:t>
            </a:r>
            <a:r>
              <a:rPr lang="fr-FR" sz="4400" b="1" dirty="0" smtClean="0">
                <a:solidFill>
                  <a:schemeClr val="bg1"/>
                </a:solidFill>
                <a:latin typeface="Arial Unicode MS" pitchFamily="34" charset="-128"/>
                <a:ea typeface="Arial Unicode MS" pitchFamily="34" charset="-128"/>
                <a:cs typeface="Arial Unicode MS" pitchFamily="34" charset="-128"/>
              </a:rPr>
              <a:t>, qui est Hébron, dans le pays de Canaan.</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20 Le champ et la caverne qui y est demeurèrent à Abraham comme possession sépulcrale, acquise des fils de </a:t>
            </a:r>
            <a:r>
              <a:rPr lang="fr-FR" sz="4400" b="1" dirty="0" err="1" smtClean="0">
                <a:solidFill>
                  <a:srgbClr val="FFFF00"/>
                </a:solidFill>
                <a:latin typeface="Arial Unicode MS" pitchFamily="34" charset="-128"/>
                <a:ea typeface="Arial Unicode MS" pitchFamily="34" charset="-128"/>
                <a:cs typeface="Arial Unicode MS" pitchFamily="34" charset="-128"/>
              </a:rPr>
              <a:t>Heth</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Dans la narrative de la vie des patriarches, ce qui m’intéresse beaucoup c’est de voir comment chaque génération se soucie pour le bienêtre de la génération montante.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Emprunter un lieu de sépulture pour enterrer sa femme ne serait pas sage.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Si Abraham n’avait pas acquit ce champs, toute sa race serait à la merci de s étrangers à chaque décès.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 lieu était signifiant pour Jacob à plusieurs volets.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Là se reposaient les dépouilles de Sara sa grande mère, Abraham son grand père, Rebecca sa mère, Isaac son père, et Léa </a:t>
            </a:r>
            <a:r>
              <a:rPr lang="fr-FR" sz="4000" b="1" dirty="0" smtClean="0">
                <a:solidFill>
                  <a:srgbClr val="FFFF00"/>
                </a:solidFill>
                <a:latin typeface="Arial Unicode MS" pitchFamily="34" charset="-128"/>
                <a:ea typeface="Arial Unicode MS" pitchFamily="34" charset="-128"/>
                <a:cs typeface="Arial Unicode MS" pitchFamily="34" charset="-128"/>
              </a:rPr>
              <a:t> sa  femme</a:t>
            </a:r>
            <a:r>
              <a:rPr lang="fr-FR" sz="4000" b="1" dirty="0" smtClean="0">
                <a:solidFill>
                  <a:srgbClr val="FFFF00"/>
                </a:solidFill>
                <a:latin typeface="Arial Unicode MS" pitchFamily="34" charset="-128"/>
                <a:ea typeface="Arial Unicode MS" pitchFamily="34" charset="-128"/>
                <a:cs typeface="Arial Unicode MS" pitchFamily="34" charset="-128"/>
              </a:rPr>
              <a:t>.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Jacob savait aussi que tout le pays de Canaan alla devenir la possession des ses enfants selon la promesse de Dieu.</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Il y a des dons qu’on doit refuser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Il y a des offres qui sont piégées.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Certes, Jacob caressait l’idée d’être recueilli auprès de ses descendants après sa mort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Mais, c’était Dieu même qui avait promis à Jacob de le faire remonter en Canaan après </a:t>
            </a:r>
            <a:r>
              <a:rPr lang="fr-FR" sz="4000" b="1" dirty="0" smtClean="0">
                <a:solidFill>
                  <a:srgbClr val="FFFF00"/>
                </a:solidFill>
                <a:latin typeface="Arial Unicode MS" pitchFamily="34" charset="-128"/>
                <a:ea typeface="Arial Unicode MS" pitchFamily="34" charset="-128"/>
                <a:cs typeface="Arial Unicode MS" pitchFamily="34" charset="-128"/>
              </a:rPr>
              <a:t>qu’il aurait fermé </a:t>
            </a:r>
            <a:r>
              <a:rPr lang="fr-FR" sz="4000" b="1" dirty="0" smtClean="0">
                <a:solidFill>
                  <a:srgbClr val="FFFF00"/>
                </a:solidFill>
                <a:latin typeface="Arial Unicode MS" pitchFamily="34" charset="-128"/>
                <a:ea typeface="Arial Unicode MS" pitchFamily="34" charset="-128"/>
                <a:cs typeface="Arial Unicode MS" pitchFamily="34" charset="-128"/>
              </a:rPr>
              <a:t>les yeux.</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Dieu n’est pas le Dieu des morts.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 qu’il nous promet reste vrai pour jamais.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Jacob assura la tâche entre les mains de Joseph pour le faire remonter en Canaan après sa mort.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Faut-il que les enfants adhérassent aux veux de leurs parents après leur mort ?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Oui, dans la mesure du possible.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Et non, quand la demande est impossible et imprudente.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Dans le cas de Jacob, il était en ligne avec la volonté de Dieu et non pour satisfaire une fantaisie.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Ge 46:4 Moi-même je descendrai avec toi en Égypte, et moi-même je t'en ferai remonter; et Joseph te fermera les yeux.</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ctr"/>
            <a:r>
              <a:rPr lang="fr-FR" sz="4400" b="1" dirty="0" smtClean="0">
                <a:latin typeface="Arial Unicode MS" pitchFamily="34" charset="-128"/>
                <a:ea typeface="Arial Unicode MS" pitchFamily="34" charset="-128"/>
                <a:cs typeface="Arial Unicode MS" pitchFamily="34" charset="-128"/>
              </a:rPr>
              <a:t>JACOB BENIT JOSEPH ET SES ENFANTS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Ge 48:1 -15¶ Après ces choses, l'on vint dire à Joseph: Voici, ton père est malade. Et il prit avec lui ses deux fils, Manassé et Éphraïm.</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 On avertit Jacob, et on lui dit: Voici ton fils Joseph qui vient vers toi. Et Israël rassembla ses forces, et s'assit sur son lit.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3 Jacob dit à Joseph: Le Dieu tout-puissant m'est apparu à </a:t>
            </a:r>
            <a:r>
              <a:rPr lang="fr-FR" sz="4400" b="1" dirty="0" err="1" smtClean="0">
                <a:solidFill>
                  <a:srgbClr val="0033CC"/>
                </a:solidFill>
                <a:latin typeface="Arial Unicode MS" pitchFamily="34" charset="-128"/>
                <a:ea typeface="Arial Unicode MS" pitchFamily="34" charset="-128"/>
                <a:cs typeface="Arial Unicode MS" pitchFamily="34" charset="-128"/>
              </a:rPr>
              <a:t>Luz</a:t>
            </a:r>
            <a:r>
              <a:rPr lang="fr-FR" sz="4400" b="1" dirty="0" smtClean="0">
                <a:solidFill>
                  <a:srgbClr val="0033CC"/>
                </a:solidFill>
                <a:latin typeface="Arial Unicode MS" pitchFamily="34" charset="-128"/>
                <a:ea typeface="Arial Unicode MS" pitchFamily="34" charset="-128"/>
                <a:cs typeface="Arial Unicode MS" pitchFamily="34" charset="-128"/>
              </a:rPr>
              <a:t>, dans le pays de Canaan, et il m'a béni.</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4 Il m'a dit: Je te rendrai fécond, je te multiplierai, et je ferai de toi une multitude de peuples; je donnerai ce pays à ta postérité après toi, pour qu'elle le possède à toujours.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5 Maintenant, les deux fils qui te sont nés au pays d'Égypte, avant mon arrivée vers toi en Égypte, seront à moi; Éphraïm et Manassé seront à moi, comme Ruben et Siméon.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6 Mais les enfants que tu as engendrés après eux seront à toi; ils seront appelés du nom de leurs frères dans leur héritage.</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7 A mon retour de </a:t>
            </a:r>
            <a:r>
              <a:rPr lang="fr-FR" sz="4400" b="1" dirty="0" err="1" smtClean="0">
                <a:solidFill>
                  <a:srgbClr val="0033CC"/>
                </a:solidFill>
                <a:latin typeface="Arial Unicode MS" pitchFamily="34" charset="-128"/>
                <a:ea typeface="Arial Unicode MS" pitchFamily="34" charset="-128"/>
                <a:cs typeface="Arial Unicode MS" pitchFamily="34" charset="-128"/>
              </a:rPr>
              <a:t>Paddan</a:t>
            </a:r>
            <a:r>
              <a:rPr lang="fr-FR" sz="4400" b="1" dirty="0" smtClean="0">
                <a:solidFill>
                  <a:srgbClr val="0033CC"/>
                </a:solidFill>
                <a:latin typeface="Arial Unicode MS" pitchFamily="34" charset="-128"/>
                <a:ea typeface="Arial Unicode MS" pitchFamily="34" charset="-128"/>
                <a:cs typeface="Arial Unicode MS" pitchFamily="34" charset="-128"/>
              </a:rPr>
              <a:t>, Rachel mourut en route auprès de moi, dans le pays de Canaan, à quelque distance d'</a:t>
            </a:r>
            <a:r>
              <a:rPr lang="fr-FR" sz="4400" b="1" dirty="0" err="1" smtClean="0">
                <a:solidFill>
                  <a:srgbClr val="0033CC"/>
                </a:solidFill>
                <a:latin typeface="Arial Unicode MS" pitchFamily="34" charset="-128"/>
                <a:ea typeface="Arial Unicode MS" pitchFamily="34" charset="-128"/>
                <a:cs typeface="Arial Unicode MS" pitchFamily="34" charset="-128"/>
              </a:rPr>
              <a:t>Éphrata</a:t>
            </a:r>
            <a:r>
              <a:rPr lang="fr-FR" sz="4400" b="1" dirty="0" smtClean="0">
                <a:solidFill>
                  <a:srgbClr val="0033CC"/>
                </a:solidFill>
                <a:latin typeface="Arial Unicode MS" pitchFamily="34" charset="-128"/>
                <a:ea typeface="Arial Unicode MS" pitchFamily="34" charset="-128"/>
                <a:cs typeface="Arial Unicode MS" pitchFamily="34" charset="-128"/>
              </a:rPr>
              <a:t>; et c'est là que je l'ai enterrée, sur le chemin d'</a:t>
            </a:r>
            <a:r>
              <a:rPr lang="fr-FR" sz="4400" b="1" dirty="0" err="1" smtClean="0">
                <a:solidFill>
                  <a:srgbClr val="0033CC"/>
                </a:solidFill>
                <a:latin typeface="Arial Unicode MS" pitchFamily="34" charset="-128"/>
                <a:ea typeface="Arial Unicode MS" pitchFamily="34" charset="-128"/>
                <a:cs typeface="Arial Unicode MS" pitchFamily="34" charset="-128"/>
              </a:rPr>
              <a:t>Éphrata</a:t>
            </a:r>
            <a:r>
              <a:rPr lang="fr-FR" sz="4400" b="1" dirty="0" smtClean="0">
                <a:solidFill>
                  <a:srgbClr val="0033CC"/>
                </a:solidFill>
                <a:latin typeface="Arial Unicode MS" pitchFamily="34" charset="-128"/>
                <a:ea typeface="Arial Unicode MS" pitchFamily="34" charset="-128"/>
                <a:cs typeface="Arial Unicode MS" pitchFamily="34" charset="-128"/>
              </a:rPr>
              <a:t>, qui est </a:t>
            </a:r>
            <a:r>
              <a:rPr lang="fr-FR" sz="4400" b="1" dirty="0" err="1" smtClean="0">
                <a:solidFill>
                  <a:srgbClr val="0033CC"/>
                </a:solidFill>
                <a:latin typeface="Arial Unicode MS" pitchFamily="34" charset="-128"/>
                <a:ea typeface="Arial Unicode MS" pitchFamily="34" charset="-128"/>
                <a:cs typeface="Arial Unicode MS" pitchFamily="34" charset="-128"/>
              </a:rPr>
              <a:t>Bethléhem</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8 ¶ Israël regarda les fils de Joseph, et dit: Qui sont ceux-ci?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9 Joseph répondit à son père: Ce sont mes fils, que Dieu m'a donnés ici. Israël dit: Fais-les, je te prie, approcher de moi, pour que je les bénisse.</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10 Les yeux d'Israël étaient appesantis par la vieillesse; il ne pouvait plus voir. Joseph les fit approcher de lui; et Israël leur donna un baiser, et les embrassa.</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11 Israël dit à Joseph: Je ne pensais pas revoir ton visage, et voici que Dieu me fait voir même ta postérité</a:t>
            </a:r>
            <a:r>
              <a:rPr lang="fr-FR" sz="4400" b="1" dirty="0" smtClean="0">
                <a:solidFill>
                  <a:srgbClr val="0033CC"/>
                </a:solidFill>
                <a:latin typeface="Arial Unicode MS" pitchFamily="34" charset="-128"/>
                <a:ea typeface="Arial Unicode MS" pitchFamily="34" charset="-128"/>
                <a:cs typeface="Arial Unicode MS" pitchFamily="34" charset="-128"/>
              </a:rPr>
              <a:t>.</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12 Joseph les retira des genoux de son père, et il se prosterna en terre devant lui.</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13 Puis Joseph les prit tous deux, Éphraïm de sa main droite à la gauche d'Israël, et Manassé de sa main gauche à la droite d'Israël, et il les fit approcher de lui.</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14 Israël étendit sa main droite et la posa sur la tête d'Éphraïm qui était le plus jeune, et il posa sa main gauche sur la tête de Manassé: ce fut avec intention qu'il posa ses mains ainsi, car Manassé était le premier-né.</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15 Il bénit Joseph, et dit: Que le Dieu en présence duquel ont marché mes pères, Abraham et Isaac, que le Dieu qui m'a conduit depuis que j'existe jusqu'à ce jour,</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16 que l'ange qui m'a délivré de tout mal, bénisse ces enfants! Qu'ils soient appelés de mon nom et du nom de mes pères, Abraham et Isaac, et qu'ils multiplient en abondance au milieu du pays!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JACOB PROPHETISE SUR LA VIE DES ENFANTS DE JOSEPH</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17 Joseph vit avec déplaisir que son père posait sa main droite sur la tête d'Éphraïm; il saisit la main de son père, pour la détourner de dessus la tête d'Éphraïm, et la diriger sur celle de Manassé.</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18 Et Joseph dit à son père: Pas ainsi, mon père, car celui-ci est le premier-né; pose ta main droite sur sa tête.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19 Son père refusa, et dit: Je le sais, mon fils, je le sais; lui aussi deviendra un peuple, lui aussi sera grand; mais son frère cadet sera plus grand que lui, et sa postérité deviendra une multitude de nations.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20 Il les bénit ce jour-là, et dit: C'est par toi qu'Israël bénira, en disant: Que Dieu te traite comme Éphraïm et comme Manassé! Et il mit Éphraïm avant Manassé.</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21 Israël dit à Joseph: Voici, je vais mourir! Mais Dieu sera avec vous, et il vous fera retourner dans le pays de vos pères.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22 Je te donne, de plus qu'à tes frères, une part que j'ai prise de la main des </a:t>
            </a:r>
            <a:r>
              <a:rPr lang="fr-FR" sz="4400" b="1" dirty="0" err="1" smtClean="0">
                <a:solidFill>
                  <a:srgbClr val="C00000"/>
                </a:solidFill>
                <a:latin typeface="Arial Unicode MS" pitchFamily="34" charset="-128"/>
                <a:ea typeface="Arial Unicode MS" pitchFamily="34" charset="-128"/>
                <a:cs typeface="Arial Unicode MS" pitchFamily="34" charset="-128"/>
              </a:rPr>
              <a:t>Amoréens</a:t>
            </a:r>
            <a:r>
              <a:rPr lang="fr-FR" sz="4400" b="1" dirty="0" smtClean="0">
                <a:solidFill>
                  <a:srgbClr val="C00000"/>
                </a:solidFill>
                <a:latin typeface="Arial Unicode MS" pitchFamily="34" charset="-128"/>
                <a:ea typeface="Arial Unicode MS" pitchFamily="34" charset="-128"/>
                <a:cs typeface="Arial Unicode MS" pitchFamily="34" charset="-128"/>
              </a:rPr>
              <a:t> avec mon épée et avec mon arc.</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4400" b="1" dirty="0" smtClean="0">
                <a:solidFill>
                  <a:srgbClr val="0033CC"/>
                </a:solidFill>
                <a:latin typeface="Arial Unicode MS" pitchFamily="34" charset="-128"/>
                <a:ea typeface="Arial Unicode MS" pitchFamily="34" charset="-128"/>
                <a:cs typeface="Arial Unicode MS" pitchFamily="34" charset="-128"/>
              </a:rPr>
              <a:t>JACOB BENIT SES </a:t>
            </a:r>
            <a:r>
              <a:rPr lang="fr-FR" sz="4400" b="1" dirty="0" smtClean="0">
                <a:solidFill>
                  <a:srgbClr val="0033CC"/>
                </a:solidFill>
                <a:latin typeface="Arial Unicode MS" pitchFamily="34" charset="-128"/>
                <a:ea typeface="Arial Unicode MS" pitchFamily="34" charset="-128"/>
                <a:cs typeface="Arial Unicode MS" pitchFamily="34" charset="-128"/>
              </a:rPr>
              <a:t>12 FILS </a:t>
            </a:r>
            <a:r>
              <a:rPr lang="fr-FR" sz="4400" b="1" dirty="0" smtClean="0">
                <a:solidFill>
                  <a:srgbClr val="0033CC"/>
                </a:solidFill>
                <a:latin typeface="Arial Unicode MS" pitchFamily="34" charset="-128"/>
                <a:ea typeface="Arial Unicode MS" pitchFamily="34" charset="-128"/>
                <a:cs typeface="Arial Unicode MS" pitchFamily="34" charset="-128"/>
              </a:rPr>
              <a:t>ET PROPHESISE LE DESTIN DE CHACUN</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GENESE 49: 1-28</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Ge 49:1 ¶ Jacob appela ses fils, et dit: Assemblez-vous, et je vous annoncerai ce qui vous arrivera dans la suite des temps.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 Rassemblez-vous, et écoutez, fils de Jacob! Écoutez Israël, votre père!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solidFill>
                  <a:srgbClr val="0033CC"/>
                </a:solidFill>
                <a:latin typeface="Arial Unicode MS" pitchFamily="34" charset="-128"/>
                <a:ea typeface="Arial Unicode MS" pitchFamily="34" charset="-128"/>
                <a:cs typeface="Arial Unicode MS" pitchFamily="34" charset="-128"/>
              </a:rPr>
              <a:t>3 </a:t>
            </a:r>
            <a:r>
              <a:rPr lang="fr-FR" sz="4400" b="1" u="sng" dirty="0" smtClean="0">
                <a:solidFill>
                  <a:srgbClr val="0033CC"/>
                </a:solidFill>
                <a:latin typeface="Arial Unicode MS" pitchFamily="34" charset="-128"/>
                <a:ea typeface="Arial Unicode MS" pitchFamily="34" charset="-128"/>
                <a:cs typeface="Arial Unicode MS" pitchFamily="34" charset="-128"/>
              </a:rPr>
              <a:t>Ruben</a:t>
            </a:r>
            <a:r>
              <a:rPr lang="fr-FR" sz="4400" b="1" dirty="0" smtClean="0">
                <a:latin typeface="Arial Unicode MS" pitchFamily="34" charset="-128"/>
                <a:ea typeface="Arial Unicode MS" pitchFamily="34" charset="-128"/>
                <a:cs typeface="Arial Unicode MS" pitchFamily="34" charset="-128"/>
              </a:rPr>
              <a:t>, toi, mon premier-né, Ma force et les prémices de ma vigueur, Supérieur en dignité et supérieur en puissance,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4 Impétueux comme les eaux, tu n'auras pas la prééminence! </a:t>
            </a:r>
            <a:r>
              <a:rPr lang="fr-FR" sz="4400" b="1" u="sng" dirty="0" smtClean="0">
                <a:solidFill>
                  <a:srgbClr val="0033CC"/>
                </a:solidFill>
                <a:latin typeface="Arial Unicode MS" pitchFamily="34" charset="-128"/>
                <a:ea typeface="Arial Unicode MS" pitchFamily="34" charset="-128"/>
                <a:cs typeface="Arial Unicode MS" pitchFamily="34" charset="-128"/>
              </a:rPr>
              <a:t>Car tu es monté sur la couche de ton père</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Tu as souillé ma couche en y montant. </a:t>
            </a:r>
          </a:p>
          <a:p>
            <a:pPr algn="just"/>
            <a:r>
              <a:rPr lang="fr-FR" sz="4400" b="1" i="1" dirty="0" smtClean="0">
                <a:solidFill>
                  <a:srgbClr val="C00000"/>
                </a:solidFill>
                <a:latin typeface="Arial Unicode MS" pitchFamily="34" charset="-128"/>
                <a:ea typeface="Arial Unicode MS" pitchFamily="34" charset="-128"/>
                <a:cs typeface="Arial Unicode MS" pitchFamily="34" charset="-128"/>
              </a:rPr>
              <a:t>(Ge 35:22 Pendant qu'Israël habitait cette contrée, Ruben alla coucher avec </a:t>
            </a:r>
            <a:r>
              <a:rPr lang="fr-FR" sz="4400" b="1" i="1" dirty="0" err="1" smtClean="0">
                <a:solidFill>
                  <a:srgbClr val="C00000"/>
                </a:solidFill>
                <a:latin typeface="Arial Unicode MS" pitchFamily="34" charset="-128"/>
                <a:ea typeface="Arial Unicode MS" pitchFamily="34" charset="-128"/>
                <a:cs typeface="Arial Unicode MS" pitchFamily="34" charset="-128"/>
              </a:rPr>
              <a:t>Bilha</a:t>
            </a:r>
            <a:r>
              <a:rPr lang="fr-FR" sz="4400" b="1" i="1" dirty="0" smtClean="0">
                <a:solidFill>
                  <a:srgbClr val="C00000"/>
                </a:solidFill>
                <a:latin typeface="Arial Unicode MS" pitchFamily="34" charset="-128"/>
                <a:ea typeface="Arial Unicode MS" pitchFamily="34" charset="-128"/>
                <a:cs typeface="Arial Unicode MS" pitchFamily="34" charset="-128"/>
              </a:rPr>
              <a:t>, concubine de son père. Et Israël l'apprit.)</a:t>
            </a:r>
            <a:endParaRPr lang="en-US" sz="4400" b="1" i="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u="sng" dirty="0" smtClean="0">
                <a:solidFill>
                  <a:srgbClr val="C00000"/>
                </a:solidFill>
                <a:latin typeface="Arial Unicode MS" pitchFamily="34" charset="-128"/>
                <a:ea typeface="Arial Unicode MS" pitchFamily="34" charset="-128"/>
                <a:cs typeface="Arial Unicode MS" pitchFamily="34" charset="-128"/>
              </a:rPr>
              <a:t>5 ¶ Siméon et Lévi</a:t>
            </a:r>
            <a:r>
              <a:rPr lang="fr-FR" sz="4400" b="1" dirty="0" smtClean="0">
                <a:solidFill>
                  <a:srgbClr val="C00000"/>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sont frères; Leurs glaives sont des instruments de violence. </a:t>
            </a:r>
          </a:p>
          <a:p>
            <a:pPr algn="just"/>
            <a:r>
              <a:rPr lang="fr-FR" sz="4400" b="1" dirty="0" smtClean="0">
                <a:latin typeface="Arial Unicode MS" pitchFamily="34" charset="-128"/>
                <a:ea typeface="Arial Unicode MS" pitchFamily="34" charset="-128"/>
                <a:cs typeface="Arial Unicode MS" pitchFamily="34" charset="-128"/>
              </a:rPr>
              <a:t>(</a:t>
            </a:r>
            <a:r>
              <a:rPr lang="fr-FR" sz="4400" b="1" i="1" dirty="0" smtClean="0">
                <a:solidFill>
                  <a:srgbClr val="C00000"/>
                </a:solidFill>
                <a:latin typeface="Arial Unicode MS" pitchFamily="34" charset="-128"/>
                <a:ea typeface="Arial Unicode MS" pitchFamily="34" charset="-128"/>
                <a:cs typeface="Arial Unicode MS" pitchFamily="34" charset="-128"/>
              </a:rPr>
              <a:t>Ge 34:25 ¶ Le troisième jour, pendant qu'ils étaient souffrants, les deux fils de Jacob, Siméon et Lévi, frères de Dina, prirent chacun leur épée, tombèrent sur la ville qui se croyait en sécurité, et tuèrent tous les mâles.)</a:t>
            </a:r>
            <a:endParaRPr lang="en-US" sz="4400" b="1" i="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6 Que mon âme n'entre point dans leur conciliabule, (</a:t>
            </a:r>
            <a:r>
              <a:rPr lang="fr-FR" sz="4400" b="1" i="1" dirty="0" smtClean="0">
                <a:solidFill>
                  <a:srgbClr val="C00000"/>
                </a:solidFill>
                <a:latin typeface="Arial Unicode MS" pitchFamily="34" charset="-128"/>
                <a:ea typeface="Arial Unicode MS" pitchFamily="34" charset="-128"/>
                <a:cs typeface="Arial Unicode MS" pitchFamily="34" charset="-128"/>
              </a:rPr>
              <a:t>conversation, dialogue, entretien, pourparler</a:t>
            </a:r>
            <a:r>
              <a:rPr lang="fr-FR" sz="4400" b="1" dirty="0" smtClean="0">
                <a:latin typeface="Arial Unicode MS" pitchFamily="34" charset="-128"/>
                <a:ea typeface="Arial Unicode MS" pitchFamily="34" charset="-128"/>
                <a:cs typeface="Arial Unicode MS" pitchFamily="34" charset="-128"/>
              </a:rPr>
              <a:t>)   Que mon esprit ne s'unisse point à leur assemblée! Car, dans leur colère, ils ont tué des hommes, Et, dans leur méchanceté, ils ont coupé les jarrets des taureaux.</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7 Maudite soit leur colère, car elle est violente, Et leur fureur, car elle est cruelle! Je les séparerai dans Jacob, Et je les disperserai dans Israël.</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8 ¶ </a:t>
            </a:r>
            <a:r>
              <a:rPr lang="fr-FR" sz="4400" b="1" u="sng" dirty="0" smtClean="0">
                <a:latin typeface="Arial Unicode MS" pitchFamily="34" charset="-128"/>
                <a:ea typeface="Arial Unicode MS" pitchFamily="34" charset="-128"/>
                <a:cs typeface="Arial Unicode MS" pitchFamily="34" charset="-128"/>
              </a:rPr>
              <a:t>Juda</a:t>
            </a: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JESUS</a:t>
            </a:r>
            <a:r>
              <a:rPr lang="fr-FR" sz="4400" b="1" dirty="0" smtClean="0">
                <a:latin typeface="Arial Unicode MS" pitchFamily="34" charset="-128"/>
                <a:ea typeface="Arial Unicode MS" pitchFamily="34" charset="-128"/>
                <a:cs typeface="Arial Unicode MS" pitchFamily="34" charset="-128"/>
              </a:rPr>
              <a:t>) , tu recevras les hommages de tes frères; Ta main sera sur la nuque de tes ennemis. Les fils de ton père se prosterneront devant toi.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9 Juda est un jeune lion. Tu reviens du carnage, mon fils! Il ploie les genoux, il se couche comme un lion, Comme une lionne: qui le fera lever?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10 Le sceptre ne s'éloignera point de Juda, Ni le bâton souverain d'entre ses pieds, Jusqu'à ce que vienne le </a:t>
            </a:r>
            <a:r>
              <a:rPr lang="fr-FR" sz="4400" b="1" dirty="0" err="1" smtClean="0">
                <a:latin typeface="Arial Unicode MS" pitchFamily="34" charset="-128"/>
                <a:ea typeface="Arial Unicode MS" pitchFamily="34" charset="-128"/>
                <a:cs typeface="Arial Unicode MS" pitchFamily="34" charset="-128"/>
              </a:rPr>
              <a:t>Schilo</a:t>
            </a: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33CC"/>
                </a:solidFill>
                <a:latin typeface="Arial Unicode MS" pitchFamily="34" charset="-128"/>
                <a:ea typeface="Arial Unicode MS" pitchFamily="34" charset="-128"/>
                <a:cs typeface="Arial Unicode MS" pitchFamily="34" charset="-128"/>
              </a:rPr>
              <a:t>JESUS)</a:t>
            </a:r>
            <a:r>
              <a:rPr lang="fr-FR" sz="4400" b="1" dirty="0" smtClean="0">
                <a:latin typeface="Arial Unicode MS" pitchFamily="34" charset="-128"/>
                <a:ea typeface="Arial Unicode MS" pitchFamily="34" charset="-128"/>
                <a:cs typeface="Arial Unicode MS" pitchFamily="34" charset="-128"/>
              </a:rPr>
              <a:t> , Et que les peuples lui obéissent.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11 Il attache à la vigne son âne, Et au meilleur cep le petit de son ânesse; Il lave dans le vin son vêtement, Et dans le sang des raisins son manteau.</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12 Il a les yeux rouges de vin, Et les dents blanches de lait.</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13 ¶</a:t>
            </a:r>
            <a:r>
              <a:rPr lang="fr-FR" sz="4400" b="1" u="sng" dirty="0" smtClean="0">
                <a:solidFill>
                  <a:schemeClr val="bg1"/>
                </a:solidFill>
                <a:latin typeface="Arial Unicode MS" pitchFamily="34" charset="-128"/>
                <a:ea typeface="Arial Unicode MS" pitchFamily="34" charset="-128"/>
                <a:cs typeface="Arial Unicode MS" pitchFamily="34" charset="-128"/>
              </a:rPr>
              <a:t> Zabulon</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habitera sur la côte des mers, Il sera sur la côte des navires, Et sa limite s'étendra du côté de Sidon. (</a:t>
            </a:r>
            <a:r>
              <a:rPr lang="fr-FR" sz="4400" b="1" dirty="0" smtClean="0">
                <a:solidFill>
                  <a:srgbClr val="99FF33"/>
                </a:solidFill>
                <a:latin typeface="Arial Unicode MS" pitchFamily="34" charset="-128"/>
                <a:ea typeface="Arial Unicode MS" pitchFamily="34" charset="-128"/>
                <a:cs typeface="Arial Unicode MS" pitchFamily="34" charset="-128"/>
              </a:rPr>
              <a:t>commerce, échange, navigation)</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14 </a:t>
            </a:r>
            <a:r>
              <a:rPr lang="fr-FR" sz="4400" b="1" u="sng" dirty="0" err="1" smtClean="0">
                <a:solidFill>
                  <a:schemeClr val="bg1"/>
                </a:solidFill>
                <a:latin typeface="Arial Unicode MS" pitchFamily="34" charset="-128"/>
                <a:ea typeface="Arial Unicode MS" pitchFamily="34" charset="-128"/>
                <a:cs typeface="Arial Unicode MS" pitchFamily="34" charset="-128"/>
              </a:rPr>
              <a:t>Issacar</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est un âne robuste, Qui se couche dans les étables. </a:t>
            </a:r>
            <a:r>
              <a:rPr lang="fr-FR" sz="4400" b="1" dirty="0" smtClean="0">
                <a:solidFill>
                  <a:srgbClr val="99FF33"/>
                </a:solidFill>
                <a:latin typeface="Arial Unicode MS" pitchFamily="34" charset="-128"/>
                <a:ea typeface="Arial Unicode MS" pitchFamily="34" charset="-128"/>
                <a:cs typeface="Arial Unicode MS" pitchFamily="34" charset="-128"/>
              </a:rPr>
              <a:t>(Stabilité, force, dominance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15 Il voit que le lieu où il repose est agréable, Et que la contrée est magnifique; Et il courbe son épaule sous le fardeau, Il s'assujettit à un tribut.</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16</a:t>
            </a:r>
            <a:r>
              <a:rPr lang="fr-FR" sz="4400" b="1" u="sng" dirty="0" smtClean="0">
                <a:solidFill>
                  <a:srgbClr val="0033CC"/>
                </a:solidFill>
                <a:latin typeface="Arial Unicode MS" pitchFamily="34" charset="-128"/>
                <a:ea typeface="Arial Unicode MS" pitchFamily="34" charset="-128"/>
                <a:cs typeface="Arial Unicode MS" pitchFamily="34" charset="-128"/>
              </a:rPr>
              <a:t> Dan</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jugera son peuple, Comme l'une des tribus d'Israël. (</a:t>
            </a:r>
            <a:r>
              <a:rPr lang="fr-FR" sz="4400" b="1" i="1" dirty="0" smtClean="0">
                <a:solidFill>
                  <a:srgbClr val="0033CC"/>
                </a:solidFill>
                <a:latin typeface="Arial Unicode MS" pitchFamily="34" charset="-128"/>
                <a:ea typeface="Arial Unicode MS" pitchFamily="34" charset="-128"/>
                <a:cs typeface="Arial Unicode MS" pitchFamily="34" charset="-128"/>
              </a:rPr>
              <a:t>chef judiciaire, légalité)</a:t>
            </a:r>
            <a:endParaRPr lang="en-US" sz="4400" b="1" i="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17 Dan sera un serpent sur le chemin, Une vipère sur le sentier, Mordant les talons du cheval, Pour que le cavalier tombe à la renverse.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18 J'espère en ton secours, ô Éternel!</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19 </a:t>
            </a:r>
            <a:r>
              <a:rPr lang="fr-FR" sz="4400" b="1" u="sng" dirty="0" smtClean="0">
                <a:solidFill>
                  <a:srgbClr val="0033CC"/>
                </a:solidFill>
                <a:latin typeface="Arial Unicode MS" pitchFamily="34" charset="-128"/>
                <a:ea typeface="Arial Unicode MS" pitchFamily="34" charset="-128"/>
                <a:cs typeface="Arial Unicode MS" pitchFamily="34" charset="-128"/>
              </a:rPr>
              <a:t>Gad</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sera assailli par des bandes armées, Mais il les assaillira et les poursuivra. (</a:t>
            </a:r>
            <a:r>
              <a:rPr lang="fr-FR" sz="4400" b="1" i="1" dirty="0" smtClean="0">
                <a:solidFill>
                  <a:srgbClr val="0033CC"/>
                </a:solidFill>
                <a:latin typeface="Arial Unicode MS" pitchFamily="34" charset="-128"/>
                <a:ea typeface="Arial Unicode MS" pitchFamily="34" charset="-128"/>
                <a:cs typeface="Arial Unicode MS" pitchFamily="34" charset="-128"/>
              </a:rPr>
              <a:t>Puissance militaire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u="sng" dirty="0" smtClean="0">
                <a:solidFill>
                  <a:srgbClr val="0033CC"/>
                </a:solidFill>
                <a:latin typeface="Arial Unicode MS" pitchFamily="34" charset="-128"/>
                <a:ea typeface="Arial Unicode MS" pitchFamily="34" charset="-128"/>
                <a:cs typeface="Arial Unicode MS" pitchFamily="34" charset="-128"/>
              </a:rPr>
              <a:t>20 Aser </a:t>
            </a:r>
            <a:r>
              <a:rPr lang="fr-FR" sz="4800" b="1" dirty="0" smtClean="0">
                <a:latin typeface="Arial Unicode MS" pitchFamily="34" charset="-128"/>
                <a:ea typeface="Arial Unicode MS" pitchFamily="34" charset="-128"/>
                <a:cs typeface="Arial Unicode MS" pitchFamily="34" charset="-128"/>
              </a:rPr>
              <a:t>produit une nourriture excellente; Il fournira les mets délicats des rois. (Agriculture)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a:t>
            </a:r>
            <a:r>
              <a:rPr lang="fr-FR" sz="4800" b="1" u="sng" dirty="0" smtClean="0">
                <a:solidFill>
                  <a:srgbClr val="0033CC"/>
                </a:solidFill>
                <a:latin typeface="Arial Unicode MS" pitchFamily="34" charset="-128"/>
                <a:ea typeface="Arial Unicode MS" pitchFamily="34" charset="-128"/>
                <a:cs typeface="Arial Unicode MS" pitchFamily="34" charset="-128"/>
              </a:rPr>
              <a:t>21 </a:t>
            </a:r>
            <a:r>
              <a:rPr lang="fr-FR" sz="4800" b="1" u="sng" dirty="0" err="1" smtClean="0">
                <a:solidFill>
                  <a:srgbClr val="0033CC"/>
                </a:solidFill>
                <a:latin typeface="Arial Unicode MS" pitchFamily="34" charset="-128"/>
                <a:ea typeface="Arial Unicode MS" pitchFamily="34" charset="-128"/>
                <a:cs typeface="Arial Unicode MS" pitchFamily="34" charset="-128"/>
              </a:rPr>
              <a:t>Nephthali</a:t>
            </a:r>
            <a:r>
              <a:rPr lang="fr-FR" sz="4800" b="1" u="sng" dirty="0" smtClean="0">
                <a:solidFill>
                  <a:srgbClr val="0033CC"/>
                </a:solidFill>
                <a:latin typeface="Arial Unicode MS" pitchFamily="34" charset="-128"/>
                <a:ea typeface="Arial Unicode MS" pitchFamily="34" charset="-128"/>
                <a:cs typeface="Arial Unicode MS" pitchFamily="34" charset="-128"/>
              </a:rPr>
              <a:t> </a:t>
            </a:r>
            <a:r>
              <a:rPr lang="fr-FR" sz="4800" b="1" dirty="0" smtClean="0">
                <a:latin typeface="Arial Unicode MS" pitchFamily="34" charset="-128"/>
                <a:ea typeface="Arial Unicode MS" pitchFamily="34" charset="-128"/>
                <a:cs typeface="Arial Unicode MS" pitchFamily="34" charset="-128"/>
              </a:rPr>
              <a:t>est une biche en liberté; Il profère de belles paroles. (force littéraire, académique)</a:t>
            </a:r>
            <a:endParaRPr lang="en-US" sz="48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400" b="1" u="sng" dirty="0" smtClean="0">
                <a:solidFill>
                  <a:srgbClr val="0033CC"/>
                </a:solidFill>
                <a:latin typeface="Arial Unicode MS" pitchFamily="34" charset="-128"/>
                <a:ea typeface="Arial Unicode MS" pitchFamily="34" charset="-128"/>
                <a:cs typeface="Arial Unicode MS" pitchFamily="34" charset="-128"/>
              </a:rPr>
              <a:t>22 ¶ Joseph </a:t>
            </a:r>
            <a:r>
              <a:rPr lang="fr-FR" sz="4400" b="1" dirty="0" smtClean="0">
                <a:solidFill>
                  <a:srgbClr val="460000"/>
                </a:solidFill>
                <a:latin typeface="Arial Unicode MS" pitchFamily="34" charset="-128"/>
                <a:ea typeface="Arial Unicode MS" pitchFamily="34" charset="-128"/>
                <a:cs typeface="Arial Unicode MS" pitchFamily="34" charset="-128"/>
              </a:rPr>
              <a:t>est le rejeton d'un arbre fertile, Le rejeton d'un arbre fertile près d'une source; Les branches s'élèvent au-dessus de la muraille. (</a:t>
            </a:r>
            <a:r>
              <a:rPr lang="fr-FR" sz="4400" b="1" dirty="0" smtClean="0">
                <a:solidFill>
                  <a:srgbClr val="0033CC"/>
                </a:solidFill>
                <a:latin typeface="Arial Unicode MS" pitchFamily="34" charset="-128"/>
                <a:ea typeface="Arial Unicode MS" pitchFamily="34" charset="-128"/>
                <a:cs typeface="Arial Unicode MS" pitchFamily="34" charset="-128"/>
              </a:rPr>
              <a:t>abondance, richesse, survie, victoire)</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r>
              <a:rPr lang="fr-FR" sz="4400" b="1" dirty="0" smtClean="0">
                <a:solidFill>
                  <a:srgbClr val="460000"/>
                </a:solidFill>
                <a:latin typeface="Arial Unicode MS" pitchFamily="34" charset="-128"/>
                <a:ea typeface="Arial Unicode MS" pitchFamily="34" charset="-128"/>
                <a:cs typeface="Arial Unicode MS" pitchFamily="34" charset="-128"/>
              </a:rPr>
              <a:t> 23 Ils l'ont provoqué, ils ont lancé des traits; Les archers l'ont poursuivi de leur haine.</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460000"/>
                </a:solidFill>
                <a:latin typeface="Arial Unicode MS" pitchFamily="34" charset="-128"/>
                <a:ea typeface="Arial Unicode MS" pitchFamily="34" charset="-128"/>
                <a:cs typeface="Arial Unicode MS" pitchFamily="34" charset="-128"/>
              </a:rPr>
              <a:t> 24 Mais son arc est demeuré ferme, Et ses mains ont été fortifiées Par les mains du Puissant de Jacob: Il est ainsi devenu le berger, le rocher d'Israël.</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400" b="1" dirty="0" smtClean="0">
                <a:solidFill>
                  <a:srgbClr val="460000"/>
                </a:solidFill>
                <a:latin typeface="Arial Unicode MS" pitchFamily="34" charset="-128"/>
                <a:ea typeface="Arial Unicode MS" pitchFamily="34" charset="-128"/>
                <a:cs typeface="Arial Unicode MS" pitchFamily="34" charset="-128"/>
              </a:rPr>
              <a:t>25 C'est l'œuvre du Dieu de ton père, qui t'aidera; C'est l'œuvre du Tout-Puissant, qui te bénira Des bénédictions des cieux en haut, Des bénédictions des eaux en bas, Des bénédictions des mamelles et du sein maternel.</a:t>
            </a:r>
            <a:endParaRPr lang="en-US" sz="4400" b="1" dirty="0" smtClean="0">
              <a:solidFill>
                <a:srgbClr val="460000"/>
              </a:solidFill>
              <a:latin typeface="Arial Unicode MS" pitchFamily="34" charset="-128"/>
              <a:ea typeface="Arial Unicode MS" pitchFamily="34" charset="-128"/>
              <a:cs typeface="Arial Unicode MS" pitchFamily="34" charset="-128"/>
            </a:endParaRPr>
          </a:p>
          <a:p>
            <a:pPr algn="just"/>
            <a:r>
              <a:rPr lang="fr-FR" sz="4400" b="1" dirty="0" smtClean="0">
                <a:solidFill>
                  <a:srgbClr val="0033CC"/>
                </a:solidFill>
                <a:latin typeface="Arial Unicode MS" pitchFamily="34" charset="-128"/>
                <a:ea typeface="Arial Unicode MS" pitchFamily="34" charset="-128"/>
                <a:cs typeface="Arial Unicode MS" pitchFamily="34" charset="-128"/>
              </a:rPr>
              <a:t> 26 Les bénédictions de ton père s'élèvent Au-dessus des bénédictions de mes pères Jusqu'à la cime des collines éternelles: Qu'elles soient sur la tête de Joseph, Sur le sommet de la tête du prince de ses frères!</a:t>
            </a:r>
            <a:endParaRPr lang="en-US" sz="4400" b="1" dirty="0" smtClean="0">
              <a:solidFill>
                <a:srgbClr val="0033CC"/>
              </a:solidFill>
              <a:latin typeface="Arial Unicode MS" pitchFamily="34" charset="-128"/>
              <a:ea typeface="Arial Unicode MS" pitchFamily="34" charset="-128"/>
              <a:cs typeface="Arial Unicode MS" pitchFamily="34" charset="-128"/>
            </a:endParaRPr>
          </a:p>
          <a:p>
            <a:pPr algn="just">
              <a:buNone/>
            </a:pPr>
            <a:endParaRPr lang="en-US" sz="4400" b="1" dirty="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u="sng" dirty="0" smtClean="0">
                <a:solidFill>
                  <a:schemeClr val="bg1"/>
                </a:solidFill>
                <a:latin typeface="Arial Unicode MS" pitchFamily="34" charset="-128"/>
                <a:ea typeface="Arial Unicode MS" pitchFamily="34" charset="-128"/>
                <a:cs typeface="Arial Unicode MS" pitchFamily="34" charset="-128"/>
              </a:rPr>
              <a:t>27 Benjamin </a:t>
            </a:r>
            <a:r>
              <a:rPr lang="fr-FR" sz="4400" b="1" dirty="0" smtClean="0">
                <a:latin typeface="Arial Unicode MS" pitchFamily="34" charset="-128"/>
                <a:ea typeface="Arial Unicode MS" pitchFamily="34" charset="-128"/>
                <a:cs typeface="Arial Unicode MS" pitchFamily="34" charset="-128"/>
              </a:rPr>
              <a:t>est un loup qui déchire; Le matin, il dévore la proie, Et le soir, il partage le butin. (force militaire)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28 ¶ Ce sont là tous ceux qui forment les douze tribus d'Israël. Et c'est là ce que leur dit leur père, en les bénissant. Il les bénit, chacun selon sa bénédiction.</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10000"/>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CONCLUSION</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Il nous un seul chapitre a couvrir dans le livre de la Genèse.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La semaine Prochaine Dieu voulant, nous verrons la splendeur des funérailles du patriarche Jacob.</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Nous ferrons aussi un survol sur la mort de Joseph pour mettre comble à notre étude du livre de la Genèse si le temps nous permettra de le faire.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742950" indent="-742950" algn="ctr">
              <a:buNone/>
            </a:pPr>
            <a:r>
              <a:rPr lang="fr-FR" sz="3600" b="1" dirty="0" smtClean="0">
                <a:solidFill>
                  <a:srgbClr val="002060"/>
                </a:solidFill>
              </a:rPr>
              <a:t>QUESTIONS BIBLIQUE</a:t>
            </a:r>
            <a:endParaRPr lang="en-US" sz="3600" b="1" dirty="0" smtClean="0">
              <a:solidFill>
                <a:srgbClr val="002060"/>
              </a:solidFill>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1- Pourquoi Joseph choisissait </a:t>
            </a:r>
            <a:r>
              <a:rPr lang="fr-FR" sz="3600" b="1" dirty="0" err="1" smtClean="0">
                <a:solidFill>
                  <a:schemeClr val="tx1"/>
                </a:solidFill>
                <a:latin typeface="Arial Unicode MS" pitchFamily="34" charset="-128"/>
                <a:ea typeface="Arial Unicode MS" pitchFamily="34" charset="-128"/>
                <a:cs typeface="Arial Unicode MS" pitchFamily="34" charset="-128"/>
              </a:rPr>
              <a:t>Gosen</a:t>
            </a:r>
            <a:r>
              <a:rPr lang="fr-FR" sz="3600" b="1" dirty="0" smtClean="0">
                <a:solidFill>
                  <a:schemeClr val="tx1"/>
                </a:solidFill>
                <a:latin typeface="Arial Unicode MS" pitchFamily="34" charset="-128"/>
                <a:ea typeface="Arial Unicode MS" pitchFamily="34" charset="-128"/>
                <a:cs typeface="Arial Unicode MS" pitchFamily="34" charset="-128"/>
              </a:rPr>
              <a:t> comme lieu d’habitation pour sa famille.</a:t>
            </a:r>
            <a:r>
              <a:rPr lang="fr-FR" sz="3600" b="1" dirty="0" smtClean="0">
                <a:latin typeface="Arial Unicode MS" pitchFamily="34" charset="-128"/>
                <a:ea typeface="Arial Unicode MS" pitchFamily="34" charset="-128"/>
                <a:cs typeface="Arial Unicode MS" pitchFamily="34" charset="-128"/>
              </a:rPr>
              <a:t> (parce qu’ils étaient des bergers)</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2- Qu’a fait Joseph en voyant son père pour la première fois en Egypte ? </a:t>
            </a:r>
            <a:r>
              <a:rPr lang="fr-FR" sz="3600" b="1" dirty="0" smtClean="0">
                <a:latin typeface="Arial Unicode MS" pitchFamily="34" charset="-128"/>
                <a:ea typeface="Arial Unicode MS" pitchFamily="34" charset="-128"/>
                <a:cs typeface="Arial Unicode MS" pitchFamily="34" charset="-128"/>
              </a:rPr>
              <a:t>(Il se jetait sur son cou et pleurait pendant longtemps)</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3- Qu’a dit Jacob en voyant le visage de Joseph en Egypte ? </a:t>
            </a:r>
            <a:r>
              <a:rPr lang="fr-FR" sz="3600" b="1" dirty="0" smtClean="0">
                <a:latin typeface="Arial Unicode MS" pitchFamily="34" charset="-128"/>
                <a:ea typeface="Arial Unicode MS" pitchFamily="34" charset="-128"/>
                <a:cs typeface="Arial Unicode MS" pitchFamily="34" charset="-128"/>
              </a:rPr>
              <a:t>(Que je meure maintenant)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4- Pourquoi Léa n’était pas présente avec le reste de la famille de Jacob qui descendait en Egypte ? </a:t>
            </a:r>
            <a:r>
              <a:rPr lang="fr-FR" sz="3600" b="1" dirty="0" smtClean="0">
                <a:latin typeface="Arial Unicode MS" pitchFamily="34" charset="-128"/>
                <a:ea typeface="Arial Unicode MS" pitchFamily="34" charset="-128"/>
                <a:cs typeface="Arial Unicode MS" pitchFamily="34" charset="-128"/>
              </a:rPr>
              <a:t>(Elle était déjà morte)</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5- Quel était le nombre des fils et des filles qui accompagnaient Jacob pour descendre en Egypte ?  </a:t>
            </a:r>
            <a:r>
              <a:rPr lang="fr-FR" sz="3600" b="1" dirty="0" smtClean="0">
                <a:latin typeface="Arial Unicode MS" pitchFamily="34" charset="-128"/>
                <a:ea typeface="Arial Unicode MS" pitchFamily="34" charset="-128"/>
                <a:cs typeface="Arial Unicode MS" pitchFamily="34" charset="-128"/>
              </a:rPr>
              <a:t>(70) </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6- Quels furent les noms des fils de Joseph ? </a:t>
            </a:r>
            <a:r>
              <a:rPr lang="fr-FR" sz="3600" b="1" dirty="0" err="1" smtClean="0">
                <a:latin typeface="Arial Unicode MS" pitchFamily="34" charset="-128"/>
                <a:ea typeface="Arial Unicode MS" pitchFamily="34" charset="-128"/>
                <a:cs typeface="Arial Unicode MS" pitchFamily="34" charset="-128"/>
              </a:rPr>
              <a:t>Manacé</a:t>
            </a:r>
            <a:r>
              <a:rPr lang="fr-FR" sz="3600" b="1" dirty="0" smtClean="0">
                <a:latin typeface="Arial Unicode MS" pitchFamily="34" charset="-128"/>
                <a:ea typeface="Arial Unicode MS" pitchFamily="34" charset="-128"/>
                <a:cs typeface="Arial Unicode MS" pitchFamily="34" charset="-128"/>
              </a:rPr>
              <a:t> et Ephraïm</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7- Quelle question Pharaon demandait aux fils de Jacob a leur venu d’Egypte ?  </a:t>
            </a:r>
            <a:r>
              <a:rPr lang="fr-FR" sz="3600" b="1" dirty="0" smtClean="0">
                <a:latin typeface="Arial Unicode MS" pitchFamily="34" charset="-128"/>
                <a:ea typeface="Arial Unicode MS" pitchFamily="34" charset="-128"/>
                <a:cs typeface="Arial Unicode MS" pitchFamily="34" charset="-128"/>
              </a:rPr>
              <a:t>(Quelle est votre profession?)</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8- Quelles furent les promesses de Dieu a Jacob concernant son séjour. en Egypte ? </a:t>
            </a:r>
            <a:r>
              <a:rPr lang="fr-FR" sz="3600" b="1" dirty="0" smtClean="0">
                <a:latin typeface="Arial Unicode MS" pitchFamily="34" charset="-128"/>
                <a:ea typeface="Arial Unicode MS" pitchFamily="34" charset="-128"/>
                <a:cs typeface="Arial Unicode MS" pitchFamily="34" charset="-128"/>
              </a:rPr>
              <a:t>(Dieu descendra Lui-même en Egypte avec Jacob, Joseph lui fermera les yeux, Dieu le fera remonter en Canaan)</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9- Quelle a été la réaction de Ruben lorsque Joseph avait voulu garder Benjamin en Egypte ? </a:t>
            </a:r>
            <a:r>
              <a:rPr lang="fr-FR" sz="3600" b="1" dirty="0" smtClean="0">
                <a:latin typeface="Arial Unicode MS" pitchFamily="34" charset="-128"/>
                <a:ea typeface="Arial Unicode MS" pitchFamily="34" charset="-128"/>
                <a:cs typeface="Arial Unicode MS" pitchFamily="34" charset="-128"/>
              </a:rPr>
              <a:t>(Ruben se disposait </a:t>
            </a:r>
            <a:r>
              <a:rPr lang="fr-FR" sz="3600" b="1" dirty="0" smtClean="0">
                <a:latin typeface="Arial Unicode MS" pitchFamily="34" charset="-128"/>
                <a:ea typeface="Arial Unicode MS" pitchFamily="34" charset="-128"/>
                <a:cs typeface="Arial Unicode MS" pitchFamily="34" charset="-128"/>
              </a:rPr>
              <a:t>de </a:t>
            </a:r>
            <a:r>
              <a:rPr lang="fr-FR" sz="3600" b="1" dirty="0" smtClean="0">
                <a:latin typeface="Arial Unicode MS" pitchFamily="34" charset="-128"/>
                <a:ea typeface="Arial Unicode MS" pitchFamily="34" charset="-128"/>
                <a:cs typeface="Arial Unicode MS" pitchFamily="34" charset="-128"/>
              </a:rPr>
              <a:t>prendre la place de Benjamin)</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solidFill>
                  <a:schemeClr val="tx1"/>
                </a:solidFill>
                <a:latin typeface="Arial Unicode MS" pitchFamily="34" charset="-128"/>
                <a:ea typeface="Arial Unicode MS" pitchFamily="34" charset="-128"/>
                <a:cs typeface="Arial Unicode MS" pitchFamily="34" charset="-128"/>
              </a:rPr>
              <a:t>10- Quelle dernière action que  fit Joseph avant de se révéler a ses frères ? </a:t>
            </a:r>
            <a:r>
              <a:rPr lang="fr-FR" sz="3600" b="1" dirty="0" smtClean="0">
                <a:latin typeface="Arial Unicode MS" pitchFamily="34" charset="-128"/>
                <a:ea typeface="Arial Unicode MS" pitchFamily="34" charset="-128"/>
                <a:cs typeface="Arial Unicode MS" pitchFamily="34" charset="-128"/>
              </a:rPr>
              <a:t>(il fit </a:t>
            </a:r>
            <a:r>
              <a:rPr lang="fr-FR" sz="3600" b="1" dirty="0" smtClean="0">
                <a:latin typeface="Arial Unicode MS" pitchFamily="34" charset="-128"/>
                <a:ea typeface="Arial Unicode MS" pitchFamily="34" charset="-128"/>
                <a:cs typeface="Arial Unicode MS" pitchFamily="34" charset="-128"/>
              </a:rPr>
              <a:t>sortir </a:t>
            </a:r>
            <a:r>
              <a:rPr lang="fr-FR" sz="3600" b="1" dirty="0" smtClean="0">
                <a:latin typeface="Arial Unicode MS" pitchFamily="34" charset="-128"/>
                <a:ea typeface="Arial Unicode MS" pitchFamily="34" charset="-128"/>
                <a:cs typeface="Arial Unicode MS" pitchFamily="34" charset="-128"/>
              </a:rPr>
              <a:t>tout le monde de la salle.)</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lnSpcReduction="1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(in church)</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200" b="1" dirty="0" smtClean="0"/>
              <a:t>3:00-5:00PM -------CTRC KIDS (</a:t>
            </a:r>
            <a:r>
              <a:rPr lang="en-US" sz="3200" b="1" dirty="0" smtClean="0">
                <a:solidFill>
                  <a:srgbClr val="0033CC"/>
                </a:solidFill>
              </a:rPr>
              <a:t>in church &amp; zoom</a:t>
            </a:r>
            <a:r>
              <a:rPr lang="en-US" sz="3200" b="1" dirty="0" smtClean="0"/>
              <a:t>)</a:t>
            </a:r>
          </a:p>
          <a:p>
            <a:pPr lvl="1"/>
            <a:r>
              <a:rPr lang="en-US" sz="3600" b="1" dirty="0" smtClean="0"/>
              <a:t>7:00-9:00PM--------CTRC LADIES</a:t>
            </a:r>
            <a:r>
              <a:rPr lang="en-US" sz="3600" dirty="0" smtClean="0"/>
              <a:t> # </a:t>
            </a:r>
            <a:r>
              <a:rPr lang="en-US" sz="3600" b="1" dirty="0" smtClean="0"/>
              <a:t>(</a:t>
            </a:r>
            <a:r>
              <a:rPr lang="en-US" sz="3600" b="1" u="sng" dirty="0" smtClean="0">
                <a:solidFill>
                  <a:srgbClr val="0000CC"/>
                </a:solidFill>
              </a:rPr>
              <a:t>774) 217 6502 </a:t>
            </a:r>
          </a:p>
          <a:p>
            <a:pPr lvl="1">
              <a:buNone/>
            </a:pPr>
            <a:endParaRPr lang="en-US" sz="3600" b="1" u="sng" dirty="0" smtClean="0">
              <a:solidFill>
                <a:srgbClr val="0000CC"/>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STARTS ON NOVEMBER 6TH 2022 FROM 12:00PM TO 2:00PM</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22176</TotalTime>
  <Words>3233</Words>
  <Application>Microsoft Office PowerPoint</Application>
  <PresentationFormat>On-screen Show (4:3)</PresentationFormat>
  <Paragraphs>172</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CHRIST THE ROCK CONGREGATION PRÉSENTE ÉTUDIONS LA BIBLE  ORATEUR: PASTEUR MARC E SIMEON</vt:lpstr>
      <vt:lpstr>VERSET DU JOUR</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201</cp:revision>
  <dcterms:created xsi:type="dcterms:W3CDTF">2022-04-13T13:36:19Z</dcterms:created>
  <dcterms:modified xsi:type="dcterms:W3CDTF">2022-11-30T14:15:37Z</dcterms:modified>
</cp:coreProperties>
</file>