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04" r:id="rId2"/>
    <p:sldId id="307" r:id="rId3"/>
    <p:sldId id="1323" r:id="rId4"/>
    <p:sldId id="1317" r:id="rId5"/>
    <p:sldId id="1318" r:id="rId6"/>
    <p:sldId id="1319" r:id="rId7"/>
    <p:sldId id="952" r:id="rId8"/>
    <p:sldId id="1288" r:id="rId9"/>
    <p:sldId id="1325" r:id="rId10"/>
    <p:sldId id="1326" r:id="rId11"/>
    <p:sldId id="1327" r:id="rId12"/>
    <p:sldId id="1328" r:id="rId13"/>
    <p:sldId id="1329" r:id="rId14"/>
    <p:sldId id="1330" r:id="rId15"/>
    <p:sldId id="1332" r:id="rId16"/>
    <p:sldId id="1333" r:id="rId17"/>
    <p:sldId id="1324" r:id="rId18"/>
    <p:sldId id="1335" r:id="rId19"/>
    <p:sldId id="1336" r:id="rId20"/>
    <p:sldId id="1337" r:id="rId21"/>
    <p:sldId id="1338" r:id="rId22"/>
    <p:sldId id="1339" r:id="rId23"/>
    <p:sldId id="1340" r:id="rId24"/>
    <p:sldId id="1341" r:id="rId25"/>
    <p:sldId id="1334" r:id="rId26"/>
    <p:sldId id="1342" r:id="rId27"/>
    <p:sldId id="1344" r:id="rId28"/>
    <p:sldId id="1346" r:id="rId29"/>
    <p:sldId id="1295" r:id="rId30"/>
    <p:sldId id="1296" r:id="rId31"/>
    <p:sldId id="1297" r:id="rId32"/>
    <p:sldId id="1298" r:id="rId33"/>
    <p:sldId id="1299" r:id="rId34"/>
    <p:sldId id="1300" r:id="rId35"/>
    <p:sldId id="1301" r:id="rId36"/>
    <p:sldId id="1302" r:id="rId37"/>
    <p:sldId id="1303" r:id="rId38"/>
    <p:sldId id="1304" r:id="rId39"/>
    <p:sldId id="1305" r:id="rId40"/>
    <p:sldId id="1306" r:id="rId41"/>
    <p:sldId id="1307" r:id="rId42"/>
    <p:sldId id="1308" r:id="rId43"/>
    <p:sldId id="1309" r:id="rId44"/>
    <p:sldId id="1311" r:id="rId45"/>
    <p:sldId id="1312" r:id="rId46"/>
    <p:sldId id="1313" r:id="rId47"/>
    <p:sldId id="1314" r:id="rId48"/>
    <p:sldId id="1316" r:id="rId49"/>
    <p:sldId id="1320" r:id="rId50"/>
    <p:sldId id="1321" r:id="rId51"/>
    <p:sldId id="1322" r:id="rId52"/>
    <p:sldId id="316" r:id="rId53"/>
    <p:sldId id="407" r:id="rId54"/>
    <p:sldId id="318"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FF3300"/>
    <a:srgbClr val="0DE522"/>
    <a:srgbClr val="FC0AFC"/>
    <a:srgbClr val="99FF33"/>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11/15/2022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11/15/2022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6">
              <a:lumMod val="75000"/>
            </a:schemeClr>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3505200"/>
            <a:ext cx="9144000" cy="2895600"/>
          </a:xfrm>
          <a:solidFill>
            <a:schemeClr val="tx1"/>
          </a:solidFill>
        </p:spPr>
        <p:txBody>
          <a:bodyPr>
            <a:normAutofit/>
          </a:bodyPr>
          <a:lstStyle/>
          <a:p>
            <a:r>
              <a:rPr lang="fr-FR" b="1" dirty="0">
                <a:solidFill>
                  <a:srgbClr val="00FF00"/>
                </a:solidFill>
              </a:rPr>
              <a:t>VENDREDI </a:t>
            </a:r>
            <a:r>
              <a:rPr lang="fr-FR" b="1" dirty="0" smtClean="0">
                <a:solidFill>
                  <a:srgbClr val="00FF00"/>
                </a:solidFill>
              </a:rPr>
              <a:t>18 </a:t>
            </a:r>
            <a:r>
              <a:rPr lang="fr-FR" b="1" dirty="0" smtClean="0">
                <a:solidFill>
                  <a:srgbClr val="00FF00"/>
                </a:solidFill>
              </a:rPr>
              <a:t>NOVEMBRE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35ÈME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en-US" b="1" dirty="0" smtClean="0">
                <a:solidFill>
                  <a:schemeClr val="bg1"/>
                </a:solidFill>
              </a:rPr>
              <a:t>JOSEPH </a:t>
            </a:r>
            <a:r>
              <a:rPr lang="en-US" b="1" dirty="0" smtClean="0">
                <a:solidFill>
                  <a:schemeClr val="bg1"/>
                </a:solidFill>
              </a:rPr>
              <a:t>SE REVÈLE À SES FRÈRES</a:t>
            </a:r>
            <a:endParaRPr lang="en-US" dirty="0" smtClean="0">
              <a:solidFill>
                <a:schemeClr val="bg1"/>
              </a:solidFill>
            </a:endParaRPr>
          </a:p>
          <a:p>
            <a:r>
              <a:rPr lang="en-US" b="1" dirty="0" smtClean="0">
                <a:solidFill>
                  <a:schemeClr val="accent6">
                    <a:lumMod val="60000"/>
                    <a:lumOff val="40000"/>
                  </a:schemeClr>
                </a:solidFill>
              </a:rPr>
              <a:t>JOSEPH </a:t>
            </a:r>
            <a:r>
              <a:rPr lang="en-US" b="1" dirty="0" smtClean="0">
                <a:solidFill>
                  <a:schemeClr val="accent6">
                    <a:lumMod val="60000"/>
                    <a:lumOff val="40000"/>
                  </a:schemeClr>
                </a:solidFill>
              </a:rPr>
              <a:t>REVEALS HIMSELF TO HIS BROTHERS</a:t>
            </a:r>
            <a:endParaRPr lang="en-US" b="1" dirty="0" smtClean="0">
              <a:solidFill>
                <a:schemeClr val="accent6">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000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buNone/>
            </a:pPr>
            <a:r>
              <a:rPr lang="fr-FR" sz="4800" b="1" dirty="0" smtClean="0">
                <a:solidFill>
                  <a:schemeClr val="tx1"/>
                </a:solidFill>
              </a:rPr>
              <a:t>GENESE 45:7-8</a:t>
            </a:r>
            <a:endParaRPr lang="fr-FR" sz="4800" b="1" dirty="0" smtClean="0">
              <a:solidFill>
                <a:schemeClr val="tx1"/>
              </a:solidFill>
            </a:endParaRPr>
          </a:p>
          <a:p>
            <a:pPr algn="just"/>
            <a:r>
              <a:rPr lang="fr-FR" sz="4800" b="1" dirty="0" smtClean="0">
                <a:latin typeface="Arial Unicode MS" pitchFamily="34" charset="-128"/>
                <a:ea typeface="Arial Unicode MS" pitchFamily="34" charset="-128"/>
                <a:cs typeface="Arial Unicode MS" pitchFamily="34" charset="-128"/>
              </a:rPr>
              <a:t>Ge </a:t>
            </a:r>
            <a:r>
              <a:rPr lang="fr-FR" sz="4800" b="1" dirty="0" smtClean="0">
                <a:latin typeface="Arial Unicode MS" pitchFamily="34" charset="-128"/>
                <a:ea typeface="Arial Unicode MS" pitchFamily="34" charset="-128"/>
                <a:cs typeface="Arial Unicode MS" pitchFamily="34" charset="-128"/>
              </a:rPr>
              <a:t>45:7 Dieu m'a envoyé devant vous pour vous faire subsister dans le pays, et pour vous faire vivre par une grande délivrance.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C00000"/>
                </a:solidFill>
                <a:latin typeface="Arial Unicode MS" pitchFamily="34" charset="-128"/>
                <a:ea typeface="Arial Unicode MS" pitchFamily="34" charset="-128"/>
                <a:cs typeface="Arial Unicode MS" pitchFamily="34" charset="-128"/>
              </a:rPr>
              <a:t> 8 Ce n'est donc pas vous qui m'avez envoyé ici, mais c'est Dieu; il m'a établi père de Pharaon, maître de toute sa maison, et gouverneur de tout le pays d'Égypte.</a:t>
            </a:r>
            <a:endParaRPr lang="en-US" sz="48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chemeClr val="tx1"/>
          </a:solidFill>
        </p:spPr>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r>
              <a:rPr lang="fr-FR" sz="4800" b="1" dirty="0" smtClean="0">
                <a:solidFill>
                  <a:srgbClr val="FFFF00"/>
                </a:solidFill>
                <a:latin typeface="Copperplate Gothic Light" pitchFamily="34" charset="0"/>
              </a:rPr>
              <a:t>ETUDE BIBLIQUE </a:t>
            </a:r>
            <a:r>
              <a:rPr lang="fr-FR" sz="4800" b="1" dirty="0" smtClean="0">
                <a:solidFill>
                  <a:srgbClr val="FFFF00"/>
                </a:solidFill>
                <a:latin typeface="Copperplate Gothic Light" pitchFamily="34" charset="0"/>
              </a:rPr>
              <a:t>35ÈME </a:t>
            </a:r>
            <a:r>
              <a:rPr lang="fr-FR" sz="4800" b="1" dirty="0" smtClean="0">
                <a:solidFill>
                  <a:srgbClr val="FFFF00"/>
                </a:solidFill>
                <a:latin typeface="Copperplate Gothic Light" pitchFamily="34" charset="0"/>
              </a:rPr>
              <a:t>SESSION </a:t>
            </a:r>
            <a:endParaRPr lang="en-US" sz="4800" b="1" dirty="0" smtClean="0">
              <a:solidFill>
                <a:srgbClr val="FFFF00"/>
              </a:solidFill>
              <a:latin typeface="Copperplate Gothic Light" pitchFamily="34" charset="0"/>
            </a:endParaRPr>
          </a:p>
          <a:p>
            <a:pPr algn="just"/>
            <a:r>
              <a:rPr lang="en-US" sz="5400" b="1" dirty="0" smtClean="0">
                <a:solidFill>
                  <a:schemeClr val="bg1"/>
                </a:solidFill>
              </a:rPr>
              <a:t>JOSEPH </a:t>
            </a:r>
            <a:r>
              <a:rPr lang="en-US" sz="5400" b="1" dirty="0" smtClean="0">
                <a:solidFill>
                  <a:schemeClr val="bg1"/>
                </a:solidFill>
              </a:rPr>
              <a:t>SE REVELE A SES FRÈRES </a:t>
            </a:r>
            <a:endParaRPr lang="en-US" sz="5400" dirty="0" smtClean="0">
              <a:solidFill>
                <a:schemeClr val="bg1"/>
              </a:solidFill>
            </a:endParaRPr>
          </a:p>
          <a:p>
            <a:r>
              <a:rPr lang="en-US" sz="5400" b="1" dirty="0" smtClean="0">
                <a:solidFill>
                  <a:schemeClr val="accent6">
                    <a:lumMod val="60000"/>
                    <a:lumOff val="40000"/>
                  </a:schemeClr>
                </a:solidFill>
              </a:rPr>
              <a:t>JOSEPH </a:t>
            </a:r>
            <a:r>
              <a:rPr lang="en-US" sz="5400" b="1" dirty="0" smtClean="0">
                <a:solidFill>
                  <a:schemeClr val="accent6">
                    <a:lumMod val="60000"/>
                    <a:lumOff val="40000"/>
                  </a:schemeClr>
                </a:solidFill>
              </a:rPr>
              <a:t>REVEALS HIMSELF</a:t>
            </a:r>
            <a:endParaRPr lang="en-US" sz="5400" b="1" dirty="0">
              <a:solidFill>
                <a:schemeClr val="accent6">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ctr">
              <a:buNone/>
            </a:pPr>
            <a:r>
              <a:rPr lang="fr-FR" sz="3600" b="1" dirty="0" smtClean="0">
                <a:solidFill>
                  <a:srgbClr val="002060"/>
                </a:solidFill>
              </a:rPr>
              <a:t>QUESTIONS BIBLIQUE</a:t>
            </a:r>
            <a:endParaRPr lang="en-US" sz="3600" b="1" dirty="0" smtClean="0">
              <a:solidFill>
                <a:srgbClr val="002060"/>
              </a:solidFill>
            </a:endParaRPr>
          </a:p>
          <a:p>
            <a:pPr marL="742950" lvl="0" indent="-742950" algn="just">
              <a:buFont typeface="+mj-lt"/>
              <a:buAutoNum type="arabicPeriod"/>
            </a:pPr>
            <a:r>
              <a:rPr lang="fr-FR" sz="4000" b="1" dirty="0" smtClean="0">
                <a:solidFill>
                  <a:schemeClr val="tx1"/>
                </a:solidFill>
              </a:rPr>
              <a:t>Quel prophète demandait à une veuve d’aller emprunter des vases pour verser de l’huile, et quelle était la situation pressante de la veuve ? </a:t>
            </a:r>
            <a:endParaRPr lang="en-US" sz="4000" b="1" dirty="0" smtClean="0">
              <a:solidFill>
                <a:schemeClr val="tx1"/>
              </a:solidFill>
            </a:endParaRPr>
          </a:p>
          <a:p>
            <a:pPr marL="742950" lvl="0" indent="-742950" algn="just">
              <a:buFont typeface="+mj-lt"/>
              <a:buAutoNum type="arabicPeriod"/>
            </a:pPr>
            <a:r>
              <a:rPr lang="fr-FR" sz="4000" b="1" dirty="0" smtClean="0">
                <a:solidFill>
                  <a:srgbClr val="002060"/>
                </a:solidFill>
              </a:rPr>
              <a:t>Le surnom </a:t>
            </a:r>
            <a:r>
              <a:rPr lang="fr-FR" sz="4000" b="1" dirty="0" err="1" smtClean="0">
                <a:solidFill>
                  <a:srgbClr val="002060"/>
                </a:solidFill>
              </a:rPr>
              <a:t>Jérubaal</a:t>
            </a:r>
            <a:r>
              <a:rPr lang="fr-FR" sz="4000" b="1" dirty="0" smtClean="0">
                <a:solidFill>
                  <a:srgbClr val="002060"/>
                </a:solidFill>
              </a:rPr>
              <a:t> a été donne à qui, et pour quelle raison ?  </a:t>
            </a:r>
            <a:endParaRPr lang="en-US" sz="4000" b="1" dirty="0" smtClean="0">
              <a:solidFill>
                <a:srgbClr val="002060"/>
              </a:solidFill>
            </a:endParaRPr>
          </a:p>
          <a:p>
            <a:pPr marL="742950" lvl="0" indent="-742950" algn="just">
              <a:buFont typeface="+mj-lt"/>
              <a:buAutoNum type="arabicPeriod"/>
            </a:pPr>
            <a:r>
              <a:rPr lang="fr-FR" sz="4000" b="1" dirty="0" smtClean="0">
                <a:solidFill>
                  <a:schemeClr val="tx1"/>
                </a:solidFill>
              </a:rPr>
              <a:t>Qui était les dernier survivant des douze premiers Apôtres et où était-il exilé ?</a:t>
            </a:r>
            <a:endParaRPr lang="en-US" sz="4000" b="1" dirty="0" smtClean="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None/>
            </a:pPr>
            <a:r>
              <a:rPr lang="fr-FR" sz="4800" b="1" dirty="0" smtClean="0">
                <a:solidFill>
                  <a:schemeClr val="tx1"/>
                </a:solidFill>
              </a:rPr>
              <a:t>4- Citez 4 du fruit de l’Esprit ?</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a:t>
            </a:r>
          </a:p>
          <a:p>
            <a:pPr marL="1143000" lvl="1" indent="-742950" algn="just">
              <a:buFont typeface="+mj-lt"/>
              <a:buAutoNum type="alphaLcPeriod"/>
            </a:pPr>
            <a:r>
              <a:rPr lang="fr-FR" sz="2600" b="1" dirty="0" smtClean="0">
                <a:solidFill>
                  <a:srgbClr val="002060"/>
                </a:solidFill>
              </a:rPr>
              <a:t>______________</a:t>
            </a:r>
            <a:r>
              <a:rPr lang="fr-FR" sz="2600" b="1" dirty="0" smtClean="0">
                <a:solidFill>
                  <a:schemeClr val="tx1"/>
                </a:solidFill>
              </a:rPr>
              <a:t>	</a:t>
            </a:r>
            <a:endParaRPr lang="en-US" sz="2600" b="1" dirty="0" smtClean="0">
              <a:solidFill>
                <a:schemeClr val="tx1"/>
              </a:solidFill>
            </a:endParaRPr>
          </a:p>
          <a:p>
            <a:pPr marL="742950" lvl="0" indent="-742950" algn="just">
              <a:buNone/>
            </a:pPr>
            <a:r>
              <a:rPr lang="fr-FR" sz="4800" b="1" dirty="0" smtClean="0">
                <a:solidFill>
                  <a:schemeClr val="tx1"/>
                </a:solidFill>
              </a:rPr>
              <a:t>5- A quel âge Sara enfanta Isaac et pourquoi ? ____________</a:t>
            </a:r>
            <a:endParaRPr lang="en-US" sz="4800" b="1" dirty="0" smtClean="0">
              <a:solidFill>
                <a:schemeClr val="tx1"/>
              </a:solidFill>
            </a:endParaRPr>
          </a:p>
          <a:p>
            <a:pPr marL="742950" lvl="0" indent="-742950" algn="just">
              <a:buNone/>
            </a:pPr>
            <a:r>
              <a:rPr lang="fr-FR" sz="4800" b="1" dirty="0" smtClean="0">
                <a:solidFill>
                  <a:schemeClr val="tx1"/>
                </a:solidFill>
              </a:rPr>
              <a:t>6- Citez un événement notable qui se passa au Mont Sinaï ? ___________</a:t>
            </a:r>
            <a:endParaRPr lang="en-US" sz="4800" b="1" dirty="0" smtClean="0">
              <a:solidFill>
                <a:schemeClr val="tx1"/>
              </a:solidFill>
            </a:endParaRPr>
          </a:p>
          <a:p>
            <a:pPr marL="742950" lvl="0" indent="-742950" algn="just">
              <a:buNone/>
            </a:pPr>
            <a:r>
              <a:rPr lang="fr-FR" sz="4800" b="1" dirty="0" smtClean="0">
                <a:solidFill>
                  <a:schemeClr val="tx1"/>
                </a:solidFill>
              </a:rPr>
              <a:t>7- Citez un événement notable qui se passa au Mont Carmel ?_________</a:t>
            </a:r>
            <a:endParaRPr lang="en-US" sz="4800" b="1" dirty="0" smtClean="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fr-FR" sz="4000" b="1" dirty="0" smtClean="0">
                <a:solidFill>
                  <a:schemeClr val="tx1"/>
                </a:solidFill>
              </a:rPr>
              <a:t>8- Qui était le plus âgé avant sa mort dans la bible ?</a:t>
            </a:r>
            <a:endParaRPr lang="en-US" sz="4000" b="1" dirty="0" smtClean="0">
              <a:solidFill>
                <a:schemeClr val="tx1"/>
              </a:solidFill>
            </a:endParaRPr>
          </a:p>
          <a:p>
            <a:pPr marL="742950" lvl="0" indent="-742950">
              <a:buNone/>
            </a:pPr>
            <a:r>
              <a:rPr lang="fr-FR" sz="4000" b="1" dirty="0" smtClean="0">
                <a:solidFill>
                  <a:schemeClr val="tx1"/>
                </a:solidFill>
              </a:rPr>
              <a:t>9- La femme de qui était : </a:t>
            </a:r>
          </a:p>
          <a:p>
            <a:pPr marL="1143000" lvl="1" indent="-742950">
              <a:buNone/>
            </a:pPr>
            <a:r>
              <a:rPr lang="fr-FR" sz="3600" b="1" dirty="0" smtClean="0">
                <a:solidFill>
                  <a:srgbClr val="002060"/>
                </a:solidFill>
              </a:rPr>
              <a:t>Sara __________ </a:t>
            </a:r>
          </a:p>
          <a:p>
            <a:pPr marL="1143000" lvl="1" indent="-742950">
              <a:buNone/>
            </a:pPr>
            <a:r>
              <a:rPr lang="fr-FR" sz="3600" b="1" dirty="0" smtClean="0">
                <a:solidFill>
                  <a:srgbClr val="002060"/>
                </a:solidFill>
              </a:rPr>
              <a:t>Rebecca  ______________ </a:t>
            </a:r>
          </a:p>
          <a:p>
            <a:pPr marL="1143000" lvl="1" indent="-742950">
              <a:buNone/>
            </a:pPr>
            <a:r>
              <a:rPr lang="fr-FR" sz="3600" b="1" dirty="0" smtClean="0">
                <a:solidFill>
                  <a:srgbClr val="002060"/>
                </a:solidFill>
              </a:rPr>
              <a:t>Ruth en Canaan _____________</a:t>
            </a:r>
          </a:p>
          <a:p>
            <a:pPr marL="1143000" lvl="1" indent="-742950">
              <a:buNone/>
            </a:pPr>
            <a:r>
              <a:rPr lang="fr-FR" sz="3600" b="1" dirty="0" smtClean="0">
                <a:solidFill>
                  <a:srgbClr val="002060"/>
                </a:solidFill>
              </a:rPr>
              <a:t>Elizabeth ___________</a:t>
            </a:r>
          </a:p>
          <a:p>
            <a:pPr marL="1143000" lvl="1" indent="-742950">
              <a:buNone/>
            </a:pPr>
            <a:r>
              <a:rPr lang="fr-FR" sz="3600" b="1" dirty="0" err="1" smtClean="0">
                <a:solidFill>
                  <a:srgbClr val="002060"/>
                </a:solidFill>
              </a:rPr>
              <a:t>Pricilla</a:t>
            </a:r>
            <a:r>
              <a:rPr lang="fr-FR" sz="3600" b="1" dirty="0" smtClean="0">
                <a:solidFill>
                  <a:srgbClr val="002060"/>
                </a:solidFill>
              </a:rPr>
              <a:t> ___________</a:t>
            </a:r>
          </a:p>
          <a:p>
            <a:pPr marL="1143000" lvl="1" indent="-742950">
              <a:buNone/>
            </a:pPr>
            <a:r>
              <a:rPr lang="fr-FR" sz="3600" b="1" dirty="0" smtClean="0">
                <a:solidFill>
                  <a:srgbClr val="002060"/>
                </a:solidFill>
              </a:rPr>
              <a:t>Anne ______________ </a:t>
            </a:r>
            <a:endParaRPr lang="en-US" sz="3600" b="1" dirty="0" smtClean="0">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chemeClr val="tx1"/>
          </a:solidFill>
        </p:spPr>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r>
              <a:rPr lang="fr-FR" sz="4800" b="1" dirty="0" smtClean="0">
                <a:solidFill>
                  <a:srgbClr val="FFFF00"/>
                </a:solidFill>
                <a:latin typeface="Copperplate Gothic Light" pitchFamily="34" charset="0"/>
              </a:rPr>
              <a:t>ETUDE BIBLIQUE </a:t>
            </a:r>
            <a:r>
              <a:rPr lang="fr-FR" sz="4800" b="1" dirty="0" smtClean="0">
                <a:solidFill>
                  <a:srgbClr val="FFFF00"/>
                </a:solidFill>
                <a:latin typeface="Copperplate Gothic Light" pitchFamily="34" charset="0"/>
              </a:rPr>
              <a:t>35ÈME </a:t>
            </a:r>
            <a:r>
              <a:rPr lang="fr-FR" sz="4800" b="1" dirty="0" smtClean="0">
                <a:solidFill>
                  <a:srgbClr val="FFFF00"/>
                </a:solidFill>
                <a:latin typeface="Copperplate Gothic Light" pitchFamily="34" charset="0"/>
              </a:rPr>
              <a:t>SESSION </a:t>
            </a:r>
            <a:endParaRPr lang="en-US" sz="4800" b="1" dirty="0" smtClean="0">
              <a:solidFill>
                <a:srgbClr val="FFFF00"/>
              </a:solidFill>
              <a:latin typeface="Copperplate Gothic Light" pitchFamily="34" charset="0"/>
            </a:endParaRPr>
          </a:p>
          <a:p>
            <a:pPr algn="just"/>
            <a:r>
              <a:rPr lang="en-US" sz="5400" b="1" dirty="0" smtClean="0">
                <a:solidFill>
                  <a:schemeClr val="bg1"/>
                </a:solidFill>
              </a:rPr>
              <a:t>JOSEPH </a:t>
            </a:r>
            <a:r>
              <a:rPr lang="en-US" sz="5400" b="1" dirty="0" smtClean="0">
                <a:solidFill>
                  <a:schemeClr val="bg1"/>
                </a:solidFill>
              </a:rPr>
              <a:t>SE REVELE A SES FRÈRES </a:t>
            </a:r>
            <a:endParaRPr lang="en-US" sz="5400" dirty="0" smtClean="0">
              <a:solidFill>
                <a:schemeClr val="bg1"/>
              </a:solidFill>
            </a:endParaRPr>
          </a:p>
          <a:p>
            <a:r>
              <a:rPr lang="en-US" sz="5400" b="1" dirty="0" smtClean="0">
                <a:solidFill>
                  <a:schemeClr val="accent6">
                    <a:lumMod val="60000"/>
                    <a:lumOff val="40000"/>
                  </a:schemeClr>
                </a:solidFill>
              </a:rPr>
              <a:t>JOSEPH </a:t>
            </a:r>
            <a:r>
              <a:rPr lang="en-US" sz="5400" b="1" dirty="0" smtClean="0">
                <a:solidFill>
                  <a:schemeClr val="accent6">
                    <a:lumMod val="60000"/>
                    <a:lumOff val="40000"/>
                  </a:schemeClr>
                </a:solidFill>
              </a:rPr>
              <a:t>REVEALS HIMSELF</a:t>
            </a:r>
            <a:endParaRPr lang="en-US" sz="5400" b="1" dirty="0">
              <a:solidFill>
                <a:schemeClr val="accent6">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1" algn="ctr">
              <a:buNone/>
            </a:pPr>
            <a:r>
              <a:rPr lang="fr-FR" sz="4400" b="1" dirty="0" smtClean="0">
                <a:solidFill>
                  <a:srgbClr val="0033CC"/>
                </a:solidFill>
                <a:latin typeface="Arial Unicode MS" pitchFamily="34" charset="-128"/>
                <a:ea typeface="Arial Unicode MS" pitchFamily="34" charset="-128"/>
                <a:cs typeface="Arial Unicode MS" pitchFamily="34" charset="-128"/>
              </a:rPr>
              <a:t>INTRODUCTION</a:t>
            </a:r>
          </a:p>
          <a:p>
            <a:pPr algn="just"/>
            <a:r>
              <a:rPr lang="fr-FR" sz="4400" b="1" dirty="0" smtClean="0">
                <a:latin typeface="Arial Unicode MS" pitchFamily="34" charset="-128"/>
                <a:ea typeface="Arial Unicode MS" pitchFamily="34" charset="-128"/>
                <a:cs typeface="Arial Unicode MS" pitchFamily="34" charset="-128"/>
              </a:rPr>
              <a:t>RECAPITULATION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Dans la dernière étude, nous avions fait le récit de la rencontre de Joseph avec ses frères.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avions vu comment la sécheresse avait aussi affecté le pays de Canaan.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Nous avions vu comment les grands frères ont prosterné au devant de Joseph sans </a:t>
            </a:r>
            <a:r>
              <a:rPr lang="fr-FR" sz="4400" b="1" dirty="0" smtClean="0">
                <a:solidFill>
                  <a:srgbClr val="0033CC"/>
                </a:solidFill>
                <a:latin typeface="Arial Unicode MS" pitchFamily="34" charset="-128"/>
                <a:ea typeface="Arial Unicode MS" pitchFamily="34" charset="-128"/>
                <a:cs typeface="Arial Unicode MS" pitchFamily="34" charset="-128"/>
              </a:rPr>
              <a:t>se réaliser.</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Nous </a:t>
            </a:r>
            <a:r>
              <a:rPr lang="fr-FR" sz="4400" b="1" dirty="0" smtClean="0">
                <a:latin typeface="Arial Unicode MS" pitchFamily="34" charset="-128"/>
                <a:ea typeface="Arial Unicode MS" pitchFamily="34" charset="-128"/>
                <a:cs typeface="Arial Unicode MS" pitchFamily="34" charset="-128"/>
              </a:rPr>
              <a:t>avions vu de manière stratégique </a:t>
            </a:r>
            <a:r>
              <a:rPr lang="fr-FR" sz="4400" b="1" dirty="0" smtClean="0">
                <a:latin typeface="Arial Unicode MS" pitchFamily="34" charset="-128"/>
                <a:ea typeface="Arial Unicode MS" pitchFamily="34" charset="-128"/>
                <a:cs typeface="Arial Unicode MS" pitchFamily="34" charset="-128"/>
              </a:rPr>
              <a:t>la </a:t>
            </a:r>
            <a:r>
              <a:rPr lang="fr-FR" sz="4400" b="1" dirty="0" smtClean="0">
                <a:latin typeface="Arial Unicode MS" pitchFamily="34" charset="-128"/>
                <a:ea typeface="Arial Unicode MS" pitchFamily="34" charset="-128"/>
                <a:cs typeface="Arial Unicode MS" pitchFamily="34" charset="-128"/>
              </a:rPr>
              <a:t>rigueur et la dureté de Joseph envers ses frères </a:t>
            </a:r>
            <a:r>
              <a:rPr lang="fr-FR" sz="4400" b="1" dirty="0" smtClean="0">
                <a:latin typeface="Arial Unicode MS" pitchFamily="34" charset="-128"/>
                <a:ea typeface="Arial Unicode MS" pitchFamily="34" charset="-128"/>
                <a:cs typeface="Arial Unicode MS" pitchFamily="34" charset="-128"/>
              </a:rPr>
              <a:t>en </a:t>
            </a:r>
            <a:r>
              <a:rPr lang="fr-FR" sz="4400" b="1" dirty="0" smtClean="0">
                <a:latin typeface="Arial Unicode MS" pitchFamily="34" charset="-128"/>
                <a:ea typeface="Arial Unicode MS" pitchFamily="34" charset="-128"/>
                <a:cs typeface="Arial Unicode MS" pitchFamily="34" charset="-128"/>
              </a:rPr>
              <a:t>vue de rassembler toute sa famille sous sa protection en Egypte.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Joseph leur accusa d’espionnage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Siméon était gardé en prison et les neuf autres étaient renvoyés </a:t>
            </a:r>
            <a:r>
              <a:rPr lang="fr-FR" sz="4400" b="1" dirty="0" smtClean="0">
                <a:latin typeface="Arial Unicode MS" pitchFamily="34" charset="-128"/>
                <a:ea typeface="Arial Unicode MS" pitchFamily="34" charset="-128"/>
                <a:cs typeface="Arial Unicode MS" pitchFamily="34" charset="-128"/>
              </a:rPr>
              <a:t>libres.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Ils </a:t>
            </a:r>
            <a:r>
              <a:rPr lang="fr-FR" sz="4400" b="1" dirty="0" smtClean="0">
                <a:latin typeface="Arial Unicode MS" pitchFamily="34" charset="-128"/>
                <a:ea typeface="Arial Unicode MS" pitchFamily="34" charset="-128"/>
                <a:cs typeface="Arial Unicode MS" pitchFamily="34" charset="-128"/>
              </a:rPr>
              <a:t>devaient amener Benjamin avec </a:t>
            </a:r>
            <a:r>
              <a:rPr lang="fr-FR" sz="4400" b="1" dirty="0" smtClean="0">
                <a:latin typeface="Arial Unicode MS" pitchFamily="34" charset="-128"/>
                <a:ea typeface="Arial Unicode MS" pitchFamily="34" charset="-128"/>
                <a:cs typeface="Arial Unicode MS" pitchFamily="34" charset="-128"/>
              </a:rPr>
              <a:t>eux dans </a:t>
            </a:r>
            <a:r>
              <a:rPr lang="fr-FR" sz="4400" b="1" dirty="0" smtClean="0">
                <a:latin typeface="Arial Unicode MS" pitchFamily="34" charset="-128"/>
                <a:ea typeface="Arial Unicode MS" pitchFamily="34" charset="-128"/>
                <a:cs typeface="Arial Unicode MS" pitchFamily="34" charset="-128"/>
              </a:rPr>
              <a:t>leur prochain voyage en Egypte pour vérifier qu’ils n’étaient pas des espions.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L’argent de chacun </a:t>
            </a:r>
            <a:r>
              <a:rPr lang="fr-FR" sz="4400" b="1" dirty="0" smtClean="0">
                <a:solidFill>
                  <a:srgbClr val="0033CC"/>
                </a:solidFill>
                <a:latin typeface="Arial Unicode MS" pitchFamily="34" charset="-128"/>
                <a:ea typeface="Arial Unicode MS" pitchFamily="34" charset="-128"/>
                <a:cs typeface="Arial Unicode MS" pitchFamily="34" charset="-128"/>
              </a:rPr>
              <a:t>d’eux était </a:t>
            </a:r>
            <a:r>
              <a:rPr lang="fr-FR" sz="4400" b="1" dirty="0" smtClean="0">
                <a:solidFill>
                  <a:srgbClr val="0033CC"/>
                </a:solidFill>
                <a:latin typeface="Arial Unicode MS" pitchFamily="34" charset="-128"/>
                <a:ea typeface="Arial Unicode MS" pitchFamily="34" charset="-128"/>
                <a:cs typeface="Arial Unicode MS" pitchFamily="34" charset="-128"/>
              </a:rPr>
              <a:t>retrouvé dans son sac.</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Jacob </a:t>
            </a:r>
            <a:r>
              <a:rPr lang="fr-FR" sz="4400" b="1" dirty="0" smtClean="0">
                <a:latin typeface="Arial Unicode MS" pitchFamily="34" charset="-128"/>
                <a:ea typeface="Arial Unicode MS" pitchFamily="34" charset="-128"/>
                <a:cs typeface="Arial Unicode MS" pitchFamily="34" charset="-128"/>
              </a:rPr>
              <a:t>refusait de </a:t>
            </a:r>
            <a:r>
              <a:rPr lang="fr-FR" sz="4400" b="1" dirty="0" smtClean="0">
                <a:latin typeface="Arial Unicode MS" pitchFamily="34" charset="-128"/>
                <a:ea typeface="Arial Unicode MS" pitchFamily="34" charset="-128"/>
                <a:cs typeface="Arial Unicode MS" pitchFamily="34" charset="-128"/>
              </a:rPr>
              <a:t>se priver de Benjamin au prime abord pour le laisser descendre en Egypte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Dans Genèse chapitre 44, la famine s’accroissait de plus en plus en Canaan et </a:t>
            </a:r>
            <a:r>
              <a:rPr lang="fr-FR" sz="4400" b="1" dirty="0" smtClean="0">
                <a:solidFill>
                  <a:srgbClr val="0033CC"/>
                </a:solidFill>
                <a:latin typeface="Arial Unicode MS" pitchFamily="34" charset="-128"/>
                <a:ea typeface="Arial Unicode MS" pitchFamily="34" charset="-128"/>
                <a:cs typeface="Arial Unicode MS" pitchFamily="34" charset="-128"/>
              </a:rPr>
              <a:t>Jacob était obligé de </a:t>
            </a:r>
            <a:r>
              <a:rPr lang="fr-FR" sz="4400" b="1" dirty="0" smtClean="0">
                <a:solidFill>
                  <a:srgbClr val="0033CC"/>
                </a:solidFill>
                <a:latin typeface="Arial Unicode MS" pitchFamily="34" charset="-128"/>
                <a:ea typeface="Arial Unicode MS" pitchFamily="34" charset="-128"/>
                <a:cs typeface="Arial Unicode MS" pitchFamily="34" charset="-128"/>
              </a:rPr>
              <a:t>laisser partir </a:t>
            </a:r>
            <a:r>
              <a:rPr lang="fr-FR" sz="4400" b="1" dirty="0" smtClean="0">
                <a:solidFill>
                  <a:srgbClr val="0033CC"/>
                </a:solidFill>
                <a:latin typeface="Arial Unicode MS" pitchFamily="34" charset="-128"/>
                <a:ea typeface="Arial Unicode MS" pitchFamily="34" charset="-128"/>
                <a:cs typeface="Arial Unicode MS" pitchFamily="34" charset="-128"/>
              </a:rPr>
              <a:t>Benjamin avec ses frères.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Au </a:t>
            </a:r>
            <a:r>
              <a:rPr lang="fr-FR" sz="4400" b="1" dirty="0" smtClean="0">
                <a:latin typeface="Arial Unicode MS" pitchFamily="34" charset="-128"/>
                <a:ea typeface="Arial Unicode MS" pitchFamily="34" charset="-128"/>
                <a:cs typeface="Arial Unicode MS" pitchFamily="34" charset="-128"/>
              </a:rPr>
              <a:t>retour en </a:t>
            </a:r>
            <a:r>
              <a:rPr lang="fr-FR" sz="4400" b="1" dirty="0" smtClean="0">
                <a:latin typeface="Arial Unicode MS" pitchFamily="34" charset="-128"/>
                <a:ea typeface="Arial Unicode MS" pitchFamily="34" charset="-128"/>
                <a:cs typeface="Arial Unicode MS" pitchFamily="34" charset="-128"/>
              </a:rPr>
              <a:t>Egypte, la situation </a:t>
            </a:r>
            <a:r>
              <a:rPr lang="fr-FR" sz="4400" b="1" dirty="0" smtClean="0">
                <a:latin typeface="Arial Unicode MS" pitchFamily="34" charset="-128"/>
                <a:ea typeface="Arial Unicode MS" pitchFamily="34" charset="-128"/>
                <a:cs typeface="Arial Unicode MS" pitchFamily="34" charset="-128"/>
              </a:rPr>
              <a:t>prenait encore une autre tournure plus bizarre que la première.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Les frères de Joseph étaient invités à diner avec Joseph dans sa résidence privée. </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Joseph </a:t>
            </a:r>
            <a:r>
              <a:rPr lang="fr-FR" sz="4400" b="1" dirty="0" smtClean="0">
                <a:latin typeface="Arial Unicode MS" pitchFamily="34" charset="-128"/>
                <a:ea typeface="Arial Unicode MS" pitchFamily="34" charset="-128"/>
                <a:cs typeface="Arial Unicode MS" pitchFamily="34" charset="-128"/>
              </a:rPr>
              <a:t>se retirait en maintes reprises pour verser des larmes.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 suspens devait se </a:t>
            </a:r>
            <a:r>
              <a:rPr lang="fr-FR" sz="4400" b="1" dirty="0" smtClean="0">
                <a:solidFill>
                  <a:srgbClr val="0033CC"/>
                </a:solidFill>
                <a:latin typeface="Arial Unicode MS" pitchFamily="34" charset="-128"/>
                <a:ea typeface="Arial Unicode MS" pitchFamily="34" charset="-128"/>
                <a:cs typeface="Arial Unicode MS" pitchFamily="34" charset="-128"/>
              </a:rPr>
              <a:t>prolonger; </a:t>
            </a:r>
            <a:r>
              <a:rPr lang="fr-FR" sz="4400" b="1" dirty="0" smtClean="0">
                <a:solidFill>
                  <a:srgbClr val="0033CC"/>
                </a:solidFill>
                <a:latin typeface="Arial Unicode MS" pitchFamily="34" charset="-128"/>
                <a:ea typeface="Arial Unicode MS" pitchFamily="34" charset="-128"/>
                <a:cs typeface="Arial Unicode MS" pitchFamily="34" charset="-128"/>
              </a:rPr>
              <a:t>Joseph </a:t>
            </a:r>
            <a:r>
              <a:rPr lang="fr-FR" sz="4400" b="1" dirty="0" smtClean="0">
                <a:solidFill>
                  <a:srgbClr val="0033CC"/>
                </a:solidFill>
                <a:latin typeface="Arial Unicode MS" pitchFamily="34" charset="-128"/>
                <a:ea typeface="Arial Unicode MS" pitchFamily="34" charset="-128"/>
                <a:cs typeface="Arial Unicode MS" pitchFamily="34" charset="-128"/>
              </a:rPr>
              <a:t>devait vite formuler un autre plan pour garder Benjamin avec lui et attirer son père et le reste de la famille vers lui en Egypte.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Au diner, Joseph donnait un autre signe en ordonnant qu’on donne à Benjamin cinq fois la quantité de nourriture qu’à ses frères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Les </a:t>
            </a:r>
            <a:r>
              <a:rPr lang="fr-FR" sz="4400" b="1" dirty="0" smtClean="0">
                <a:latin typeface="Arial Unicode MS" pitchFamily="34" charset="-128"/>
                <a:ea typeface="Arial Unicode MS" pitchFamily="34" charset="-128"/>
                <a:cs typeface="Arial Unicode MS" pitchFamily="34" charset="-128"/>
              </a:rPr>
              <a:t>grands frères de Joseph étaient stupéfaits de sa présence qu’ils ne se donnaient aucune peine pour assimiler la </a:t>
            </a:r>
            <a:r>
              <a:rPr lang="fr-FR" sz="4400" b="1" dirty="0" smtClean="0">
                <a:latin typeface="Arial Unicode MS" pitchFamily="34" charset="-128"/>
                <a:ea typeface="Arial Unicode MS" pitchFamily="34" charset="-128"/>
                <a:cs typeface="Arial Unicode MS" pitchFamily="34" charset="-128"/>
              </a:rPr>
              <a:t>séance.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En les renvoyant, Joseph répétait la même routine en ordonnant qu’on </a:t>
            </a:r>
            <a:r>
              <a:rPr lang="fr-FR" sz="4400" b="1" dirty="0" smtClean="0">
                <a:solidFill>
                  <a:srgbClr val="0033CC"/>
                </a:solidFill>
                <a:latin typeface="Arial Unicode MS" pitchFamily="34" charset="-128"/>
                <a:ea typeface="Arial Unicode MS" pitchFamily="34" charset="-128"/>
                <a:cs typeface="Arial Unicode MS" pitchFamily="34" charset="-128"/>
              </a:rPr>
              <a:t>mette à nouveau leur </a:t>
            </a:r>
            <a:r>
              <a:rPr lang="fr-FR" sz="4400" b="1" dirty="0" smtClean="0">
                <a:solidFill>
                  <a:srgbClr val="0033CC"/>
                </a:solidFill>
                <a:latin typeface="Arial Unicode MS" pitchFamily="34" charset="-128"/>
                <a:ea typeface="Arial Unicode MS" pitchFamily="34" charset="-128"/>
                <a:cs typeface="Arial Unicode MS" pitchFamily="34" charset="-128"/>
              </a:rPr>
              <a:t>argent dans leurs sacs.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Voulant garder Benjamin, Joseph ordonnait qu’on mette sa coupe dans le sac de Benjamin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lvl="0" algn="just"/>
            <a:r>
              <a:rPr lang="fr-FR" sz="4400" b="1" dirty="0" smtClean="0">
                <a:latin typeface="Arial Unicode MS" pitchFamily="34" charset="-128"/>
                <a:ea typeface="Arial Unicode MS" pitchFamily="34" charset="-128"/>
                <a:cs typeface="Arial Unicode MS" pitchFamily="34" charset="-128"/>
              </a:rPr>
              <a:t>Apres </a:t>
            </a:r>
            <a:r>
              <a:rPr lang="fr-FR" sz="4400" b="1" dirty="0" smtClean="0">
                <a:latin typeface="Arial Unicode MS" pitchFamily="34" charset="-128"/>
                <a:ea typeface="Arial Unicode MS" pitchFamily="34" charset="-128"/>
                <a:cs typeface="Arial Unicode MS" pitchFamily="34" charset="-128"/>
              </a:rPr>
              <a:t>leur départ, joseph envoya une cohorte âpres eux </a:t>
            </a:r>
            <a:r>
              <a:rPr lang="fr-FR" sz="4400" b="1" dirty="0" smtClean="0">
                <a:latin typeface="Arial Unicode MS" pitchFamily="34" charset="-128"/>
                <a:ea typeface="Arial Unicode MS" pitchFamily="34" charset="-128"/>
                <a:cs typeface="Arial Unicode MS" pitchFamily="34" charset="-128"/>
              </a:rPr>
              <a:t>en leur </a:t>
            </a:r>
            <a:r>
              <a:rPr lang="fr-FR" sz="4400" b="1" dirty="0" smtClean="0">
                <a:latin typeface="Arial Unicode MS" pitchFamily="34" charset="-128"/>
                <a:ea typeface="Arial Unicode MS" pitchFamily="34" charset="-128"/>
                <a:cs typeface="Arial Unicode MS" pitchFamily="34" charset="-128"/>
              </a:rPr>
              <a:t>accusant de vol.</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 </a:t>
            </a:r>
            <a:r>
              <a:rPr lang="fr-FR" sz="4400" b="1" dirty="0" smtClean="0">
                <a:solidFill>
                  <a:srgbClr val="0033CC"/>
                </a:solidFill>
                <a:latin typeface="Arial Unicode MS" pitchFamily="34" charset="-128"/>
                <a:ea typeface="Arial Unicode MS" pitchFamily="34" charset="-128"/>
                <a:cs typeface="Arial Unicode MS" pitchFamily="34" charset="-128"/>
              </a:rPr>
              <a:t>propriétaire du sac </a:t>
            </a:r>
            <a:r>
              <a:rPr lang="fr-FR" sz="4400" b="1" dirty="0" smtClean="0">
                <a:solidFill>
                  <a:srgbClr val="0033CC"/>
                </a:solidFill>
                <a:latin typeface="Arial Unicode MS" pitchFamily="34" charset="-128"/>
                <a:ea typeface="Arial Unicode MS" pitchFamily="34" charset="-128"/>
                <a:cs typeface="Arial Unicode MS" pitchFamily="34" charset="-128"/>
              </a:rPr>
              <a:t>dans lequel la coupe </a:t>
            </a:r>
            <a:r>
              <a:rPr lang="fr-FR" sz="4400" b="1" dirty="0" smtClean="0">
                <a:solidFill>
                  <a:srgbClr val="0033CC"/>
                </a:solidFill>
                <a:latin typeface="Arial Unicode MS" pitchFamily="34" charset="-128"/>
                <a:ea typeface="Arial Unicode MS" pitchFamily="34" charset="-128"/>
                <a:cs typeface="Arial Unicode MS" pitchFamily="34" charset="-128"/>
              </a:rPr>
              <a:t>de Joseph était </a:t>
            </a:r>
            <a:r>
              <a:rPr lang="fr-FR" sz="4400" b="1" dirty="0" smtClean="0">
                <a:solidFill>
                  <a:srgbClr val="0033CC"/>
                </a:solidFill>
                <a:latin typeface="Arial Unicode MS" pitchFamily="34" charset="-128"/>
                <a:ea typeface="Arial Unicode MS" pitchFamily="34" charset="-128"/>
                <a:cs typeface="Arial Unicode MS" pitchFamily="34" charset="-128"/>
              </a:rPr>
              <a:t>trouvée devrait être gardé en prison et les autres </a:t>
            </a:r>
            <a:r>
              <a:rPr lang="fr-FR" sz="4400" b="1" dirty="0" smtClean="0">
                <a:solidFill>
                  <a:srgbClr val="0033CC"/>
                </a:solidFill>
                <a:latin typeface="Arial Unicode MS" pitchFamily="34" charset="-128"/>
                <a:ea typeface="Arial Unicode MS" pitchFamily="34" charset="-128"/>
                <a:cs typeface="Arial Unicode MS" pitchFamily="34" charset="-128"/>
              </a:rPr>
              <a:t>auraient la liberté de </a:t>
            </a:r>
            <a:r>
              <a:rPr lang="fr-FR" sz="4400" b="1" dirty="0" smtClean="0">
                <a:solidFill>
                  <a:srgbClr val="0033CC"/>
                </a:solidFill>
                <a:latin typeface="Arial Unicode MS" pitchFamily="34" charset="-128"/>
                <a:ea typeface="Arial Unicode MS" pitchFamily="34" charset="-128"/>
                <a:cs typeface="Arial Unicode MS" pitchFamily="34" charset="-128"/>
              </a:rPr>
              <a:t>reprendre leur chemin.</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 plan de Joseph a échoué partiellement.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Contrairement de ce que Joseph </a:t>
            </a:r>
            <a:r>
              <a:rPr lang="fr-FR" sz="4400" b="1" dirty="0" smtClean="0">
                <a:solidFill>
                  <a:srgbClr val="0033CC"/>
                </a:solidFill>
                <a:latin typeface="Arial Unicode MS" pitchFamily="34" charset="-128"/>
                <a:ea typeface="Arial Unicode MS" pitchFamily="34" charset="-128"/>
                <a:cs typeface="Arial Unicode MS" pitchFamily="34" charset="-128"/>
              </a:rPr>
              <a:t>s’attendait, </a:t>
            </a:r>
            <a:r>
              <a:rPr lang="fr-FR" sz="4400" b="1" dirty="0" smtClean="0">
                <a:solidFill>
                  <a:srgbClr val="0033CC"/>
                </a:solidFill>
                <a:latin typeface="Arial Unicode MS" pitchFamily="34" charset="-128"/>
                <a:ea typeface="Arial Unicode MS" pitchFamily="34" charset="-128"/>
                <a:cs typeface="Arial Unicode MS" pitchFamily="34" charset="-128"/>
              </a:rPr>
              <a:t>les dix frères reprirent la route vers la maison de Joseph</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C’était là une </a:t>
            </a:r>
            <a:r>
              <a:rPr lang="fr-FR" sz="4400" b="1" dirty="0" smtClean="0">
                <a:solidFill>
                  <a:srgbClr val="0033CC"/>
                </a:solidFill>
                <a:latin typeface="Arial Unicode MS" pitchFamily="34" charset="-128"/>
                <a:ea typeface="Arial Unicode MS" pitchFamily="34" charset="-128"/>
                <a:cs typeface="Arial Unicode MS" pitchFamily="34" charset="-128"/>
              </a:rPr>
              <a:t>forme de </a:t>
            </a:r>
            <a:r>
              <a:rPr lang="fr-FR" sz="4400" b="1" dirty="0" smtClean="0">
                <a:solidFill>
                  <a:srgbClr val="0033CC"/>
                </a:solidFill>
                <a:latin typeface="Arial Unicode MS" pitchFamily="34" charset="-128"/>
                <a:ea typeface="Arial Unicode MS" pitchFamily="34" charset="-128"/>
                <a:cs typeface="Arial Unicode MS" pitchFamily="34" charset="-128"/>
              </a:rPr>
              <a:t>repentance du mal qu’ils ont commis à Joseph.</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Pas Benjamin ! cette fois </a:t>
            </a:r>
            <a:r>
              <a:rPr lang="fr-FR" sz="4400" b="1" dirty="0" smtClean="0">
                <a:latin typeface="Arial Unicode MS" pitchFamily="34" charset="-128"/>
                <a:ea typeface="Arial Unicode MS" pitchFamily="34" charset="-128"/>
                <a:cs typeface="Arial Unicode MS" pitchFamily="34" charset="-128"/>
              </a:rPr>
              <a:t>ci, </a:t>
            </a:r>
            <a:r>
              <a:rPr lang="fr-FR" sz="4400" b="1" dirty="0" smtClean="0">
                <a:latin typeface="Arial Unicode MS" pitchFamily="34" charset="-128"/>
                <a:ea typeface="Arial Unicode MS" pitchFamily="34" charset="-128"/>
                <a:cs typeface="Arial Unicode MS" pitchFamily="34" charset="-128"/>
              </a:rPr>
              <a:t>Ruben se comporte comme l’ainé et le défenseur de la famille.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a raté l’occasion </a:t>
            </a:r>
            <a:r>
              <a:rPr lang="fr-FR" sz="4400" b="1" dirty="0" smtClean="0">
                <a:solidFill>
                  <a:srgbClr val="0033CC"/>
                </a:solidFill>
                <a:latin typeface="Arial Unicode MS" pitchFamily="34" charset="-128"/>
                <a:ea typeface="Arial Unicode MS" pitchFamily="34" charset="-128"/>
                <a:cs typeface="Arial Unicode MS" pitchFamily="34" charset="-128"/>
              </a:rPr>
              <a:t>de </a:t>
            </a:r>
            <a:r>
              <a:rPr lang="fr-FR" sz="4400" b="1" dirty="0" err="1" smtClean="0">
                <a:solidFill>
                  <a:srgbClr val="0033CC"/>
                </a:solidFill>
                <a:latin typeface="Arial Unicode MS" pitchFamily="34" charset="-128"/>
                <a:ea typeface="Arial Unicode MS" pitchFamily="34" charset="-128"/>
                <a:cs typeface="Arial Unicode MS" pitchFamily="34" charset="-128"/>
              </a:rPr>
              <a:t>proteger</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Joseph ; peut importe l’autorité de cet homme, il n’allait pas laisser Benjamin entre ses mains.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Ruben se </a:t>
            </a:r>
            <a:r>
              <a:rPr lang="fr-FR" sz="4400" b="1" dirty="0" smtClean="0">
                <a:latin typeface="Arial Unicode MS" pitchFamily="34" charset="-128"/>
                <a:ea typeface="Arial Unicode MS" pitchFamily="34" charset="-128"/>
                <a:cs typeface="Arial Unicode MS" pitchFamily="34" charset="-128"/>
              </a:rPr>
              <a:t>proposait à </a:t>
            </a:r>
            <a:r>
              <a:rPr lang="fr-FR" sz="4400" b="1" dirty="0" smtClean="0">
                <a:latin typeface="Arial Unicode MS" pitchFamily="34" charset="-128"/>
                <a:ea typeface="Arial Unicode MS" pitchFamily="34" charset="-128"/>
                <a:cs typeface="Arial Unicode MS" pitchFamily="34" charset="-128"/>
              </a:rPr>
              <a:t>prendre </a:t>
            </a:r>
            <a:r>
              <a:rPr lang="fr-FR" sz="4400" b="1" dirty="0" smtClean="0">
                <a:latin typeface="Arial Unicode MS" pitchFamily="34" charset="-128"/>
                <a:ea typeface="Arial Unicode MS" pitchFamily="34" charset="-128"/>
                <a:cs typeface="Arial Unicode MS" pitchFamily="34" charset="-128"/>
              </a:rPr>
              <a:t>la place de </a:t>
            </a:r>
            <a:r>
              <a:rPr lang="fr-FR" sz="4400" b="1" dirty="0" smtClean="0">
                <a:latin typeface="Arial Unicode MS" pitchFamily="34" charset="-128"/>
                <a:ea typeface="Arial Unicode MS" pitchFamily="34" charset="-128"/>
                <a:cs typeface="Arial Unicode MS" pitchFamily="34" charset="-128"/>
              </a:rPr>
              <a:t>Benjamin et de payer le prix associé</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L’homme </a:t>
            </a:r>
            <a:r>
              <a:rPr lang="fr-FR" sz="4400" b="1" dirty="0" smtClean="0">
                <a:latin typeface="Arial Unicode MS" pitchFamily="34" charset="-128"/>
                <a:ea typeface="Arial Unicode MS" pitchFamily="34" charset="-128"/>
                <a:cs typeface="Arial Unicode MS" pitchFamily="34" charset="-128"/>
              </a:rPr>
              <a:t>peut changer. L’âge amène la </a:t>
            </a:r>
            <a:r>
              <a:rPr lang="fr-FR" sz="4400" b="1" dirty="0" smtClean="0">
                <a:latin typeface="Arial Unicode MS" pitchFamily="34" charset="-128"/>
                <a:ea typeface="Arial Unicode MS" pitchFamily="34" charset="-128"/>
                <a:cs typeface="Arial Unicode MS" pitchFamily="34" charset="-128"/>
              </a:rPr>
              <a:t>raison des fois.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La réaction des frères causait une implosion d’émotion </a:t>
            </a:r>
            <a:r>
              <a:rPr lang="fr-FR" sz="4400" b="1" dirty="0" smtClean="0">
                <a:solidFill>
                  <a:srgbClr val="0033CC"/>
                </a:solidFill>
                <a:latin typeface="Arial Unicode MS" pitchFamily="34" charset="-128"/>
                <a:ea typeface="Arial Unicode MS" pitchFamily="34" charset="-128"/>
                <a:cs typeface="Arial Unicode MS" pitchFamily="34" charset="-128"/>
              </a:rPr>
              <a:t>sur </a:t>
            </a:r>
            <a:r>
              <a:rPr lang="fr-FR" sz="4400" b="1" dirty="0" smtClean="0">
                <a:solidFill>
                  <a:srgbClr val="0033CC"/>
                </a:solidFill>
                <a:latin typeface="Arial Unicode MS" pitchFamily="34" charset="-128"/>
                <a:ea typeface="Arial Unicode MS" pitchFamily="34" charset="-128"/>
                <a:cs typeface="Arial Unicode MS" pitchFamily="34" charset="-128"/>
              </a:rPr>
              <a:t>Joseph.</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dernière mémoire de Joseph de ses frères c’est qu’ils étaient des hommes impitoyables et cruels.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Dans ce dernier épisode, ils se concertent pour épargner la vie de son petit frère Benjamin fils de sa mère.</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GENESE 45</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1 </a:t>
            </a:r>
            <a:r>
              <a:rPr lang="fr-FR" sz="4000" b="1" dirty="0" smtClean="0">
                <a:solidFill>
                  <a:srgbClr val="0033CC"/>
                </a:solidFill>
                <a:latin typeface="Arial Unicode MS" pitchFamily="34" charset="-128"/>
                <a:ea typeface="Arial Unicode MS" pitchFamily="34" charset="-128"/>
                <a:cs typeface="Arial Unicode MS" pitchFamily="34" charset="-128"/>
              </a:rPr>
              <a:t>¶ Joseph ne pouvait plus se contenir devant tous ceux qui l'entouraient. Il s'écria: Faites sortir tout le monde. Et il ne resta personne avec Joseph, quand il se fit connaître à ses frères.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2 Il éleva la voix, en pleurant. Les Égyptiens l'entendirent, et la maison de Pharaon l'entendit.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 </a:t>
            </a:r>
            <a:r>
              <a:rPr lang="fr-FR" sz="4400" b="1" dirty="0" smtClean="0">
                <a:solidFill>
                  <a:srgbClr val="0033CC"/>
                </a:solidFill>
                <a:latin typeface="Arial Unicode MS" pitchFamily="34" charset="-128"/>
                <a:ea typeface="Arial Unicode MS" pitchFamily="34" charset="-128"/>
                <a:cs typeface="Arial Unicode MS" pitchFamily="34" charset="-128"/>
              </a:rPr>
              <a:t>Joseph dit à ses frères: Je suis Joseph! Mon père vit-il encore? Mais ses frères ne purent lui répondre, car ils étaient troublés en sa présence.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4 Joseph dit à ses frères: Approchez-vous de moi. Et ils s'approchèrent. Il dit: Je suis Joseph, votre frère, que vous avez vendu pour être mené en Égypte.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b="1" dirty="0" smtClean="0">
                <a:solidFill>
                  <a:srgbClr val="0033CC"/>
                </a:solidFill>
                <a:latin typeface="Arial Unicode MS" pitchFamily="34" charset="-128"/>
                <a:ea typeface="Arial Unicode MS" pitchFamily="34" charset="-128"/>
                <a:cs typeface="Arial Unicode MS" pitchFamily="34" charset="-128"/>
              </a:rPr>
              <a:t>5 </a:t>
            </a:r>
            <a:r>
              <a:rPr lang="fr-FR" sz="4000" b="1" dirty="0" smtClean="0">
                <a:solidFill>
                  <a:srgbClr val="0033CC"/>
                </a:solidFill>
                <a:latin typeface="Arial Unicode MS" pitchFamily="34" charset="-128"/>
                <a:ea typeface="Arial Unicode MS" pitchFamily="34" charset="-128"/>
                <a:cs typeface="Arial Unicode MS" pitchFamily="34" charset="-128"/>
              </a:rPr>
              <a:t>Maintenant, ne vous affligez pas, et ne soyez pas fâchés de m'avoir vendu pour être conduit ici, car c'est pour vous sauver la vie que Dieu m'a envoyé devant vous.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6 Voilà deux ans que la famine est dans le pays; et pendant cinq années encore, il n'y aura ni labour, ni moisson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b="1" dirty="0" smtClean="0">
                <a:solidFill>
                  <a:srgbClr val="0033CC"/>
                </a:solidFill>
                <a:latin typeface="Arial Unicode MS" pitchFamily="34" charset="-128"/>
                <a:ea typeface="Arial Unicode MS" pitchFamily="34" charset="-128"/>
                <a:cs typeface="Arial Unicode MS" pitchFamily="34" charset="-128"/>
              </a:rPr>
              <a:t>7 </a:t>
            </a:r>
            <a:r>
              <a:rPr lang="fr-FR" sz="4000" b="1" dirty="0" smtClean="0">
                <a:solidFill>
                  <a:srgbClr val="0033CC"/>
                </a:solidFill>
                <a:latin typeface="Arial Unicode MS" pitchFamily="34" charset="-128"/>
                <a:ea typeface="Arial Unicode MS" pitchFamily="34" charset="-128"/>
                <a:cs typeface="Arial Unicode MS" pitchFamily="34" charset="-128"/>
              </a:rPr>
              <a:t>Dieu m'a envoyé devant vous pour vous faire subsister dans le pays, et pour vous faire vivre par une grande délivrance.</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8 Ce n'est donc pas vous qui m'avez envoyé ici, mais c'est Dieu; il m'a établi père de Pharaon, maître de toute sa maison, et gouverneur de tout le pays d'Égypte</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b="1" dirty="0" smtClean="0">
                <a:solidFill>
                  <a:srgbClr val="0033CC"/>
                </a:solidFill>
                <a:latin typeface="Arial Unicode MS" pitchFamily="34" charset="-128"/>
                <a:ea typeface="Arial Unicode MS" pitchFamily="34" charset="-128"/>
                <a:cs typeface="Arial Unicode MS" pitchFamily="34" charset="-128"/>
              </a:rPr>
              <a:t>9 </a:t>
            </a:r>
            <a:r>
              <a:rPr lang="fr-FR" sz="4000" b="1" dirty="0" smtClean="0">
                <a:solidFill>
                  <a:srgbClr val="0033CC"/>
                </a:solidFill>
                <a:latin typeface="Arial Unicode MS" pitchFamily="34" charset="-128"/>
                <a:ea typeface="Arial Unicode MS" pitchFamily="34" charset="-128"/>
                <a:cs typeface="Arial Unicode MS" pitchFamily="34" charset="-128"/>
              </a:rPr>
              <a:t>Hâtez-vous de remonter auprès de mon père, et vous lui direz: Ainsi a parlé ton fils Joseph: Dieu m'a établi seigneur de toute l'Égypte; descends vers moi, ne tarde pas!</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10 Tu habiteras dans le pays de </a:t>
            </a:r>
            <a:r>
              <a:rPr lang="fr-FR" sz="4000" b="1" dirty="0" err="1" smtClean="0">
                <a:solidFill>
                  <a:srgbClr val="FF0000"/>
                </a:solidFill>
                <a:latin typeface="Arial Unicode MS" pitchFamily="34" charset="-128"/>
                <a:ea typeface="Arial Unicode MS" pitchFamily="34" charset="-128"/>
                <a:cs typeface="Arial Unicode MS" pitchFamily="34" charset="-128"/>
              </a:rPr>
              <a:t>Gosen</a:t>
            </a:r>
            <a:r>
              <a:rPr lang="fr-FR" sz="4000" b="1" dirty="0" smtClean="0">
                <a:solidFill>
                  <a:srgbClr val="FF0000"/>
                </a:solidFill>
                <a:latin typeface="Arial Unicode MS" pitchFamily="34" charset="-128"/>
                <a:ea typeface="Arial Unicode MS" pitchFamily="34" charset="-128"/>
                <a:cs typeface="Arial Unicode MS" pitchFamily="34" charset="-128"/>
              </a:rPr>
              <a:t>, et tu seras près de moi, toi, tes fils, et les fils de tes fils, tes brebis et tes </a:t>
            </a:r>
            <a:r>
              <a:rPr lang="fr-FR" sz="4000" b="1" dirty="0" smtClean="0">
                <a:solidFill>
                  <a:srgbClr val="FF0000"/>
                </a:solidFill>
                <a:latin typeface="Arial Unicode MS" pitchFamily="34" charset="-128"/>
                <a:ea typeface="Arial Unicode MS" pitchFamily="34" charset="-128"/>
                <a:cs typeface="Arial Unicode MS" pitchFamily="34" charset="-128"/>
              </a:rPr>
              <a:t>bœufs, </a:t>
            </a:r>
            <a:r>
              <a:rPr lang="fr-FR" sz="4000" b="1" dirty="0" smtClean="0">
                <a:solidFill>
                  <a:srgbClr val="FF0000"/>
                </a:solidFill>
                <a:latin typeface="Arial Unicode MS" pitchFamily="34" charset="-128"/>
                <a:ea typeface="Arial Unicode MS" pitchFamily="34" charset="-128"/>
                <a:cs typeface="Arial Unicode MS" pitchFamily="34" charset="-128"/>
              </a:rPr>
              <a:t>et tout ce qui est à toi</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11 </a:t>
            </a:r>
            <a:r>
              <a:rPr lang="fr-FR" sz="3600" b="1" dirty="0" smtClean="0">
                <a:latin typeface="Arial Unicode MS" pitchFamily="34" charset="-128"/>
                <a:ea typeface="Arial Unicode MS" pitchFamily="34" charset="-128"/>
                <a:cs typeface="Arial Unicode MS" pitchFamily="34" charset="-128"/>
              </a:rPr>
              <a:t>Là, je te nourrirai, car il y aura encore cinq années de famine; et ainsi tu ne périras point, toi, ta maison, et tout ce qui est à toi.</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FF0000"/>
                </a:solidFill>
                <a:latin typeface="Arial Unicode MS" pitchFamily="34" charset="-128"/>
                <a:ea typeface="Arial Unicode MS" pitchFamily="34" charset="-128"/>
                <a:cs typeface="Arial Unicode MS" pitchFamily="34" charset="-128"/>
              </a:rPr>
              <a:t> 12 Vous voyez de vos yeux, et mon frère Benjamin voit de ses yeux que c'est moi-même qui vous parle</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13 Racontez à mon père toute ma gloire en Égypte, et tout ce que vous avez vu; et vous ferez descendre ici mon père au plus tôt</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14 </a:t>
            </a:r>
            <a:r>
              <a:rPr lang="fr-FR" sz="3600" b="1" dirty="0" smtClean="0">
                <a:latin typeface="Arial Unicode MS" pitchFamily="34" charset="-128"/>
                <a:ea typeface="Arial Unicode MS" pitchFamily="34" charset="-128"/>
                <a:cs typeface="Arial Unicode MS" pitchFamily="34" charset="-128"/>
              </a:rPr>
              <a:t>Il se jeta au cou de Benjamin, son frère, et pleura; et Benjamin pleura sur son cou.</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a:t>
            </a:r>
            <a:r>
              <a:rPr lang="fr-FR" sz="3600" b="1" dirty="0" smtClean="0">
                <a:solidFill>
                  <a:srgbClr val="FF0000"/>
                </a:solidFill>
                <a:latin typeface="Arial Unicode MS" pitchFamily="34" charset="-128"/>
                <a:ea typeface="Arial Unicode MS" pitchFamily="34" charset="-128"/>
                <a:cs typeface="Arial Unicode MS" pitchFamily="34" charset="-128"/>
              </a:rPr>
              <a:t>15 Il embrassa aussi tous ses frères, en pleurant. Après quoi, ses frères s'entretinrent avec lui.</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16 ¶ Le bruit se répandit dans la maison de Pharaon que les frères de Joseph étaient arrivés: ce qui fut agréable à Pharaon et à ses serviteurs.</a:t>
            </a:r>
            <a:endParaRPr lang="en-US" sz="3600" b="1" dirty="0" smtClean="0">
              <a:latin typeface="Arial Unicode MS" pitchFamily="34" charset="-128"/>
              <a:ea typeface="Arial Unicode MS" pitchFamily="34" charset="-128"/>
              <a:cs typeface="Arial Unicode MS" pitchFamily="34" charset="-128"/>
            </a:endParaRPr>
          </a:p>
          <a:p>
            <a:pPr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17 </a:t>
            </a:r>
            <a:r>
              <a:rPr lang="fr-FR" sz="3600" b="1" dirty="0" smtClean="0">
                <a:latin typeface="Arial Unicode MS" pitchFamily="34" charset="-128"/>
                <a:ea typeface="Arial Unicode MS" pitchFamily="34" charset="-128"/>
                <a:cs typeface="Arial Unicode MS" pitchFamily="34" charset="-128"/>
              </a:rPr>
              <a:t>Pharaon dit à Joseph: Dis à tes frères: Faites ceci. Chargez vos bêtes, et partez pour le pays de Canaan;</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FF0000"/>
                </a:solidFill>
                <a:latin typeface="Arial Unicode MS" pitchFamily="34" charset="-128"/>
                <a:ea typeface="Arial Unicode MS" pitchFamily="34" charset="-128"/>
                <a:cs typeface="Arial Unicode MS" pitchFamily="34" charset="-128"/>
              </a:rPr>
              <a:t> 18 prenez votre père et vos familles, et venez auprès de moi. Je vous donnerai ce qu'il y a de meilleur au pays d'Égypte, et vous mangerez la graisse du pays.</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19 Tu as ordre de leur dire: Faites ceci. Prenez dans le pays d'Égypte des chars pour vos enfants et pour vos femmes; amenez votre père, et venez</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3600" b="1" dirty="0" smtClean="0">
                <a:solidFill>
                  <a:srgbClr val="460000"/>
                </a:solidFill>
                <a:latin typeface="Arial Unicode MS" pitchFamily="34" charset="-128"/>
                <a:ea typeface="Arial Unicode MS" pitchFamily="34" charset="-128"/>
                <a:cs typeface="Arial Unicode MS" pitchFamily="34" charset="-128"/>
              </a:rPr>
              <a:t>20 </a:t>
            </a:r>
            <a:r>
              <a:rPr lang="fr-FR" sz="3600" b="1" dirty="0" smtClean="0">
                <a:solidFill>
                  <a:srgbClr val="460000"/>
                </a:solidFill>
                <a:latin typeface="Arial Unicode MS" pitchFamily="34" charset="-128"/>
                <a:ea typeface="Arial Unicode MS" pitchFamily="34" charset="-128"/>
                <a:cs typeface="Arial Unicode MS" pitchFamily="34" charset="-128"/>
              </a:rPr>
              <a:t>Ne regrettez point ce que vous laisserez, car ce qu'il y a de meilleur dans tout le pays d'Égypte sera pour vous.</a:t>
            </a:r>
            <a:endParaRPr lang="en-US" sz="36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3600" b="1" dirty="0" smtClean="0">
                <a:solidFill>
                  <a:srgbClr val="460000"/>
                </a:solidFill>
                <a:latin typeface="Arial Unicode MS" pitchFamily="34" charset="-128"/>
                <a:ea typeface="Arial Unicode MS" pitchFamily="34" charset="-128"/>
                <a:cs typeface="Arial Unicode MS" pitchFamily="34" charset="-128"/>
              </a:rPr>
              <a:t> </a:t>
            </a:r>
            <a:r>
              <a:rPr lang="fr-FR" sz="3600" b="1" dirty="0" smtClean="0">
                <a:solidFill>
                  <a:srgbClr val="0033CC"/>
                </a:solidFill>
                <a:latin typeface="Arial Unicode MS" pitchFamily="34" charset="-128"/>
                <a:ea typeface="Arial Unicode MS" pitchFamily="34" charset="-128"/>
                <a:cs typeface="Arial Unicode MS" pitchFamily="34" charset="-128"/>
              </a:rPr>
              <a:t>21 Les fils d'Israël firent ainsi. Joseph leur donna des chars, selon l'ordre de Pharaon; il leur donna aussi des provisions pour la route.</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3600" b="1" dirty="0" smtClean="0">
                <a:solidFill>
                  <a:srgbClr val="460000"/>
                </a:solidFill>
                <a:latin typeface="Arial Unicode MS" pitchFamily="34" charset="-128"/>
                <a:ea typeface="Arial Unicode MS" pitchFamily="34" charset="-128"/>
                <a:cs typeface="Arial Unicode MS" pitchFamily="34" charset="-128"/>
              </a:rPr>
              <a:t> 22 Il leur donna à tous des vêtements de rechange, et il donna à Benjamin trois cents sicles d'argent et cinq vêtements de rechange.</a:t>
            </a:r>
            <a:endParaRPr lang="en-US" sz="3600" b="1" dirty="0" smtClean="0">
              <a:solidFill>
                <a:srgbClr val="460000"/>
              </a:solidFill>
              <a:latin typeface="Arial Unicode MS" pitchFamily="34" charset="-128"/>
              <a:ea typeface="Arial Unicode MS" pitchFamily="34" charset="-128"/>
              <a:cs typeface="Arial Unicode MS" pitchFamily="34" charset="-128"/>
            </a:endParaRPr>
          </a:p>
          <a:p>
            <a:pPr algn="just"/>
            <a:endParaRPr lang="en-US"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460000"/>
                </a:solidFill>
                <a:latin typeface="Arial Unicode MS" pitchFamily="34" charset="-128"/>
                <a:ea typeface="Arial Unicode MS" pitchFamily="34" charset="-128"/>
                <a:cs typeface="Arial Unicode MS" pitchFamily="34" charset="-128"/>
              </a:rPr>
              <a:t>23 </a:t>
            </a:r>
            <a:r>
              <a:rPr lang="fr-FR" sz="4400" b="1" dirty="0" smtClean="0">
                <a:solidFill>
                  <a:srgbClr val="460000"/>
                </a:solidFill>
                <a:latin typeface="Arial Unicode MS" pitchFamily="34" charset="-128"/>
                <a:ea typeface="Arial Unicode MS" pitchFamily="34" charset="-128"/>
                <a:cs typeface="Arial Unicode MS" pitchFamily="34" charset="-128"/>
              </a:rPr>
              <a:t>Il envoya à son père dix ânes chargés de ce qu'il y avait de meilleur en Égypte, et dix ânesses chargées de blé, de pain et de vivres, pour son père pendant le voyage.</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460000"/>
                </a:solidFill>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24 Puis il congédia ses frères, qui partirent; et il leur dit: Ne vous querellez pas en chemin.</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460000"/>
                </a:solidFill>
                <a:latin typeface="Arial Unicode MS" pitchFamily="34" charset="-128"/>
                <a:ea typeface="Arial Unicode MS" pitchFamily="34" charset="-128"/>
                <a:cs typeface="Arial Unicode MS" pitchFamily="34" charset="-128"/>
              </a:rPr>
              <a:t>25 </a:t>
            </a:r>
            <a:r>
              <a:rPr lang="fr-FR" sz="4400" b="1" dirty="0" smtClean="0">
                <a:solidFill>
                  <a:srgbClr val="460000"/>
                </a:solidFill>
                <a:latin typeface="Arial Unicode MS" pitchFamily="34" charset="-128"/>
                <a:ea typeface="Arial Unicode MS" pitchFamily="34" charset="-128"/>
                <a:cs typeface="Arial Unicode MS" pitchFamily="34" charset="-128"/>
              </a:rPr>
              <a:t>¶ Ils remontèrent de l'Égypte, et ils arrivèrent dans le pays de Canaan, auprès de Jacob, leur père.</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26 Ils lui dirent: Joseph vit encore, et même c'est lui qui gouverne tout le pays d'Égypte. Mais le </a:t>
            </a:r>
            <a:r>
              <a:rPr lang="fr-FR" sz="4400" b="1" dirty="0" smtClean="0">
                <a:solidFill>
                  <a:srgbClr val="0033CC"/>
                </a:solidFill>
                <a:latin typeface="Arial Unicode MS" pitchFamily="34" charset="-128"/>
                <a:ea typeface="Arial Unicode MS" pitchFamily="34" charset="-128"/>
                <a:cs typeface="Arial Unicode MS" pitchFamily="34" charset="-128"/>
              </a:rPr>
              <a:t>cœur </a:t>
            </a:r>
            <a:r>
              <a:rPr lang="fr-FR" sz="4400" b="1" dirty="0" smtClean="0">
                <a:solidFill>
                  <a:srgbClr val="0033CC"/>
                </a:solidFill>
                <a:latin typeface="Arial Unicode MS" pitchFamily="34" charset="-128"/>
                <a:ea typeface="Arial Unicode MS" pitchFamily="34" charset="-128"/>
                <a:cs typeface="Arial Unicode MS" pitchFamily="34" charset="-128"/>
              </a:rPr>
              <a:t>de Jacob resta froid, parce qu'il ne les croyait pas</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460000"/>
                </a:solidFill>
                <a:latin typeface="Arial Unicode MS" pitchFamily="34" charset="-128"/>
                <a:ea typeface="Arial Unicode MS" pitchFamily="34" charset="-128"/>
                <a:cs typeface="Arial Unicode MS" pitchFamily="34" charset="-128"/>
              </a:rPr>
              <a:t>27 </a:t>
            </a:r>
            <a:r>
              <a:rPr lang="fr-FR" sz="4400" b="1" dirty="0" smtClean="0">
                <a:solidFill>
                  <a:srgbClr val="460000"/>
                </a:solidFill>
                <a:latin typeface="Arial Unicode MS" pitchFamily="34" charset="-128"/>
                <a:ea typeface="Arial Unicode MS" pitchFamily="34" charset="-128"/>
                <a:cs typeface="Arial Unicode MS" pitchFamily="34" charset="-128"/>
              </a:rPr>
              <a:t>Ils lui rapportèrent toutes les paroles que Joseph leur avait dites. Il vit les chars que Joseph avait envoyés pour le transporter. C'est alors que l'esprit de Jacob, leur père, se ranima;</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28 et Israël dit: C'est assez! Joseph, mon fils, vit encore! J'irai, et je le verrai avant que je meure.</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3600" dirty="0" smtClean="0">
                <a:latin typeface="Arial Rounded MT Bold" pitchFamily="34" charset="0"/>
              </a:rPr>
              <a:t>JOSEPH REVEALS HIS IDENTITY TO HIS BROTHERS</a:t>
            </a:r>
          </a:p>
          <a:p>
            <a:pPr algn="just"/>
            <a:r>
              <a:rPr lang="fr-FR" sz="3600" dirty="0" smtClean="0">
                <a:latin typeface="Arial Rounded MT Bold" pitchFamily="34" charset="0"/>
              </a:rPr>
              <a:t>Ge 45:3 Joseph dit à ses frères: Je suis Joseph! Mon père vit-il encore? Mais ses frères ne purent lui répondre, car ils étaient troublés en sa présence. </a:t>
            </a:r>
            <a:r>
              <a:rPr lang="en-US" sz="3600" dirty="0" smtClean="0">
                <a:latin typeface="Arial Rounded MT Bold" pitchFamily="34" charset="0"/>
              </a:rPr>
              <a:t>(LSV)</a:t>
            </a:r>
          </a:p>
          <a:p>
            <a:pPr algn="just"/>
            <a:r>
              <a:rPr lang="en-US" sz="3600" dirty="0" smtClean="0">
                <a:solidFill>
                  <a:srgbClr val="FFFF00"/>
                </a:solidFill>
                <a:latin typeface="Arial Rounded MT Bold" pitchFamily="34" charset="0"/>
              </a:rPr>
              <a:t> 3 Then Joseph said to his brothers, "I am Joseph; does my father still live?" But his brothers could not answer him, for they were dismayed in his presence. (NKJV)</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pPr lvl="0" algn="just"/>
            <a:r>
              <a:rPr lang="en-US" sz="3600" dirty="0" smtClean="0">
                <a:latin typeface="Arial Rounded MT Bold" pitchFamily="34" charset="0"/>
              </a:rPr>
              <a:t>This man who used a translator to speak to these foreigners.</a:t>
            </a:r>
          </a:p>
          <a:p>
            <a:pPr lvl="0" algn="just"/>
            <a:r>
              <a:rPr lang="en-US" sz="3600" dirty="0" smtClean="0">
                <a:solidFill>
                  <a:srgbClr val="FFFF00"/>
                </a:solidFill>
                <a:latin typeface="Arial Rounded MT Bold" pitchFamily="34" charset="0"/>
              </a:rPr>
              <a:t>This man who insisted on seeing their little brother</a:t>
            </a:r>
          </a:p>
          <a:p>
            <a:pPr lvl="0" algn="just"/>
            <a:r>
              <a:rPr lang="en-US" sz="3600" dirty="0" smtClean="0">
                <a:latin typeface="Arial Rounded MT Bold" pitchFamily="34" charset="0"/>
              </a:rPr>
              <a:t>This man who incarcerated them by false accusations</a:t>
            </a:r>
          </a:p>
          <a:p>
            <a:pPr lvl="0" algn="just"/>
            <a:r>
              <a:rPr lang="en-US" sz="3600" dirty="0" smtClean="0">
                <a:solidFill>
                  <a:srgbClr val="FFFF00"/>
                </a:solidFill>
                <a:latin typeface="Arial Rounded MT Bold" pitchFamily="34" charset="0"/>
              </a:rPr>
              <a:t>This man now began to speak to them in their native language.</a:t>
            </a:r>
          </a:p>
          <a:p>
            <a:pPr lvl="0" algn="just"/>
            <a:r>
              <a:rPr lang="en-US" sz="3600" dirty="0" smtClean="0">
                <a:latin typeface="Arial Rounded MT Bold" pitchFamily="34" charset="0"/>
              </a:rPr>
              <a:t>Now the shocker! This man says “I am Joseph”</a:t>
            </a:r>
          </a:p>
          <a:p>
            <a:pPr lvl="0" algn="just"/>
            <a:r>
              <a:rPr lang="en-US" sz="3600" dirty="0" smtClean="0">
                <a:solidFill>
                  <a:srgbClr val="FFFF00"/>
                </a:solidFill>
                <a:latin typeface="Arial Rounded MT Bold" pitchFamily="34" charset="0"/>
              </a:rPr>
              <a:t>A big chill was in the room at this point, because the brothers of Joseph were seated on a filthy secret for many years; none of them cracked the truth to another soul.</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lvl="0" algn="just"/>
            <a:r>
              <a:rPr lang="en-US" sz="3600" dirty="0" smtClean="0">
                <a:latin typeface="Arial Rounded MT Bold" pitchFamily="34" charset="0"/>
              </a:rPr>
              <a:t>They went to the mourning process like everyone else.</a:t>
            </a:r>
          </a:p>
          <a:p>
            <a:pPr lvl="0" algn="just"/>
            <a:r>
              <a:rPr lang="en-US" sz="3600" dirty="0" smtClean="0">
                <a:solidFill>
                  <a:srgbClr val="FFFF00"/>
                </a:solidFill>
                <a:latin typeface="Arial Rounded MT Bold" pitchFamily="34" charset="0"/>
              </a:rPr>
              <a:t>They went to the massive search for Joseph’s body like everyone else.</a:t>
            </a:r>
          </a:p>
          <a:p>
            <a:pPr lvl="0" algn="just"/>
            <a:r>
              <a:rPr lang="en-US" sz="3600" dirty="0" smtClean="0">
                <a:latin typeface="Arial Rounded MT Bold" pitchFamily="34" charset="0"/>
              </a:rPr>
              <a:t>Nothing prepared them for that colossal revelation: “I am Joseph.”</a:t>
            </a:r>
          </a:p>
          <a:p>
            <a:pPr lvl="0" algn="just"/>
            <a:r>
              <a:rPr lang="en-US" sz="3600" dirty="0" smtClean="0">
                <a:solidFill>
                  <a:srgbClr val="FFFF00"/>
                </a:solidFill>
                <a:latin typeface="Arial Rounded MT Bold" pitchFamily="34" charset="0"/>
              </a:rPr>
              <a:t>Imagine the body languages of these guilty brothers except for Jonathan.</a:t>
            </a:r>
          </a:p>
          <a:p>
            <a:pPr lvl="0" algn="just"/>
            <a:r>
              <a:rPr lang="en-US" sz="3600" dirty="0" smtClean="0">
                <a:latin typeface="Arial Rounded MT Bold" pitchFamily="34" charset="0"/>
              </a:rPr>
              <a:t>They stripped the last coat of distinction off of Joseph because it made him look too good, only to meet him anew with even a more glamorous apparel of honor.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pPr algn="just"/>
            <a:r>
              <a:rPr lang="fr-FR" sz="3600" dirty="0" smtClean="0">
                <a:latin typeface="Arial Rounded MT Bold" pitchFamily="34" charset="0"/>
              </a:rPr>
              <a:t>Ge 45:4 Joseph dit à ses frères: Approchez-vous de moi. Et ils s'approchèrent. Il dit: Je suis Joseph, votre frère, que vous avez vendu pour être mené en Égypte. </a:t>
            </a:r>
            <a:r>
              <a:rPr lang="en-US" sz="3600" dirty="0" smtClean="0">
                <a:latin typeface="Arial Rounded MT Bold" pitchFamily="34" charset="0"/>
              </a:rPr>
              <a:t>(LSV)</a:t>
            </a:r>
          </a:p>
          <a:p>
            <a:pPr algn="just"/>
            <a:r>
              <a:rPr lang="en-US" sz="3600" dirty="0" smtClean="0">
                <a:solidFill>
                  <a:srgbClr val="FFFF00"/>
                </a:solidFill>
                <a:latin typeface="Arial Rounded MT Bold" pitchFamily="34" charset="0"/>
              </a:rPr>
              <a:t> 4 And Joseph said to his brothers, "Please come near to me." So they came near. Then he said: "I am Joseph your brother, whom you sold into Egypt. (NKJV)</a:t>
            </a:r>
          </a:p>
          <a:p>
            <a:pPr lvl="0" algn="just"/>
            <a:endParaRPr lang="en-US" sz="3600" dirty="0" smtClean="0">
              <a:latin typeface="Arial Rounded MT Bold" pitchFamily="34" charset="0"/>
            </a:endParaRPr>
          </a:p>
          <a:p>
            <a:pPr lvl="0" algn="just"/>
            <a:r>
              <a:rPr lang="en-US" sz="3600" dirty="0" smtClean="0">
                <a:latin typeface="Arial Rounded MT Bold" pitchFamily="34" charset="0"/>
              </a:rPr>
              <a:t>All of them knew exactly what Joseph was talking about except for Benjamin.</a:t>
            </a:r>
          </a:p>
          <a:p>
            <a:pPr lvl="0" algn="just"/>
            <a:r>
              <a:rPr lang="en-US" sz="3600" dirty="0" smtClean="0">
                <a:solidFill>
                  <a:srgbClr val="FFFF00"/>
                </a:solidFill>
                <a:latin typeface="Arial Rounded MT Bold" pitchFamily="34" charset="0"/>
              </a:rPr>
              <a:t>If you are seating on a dirty secret, know that there is an appointed day for that secret to be revealed.</a:t>
            </a:r>
            <a:endParaRPr lang="en-US" sz="36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en-US" dirty="0" smtClean="0">
                <a:solidFill>
                  <a:schemeClr val="tx2">
                    <a:lumMod val="40000"/>
                    <a:lumOff val="60000"/>
                  </a:schemeClr>
                </a:solidFill>
                <a:latin typeface="Arial Rounded MT Bold" pitchFamily="34" charset="0"/>
              </a:rPr>
              <a:t>JOSEPH CONSOLES HIS BROTHERS</a:t>
            </a:r>
            <a:endParaRPr lang="en-US" sz="2400" dirty="0" smtClean="0">
              <a:solidFill>
                <a:schemeClr val="tx2">
                  <a:lumMod val="40000"/>
                  <a:lumOff val="60000"/>
                </a:schemeClr>
              </a:solidFill>
              <a:latin typeface="Arial Rounded MT Bold" pitchFamily="34" charset="0"/>
            </a:endParaRPr>
          </a:p>
          <a:p>
            <a:pPr algn="just"/>
            <a:r>
              <a:rPr lang="fr-FR" sz="3600" dirty="0" smtClean="0">
                <a:solidFill>
                  <a:schemeClr val="tx2">
                    <a:lumMod val="40000"/>
                    <a:lumOff val="60000"/>
                  </a:schemeClr>
                </a:solidFill>
                <a:latin typeface="Arial Rounded MT Bold" pitchFamily="34" charset="0"/>
              </a:rPr>
              <a:t>Ge 45:5 Maintenant, ne vous affligez pas, et ne soyez pas fâchés de m'avoir vendu pour être conduit ici, car c'est pour vous sauver la vie que Dieu m'a envoyé devant vous. (LSV)</a:t>
            </a:r>
          </a:p>
          <a:p>
            <a:pPr algn="just"/>
            <a:endParaRPr lang="en-US" sz="3600" dirty="0" smtClean="0">
              <a:solidFill>
                <a:schemeClr val="tx2">
                  <a:lumMod val="40000"/>
                  <a:lumOff val="60000"/>
                </a:schemeClr>
              </a:solidFill>
              <a:latin typeface="Arial Rounded MT Bold" pitchFamily="34" charset="0"/>
            </a:endParaRPr>
          </a:p>
          <a:p>
            <a:pPr algn="just"/>
            <a:r>
              <a:rPr lang="fr-FR" sz="3600" dirty="0" smtClean="0">
                <a:solidFill>
                  <a:schemeClr val="tx2">
                    <a:lumMod val="40000"/>
                    <a:lumOff val="60000"/>
                  </a:schemeClr>
                </a:solidFill>
                <a:latin typeface="Arial Rounded MT Bold" pitchFamily="34" charset="0"/>
              </a:rPr>
              <a:t> </a:t>
            </a:r>
            <a:r>
              <a:rPr lang="en-US" sz="3600" dirty="0" smtClean="0">
                <a:solidFill>
                  <a:srgbClr val="FFFF00"/>
                </a:solidFill>
                <a:latin typeface="Arial Rounded MT Bold" pitchFamily="34" charset="0"/>
              </a:rPr>
              <a:t>5 "But now, do not therefore be grieved or angry with yourselves because you sold me here; for God sent me before you to preserve life. (NKJV)</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2">
                    <a:lumMod val="40000"/>
                    <a:lumOff val="60000"/>
                  </a:schemeClr>
                </a:solidFill>
                <a:latin typeface="Arial Rounded MT Bold" pitchFamily="34" charset="0"/>
              </a:rPr>
              <a:t>I feel that Joseph over </a:t>
            </a:r>
            <a:r>
              <a:rPr lang="en-US" sz="4000" dirty="0" smtClean="0">
                <a:solidFill>
                  <a:schemeClr val="tx2">
                    <a:lumMod val="40000"/>
                    <a:lumOff val="60000"/>
                  </a:schemeClr>
                </a:solidFill>
                <a:latin typeface="Arial Rounded MT Bold" pitchFamily="34" charset="0"/>
              </a:rPr>
              <a:t>extended </a:t>
            </a:r>
            <a:r>
              <a:rPr lang="en-US" sz="4000" dirty="0" smtClean="0">
                <a:solidFill>
                  <a:schemeClr val="tx2">
                    <a:lumMod val="40000"/>
                    <a:lumOff val="60000"/>
                  </a:schemeClr>
                </a:solidFill>
                <a:latin typeface="Arial Rounded MT Bold" pitchFamily="34" charset="0"/>
              </a:rPr>
              <a:t>his goodness here.</a:t>
            </a:r>
          </a:p>
          <a:p>
            <a:pPr lvl="0" algn="just"/>
            <a:r>
              <a:rPr lang="en-US" sz="4000" dirty="0" smtClean="0">
                <a:solidFill>
                  <a:schemeClr val="bg1">
                    <a:lumMod val="85000"/>
                  </a:schemeClr>
                </a:solidFill>
                <a:latin typeface="Arial Rounded MT Bold" pitchFamily="34" charset="0"/>
              </a:rPr>
              <a:t>I would want them to agonize some more over their bad deeds.</a:t>
            </a:r>
          </a:p>
          <a:p>
            <a:pPr lvl="0" algn="just"/>
            <a:r>
              <a:rPr lang="en-US" sz="4000" dirty="0" smtClean="0">
                <a:solidFill>
                  <a:schemeClr val="tx2">
                    <a:lumMod val="40000"/>
                    <a:lumOff val="60000"/>
                  </a:schemeClr>
                </a:solidFill>
                <a:latin typeface="Arial Rounded MT Bold" pitchFamily="34" charset="0"/>
              </a:rPr>
              <a:t>I would want them to go through a time of panic before revealing my </a:t>
            </a:r>
            <a:r>
              <a:rPr lang="en-US" sz="4000" dirty="0" smtClean="0">
                <a:solidFill>
                  <a:schemeClr val="tx2">
                    <a:lumMod val="40000"/>
                    <a:lumOff val="60000"/>
                  </a:schemeClr>
                </a:solidFill>
                <a:latin typeface="Arial Rounded MT Bold" pitchFamily="34" charset="0"/>
              </a:rPr>
              <a:t>identity and </a:t>
            </a:r>
            <a:r>
              <a:rPr lang="en-US" sz="4000" dirty="0" smtClean="0">
                <a:solidFill>
                  <a:schemeClr val="tx2">
                    <a:lumMod val="40000"/>
                    <a:lumOff val="60000"/>
                  </a:schemeClr>
                </a:solidFill>
                <a:latin typeface="Arial Rounded MT Bold" pitchFamily="34" charset="0"/>
              </a:rPr>
              <a:t>my good disposition toward them.</a:t>
            </a:r>
          </a:p>
          <a:p>
            <a:pPr lvl="0" algn="just"/>
            <a:r>
              <a:rPr lang="en-US" sz="4000" dirty="0" smtClean="0">
                <a:solidFill>
                  <a:schemeClr val="bg1">
                    <a:lumMod val="85000"/>
                  </a:schemeClr>
                </a:solidFill>
                <a:latin typeface="Arial Rounded MT Bold" pitchFamily="34" charset="0"/>
              </a:rPr>
              <a:t>All Joseph wanted was a family hug.</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3800" dirty="0" smtClean="0">
                <a:solidFill>
                  <a:schemeClr val="tx2">
                    <a:lumMod val="40000"/>
                    <a:lumOff val="60000"/>
                  </a:schemeClr>
                </a:solidFill>
                <a:latin typeface="Arial Rounded MT Bold" pitchFamily="34" charset="0"/>
              </a:rPr>
              <a:t>He missed seeing them for so long; he missed hearing their voices for so long.</a:t>
            </a:r>
          </a:p>
          <a:p>
            <a:pPr lvl="0" algn="just"/>
            <a:r>
              <a:rPr lang="en-US" sz="3800" dirty="0" smtClean="0">
                <a:solidFill>
                  <a:schemeClr val="bg1">
                    <a:lumMod val="85000"/>
                  </a:schemeClr>
                </a:solidFill>
                <a:latin typeface="Arial Rounded MT Bold" pitchFamily="34" charset="0"/>
              </a:rPr>
              <a:t>Joseph watered down the misdeed of his brothers to make it seem as if they acted in harmony with God.</a:t>
            </a:r>
          </a:p>
          <a:p>
            <a:pPr lvl="0" algn="just"/>
            <a:r>
              <a:rPr lang="en-US" sz="3800" dirty="0" smtClean="0">
                <a:solidFill>
                  <a:schemeClr val="tx2">
                    <a:lumMod val="40000"/>
                    <a:lumOff val="60000"/>
                  </a:schemeClr>
                </a:solidFill>
                <a:latin typeface="Arial Rounded MT Bold" pitchFamily="34" charset="0"/>
              </a:rPr>
              <a:t>Joseph was so busy thanking God for placing him up there that he justified everyone who played a part, </a:t>
            </a:r>
            <a:r>
              <a:rPr lang="en-US" sz="3800" dirty="0" smtClean="0">
                <a:solidFill>
                  <a:schemeClr val="tx2">
                    <a:lumMod val="40000"/>
                    <a:lumOff val="60000"/>
                  </a:schemeClr>
                </a:solidFill>
                <a:latin typeface="Arial Rounded MT Bold" pitchFamily="34" charset="0"/>
              </a:rPr>
              <a:t>in it, even </a:t>
            </a:r>
            <a:r>
              <a:rPr lang="en-US" sz="3800" dirty="0" smtClean="0">
                <a:solidFill>
                  <a:schemeClr val="tx2">
                    <a:lumMod val="40000"/>
                    <a:lumOff val="60000"/>
                  </a:schemeClr>
                </a:solidFill>
                <a:latin typeface="Arial Rounded MT Bold" pitchFamily="34" charset="0"/>
              </a:rPr>
              <a:t>a villain part.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3600" dirty="0" smtClean="0">
                <a:solidFill>
                  <a:schemeClr val="tx2">
                    <a:lumMod val="40000"/>
                    <a:lumOff val="60000"/>
                  </a:schemeClr>
                </a:solidFill>
                <a:latin typeface="Arial Rounded MT Bold" pitchFamily="34" charset="0"/>
              </a:rPr>
              <a:t>Joseph would not want the spoil the moment; he persuaded his brothers to see the big picture.</a:t>
            </a:r>
          </a:p>
          <a:p>
            <a:pPr lvl="0" algn="just"/>
            <a:r>
              <a:rPr lang="en-US" sz="3600" dirty="0" smtClean="0">
                <a:solidFill>
                  <a:schemeClr val="bg1">
                    <a:lumMod val="85000"/>
                  </a:schemeClr>
                </a:solidFill>
                <a:latin typeface="Arial Rounded MT Bold" pitchFamily="34" charset="0"/>
              </a:rPr>
              <a:t>You and I would be busy telling the kind of ordeal the caused us.</a:t>
            </a:r>
          </a:p>
          <a:p>
            <a:pPr lvl="1" algn="just"/>
            <a:r>
              <a:rPr lang="en-US" sz="3600" dirty="0" smtClean="0">
                <a:solidFill>
                  <a:srgbClr val="00B050"/>
                </a:solidFill>
                <a:latin typeface="Arial Rounded MT Bold" pitchFamily="34" charset="0"/>
              </a:rPr>
              <a:t>“You strip me of my youth”.</a:t>
            </a:r>
          </a:p>
          <a:p>
            <a:pPr lvl="1" algn="just"/>
            <a:r>
              <a:rPr lang="en-US" sz="3600" dirty="0" smtClean="0">
                <a:solidFill>
                  <a:schemeClr val="bg1">
                    <a:lumMod val="85000"/>
                  </a:schemeClr>
                </a:solidFill>
                <a:latin typeface="Arial Rounded MT Bold" pitchFamily="34" charset="0"/>
              </a:rPr>
              <a:t>“You sell your own blood for </a:t>
            </a:r>
            <a:r>
              <a:rPr lang="en-US" sz="3600" dirty="0" smtClean="0">
                <a:solidFill>
                  <a:schemeClr val="bg1">
                    <a:lumMod val="85000"/>
                  </a:schemeClr>
                </a:solidFill>
                <a:latin typeface="Arial Rounded MT Bold" pitchFamily="34" charset="0"/>
              </a:rPr>
              <a:t>20 </a:t>
            </a:r>
            <a:r>
              <a:rPr lang="en-US" sz="3600" dirty="0" smtClean="0">
                <a:solidFill>
                  <a:schemeClr val="bg1">
                    <a:lumMod val="85000"/>
                  </a:schemeClr>
                </a:solidFill>
                <a:latin typeface="Arial Rounded MT Bold" pitchFamily="34" charset="0"/>
              </a:rPr>
              <a:t>pieces of silver.”</a:t>
            </a:r>
          </a:p>
          <a:p>
            <a:pPr lvl="1" algn="just"/>
            <a:r>
              <a:rPr lang="en-US" sz="3600" dirty="0" smtClean="0">
                <a:solidFill>
                  <a:srgbClr val="00B050"/>
                </a:solidFill>
                <a:latin typeface="Arial Rounded MT Bold" pitchFamily="34" charset="0"/>
              </a:rPr>
              <a:t>“I got accused of wrong doing because I was in the wrong place at the wrong time thanks to you.”</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en-US" sz="4000" dirty="0" smtClean="0">
                <a:solidFill>
                  <a:srgbClr val="00B050"/>
                </a:solidFill>
                <a:latin typeface="Arial Rounded MT Bold" pitchFamily="34" charset="0"/>
              </a:rPr>
              <a:t>“I got thrown in jail like a criminal all </a:t>
            </a:r>
            <a:r>
              <a:rPr lang="en-US" sz="4000" dirty="0" smtClean="0">
                <a:solidFill>
                  <a:srgbClr val="00B050"/>
                </a:solidFill>
                <a:latin typeface="Arial Rounded MT Bold" pitchFamily="34" charset="0"/>
              </a:rPr>
              <a:t>because of </a:t>
            </a:r>
            <a:r>
              <a:rPr lang="en-US" sz="4000" dirty="0" smtClean="0">
                <a:solidFill>
                  <a:srgbClr val="00B050"/>
                </a:solidFill>
                <a:latin typeface="Arial Rounded MT Bold" pitchFamily="34" charset="0"/>
              </a:rPr>
              <a:t>you merciless, heartless brothers.”</a:t>
            </a:r>
          </a:p>
          <a:p>
            <a:pPr lvl="1" algn="just"/>
            <a:r>
              <a:rPr lang="en-US" sz="4000" dirty="0" smtClean="0">
                <a:solidFill>
                  <a:schemeClr val="bg1">
                    <a:lumMod val="85000"/>
                  </a:schemeClr>
                </a:solidFill>
                <a:latin typeface="Arial Rounded MT Bold" pitchFamily="34" charset="0"/>
              </a:rPr>
              <a:t>“You had the audacity to tell my father that I was killed.”</a:t>
            </a:r>
          </a:p>
          <a:p>
            <a:pPr lvl="1" algn="just"/>
            <a:r>
              <a:rPr lang="en-US" sz="4000" dirty="0" smtClean="0">
                <a:solidFill>
                  <a:srgbClr val="00B050"/>
                </a:solidFill>
                <a:latin typeface="Arial Rounded MT Bold" pitchFamily="34" charset="0"/>
              </a:rPr>
              <a:t>“None of you sought to find me.”</a:t>
            </a:r>
          </a:p>
          <a:p>
            <a:pPr lvl="1" algn="just"/>
            <a:r>
              <a:rPr lang="en-US" sz="4000" dirty="0" smtClean="0">
                <a:solidFill>
                  <a:schemeClr val="bg1">
                    <a:lumMod val="85000"/>
                  </a:schemeClr>
                </a:solidFill>
                <a:latin typeface="Arial Rounded MT Bold" pitchFamily="34" charset="0"/>
              </a:rPr>
              <a:t>“I was out of sight and out of your mind.”</a:t>
            </a:r>
          </a:p>
          <a:p>
            <a:pPr lvl="1" algn="just"/>
            <a:r>
              <a:rPr lang="en-US" sz="4000" dirty="0" smtClean="0">
                <a:solidFill>
                  <a:srgbClr val="00B050"/>
                </a:solidFill>
                <a:latin typeface="Arial Rounded MT Bold" pitchFamily="34" charset="0"/>
              </a:rPr>
              <a:t>“Now look at me, and look at you! Which one is the better of?”</a:t>
            </a:r>
          </a:p>
          <a:p>
            <a:pPr algn="just">
              <a:buNone/>
            </a:pPr>
            <a:endParaRPr lang="en-US" dirty="0">
              <a:solidFill>
                <a:srgbClr val="00B05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a:bodyPr>
          <a:lstStyle/>
          <a:p>
            <a:pPr algn="just"/>
            <a:r>
              <a:rPr lang="en-US" b="1" dirty="0" smtClean="0">
                <a:solidFill>
                  <a:srgbClr val="FFC000"/>
                </a:solidFill>
                <a:latin typeface="Arial Rounded MT Bold" pitchFamily="34" charset="0"/>
              </a:rPr>
              <a:t>JOSEPH SETS OUT TO SAVE HIS FAMILY</a:t>
            </a:r>
            <a:endParaRPr lang="en-US" dirty="0" smtClean="0">
              <a:solidFill>
                <a:srgbClr val="FFC000"/>
              </a:solidFill>
              <a:latin typeface="Arial Rounded MT Bold" pitchFamily="34" charset="0"/>
            </a:endParaRPr>
          </a:p>
          <a:p>
            <a:pPr algn="just"/>
            <a:r>
              <a:rPr lang="fr-FR" sz="3600" dirty="0" smtClean="0">
                <a:solidFill>
                  <a:schemeClr val="bg1"/>
                </a:solidFill>
                <a:latin typeface="Arial Rounded MT Bold" pitchFamily="34" charset="0"/>
              </a:rPr>
              <a:t>Ge 45:6 Voilà deux ans que la famine est dans le pays; et pendant cinq années encore, il n'y aura ni labour, ni moisson. </a:t>
            </a:r>
            <a:r>
              <a:rPr lang="en-US" sz="3600" dirty="0" smtClean="0">
                <a:solidFill>
                  <a:schemeClr val="bg1"/>
                </a:solidFill>
                <a:latin typeface="Arial Rounded MT Bold" pitchFamily="34" charset="0"/>
              </a:rPr>
              <a:t>(LSV)</a:t>
            </a:r>
          </a:p>
          <a:p>
            <a:pPr algn="just"/>
            <a:endParaRPr lang="en-US" sz="3600" dirty="0" smtClean="0">
              <a:solidFill>
                <a:schemeClr val="bg1"/>
              </a:solidFill>
              <a:latin typeface="Arial Rounded MT Bold" pitchFamily="34" charset="0"/>
            </a:endParaRPr>
          </a:p>
          <a:p>
            <a:pPr algn="just"/>
            <a:r>
              <a:rPr lang="en-US" sz="3600" dirty="0" smtClean="0">
                <a:solidFill>
                  <a:srgbClr val="FFC000"/>
                </a:solidFill>
                <a:latin typeface="Arial Rounded MT Bold" pitchFamily="34" charset="0"/>
              </a:rPr>
              <a:t> 6 "For these two years the famine has been in the land, and there are still five years in which there will be neither plowing nor harvesting. </a:t>
            </a:r>
            <a:r>
              <a:rPr lang="fr-FR" sz="3600" dirty="0" smtClean="0">
                <a:solidFill>
                  <a:srgbClr val="FFC000"/>
                </a:solidFill>
                <a:latin typeface="Arial Rounded MT Bold" pitchFamily="34" charset="0"/>
              </a:rPr>
              <a:t>(NKJV)</a:t>
            </a:r>
            <a:endParaRPr lang="en-US" sz="3600" dirty="0" smtClean="0">
              <a:solidFill>
                <a:srgbClr val="FFC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a:bodyPr>
          <a:lstStyle/>
          <a:p>
            <a:pPr lvl="0" algn="just"/>
            <a:r>
              <a:rPr lang="en-US" dirty="0" smtClean="0">
                <a:solidFill>
                  <a:schemeClr val="bg1"/>
                </a:solidFill>
                <a:latin typeface="Arial Rounded MT Bold" pitchFamily="34" charset="0"/>
              </a:rPr>
              <a:t>J</a:t>
            </a:r>
            <a:r>
              <a:rPr lang="en-US" sz="3600" dirty="0" smtClean="0">
                <a:solidFill>
                  <a:schemeClr val="bg1"/>
                </a:solidFill>
                <a:latin typeface="Arial Rounded MT Bold" pitchFamily="34" charset="0"/>
              </a:rPr>
              <a:t>oseph knew that he was a deliverer to his family and not an avenger for his misfortune.</a:t>
            </a:r>
          </a:p>
          <a:p>
            <a:pPr lvl="0" algn="just"/>
            <a:r>
              <a:rPr lang="en-US" sz="3600" dirty="0" smtClean="0">
                <a:solidFill>
                  <a:srgbClr val="FFC000"/>
                </a:solidFill>
                <a:latin typeface="Arial Rounded MT Bold" pitchFamily="34" charset="0"/>
              </a:rPr>
              <a:t>Joseph was found worrying about the wellbeing of his family instead of </a:t>
            </a:r>
            <a:r>
              <a:rPr lang="en-US" sz="3600" dirty="0" smtClean="0">
                <a:solidFill>
                  <a:srgbClr val="FFC000"/>
                </a:solidFill>
                <a:latin typeface="Arial Rounded MT Bold" pitchFamily="34" charset="0"/>
              </a:rPr>
              <a:t>contemplating </a:t>
            </a:r>
            <a:r>
              <a:rPr lang="en-US" sz="3600" dirty="0" smtClean="0">
                <a:solidFill>
                  <a:srgbClr val="FFC000"/>
                </a:solidFill>
                <a:latin typeface="Arial Rounded MT Bold" pitchFamily="34" charset="0"/>
              </a:rPr>
              <a:t>on the </a:t>
            </a:r>
            <a:r>
              <a:rPr lang="en-US" sz="3600" dirty="0" smtClean="0">
                <a:solidFill>
                  <a:srgbClr val="FFC000"/>
                </a:solidFill>
                <a:latin typeface="Arial Rounded MT Bold" pitchFamily="34" charset="0"/>
              </a:rPr>
              <a:t>wrongs </a:t>
            </a:r>
            <a:r>
              <a:rPr lang="en-US" sz="3600" dirty="0" smtClean="0">
                <a:solidFill>
                  <a:srgbClr val="FFC000"/>
                </a:solidFill>
                <a:latin typeface="Arial Rounded MT Bold" pitchFamily="34" charset="0"/>
              </a:rPr>
              <a:t>they did to him.</a:t>
            </a:r>
          </a:p>
          <a:p>
            <a:pPr algn="just"/>
            <a:r>
              <a:rPr lang="en-US" sz="3600" dirty="0" smtClean="0">
                <a:solidFill>
                  <a:schemeClr val="bg1"/>
                </a:solidFill>
                <a:latin typeface="Arial Rounded MT Bold" pitchFamily="34" charset="0"/>
              </a:rPr>
              <a:t> </a:t>
            </a:r>
            <a:r>
              <a:rPr lang="fr-FR" sz="3600" dirty="0" smtClean="0">
                <a:solidFill>
                  <a:schemeClr val="bg1"/>
                </a:solidFill>
                <a:latin typeface="Arial Rounded MT Bold" pitchFamily="34" charset="0"/>
              </a:rPr>
              <a:t>7 Dieu m'a envoyé devant vous pour vous faire subsister dans le pays, et pour vous faire vivre par une grande délivrance. </a:t>
            </a:r>
            <a:r>
              <a:rPr lang="en-US" sz="3600" dirty="0" smtClean="0">
                <a:solidFill>
                  <a:schemeClr val="bg1"/>
                </a:solidFill>
                <a:latin typeface="Arial Rounded MT Bold" pitchFamily="34" charset="0"/>
              </a:rPr>
              <a:t>(LSV)</a:t>
            </a:r>
          </a:p>
          <a:p>
            <a:pPr algn="just"/>
            <a:endParaRPr lang="en-US" dirty="0" smtClean="0">
              <a:solidFill>
                <a:srgbClr val="FFC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a:bodyPr>
          <a:lstStyle/>
          <a:p>
            <a:pPr lvl="0" algn="just"/>
            <a:r>
              <a:rPr lang="en-US" dirty="0" smtClean="0">
                <a:solidFill>
                  <a:schemeClr val="bg1"/>
                </a:solidFill>
                <a:latin typeface="Arial Rounded MT Bold" pitchFamily="34" charset="0"/>
              </a:rPr>
              <a:t>Joseph understood that he was in mission to save his family.</a:t>
            </a:r>
          </a:p>
          <a:p>
            <a:pPr lvl="0" algn="just"/>
            <a:r>
              <a:rPr lang="en-US" dirty="0" smtClean="0">
                <a:solidFill>
                  <a:srgbClr val="FFC000"/>
                </a:solidFill>
                <a:latin typeface="Arial Rounded MT Bold" pitchFamily="34" charset="0"/>
              </a:rPr>
              <a:t>Joseph understood that he was a man of destiny and that the time of his mission has come.</a:t>
            </a:r>
          </a:p>
          <a:p>
            <a:pPr lvl="0" algn="just"/>
            <a:r>
              <a:rPr lang="en-US" dirty="0" smtClean="0">
                <a:solidFill>
                  <a:schemeClr val="bg1"/>
                </a:solidFill>
                <a:latin typeface="Arial Rounded MT Bold" pitchFamily="34" charset="0"/>
              </a:rPr>
              <a:t>God cannot instruct a bitter person to be in </a:t>
            </a:r>
            <a:r>
              <a:rPr lang="en-US" dirty="0" smtClean="0">
                <a:solidFill>
                  <a:schemeClr val="bg1"/>
                </a:solidFill>
                <a:latin typeface="Arial Rounded MT Bold" pitchFamily="34" charset="0"/>
              </a:rPr>
              <a:t>leadership, </a:t>
            </a:r>
            <a:r>
              <a:rPr lang="en-US" dirty="0" smtClean="0">
                <a:solidFill>
                  <a:schemeClr val="bg1"/>
                </a:solidFill>
                <a:latin typeface="Arial Rounded MT Bold" pitchFamily="34" charset="0"/>
              </a:rPr>
              <a:t>because he will abuse his authority over those who </a:t>
            </a:r>
            <a:r>
              <a:rPr lang="en-US" dirty="0" smtClean="0">
                <a:solidFill>
                  <a:schemeClr val="bg1"/>
                </a:solidFill>
                <a:latin typeface="Arial Rounded MT Bold" pitchFamily="34" charset="0"/>
              </a:rPr>
              <a:t>were </a:t>
            </a:r>
            <a:r>
              <a:rPr lang="en-US" dirty="0" smtClean="0">
                <a:solidFill>
                  <a:schemeClr val="bg1"/>
                </a:solidFill>
                <a:latin typeface="Arial Rounded MT Bold" pitchFamily="34" charset="0"/>
              </a:rPr>
              <a:t>indifferent toward him.</a:t>
            </a:r>
          </a:p>
          <a:p>
            <a:pPr lvl="0" algn="just"/>
            <a:r>
              <a:rPr lang="en-US" dirty="0" smtClean="0">
                <a:solidFill>
                  <a:srgbClr val="FFC000"/>
                </a:solidFill>
                <a:latin typeface="Arial Rounded MT Bold" pitchFamily="34" charset="0"/>
              </a:rPr>
              <a:t>Joseph translated all the happenings of his life as a </a:t>
            </a:r>
            <a:r>
              <a:rPr lang="en-US" dirty="0" smtClean="0">
                <a:solidFill>
                  <a:srgbClr val="FFC000"/>
                </a:solidFill>
                <a:latin typeface="Arial Rounded MT Bold" pitchFamily="34" charset="0"/>
              </a:rPr>
              <a:t>process toward his destiny.</a:t>
            </a:r>
            <a:endParaRPr lang="en-US" dirty="0" smtClean="0">
              <a:solidFill>
                <a:srgbClr val="FFC0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lnSpcReduction="10000"/>
          </a:bodyPr>
          <a:lstStyle/>
          <a:p>
            <a:pPr lvl="0" algn="just"/>
            <a:r>
              <a:rPr lang="en-US" dirty="0" smtClean="0">
                <a:solidFill>
                  <a:schemeClr val="bg1"/>
                </a:solidFill>
                <a:latin typeface="Arial Rounded MT Bold" pitchFamily="34" charset="0"/>
              </a:rPr>
              <a:t>The good, the bad, and the ugly have all made Joseph the outstanding person that he became.</a:t>
            </a:r>
          </a:p>
          <a:p>
            <a:pPr lvl="0" algn="just"/>
            <a:r>
              <a:rPr lang="en-US" sz="3600" dirty="0" smtClean="0">
                <a:solidFill>
                  <a:srgbClr val="FFC000"/>
                </a:solidFill>
                <a:latin typeface="Arial Rounded MT Bold" pitchFamily="34" charset="0"/>
              </a:rPr>
              <a:t>Each bad thing that happened to Joseph bridged him closer to his </a:t>
            </a:r>
            <a:r>
              <a:rPr lang="en-US" sz="3600" dirty="0" smtClean="0">
                <a:solidFill>
                  <a:srgbClr val="FFC000"/>
                </a:solidFill>
                <a:latin typeface="Arial Rounded MT Bold" pitchFamily="34" charset="0"/>
              </a:rPr>
              <a:t>glorious destiny</a:t>
            </a:r>
            <a:r>
              <a:rPr lang="en-US" sz="3600" dirty="0" smtClean="0">
                <a:solidFill>
                  <a:srgbClr val="FFC000"/>
                </a:solidFill>
                <a:latin typeface="Arial Rounded MT Bold" pitchFamily="34" charset="0"/>
              </a:rPr>
              <a:t>.</a:t>
            </a:r>
          </a:p>
          <a:p>
            <a:pPr lvl="0" algn="just"/>
            <a:r>
              <a:rPr lang="en-US" dirty="0" smtClean="0">
                <a:solidFill>
                  <a:schemeClr val="bg1"/>
                </a:solidFill>
                <a:latin typeface="Arial Rounded MT Bold" pitchFamily="34" charset="0"/>
              </a:rPr>
              <a:t>Not </a:t>
            </a:r>
            <a:r>
              <a:rPr lang="en-US" dirty="0" smtClean="0">
                <a:solidFill>
                  <a:schemeClr val="bg1"/>
                </a:solidFill>
                <a:latin typeface="Arial Rounded MT Bold" pitchFamily="34" charset="0"/>
              </a:rPr>
              <a:t>every story ends like that of Joseph, but Joseph’s response to his brothers is God’s expectation when we are wronged.</a:t>
            </a:r>
          </a:p>
          <a:p>
            <a:pPr lvl="0" algn="just"/>
            <a:r>
              <a:rPr lang="en-US" sz="4000" dirty="0" smtClean="0">
                <a:solidFill>
                  <a:srgbClr val="FFFF00"/>
                </a:solidFill>
                <a:latin typeface="Arial Rounded MT Bold" pitchFamily="34" charset="0"/>
              </a:rPr>
              <a:t>If you are a deliverer, you will have to deliver even those who’ve wronged you the most.</a:t>
            </a:r>
            <a:endParaRPr lang="en-US" sz="4000" dirty="0">
              <a:solidFill>
                <a:srgbClr val="FFFF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lnSpcReduction="10000"/>
          </a:bodyPr>
          <a:lstStyle/>
          <a:p>
            <a:pPr algn="just"/>
            <a:r>
              <a:rPr lang="en-US" sz="3600" dirty="0" smtClean="0">
                <a:latin typeface="Arial Rounded MT Bold" pitchFamily="34" charset="0"/>
              </a:rPr>
              <a:t>JOSEPH </a:t>
            </a:r>
            <a:r>
              <a:rPr lang="en-US" sz="3600" dirty="0" smtClean="0">
                <a:latin typeface="Arial Rounded MT Bold" pitchFamily="34" charset="0"/>
              </a:rPr>
              <a:t>REAFIRMED </a:t>
            </a:r>
            <a:r>
              <a:rPr lang="en-US" sz="3600" dirty="0" smtClean="0">
                <a:latin typeface="Arial Rounded MT Bold" pitchFamily="34" charset="0"/>
              </a:rPr>
              <a:t>THE SOVEREIGNTY OF GOD OVER THE HAPPENINGS OF HIS LIFE</a:t>
            </a:r>
          </a:p>
          <a:p>
            <a:pPr algn="just"/>
            <a:r>
              <a:rPr lang="en-US" sz="4800" dirty="0" smtClean="0">
                <a:solidFill>
                  <a:srgbClr val="7030A0"/>
                </a:solidFill>
                <a:latin typeface="Arial Rounded MT Bold" pitchFamily="34" charset="0"/>
              </a:rPr>
              <a:t> </a:t>
            </a:r>
            <a:r>
              <a:rPr lang="fr-FR" sz="4800" dirty="0" smtClean="0">
                <a:solidFill>
                  <a:srgbClr val="7030A0"/>
                </a:solidFill>
                <a:latin typeface="Arial Rounded MT Bold" pitchFamily="34" charset="0"/>
              </a:rPr>
              <a:t>8 Ce n'est donc pas vous qui m'avez envoyé ici, mais c'est Dieu; il m'a établi père de Pharaon, maître de toute sa maison, et gouverneur de tout le pays d'Égypte. (LSV)</a:t>
            </a:r>
            <a:endParaRPr lang="en-US" sz="4800" dirty="0" smtClean="0">
              <a:solidFill>
                <a:srgbClr val="7030A0"/>
              </a:solidFill>
              <a:latin typeface="Arial Rounded MT Bold" pitchFamily="34" charset="0"/>
            </a:endParaRPr>
          </a:p>
          <a:p>
            <a:pPr algn="just"/>
            <a:r>
              <a:rPr lang="fr-FR" sz="3600" dirty="0" smtClean="0">
                <a:latin typeface="Arial Rounded MT Bold" pitchFamily="34" charset="0"/>
              </a:rPr>
              <a:t> </a:t>
            </a:r>
            <a:endParaRPr lang="en-US" sz="3600" dirty="0" smtClean="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a:bodyPr>
          <a:lstStyle/>
          <a:p>
            <a:pPr lvl="0" algn="just"/>
            <a:r>
              <a:rPr lang="en-US" sz="4400" dirty="0" smtClean="0">
                <a:latin typeface="Arial Rounded MT Bold" pitchFamily="34" charset="0"/>
              </a:rPr>
              <a:t>Although they meant to harm Joseph and to prevent him from reaching his destiny, but God turned it around for good.</a:t>
            </a:r>
          </a:p>
          <a:p>
            <a:pPr lvl="0" algn="just"/>
            <a:r>
              <a:rPr lang="en-US" sz="4400" dirty="0" smtClean="0">
                <a:solidFill>
                  <a:srgbClr val="7030A0"/>
                </a:solidFill>
                <a:latin typeface="Arial Rounded MT Bold" pitchFamily="34" charset="0"/>
              </a:rPr>
              <a:t>That does not clear the brothers of Joseph for the bad they did to him, but as far as Joseph was concerned, “It was all good</a:t>
            </a:r>
            <a:r>
              <a:rPr lang="en-US"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a:bodyPr>
          <a:lstStyle/>
          <a:p>
            <a:pPr algn="just"/>
            <a:r>
              <a:rPr lang="fr-FR" sz="3600" b="1" dirty="0" smtClean="0">
                <a:latin typeface="Arial Rounded MT Bold" pitchFamily="34" charset="0"/>
              </a:rPr>
              <a:t>Ce n'est donc pas vous qui m'avez envoyé ici, mais c'est Dieu</a:t>
            </a:r>
            <a:endParaRPr lang="en-US" sz="3600" dirty="0" smtClean="0">
              <a:latin typeface="Arial Rounded MT Bold" pitchFamily="34" charset="0"/>
            </a:endParaRPr>
          </a:p>
          <a:p>
            <a:pPr lvl="0" algn="just"/>
            <a:r>
              <a:rPr lang="en-US" sz="3600" dirty="0" smtClean="0">
                <a:solidFill>
                  <a:srgbClr val="7030A0"/>
                </a:solidFill>
                <a:latin typeface="Arial Rounded MT Bold" pitchFamily="34" charset="0"/>
              </a:rPr>
              <a:t>The plan of God in the live of his children cannot be canceled by obstacles.</a:t>
            </a:r>
          </a:p>
          <a:p>
            <a:pPr lvl="0" algn="just"/>
            <a:r>
              <a:rPr lang="en-US" sz="3600" dirty="0" smtClean="0">
                <a:latin typeface="Arial Rounded MT Bold" pitchFamily="34" charset="0"/>
              </a:rPr>
              <a:t>The destiny that God has for His children does not warrant a smooth sailing to destination.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a:bodyPr>
          <a:lstStyle/>
          <a:p>
            <a:pPr lvl="0" algn="just"/>
            <a:r>
              <a:rPr lang="en-US" sz="3600" dirty="0" smtClean="0">
                <a:latin typeface="Arial Rounded MT Bold" pitchFamily="34" charset="0"/>
              </a:rPr>
              <a:t>God will give you, protection, favor, direction, enlightenment, endurance, wisdom, and encouragement, but you must still have to go through the process necessary to achieve the goal in question.</a:t>
            </a:r>
          </a:p>
          <a:p>
            <a:pPr lvl="0" algn="just"/>
            <a:r>
              <a:rPr lang="en-US" sz="3600" dirty="0" smtClean="0">
                <a:solidFill>
                  <a:srgbClr val="7030A0"/>
                </a:solidFill>
                <a:latin typeface="Arial Rounded MT Bold" pitchFamily="34" charset="0"/>
              </a:rPr>
              <a:t> We all need the attitude that Joseph displayed to his brothers in order to go forward in life, otherwise we will remain prisoners of the past.</a:t>
            </a:r>
          </a:p>
          <a:p>
            <a:pPr algn="just">
              <a:buNone/>
            </a:pPr>
            <a:endParaRPr lang="en-US" dirty="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CC"/>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FFFF00"/>
                </a:solidFill>
              </a:rPr>
              <a:t>JOSEPH EMBRACED HIS BROTHERS</a:t>
            </a:r>
            <a:endParaRPr lang="en-US" sz="4400" dirty="0" smtClean="0">
              <a:solidFill>
                <a:srgbClr val="FFFF00"/>
              </a:solidFill>
            </a:endParaRPr>
          </a:p>
          <a:p>
            <a:pPr lvl="0" algn="just"/>
            <a:r>
              <a:rPr lang="en-US" sz="4400" dirty="0" smtClean="0">
                <a:solidFill>
                  <a:srgbClr val="FFFF00"/>
                </a:solidFill>
              </a:rPr>
              <a:t>The embrace of </a:t>
            </a:r>
            <a:r>
              <a:rPr lang="en-US" sz="4400" dirty="0" smtClean="0">
                <a:solidFill>
                  <a:srgbClr val="FFFF00"/>
                </a:solidFill>
              </a:rPr>
              <a:t>Benjamin </a:t>
            </a:r>
            <a:r>
              <a:rPr lang="en-US" sz="4400" dirty="0" smtClean="0">
                <a:solidFill>
                  <a:srgbClr val="FFFF00"/>
                </a:solidFill>
              </a:rPr>
              <a:t>could be expected because: first, he was his full brother.</a:t>
            </a:r>
          </a:p>
          <a:p>
            <a:pPr lvl="0" algn="just"/>
            <a:r>
              <a:rPr lang="en-US" sz="4400" dirty="0" smtClean="0">
                <a:solidFill>
                  <a:schemeClr val="bg1"/>
                </a:solidFill>
              </a:rPr>
              <a:t>Second, Jonathan had nothing to do with the plot against Joseph.</a:t>
            </a:r>
          </a:p>
          <a:p>
            <a:pPr lvl="0" algn="just"/>
            <a:r>
              <a:rPr lang="en-US" sz="4400" dirty="0" smtClean="0">
                <a:solidFill>
                  <a:srgbClr val="FFFF00"/>
                </a:solidFill>
              </a:rPr>
              <a:t>For Joseph to stretch his harms for a group hug </a:t>
            </a:r>
            <a:r>
              <a:rPr lang="en-US" sz="4400" dirty="0" smtClean="0">
                <a:solidFill>
                  <a:srgbClr val="FFFF00"/>
                </a:solidFill>
              </a:rPr>
              <a:t>with his brothers is paramount.</a:t>
            </a:r>
            <a:endParaRPr lang="en-US" sz="4400" dirty="0" smtClean="0">
              <a:solidFill>
                <a:srgbClr val="FFFF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33CC"/>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400" dirty="0" smtClean="0">
                <a:solidFill>
                  <a:srgbClr val="FFFF00"/>
                </a:solidFill>
              </a:rPr>
              <a:t>Joseph </a:t>
            </a:r>
            <a:r>
              <a:rPr lang="en-US" sz="4400" dirty="0" smtClean="0">
                <a:solidFill>
                  <a:srgbClr val="FFFF00"/>
                </a:solidFill>
              </a:rPr>
              <a:t>was sincere</a:t>
            </a:r>
          </a:p>
          <a:p>
            <a:pPr lvl="0" algn="just"/>
            <a:r>
              <a:rPr lang="en-US" sz="4400" dirty="0" smtClean="0">
                <a:solidFill>
                  <a:schemeClr val="bg1"/>
                </a:solidFill>
              </a:rPr>
              <a:t>The actions Joseph did after proved that he was truly a type of Christ.</a:t>
            </a:r>
          </a:p>
          <a:p>
            <a:pPr lvl="0" algn="just"/>
            <a:r>
              <a:rPr lang="en-US" sz="4400" dirty="0" smtClean="0">
                <a:solidFill>
                  <a:srgbClr val="FFFF00"/>
                </a:solidFill>
              </a:rPr>
              <a:t>He sent for the entire family, the whole clan to come to sojourn in Egypt and escape the famine.</a:t>
            </a:r>
          </a:p>
          <a:p>
            <a:pPr lvl="0" algn="just"/>
            <a:r>
              <a:rPr lang="en-US" sz="4400" dirty="0" smtClean="0">
                <a:solidFill>
                  <a:schemeClr val="bg1"/>
                </a:solidFill>
              </a:rPr>
              <a:t>Joseph used his position of power to secure them the best lands in the country suitable to their lifestyles of farmers and shepherds.</a:t>
            </a:r>
            <a:endParaRPr lang="en-US" sz="4400"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dirty="0" smtClean="0">
                <a:solidFill>
                  <a:srgbClr val="C00000"/>
                </a:solidFill>
                <a:latin typeface="Arial Rounded MT Bold" pitchFamily="34" charset="0"/>
              </a:rPr>
              <a:t>Don’t </a:t>
            </a:r>
            <a:r>
              <a:rPr lang="en-US" sz="4400" dirty="0" smtClean="0">
                <a:solidFill>
                  <a:srgbClr val="C00000"/>
                </a:solidFill>
                <a:latin typeface="Arial Rounded MT Bold" pitchFamily="34" charset="0"/>
              </a:rPr>
              <a:t>wait for an apology before you extend your helping hands.</a:t>
            </a:r>
          </a:p>
          <a:p>
            <a:pPr lvl="0" algn="just"/>
            <a:r>
              <a:rPr lang="en-US" sz="4400" dirty="0" smtClean="0">
                <a:latin typeface="Arial Rounded MT Bold" pitchFamily="34" charset="0"/>
              </a:rPr>
              <a:t>Maybe the wound is still open, and you don’t feel ready to bury the ashes; then, ask God to give you the courage to play Joseph.</a:t>
            </a:r>
          </a:p>
          <a:p>
            <a:pPr lvl="0" algn="just"/>
            <a:r>
              <a:rPr lang="en-US" sz="4400" dirty="0" smtClean="0">
                <a:solidFill>
                  <a:srgbClr val="C00000"/>
                </a:solidFill>
                <a:latin typeface="Arial Rounded MT Bold" pitchFamily="34" charset="0"/>
              </a:rPr>
              <a:t>May God bless you!</a:t>
            </a:r>
          </a:p>
          <a:p>
            <a:pPr algn="r"/>
            <a:r>
              <a:rPr lang="en-US" sz="4400" dirty="0" smtClean="0">
                <a:latin typeface="Arial Rounded MT Bold" pitchFamily="34" charset="0"/>
              </a:rPr>
              <a:t>AMEN!</a:t>
            </a:r>
          </a:p>
          <a:p>
            <a:pPr algn="just">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ctr">
              <a:buNone/>
            </a:pPr>
            <a:r>
              <a:rPr lang="fr-FR" sz="3600" b="1" dirty="0" smtClean="0">
                <a:solidFill>
                  <a:srgbClr val="002060"/>
                </a:solidFill>
              </a:rPr>
              <a:t>QUESTIONS BIBLIQUE</a:t>
            </a:r>
            <a:endParaRPr lang="en-US" sz="3600" b="1" dirty="0" smtClean="0">
              <a:solidFill>
                <a:srgbClr val="002060"/>
              </a:solidFill>
            </a:endParaRPr>
          </a:p>
          <a:p>
            <a:pPr marL="742950" lvl="0" indent="-742950" algn="just">
              <a:buFont typeface="+mj-lt"/>
              <a:buAutoNum type="arabicPeriod"/>
            </a:pPr>
            <a:r>
              <a:rPr lang="fr-FR" sz="3600" b="1" dirty="0" smtClean="0">
                <a:solidFill>
                  <a:schemeClr val="tx1"/>
                </a:solidFill>
              </a:rPr>
              <a:t>Quel prophète demandait à une veuve d’aller emprunter des vases pour verser de l’huile, et quelle était la situation pressante de la veuve ? </a:t>
            </a:r>
            <a:r>
              <a:rPr lang="fr-FR" sz="3600" b="1" u="sng" dirty="0" smtClean="0">
                <a:solidFill>
                  <a:schemeClr val="bg1"/>
                </a:solidFill>
              </a:rPr>
              <a:t>___ELISEE____</a:t>
            </a:r>
            <a:endParaRPr lang="en-US" sz="3600" b="1" u="sng" dirty="0" smtClean="0">
              <a:solidFill>
                <a:schemeClr val="bg1"/>
              </a:solidFill>
            </a:endParaRPr>
          </a:p>
          <a:p>
            <a:pPr marL="742950" lvl="0" indent="-742950" algn="just">
              <a:buFont typeface="+mj-lt"/>
              <a:buAutoNum type="arabicPeriod"/>
            </a:pPr>
            <a:r>
              <a:rPr lang="fr-FR" sz="3600" b="1" dirty="0" smtClean="0">
                <a:solidFill>
                  <a:schemeClr val="tx1"/>
                </a:solidFill>
              </a:rPr>
              <a:t>Le surnom </a:t>
            </a:r>
            <a:r>
              <a:rPr lang="fr-FR" sz="3600" b="1" dirty="0" err="1" smtClean="0">
                <a:solidFill>
                  <a:schemeClr val="tx1"/>
                </a:solidFill>
              </a:rPr>
              <a:t>Jérubaal</a:t>
            </a:r>
            <a:r>
              <a:rPr lang="fr-FR" sz="3600" b="1" dirty="0" smtClean="0">
                <a:solidFill>
                  <a:schemeClr val="tx1"/>
                </a:solidFill>
              </a:rPr>
              <a:t> a été donne à qui, et pour quelle raison ?  </a:t>
            </a:r>
            <a:r>
              <a:rPr lang="fr-FR" sz="3600" b="1" dirty="0" smtClean="0">
                <a:solidFill>
                  <a:schemeClr val="bg1"/>
                </a:solidFill>
              </a:rPr>
              <a:t>Pour en avoir détruit l’autel de Baal de sa famille.</a:t>
            </a:r>
            <a:endParaRPr lang="en-US" sz="3600" b="1" dirty="0" smtClean="0">
              <a:solidFill>
                <a:schemeClr val="tx1"/>
              </a:solidFill>
            </a:endParaRPr>
          </a:p>
          <a:p>
            <a:pPr marL="742950" lvl="0" indent="-742950" algn="just">
              <a:buFont typeface="+mj-lt"/>
              <a:buAutoNum type="arabicPeriod"/>
            </a:pPr>
            <a:r>
              <a:rPr lang="fr-FR" sz="3600" b="1" dirty="0" smtClean="0">
                <a:solidFill>
                  <a:schemeClr val="tx1"/>
                </a:solidFill>
              </a:rPr>
              <a:t>Qui était </a:t>
            </a:r>
            <a:r>
              <a:rPr lang="fr-FR" sz="3600" b="1" dirty="0" smtClean="0">
                <a:solidFill>
                  <a:schemeClr val="tx1"/>
                </a:solidFill>
              </a:rPr>
              <a:t>le </a:t>
            </a:r>
            <a:r>
              <a:rPr lang="fr-FR" sz="3600" b="1" dirty="0" smtClean="0">
                <a:solidFill>
                  <a:schemeClr val="tx1"/>
                </a:solidFill>
              </a:rPr>
              <a:t>dernier survivant des douze premiers Apôtres et où était-il exilé </a:t>
            </a:r>
            <a:r>
              <a:rPr lang="fr-FR" sz="3600" b="1" dirty="0" smtClean="0">
                <a:solidFill>
                  <a:schemeClr val="tx1"/>
                </a:solidFill>
              </a:rPr>
              <a:t>? </a:t>
            </a:r>
            <a:r>
              <a:rPr lang="fr-FR" sz="3600" b="1" dirty="0" smtClean="0">
                <a:solidFill>
                  <a:schemeClr val="bg1"/>
                </a:solidFill>
              </a:rPr>
              <a:t>JEAN</a:t>
            </a:r>
            <a:endParaRPr lang="en-US" sz="3600" b="1" dirty="0" smtClean="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742950" lvl="0" indent="-742950" algn="just">
              <a:buNone/>
            </a:pPr>
            <a:r>
              <a:rPr lang="fr-FR" sz="4800" b="1" dirty="0" smtClean="0">
                <a:solidFill>
                  <a:schemeClr val="tx1"/>
                </a:solidFill>
              </a:rPr>
              <a:t>4- Citez 4 du fruit de l’Esprit ?</a:t>
            </a:r>
          </a:p>
          <a:p>
            <a:pPr marL="1143000" lvl="1" indent="-742950" algn="just">
              <a:buNone/>
              <a:tabLst>
                <a:tab pos="457200" algn="l"/>
              </a:tabLst>
            </a:pPr>
            <a:r>
              <a:rPr lang="fr-FR" sz="3300" b="1" dirty="0" smtClean="0">
                <a:solidFill>
                  <a:schemeClr val="bg1"/>
                </a:solidFill>
                <a:latin typeface="Arial Unicode MS" pitchFamily="34" charset="-128"/>
                <a:ea typeface="Arial Unicode MS" pitchFamily="34" charset="-128"/>
                <a:cs typeface="Arial Unicode MS" pitchFamily="34" charset="-128"/>
              </a:rPr>
              <a:t>Ga 5:22 Mais le fruit de l'Esprit, c'est l'amour, la joie, la paix, la patience, la bonté, la bénignité, la fidélité,</a:t>
            </a:r>
            <a:r>
              <a:rPr lang="fr-FR" sz="2600" b="1" dirty="0" smtClean="0">
                <a:solidFill>
                  <a:schemeClr val="tx1"/>
                </a:solidFill>
              </a:rPr>
              <a:t>	</a:t>
            </a:r>
            <a:endParaRPr lang="en-US" sz="2600" b="1" dirty="0" smtClean="0">
              <a:solidFill>
                <a:schemeClr val="tx1"/>
              </a:solidFill>
            </a:endParaRPr>
          </a:p>
          <a:p>
            <a:pPr marL="742950" lvl="0" indent="-742950" algn="just">
              <a:buNone/>
            </a:pPr>
            <a:r>
              <a:rPr lang="fr-FR" sz="4800" b="1" dirty="0" smtClean="0">
                <a:solidFill>
                  <a:schemeClr val="tx1"/>
                </a:solidFill>
              </a:rPr>
              <a:t>5- </a:t>
            </a:r>
            <a:r>
              <a:rPr lang="fr-FR" sz="4200" b="1" dirty="0" smtClean="0">
                <a:solidFill>
                  <a:schemeClr val="tx1"/>
                </a:solidFill>
              </a:rPr>
              <a:t>A quel âge Sara enfanta Isaac et pourquoi </a:t>
            </a:r>
            <a:r>
              <a:rPr lang="fr-FR" sz="4200" b="1" u="sng" dirty="0" smtClean="0">
                <a:solidFill>
                  <a:schemeClr val="tx1"/>
                </a:solidFill>
              </a:rPr>
              <a:t>? </a:t>
            </a:r>
            <a:r>
              <a:rPr lang="fr-FR" sz="4200" b="1" dirty="0" smtClean="0">
                <a:solidFill>
                  <a:schemeClr val="tx1"/>
                </a:solidFill>
              </a:rPr>
              <a:t>  </a:t>
            </a:r>
            <a:r>
              <a:rPr lang="fr-FR" sz="4200" b="1" u="sng" dirty="0" smtClean="0">
                <a:solidFill>
                  <a:schemeClr val="bg1"/>
                </a:solidFill>
              </a:rPr>
              <a:t>_9O</a:t>
            </a:r>
            <a:r>
              <a:rPr lang="fr-FR" sz="4200" b="1" dirty="0" smtClean="0">
                <a:solidFill>
                  <a:schemeClr val="bg1"/>
                </a:solidFill>
              </a:rPr>
              <a:t>_____</a:t>
            </a:r>
            <a:endParaRPr lang="en-US" sz="4200" b="1" dirty="0" smtClean="0">
              <a:solidFill>
                <a:schemeClr val="bg1"/>
              </a:solidFill>
            </a:endParaRPr>
          </a:p>
          <a:p>
            <a:pPr marL="742950" lvl="0" indent="-742950" algn="just">
              <a:buNone/>
            </a:pPr>
            <a:r>
              <a:rPr lang="fr-FR" sz="4200" b="1" dirty="0" smtClean="0">
                <a:solidFill>
                  <a:schemeClr val="tx1"/>
                </a:solidFill>
              </a:rPr>
              <a:t>6- Citez un événement notable qui se passa au Mont Sinaï ? </a:t>
            </a:r>
            <a:r>
              <a:rPr lang="fr-FR" sz="4200" b="1" dirty="0" smtClean="0">
                <a:solidFill>
                  <a:schemeClr val="bg1"/>
                </a:solidFill>
              </a:rPr>
              <a:t>Dieu descendit pour s’introduire aux enfants d’</a:t>
            </a:r>
            <a:r>
              <a:rPr lang="fr-FR" sz="4200" b="1" dirty="0" err="1" smtClean="0">
                <a:solidFill>
                  <a:schemeClr val="bg1"/>
                </a:solidFill>
              </a:rPr>
              <a:t>Israel</a:t>
            </a:r>
            <a:r>
              <a:rPr lang="fr-FR" sz="4200" b="1" dirty="0" smtClean="0">
                <a:solidFill>
                  <a:schemeClr val="bg1"/>
                </a:solidFill>
              </a:rPr>
              <a:t>.</a:t>
            </a:r>
            <a:endParaRPr lang="en-US" sz="4200" b="1" dirty="0" smtClean="0">
              <a:solidFill>
                <a:schemeClr val="tx1"/>
              </a:solidFill>
            </a:endParaRPr>
          </a:p>
          <a:p>
            <a:pPr marL="742950" lvl="0" indent="-742950" algn="just">
              <a:buNone/>
            </a:pPr>
            <a:r>
              <a:rPr lang="fr-FR" sz="4200" b="1" dirty="0" smtClean="0">
                <a:solidFill>
                  <a:schemeClr val="tx1"/>
                </a:solidFill>
              </a:rPr>
              <a:t>7- Citez un événement notable qui se passa au Mont Carmel </a:t>
            </a:r>
            <a:r>
              <a:rPr lang="fr-FR" sz="4200" b="1" dirty="0" smtClean="0">
                <a:solidFill>
                  <a:schemeClr val="tx1"/>
                </a:solidFill>
              </a:rPr>
              <a:t>? </a:t>
            </a:r>
            <a:r>
              <a:rPr lang="fr-FR" sz="4200" b="1" dirty="0" smtClean="0">
                <a:solidFill>
                  <a:schemeClr val="bg1"/>
                </a:solidFill>
              </a:rPr>
              <a:t>Elie tua les prophètes de Baal et d’</a:t>
            </a:r>
            <a:r>
              <a:rPr lang="fr-FR" sz="4200" b="1" dirty="0" err="1" smtClean="0">
                <a:solidFill>
                  <a:schemeClr val="bg1"/>
                </a:solidFill>
              </a:rPr>
              <a:t>Astarte</a:t>
            </a:r>
            <a:r>
              <a:rPr lang="fr-FR" sz="4200" b="1" dirty="0" smtClean="0">
                <a:solidFill>
                  <a:schemeClr val="bg1"/>
                </a:solidFill>
              </a:rPr>
              <a:t> en somme 850</a:t>
            </a:r>
            <a:endParaRPr lang="en-US" sz="4200" b="1" dirty="0" smtClean="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fr-FR" sz="4000" b="1" dirty="0" smtClean="0">
                <a:solidFill>
                  <a:schemeClr val="tx1"/>
                </a:solidFill>
              </a:rPr>
              <a:t>8- Qui était le plus âgé avant sa mort dans la bible </a:t>
            </a:r>
            <a:r>
              <a:rPr lang="fr-FR" sz="4000" b="1" dirty="0" smtClean="0">
                <a:solidFill>
                  <a:schemeClr val="tx1"/>
                </a:solidFill>
              </a:rPr>
              <a:t>? </a:t>
            </a:r>
            <a:r>
              <a:rPr lang="fr-FR" sz="4000" b="1" dirty="0" err="1" smtClean="0">
                <a:solidFill>
                  <a:schemeClr val="bg1"/>
                </a:solidFill>
              </a:rPr>
              <a:t>Metuschélah</a:t>
            </a:r>
            <a:endParaRPr lang="en-US" sz="4000" b="1" dirty="0" smtClean="0">
              <a:solidFill>
                <a:schemeClr val="bg1"/>
              </a:solidFill>
            </a:endParaRPr>
          </a:p>
          <a:p>
            <a:pPr marL="742950" lvl="0" indent="-742950">
              <a:buNone/>
            </a:pPr>
            <a:r>
              <a:rPr lang="fr-FR" sz="4000" b="1" dirty="0" smtClean="0">
                <a:solidFill>
                  <a:schemeClr val="tx1"/>
                </a:solidFill>
              </a:rPr>
              <a:t>9- La femme de qui était : </a:t>
            </a:r>
          </a:p>
          <a:p>
            <a:pPr marL="1143000" lvl="1" indent="-742950">
              <a:buNone/>
            </a:pPr>
            <a:r>
              <a:rPr lang="fr-FR" sz="3600" b="1" dirty="0" smtClean="0">
                <a:solidFill>
                  <a:srgbClr val="002060"/>
                </a:solidFill>
              </a:rPr>
              <a:t>Sara </a:t>
            </a:r>
            <a:r>
              <a:rPr lang="fr-FR" sz="3600" b="1" dirty="0" smtClean="0">
                <a:solidFill>
                  <a:srgbClr val="002060"/>
                </a:solidFill>
              </a:rPr>
              <a:t>____</a:t>
            </a:r>
            <a:r>
              <a:rPr lang="fr-FR" sz="3600" b="1" u="sng" dirty="0" smtClean="0">
                <a:solidFill>
                  <a:schemeClr val="bg1"/>
                </a:solidFill>
              </a:rPr>
              <a:t>ABRAHAM</a:t>
            </a:r>
            <a:r>
              <a:rPr lang="fr-FR" sz="3600" b="1" dirty="0" smtClean="0">
                <a:solidFill>
                  <a:srgbClr val="002060"/>
                </a:solidFill>
              </a:rPr>
              <a:t>______ </a:t>
            </a:r>
            <a:endParaRPr lang="fr-FR" sz="3600" b="1" dirty="0" smtClean="0">
              <a:solidFill>
                <a:srgbClr val="002060"/>
              </a:solidFill>
            </a:endParaRPr>
          </a:p>
          <a:p>
            <a:pPr marL="1143000" lvl="1" indent="-742950">
              <a:buNone/>
            </a:pPr>
            <a:r>
              <a:rPr lang="fr-FR" sz="3600" b="1" dirty="0" smtClean="0">
                <a:solidFill>
                  <a:srgbClr val="002060"/>
                </a:solidFill>
              </a:rPr>
              <a:t>Rebecca  </a:t>
            </a:r>
            <a:r>
              <a:rPr lang="fr-FR" sz="3600" b="1" dirty="0" smtClean="0">
                <a:solidFill>
                  <a:srgbClr val="002060"/>
                </a:solidFill>
              </a:rPr>
              <a:t>____</a:t>
            </a:r>
            <a:r>
              <a:rPr lang="fr-FR" sz="3600" b="1" u="sng" dirty="0" smtClean="0">
                <a:solidFill>
                  <a:schemeClr val="bg1"/>
                </a:solidFill>
              </a:rPr>
              <a:t>ISAAC</a:t>
            </a:r>
            <a:r>
              <a:rPr lang="fr-FR" sz="3600" b="1" dirty="0" smtClean="0">
                <a:solidFill>
                  <a:srgbClr val="002060"/>
                </a:solidFill>
              </a:rPr>
              <a:t>___ </a:t>
            </a:r>
            <a:endParaRPr lang="fr-FR" sz="3600" b="1" dirty="0" smtClean="0">
              <a:solidFill>
                <a:srgbClr val="002060"/>
              </a:solidFill>
            </a:endParaRPr>
          </a:p>
          <a:p>
            <a:pPr marL="1143000" lvl="1" indent="-742950">
              <a:buNone/>
            </a:pPr>
            <a:r>
              <a:rPr lang="fr-FR" sz="3600" b="1" dirty="0" smtClean="0">
                <a:solidFill>
                  <a:srgbClr val="002060"/>
                </a:solidFill>
              </a:rPr>
              <a:t>Ruth en Canaan </a:t>
            </a:r>
            <a:r>
              <a:rPr lang="fr-FR" sz="3600" b="1" u="sng" dirty="0" smtClean="0">
                <a:solidFill>
                  <a:schemeClr val="bg1"/>
                </a:solidFill>
              </a:rPr>
              <a:t>___BOAZ</a:t>
            </a:r>
            <a:r>
              <a:rPr lang="fr-FR" sz="3600" b="1" dirty="0" smtClean="0">
                <a:solidFill>
                  <a:srgbClr val="002060"/>
                </a:solidFill>
              </a:rPr>
              <a:t>___</a:t>
            </a:r>
            <a:endParaRPr lang="fr-FR" sz="3600" b="1" dirty="0" smtClean="0">
              <a:solidFill>
                <a:srgbClr val="002060"/>
              </a:solidFill>
            </a:endParaRPr>
          </a:p>
          <a:p>
            <a:pPr marL="1143000" lvl="1" indent="-742950">
              <a:buNone/>
            </a:pPr>
            <a:r>
              <a:rPr lang="fr-FR" sz="3600" b="1" dirty="0" smtClean="0">
                <a:solidFill>
                  <a:srgbClr val="002060"/>
                </a:solidFill>
              </a:rPr>
              <a:t>Elizabeth </a:t>
            </a:r>
            <a:r>
              <a:rPr lang="fr-FR" sz="3600" b="1" dirty="0" smtClean="0">
                <a:solidFill>
                  <a:srgbClr val="002060"/>
                </a:solidFill>
              </a:rPr>
              <a:t>_</a:t>
            </a:r>
            <a:r>
              <a:rPr lang="fr-FR" sz="3600" b="1" u="sng" dirty="0" smtClean="0">
                <a:solidFill>
                  <a:schemeClr val="bg1"/>
                </a:solidFill>
              </a:rPr>
              <a:t>ZACHARIE_</a:t>
            </a:r>
            <a:r>
              <a:rPr lang="fr-FR" sz="3600" b="1" dirty="0" smtClean="0">
                <a:solidFill>
                  <a:srgbClr val="002060"/>
                </a:solidFill>
              </a:rPr>
              <a:t>____</a:t>
            </a:r>
            <a:endParaRPr lang="fr-FR" sz="3600" b="1" dirty="0" smtClean="0">
              <a:solidFill>
                <a:srgbClr val="002060"/>
              </a:solidFill>
            </a:endParaRPr>
          </a:p>
          <a:p>
            <a:pPr marL="1143000" lvl="1" indent="-742950">
              <a:buNone/>
            </a:pPr>
            <a:r>
              <a:rPr lang="fr-FR" sz="3600" b="1" dirty="0" err="1" smtClean="0">
                <a:solidFill>
                  <a:srgbClr val="002060"/>
                </a:solidFill>
              </a:rPr>
              <a:t>Pricilla</a:t>
            </a:r>
            <a:r>
              <a:rPr lang="fr-FR" sz="3600" b="1" dirty="0" smtClean="0">
                <a:solidFill>
                  <a:srgbClr val="002060"/>
                </a:solidFill>
              </a:rPr>
              <a:t> </a:t>
            </a:r>
            <a:r>
              <a:rPr lang="fr-FR" sz="3600" b="1" dirty="0" smtClean="0">
                <a:solidFill>
                  <a:srgbClr val="002060"/>
                </a:solidFill>
              </a:rPr>
              <a:t>____</a:t>
            </a:r>
            <a:r>
              <a:rPr lang="fr-FR" sz="3600" b="1" u="sng" dirty="0" smtClean="0">
                <a:solidFill>
                  <a:schemeClr val="bg1"/>
                </a:solidFill>
              </a:rPr>
              <a:t>AQUILLA</a:t>
            </a:r>
            <a:r>
              <a:rPr lang="fr-FR" sz="3600" b="1" dirty="0" smtClean="0">
                <a:solidFill>
                  <a:srgbClr val="002060"/>
                </a:solidFill>
              </a:rPr>
              <a:t>_______</a:t>
            </a:r>
            <a:endParaRPr lang="fr-FR" sz="3600" b="1" dirty="0" smtClean="0">
              <a:solidFill>
                <a:srgbClr val="002060"/>
              </a:solidFill>
            </a:endParaRPr>
          </a:p>
          <a:p>
            <a:pPr marL="1143000" lvl="1" indent="-742950">
              <a:buNone/>
            </a:pPr>
            <a:r>
              <a:rPr lang="fr-FR" sz="3600" b="1" dirty="0" smtClean="0">
                <a:solidFill>
                  <a:srgbClr val="002060"/>
                </a:solidFill>
              </a:rPr>
              <a:t>Anne </a:t>
            </a:r>
            <a:r>
              <a:rPr lang="fr-FR" sz="3600" b="1" dirty="0" smtClean="0">
                <a:solidFill>
                  <a:srgbClr val="002060"/>
                </a:solidFill>
              </a:rPr>
              <a:t>_____</a:t>
            </a:r>
            <a:r>
              <a:rPr lang="fr-FR" sz="3600" b="1" u="sng" dirty="0" smtClean="0">
                <a:solidFill>
                  <a:schemeClr val="bg1"/>
                </a:solidFill>
              </a:rPr>
              <a:t>ELKANA</a:t>
            </a:r>
            <a:r>
              <a:rPr lang="fr-FR" sz="3600" b="1" dirty="0" smtClean="0">
                <a:solidFill>
                  <a:srgbClr val="002060"/>
                </a:solidFill>
              </a:rPr>
              <a:t>_________ </a:t>
            </a:r>
            <a:endParaRPr lang="en-US" sz="3600" b="1" dirty="0" smtClean="0">
              <a:solidFill>
                <a:srgbClr val="00206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lnSpcReduction="1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in church &amp; 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STARTS ON NOVEMBER 6TH 2022 FROM 12:00PM TO 2:00PM</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22041</TotalTime>
  <Words>3026</Words>
  <Application>Microsoft Office PowerPoint</Application>
  <PresentationFormat>On-screen Show (4:3)</PresentationFormat>
  <Paragraphs>211</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CHRIST THE ROCK CONGREGATION PRÉSENTE ÉTUDIONS LA BIBLE  ORATEUR: PASTEUR MARC E SIMEON</vt:lpstr>
      <vt:lpstr>VERSET DU JOUR</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190</cp:revision>
  <dcterms:created xsi:type="dcterms:W3CDTF">2022-04-13T13:36:19Z</dcterms:created>
  <dcterms:modified xsi:type="dcterms:W3CDTF">2022-11-16T14:24:29Z</dcterms:modified>
</cp:coreProperties>
</file>