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6" r:id="rId2"/>
    <p:sldId id="968" r:id="rId3"/>
    <p:sldId id="981" r:id="rId4"/>
    <p:sldId id="969" r:id="rId5"/>
    <p:sldId id="982" r:id="rId6"/>
    <p:sldId id="973" r:id="rId7"/>
    <p:sldId id="983" r:id="rId8"/>
    <p:sldId id="698" r:id="rId9"/>
    <p:sldId id="984" r:id="rId10"/>
    <p:sldId id="964" r:id="rId11"/>
    <p:sldId id="985" r:id="rId12"/>
    <p:sldId id="989" r:id="rId13"/>
    <p:sldId id="990" r:id="rId14"/>
    <p:sldId id="991" r:id="rId15"/>
    <p:sldId id="992" r:id="rId16"/>
    <p:sldId id="978" r:id="rId17"/>
    <p:sldId id="993" r:id="rId18"/>
    <p:sldId id="994" r:id="rId19"/>
    <p:sldId id="995" r:id="rId20"/>
    <p:sldId id="996" r:id="rId21"/>
    <p:sldId id="997" r:id="rId22"/>
    <p:sldId id="998" r:id="rId23"/>
    <p:sldId id="977" r:id="rId24"/>
    <p:sldId id="999" r:id="rId25"/>
    <p:sldId id="979" r:id="rId26"/>
    <p:sldId id="1000" r:id="rId27"/>
    <p:sldId id="1001" r:id="rId28"/>
    <p:sldId id="1002" r:id="rId29"/>
    <p:sldId id="1003" r:id="rId30"/>
    <p:sldId id="980" r:id="rId31"/>
    <p:sldId id="1010" r:id="rId32"/>
    <p:sldId id="1006" r:id="rId33"/>
    <p:sldId id="1011" r:id="rId34"/>
    <p:sldId id="1012" r:id="rId35"/>
    <p:sldId id="1007" r:id="rId36"/>
    <p:sldId id="1013" r:id="rId37"/>
    <p:sldId id="1008" r:id="rId38"/>
    <p:sldId id="1016" r:id="rId39"/>
    <p:sldId id="1017" r:id="rId40"/>
    <p:sldId id="1014" r:id="rId41"/>
    <p:sldId id="1018" r:id="rId42"/>
    <p:sldId id="1019" r:id="rId43"/>
    <p:sldId id="1015" r:id="rId44"/>
    <p:sldId id="1009" r:id="rId45"/>
    <p:sldId id="1004" r:id="rId46"/>
    <p:sldId id="100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FC0AFC"/>
    <a:srgbClr val="FF9933"/>
    <a:srgbClr val="0D069A"/>
    <a:srgbClr val="00FF00"/>
    <a:srgbClr val="FF99CC"/>
    <a:srgbClr val="99FF33"/>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48" y="2919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10/22/2022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10/22/2022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OCTOBER 16</a:t>
            </a:r>
            <a:r>
              <a:rPr lang="en-US" b="1" baseline="30000" dirty="0" smtClean="0">
                <a:solidFill>
                  <a:srgbClr val="0D069A"/>
                </a:solidFill>
              </a:rPr>
              <a:t>ND</a:t>
            </a:r>
            <a:r>
              <a:rPr lang="en-US" b="1" dirty="0" smtClean="0">
                <a:solidFill>
                  <a:srgbClr val="0D069A"/>
                </a:solidFill>
              </a:rPr>
              <a:t> 2022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JEAN CLAUDE JEAN BAPTISTE</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rgbClr val="0D069A"/>
          </a:solidFill>
        </p:spPr>
        <p:style>
          <a:lnRef idx="1">
            <a:schemeClr val="accent2"/>
          </a:lnRef>
          <a:fillRef idx="2">
            <a:schemeClr val="accent2"/>
          </a:fillRef>
          <a:effectRef idx="1">
            <a:schemeClr val="accent2"/>
          </a:effectRef>
          <a:fontRef idx="minor">
            <a:schemeClr val="dk1"/>
          </a:fontRef>
        </p:style>
        <p:txBody>
          <a:bodyPr>
            <a:normAutofit/>
          </a:bodyPr>
          <a:lstStyle/>
          <a:p>
            <a:endParaRPr lang="fr-FR" sz="4800" b="1" dirty="0" smtClean="0"/>
          </a:p>
          <a:p>
            <a:r>
              <a:rPr lang="fr-FR" sz="4800" b="1" dirty="0" smtClean="0">
                <a:solidFill>
                  <a:schemeClr val="bg1"/>
                </a:solidFill>
              </a:rPr>
              <a:t>NOS </a:t>
            </a:r>
            <a:r>
              <a:rPr lang="fr-FR" sz="4800" b="1" dirty="0" smtClean="0">
                <a:solidFill>
                  <a:schemeClr val="bg1"/>
                </a:solidFill>
              </a:rPr>
              <a:t>YEUX SONT SUR TOI</a:t>
            </a:r>
            <a:endParaRPr lang="en-US" sz="4800" dirty="0" smtClean="0">
              <a:solidFill>
                <a:schemeClr val="bg1"/>
              </a:solidFill>
            </a:endParaRPr>
          </a:p>
          <a:p>
            <a:r>
              <a:rPr lang="en-US" sz="4800" b="1" dirty="0" smtClean="0">
                <a:solidFill>
                  <a:srgbClr val="99FF66"/>
                </a:solidFill>
              </a:rPr>
              <a:t>OUR EYES ARE UPON </a:t>
            </a:r>
            <a:r>
              <a:rPr lang="en-US" sz="4800" b="1" dirty="0" smtClean="0">
                <a:solidFill>
                  <a:srgbClr val="99FF66"/>
                </a:solidFill>
              </a:rPr>
              <a:t>YOU</a:t>
            </a:r>
          </a:p>
          <a:p>
            <a:endParaRPr lang="en-US" sz="4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solidFill>
                  <a:srgbClr val="FF0000"/>
                </a:solidFill>
                <a:latin typeface="Copperplate Gothic Bold" pitchFamily="34" charset="0"/>
                <a:ea typeface="Arial Unicode MS" pitchFamily="34" charset="-128"/>
                <a:cs typeface="Arial Unicode MS" pitchFamily="34" charset="-128"/>
              </a:rPr>
              <a:t>2 Chroniques 20 : </a:t>
            </a:r>
            <a:r>
              <a:rPr lang="fr-FR" sz="4800" b="1" dirty="0" smtClean="0">
                <a:solidFill>
                  <a:srgbClr val="FF0000"/>
                </a:solidFill>
                <a:latin typeface="Copperplate Gothic Bold" pitchFamily="34" charset="0"/>
                <a:ea typeface="Arial Unicode MS" pitchFamily="34" charset="-128"/>
                <a:cs typeface="Arial Unicode MS" pitchFamily="34" charset="-128"/>
              </a:rPr>
              <a:t>10-12</a:t>
            </a:r>
            <a:endParaRPr lang="en-US" sz="4800" b="1" dirty="0" smtClean="0">
              <a:solidFill>
                <a:srgbClr val="FF0000"/>
              </a:solidFill>
              <a:latin typeface="Copperplate Gothic Bold" pitchFamily="34" charset="0"/>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10 Maintenant voici, les fils d'Ammon et de Moab et ceux de la montagne de </a:t>
            </a:r>
            <a:r>
              <a:rPr lang="fr-FR" sz="4800" b="1" dirty="0" err="1" smtClean="0">
                <a:latin typeface="Arial Unicode MS" pitchFamily="34" charset="-128"/>
                <a:ea typeface="Arial Unicode MS" pitchFamily="34" charset="-128"/>
                <a:cs typeface="Arial Unicode MS" pitchFamily="34" charset="-128"/>
              </a:rPr>
              <a:t>Séir</a:t>
            </a:r>
            <a:r>
              <a:rPr lang="fr-FR" sz="4800" b="1" dirty="0" smtClean="0">
                <a:latin typeface="Arial Unicode MS" pitchFamily="34" charset="-128"/>
                <a:ea typeface="Arial Unicode MS" pitchFamily="34" charset="-128"/>
                <a:cs typeface="Arial Unicode MS" pitchFamily="34" charset="-128"/>
              </a:rPr>
              <a:t>, chez lesquels tu n'as pas permis à Israël d'entrer quand il venait du pays d'Égypte, -car il s'est détourné d'eux et ne les a pas détruits, -</a:t>
            </a:r>
            <a:endParaRPr lang="en-US" sz="4800" b="1" dirty="0" smtClean="0">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11 </a:t>
            </a:r>
            <a:r>
              <a:rPr lang="fr-FR" sz="4800" b="1" dirty="0" smtClean="0">
                <a:latin typeface="Arial Unicode MS" pitchFamily="34" charset="-128"/>
                <a:ea typeface="Arial Unicode MS" pitchFamily="34" charset="-128"/>
                <a:cs typeface="Arial Unicode MS" pitchFamily="34" charset="-128"/>
              </a:rPr>
              <a:t>les voici qui nous récompensent en venant nous chasser de ton héritage, dont tu nous as mis en possession.</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 12 O notre Dieu, n'exerceras-tu pas tes jugements sur eux? Car nous sommes sans force devant cette multitude nombreuse qui s'avance contre nous, et nous ne savons que faire, mais nos yeux sont sur toi.</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solidFill>
                  <a:srgbClr val="FF0000"/>
                </a:solidFill>
                <a:latin typeface="Copperplate Gothic Bold" pitchFamily="34" charset="0"/>
                <a:ea typeface="Arial Unicode MS" pitchFamily="34" charset="-128"/>
                <a:cs typeface="Arial Unicode MS" pitchFamily="34" charset="-128"/>
              </a:rPr>
              <a:t>2 Chroniques 20 : 10-12</a:t>
            </a:r>
            <a:endParaRPr lang="en-US" sz="4800" b="1" dirty="0" smtClean="0">
              <a:solidFill>
                <a:srgbClr val="FF0000"/>
              </a:solidFill>
              <a:latin typeface="Copperplate Gothic Bold" pitchFamily="34" charset="0"/>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2Ch </a:t>
            </a:r>
            <a:r>
              <a:rPr lang="en-US" sz="4800" b="1" dirty="0" smtClean="0">
                <a:latin typeface="Arial Unicode MS" pitchFamily="34" charset="-128"/>
                <a:ea typeface="Arial Unicode MS" pitchFamily="34" charset="-128"/>
                <a:cs typeface="Arial Unicode MS" pitchFamily="34" charset="-128"/>
              </a:rPr>
              <a:t>20:10 "And now, here are the people of </a:t>
            </a:r>
            <a:r>
              <a:rPr lang="en-US" sz="4800" b="1" dirty="0" err="1" smtClean="0">
                <a:latin typeface="Arial Unicode MS" pitchFamily="34" charset="-128"/>
                <a:ea typeface="Arial Unicode MS" pitchFamily="34" charset="-128"/>
                <a:cs typeface="Arial Unicode MS" pitchFamily="34" charset="-128"/>
              </a:rPr>
              <a:t>Ammon</a:t>
            </a:r>
            <a:r>
              <a:rPr lang="en-US" sz="4800" b="1" dirty="0" smtClean="0">
                <a:latin typeface="Arial Unicode MS" pitchFamily="34" charset="-128"/>
                <a:ea typeface="Arial Unicode MS" pitchFamily="34" charset="-128"/>
                <a:cs typeface="Arial Unicode MS" pitchFamily="34" charset="-128"/>
              </a:rPr>
              <a:t>, Moab, and Mount </a:t>
            </a:r>
            <a:r>
              <a:rPr lang="en-US" sz="4800" b="1" dirty="0" err="1" smtClean="0">
                <a:latin typeface="Arial Unicode MS" pitchFamily="34" charset="-128"/>
                <a:ea typeface="Arial Unicode MS" pitchFamily="34" charset="-128"/>
                <a:cs typeface="Arial Unicode MS" pitchFamily="34" charset="-128"/>
              </a:rPr>
              <a:t>Seir</a:t>
            </a:r>
            <a:r>
              <a:rPr lang="en-US" sz="4800" b="1" dirty="0" smtClean="0">
                <a:latin typeface="Arial Unicode MS" pitchFamily="34" charset="-128"/>
                <a:ea typeface="Arial Unicode MS" pitchFamily="34" charset="-128"/>
                <a:cs typeface="Arial Unicode MS" pitchFamily="34" charset="-128"/>
              </a:rPr>
              <a:t>-whom You would not let Israel invade when they came out of the land of Egypt, but they turned from them and did not destroy them-</a:t>
            </a:r>
          </a:p>
          <a:p>
            <a:pPr algn="just"/>
            <a:endParaRPr lang="en-US" sz="2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b="1" dirty="0" smtClean="0">
                <a:latin typeface="Arial Unicode MS" pitchFamily="34" charset="-128"/>
                <a:ea typeface="Arial Unicode MS" pitchFamily="34" charset="-128"/>
                <a:cs typeface="Arial Unicode MS" pitchFamily="34" charset="-128"/>
              </a:rPr>
              <a:t>11 </a:t>
            </a:r>
            <a:r>
              <a:rPr lang="en-US" sz="4400" b="1" dirty="0" smtClean="0">
                <a:latin typeface="Arial Unicode MS" pitchFamily="34" charset="-128"/>
                <a:ea typeface="Arial Unicode MS" pitchFamily="34" charset="-128"/>
                <a:cs typeface="Arial Unicode MS" pitchFamily="34" charset="-128"/>
              </a:rPr>
              <a:t>"here they are, rewarding us by coming to throw us out of Your possession which You have given us to inherit.</a:t>
            </a:r>
          </a:p>
          <a:p>
            <a:pPr algn="just"/>
            <a:r>
              <a:rPr lang="en-US" sz="4400" b="1" dirty="0" smtClean="0">
                <a:solidFill>
                  <a:srgbClr val="FF0000"/>
                </a:solidFill>
                <a:latin typeface="Arial Unicode MS" pitchFamily="34" charset="-128"/>
                <a:ea typeface="Arial Unicode MS" pitchFamily="34" charset="-128"/>
                <a:cs typeface="Arial Unicode MS" pitchFamily="34" charset="-128"/>
              </a:rPr>
              <a:t> 12 "O our God, will You not judge them? For we have no power against this great multitude that is coming against us; nor do we know what to do, but our eyes are upon You."</a:t>
            </a:r>
          </a:p>
          <a:p>
            <a:pPr algn="just">
              <a:buNone/>
            </a:pPr>
            <a:r>
              <a:rPr lang="fr-FR" b="1" dirty="0" smtClean="0">
                <a:latin typeface="Arial Unicode MS" pitchFamily="34" charset="-128"/>
                <a:ea typeface="Arial Unicode MS" pitchFamily="34" charset="-128"/>
                <a:cs typeface="Arial Unicode MS" pitchFamily="34" charset="-128"/>
              </a:rPr>
              <a:t> </a:t>
            </a:r>
            <a:endParaRPr lang="en-US" sz="2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4400" b="1" dirty="0" smtClean="0">
                <a:solidFill>
                  <a:srgbClr val="0D069A"/>
                </a:solidFill>
                <a:latin typeface="Arial Unicode MS" pitchFamily="34" charset="-128"/>
                <a:ea typeface="Arial Unicode MS" pitchFamily="34" charset="-128"/>
                <a:cs typeface="Arial Unicode MS" pitchFamily="34" charset="-128"/>
              </a:rPr>
              <a:t>INTRODUCTION</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Nul ne peut jamais assez anticiper les difficultés qui nous attendent sur la route de la vie, les vallées à traverser.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Souvent nous sommes ballottés par des vagues et des vents qui soufflent, nous ne savons de quel coté ils viennent.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endParaRPr lang="en-US" b="1" dirty="0" smtClean="0">
              <a:latin typeface="Arial Unicode MS" pitchFamily="34" charset="-128"/>
              <a:ea typeface="Arial Unicode MS" pitchFamily="34" charset="-128"/>
              <a:cs typeface="Arial Unicode MS" pitchFamily="34" charset="-128"/>
            </a:endParaRPr>
          </a:p>
          <a:p>
            <a:pPr algn="just">
              <a:buNone/>
            </a:pP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On </a:t>
            </a:r>
            <a:r>
              <a:rPr lang="fr-FR" sz="4400" b="1" dirty="0" smtClean="0">
                <a:latin typeface="Arial Unicode MS" pitchFamily="34" charset="-128"/>
                <a:ea typeface="Arial Unicode MS" pitchFamily="34" charset="-128"/>
                <a:cs typeface="Arial Unicode MS" pitchFamily="34" charset="-128"/>
              </a:rPr>
              <a:t>ne peut pas faire le chemin de la vie seul et s’exposer à tous les dangers qui nous entourent.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Nous avons souvent besoin du secours, de l’appui de quelqu’un qui est plus grand que nous.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Nous avons besoin de la bonne main de Dieu.</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400" b="1" dirty="0" smtClean="0">
                <a:latin typeface="Copperplate Gothic Bold" pitchFamily="34" charset="0"/>
                <a:ea typeface="Arial Unicode MS" pitchFamily="34" charset="-128"/>
                <a:cs typeface="Arial Unicode MS" pitchFamily="34" charset="-128"/>
              </a:rPr>
              <a:t>Ps 146:1-5</a:t>
            </a:r>
          </a:p>
          <a:p>
            <a:pPr algn="just"/>
            <a:r>
              <a:rPr lang="en-US" sz="4400" b="1" dirty="0" smtClean="0">
                <a:latin typeface="Arial Unicode MS" pitchFamily="34" charset="-128"/>
                <a:ea typeface="Arial Unicode MS" pitchFamily="34" charset="-128"/>
                <a:cs typeface="Arial Unicode MS" pitchFamily="34" charset="-128"/>
              </a:rPr>
              <a:t>1 ¶ Praise the LORD! Praise the LORD, O my soul!</a:t>
            </a: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2 While I live I will praise the LORD; I will sing praises to my God while I have my being.</a:t>
            </a:r>
          </a:p>
          <a:p>
            <a:pPr algn="just"/>
            <a:r>
              <a:rPr lang="en-US" sz="4400" b="1" dirty="0" smtClean="0">
                <a:latin typeface="Arial Unicode MS" pitchFamily="34" charset="-128"/>
                <a:ea typeface="Arial Unicode MS" pitchFamily="34" charset="-128"/>
                <a:cs typeface="Arial Unicode MS" pitchFamily="34" charset="-128"/>
              </a:rPr>
              <a:t> 3 Do not put your trust in princes, Nor in a son of man, in whom there is no help</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en-US" sz="5400" b="1" dirty="0" smtClean="0">
                <a:latin typeface="Arial Unicode MS" pitchFamily="34" charset="-128"/>
                <a:ea typeface="Arial Unicode MS" pitchFamily="34" charset="-128"/>
                <a:cs typeface="Arial Unicode MS" pitchFamily="34" charset="-128"/>
              </a:rPr>
              <a:t>4 </a:t>
            </a:r>
            <a:r>
              <a:rPr lang="en-US" sz="5400" b="1" dirty="0" smtClean="0">
                <a:latin typeface="Arial Unicode MS" pitchFamily="34" charset="-128"/>
                <a:ea typeface="Arial Unicode MS" pitchFamily="34" charset="-128"/>
                <a:cs typeface="Arial Unicode MS" pitchFamily="34" charset="-128"/>
              </a:rPr>
              <a:t>His spirit departs, he returns to his earth; In that very day his plans perish.</a:t>
            </a:r>
          </a:p>
          <a:p>
            <a:pPr lvl="0" algn="just"/>
            <a:r>
              <a:rPr lang="en-US" sz="5400" b="1" dirty="0" smtClean="0">
                <a:solidFill>
                  <a:srgbClr val="0D069A"/>
                </a:solidFill>
                <a:latin typeface="Arial Unicode MS" pitchFamily="34" charset="-128"/>
                <a:ea typeface="Arial Unicode MS" pitchFamily="34" charset="-128"/>
                <a:cs typeface="Arial Unicode MS" pitchFamily="34" charset="-128"/>
              </a:rPr>
              <a:t> 5 ¶ Happy is he who has the God of Jacob for his help, Whose hope is in the LORD his God</a:t>
            </a:r>
            <a:r>
              <a:rPr lang="en-US" sz="5400" b="1" dirty="0" smtClean="0">
                <a:solidFill>
                  <a:srgbClr val="0D069A"/>
                </a:solidFill>
                <a:latin typeface="Arial Unicode MS" pitchFamily="34" charset="-128"/>
                <a:ea typeface="Arial Unicode MS" pitchFamily="34" charset="-128"/>
                <a:cs typeface="Arial Unicode MS" pitchFamily="34" charset="-128"/>
              </a:rPr>
              <a:t>,</a:t>
            </a:r>
            <a:r>
              <a:rPr lang="fr-FR" sz="5400" dirty="0" smtClean="0">
                <a:solidFill>
                  <a:srgbClr val="0D069A"/>
                </a:solidFill>
                <a:latin typeface="Arial Unicode MS" pitchFamily="34" charset="-128"/>
                <a:ea typeface="Arial Unicode MS" pitchFamily="34" charset="-128"/>
                <a:cs typeface="Arial Unicode MS" pitchFamily="34" charset="-128"/>
              </a:rPr>
              <a:t> </a:t>
            </a:r>
            <a:endParaRPr lang="fr-FR" sz="5400"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5400" dirty="0" smtClean="0">
                <a:solidFill>
                  <a:schemeClr val="tx1"/>
                </a:solidFill>
                <a:latin typeface="Arial Unicode MS" pitchFamily="34" charset="-128"/>
                <a:ea typeface="Arial Unicode MS" pitchFamily="34" charset="-128"/>
                <a:cs typeface="Arial Unicode MS" pitchFamily="34" charset="-128"/>
              </a:rPr>
              <a:t>Notre </a:t>
            </a:r>
            <a:r>
              <a:rPr lang="fr-FR" sz="5400" dirty="0" smtClean="0">
                <a:solidFill>
                  <a:schemeClr val="tx1"/>
                </a:solidFill>
                <a:latin typeface="Arial Unicode MS" pitchFamily="34" charset="-128"/>
                <a:ea typeface="Arial Unicode MS" pitchFamily="34" charset="-128"/>
                <a:cs typeface="Arial Unicode MS" pitchFamily="34" charset="-128"/>
              </a:rPr>
              <a:t>secours est dans le nom de l’Eternel qui créa les cieux et la terre. </a:t>
            </a:r>
            <a:endParaRPr lang="en-US" sz="5400" dirty="0" smtClean="0">
              <a:solidFill>
                <a:schemeClr val="tx1"/>
              </a:solidFill>
              <a:latin typeface="Arial Unicode MS" pitchFamily="34" charset="-128"/>
              <a:ea typeface="Arial Unicode MS" pitchFamily="34" charset="-128"/>
              <a:cs typeface="Arial Unicode MS" pitchFamily="34" charset="-128"/>
            </a:endParaRPr>
          </a:p>
          <a:p>
            <a:pPr algn="just"/>
            <a:endParaRPr lang="en-US" sz="54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000" dirty="0" smtClean="0">
                <a:solidFill>
                  <a:srgbClr val="0D069A"/>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Copperplate Gothic Bold" pitchFamily="34" charset="0"/>
                <a:ea typeface="Arial Unicode MS" pitchFamily="34" charset="-128"/>
                <a:cs typeface="Arial Unicode MS" pitchFamily="34" charset="-128"/>
              </a:rPr>
              <a:t>Développement -</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0D069A"/>
                </a:solidFill>
                <a:latin typeface="Arial Unicode MS" pitchFamily="34" charset="-128"/>
                <a:ea typeface="Arial Unicode MS" pitchFamily="34" charset="-128"/>
                <a:cs typeface="Arial Unicode MS" pitchFamily="34" charset="-128"/>
              </a:rPr>
              <a:t>Ce matin nous voulons parler de Josaphat, d’un homme de Dieu, d’un roi de Judas dont nous pouvons nous inspirer de son exemple.</a:t>
            </a:r>
            <a:endParaRPr lang="en-US" sz="54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solidFill>
                  <a:srgbClr val="0D069A"/>
                </a:solidFill>
                <a:latin typeface="Copperplate Gothic Bold" pitchFamily="34" charset="0"/>
                <a:ea typeface="Arial Unicode MS" pitchFamily="34" charset="-128"/>
                <a:cs typeface="Arial Unicode MS" pitchFamily="34" charset="-128"/>
              </a:rPr>
              <a:t>1 </a:t>
            </a:r>
            <a:r>
              <a:rPr lang="fr-FR" sz="4000" b="1" dirty="0" smtClean="0">
                <a:solidFill>
                  <a:srgbClr val="0D069A"/>
                </a:solidFill>
                <a:latin typeface="Copperplate Gothic Bold" pitchFamily="34" charset="0"/>
                <a:ea typeface="Arial Unicode MS" pitchFamily="34" charset="-128"/>
                <a:cs typeface="Arial Unicode MS" pitchFamily="34" charset="-128"/>
              </a:rPr>
              <a:t>- Qui était </a:t>
            </a:r>
            <a:r>
              <a:rPr lang="fr-FR" sz="4000" b="1" dirty="0" smtClean="0">
                <a:solidFill>
                  <a:srgbClr val="0D069A"/>
                </a:solidFill>
                <a:latin typeface="Copperplate Gothic Bold" pitchFamily="34" charset="0"/>
                <a:ea typeface="Arial Unicode MS" pitchFamily="34" charset="-128"/>
                <a:cs typeface="Arial Unicode MS" pitchFamily="34" charset="-128"/>
              </a:rPr>
              <a:t>Josaphat</a:t>
            </a:r>
            <a:endParaRPr lang="en-US" sz="4000"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Il était le fils du roi Asa qui régna 41 ans en Juda</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L’Ecriture nous dit qu’il marcha dans les premières voies de David, son père, et qu’il ne rechercha point les </a:t>
            </a:r>
            <a:r>
              <a:rPr lang="fr-FR" sz="4000" b="1" dirty="0" err="1" smtClean="0">
                <a:solidFill>
                  <a:srgbClr val="0D069A"/>
                </a:solidFill>
                <a:latin typeface="Arial Unicode MS" pitchFamily="34" charset="-128"/>
                <a:ea typeface="Arial Unicode MS" pitchFamily="34" charset="-128"/>
                <a:cs typeface="Arial Unicode MS" pitchFamily="34" charset="-128"/>
              </a:rPr>
              <a:t>Baals</a:t>
            </a:r>
            <a:r>
              <a:rPr lang="fr-FR" sz="4000" b="1" dirty="0" smtClean="0">
                <a:solidFill>
                  <a:srgbClr val="0D069A"/>
                </a:solidFill>
                <a:latin typeface="Arial Unicode MS" pitchFamily="34" charset="-128"/>
                <a:ea typeface="Arial Unicode MS" pitchFamily="34" charset="-128"/>
                <a:cs typeface="Arial Unicode MS" pitchFamily="34" charset="-128"/>
              </a:rPr>
              <a:t>; car il eut recours au Dieu de son père, et il suivit ses commandements, sans imiter ce que faisait Israël</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En </a:t>
            </a:r>
            <a:r>
              <a:rPr lang="fr-FR" sz="4400" b="1" dirty="0" smtClean="0">
                <a:solidFill>
                  <a:srgbClr val="0D069A"/>
                </a:solidFill>
                <a:latin typeface="Arial Unicode MS" pitchFamily="34" charset="-128"/>
                <a:ea typeface="Arial Unicode MS" pitchFamily="34" charset="-128"/>
                <a:cs typeface="Arial Unicode MS" pitchFamily="34" charset="-128"/>
              </a:rPr>
              <a:t>conséquence L’Eternel affermit le royaume entre ses mains et tout Judas lui apportait des présents, ainsi il eut d’abondantes richesses et de la gloire.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Son cœur grandit dans les voies de L’Eternel et il fit encore disparaitre de Judas les hauts lieux et les idoles. </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Dans </a:t>
            </a:r>
            <a:r>
              <a:rPr lang="fr-FR" sz="4400" b="1" dirty="0" smtClean="0">
                <a:solidFill>
                  <a:srgbClr val="0D069A"/>
                </a:solidFill>
                <a:latin typeface="Arial Unicode MS" pitchFamily="34" charset="-128"/>
                <a:ea typeface="Arial Unicode MS" pitchFamily="34" charset="-128"/>
                <a:cs typeface="Arial Unicode MS" pitchFamily="34" charset="-128"/>
              </a:rPr>
              <a:t>son programme de gouvernement, dès son accession au pouvoir, il fortifia les villes de Judas contre Israël</a:t>
            </a:r>
            <a:r>
              <a:rPr lang="fr-FR"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Il mit des troupes dans toutes les villes fortes de Judas et des garnisons dans le pays de judas et dans les villes d’Ephraïm dont Asa son père s’était emparé</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La </a:t>
            </a:r>
            <a:r>
              <a:rPr lang="fr-FR" sz="4000" b="1" dirty="0" smtClean="0">
                <a:solidFill>
                  <a:srgbClr val="0D069A"/>
                </a:solidFill>
                <a:latin typeface="Arial Unicode MS" pitchFamily="34" charset="-128"/>
                <a:ea typeface="Arial Unicode MS" pitchFamily="34" charset="-128"/>
                <a:cs typeface="Arial Unicode MS" pitchFamily="34" charset="-128"/>
              </a:rPr>
              <a:t>troisième année de son règne il choisit des chefs considérés parmi ses gens et des Lévites qui allèrent partout dans toutes les villes de Judas pour enseigner au peuple le livre de loi de </a:t>
            </a:r>
            <a:r>
              <a:rPr lang="fr-FR" sz="4000" b="1" dirty="0" smtClean="0">
                <a:solidFill>
                  <a:srgbClr val="0D069A"/>
                </a:solidFill>
                <a:latin typeface="Arial Unicode MS" pitchFamily="34" charset="-128"/>
                <a:ea typeface="Arial Unicode MS" pitchFamily="34" charset="-128"/>
                <a:cs typeface="Arial Unicode MS" pitchFamily="34" charset="-128"/>
              </a:rPr>
              <a:t>L’Eternel</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La terreur s’empara de tous les royaumes des pays qui environnaient Juda et ils ne firent point la guerre à Josaphat. </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Les </a:t>
            </a:r>
            <a:r>
              <a:rPr lang="fr-FR" sz="4000" b="1" dirty="0" smtClean="0">
                <a:solidFill>
                  <a:srgbClr val="0D069A"/>
                </a:solidFill>
                <a:latin typeface="Arial Unicode MS" pitchFamily="34" charset="-128"/>
                <a:ea typeface="Arial Unicode MS" pitchFamily="34" charset="-128"/>
                <a:cs typeface="Arial Unicode MS" pitchFamily="34" charset="-128"/>
              </a:rPr>
              <a:t>philistins et les Arabes lui apportèrent des présents.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Josaphat s’élevait au plus haut degré de grandeur</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Il bâtit en Juda des châteaux et des villes pour servir de magasins.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Il fit exécuter beaucoup de travaux dans les villes de Juda et il avait à Jérusalem de vaillants hommes pour soldats.</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dirty="0" smtClean="0">
                <a:solidFill>
                  <a:srgbClr val="0D069A"/>
                </a:solidFill>
                <a:latin typeface="Copperplate Gothic Bold" pitchFamily="34" charset="0"/>
                <a:ea typeface="Arial Unicode MS" pitchFamily="34" charset="-128"/>
                <a:cs typeface="Arial Unicode MS" pitchFamily="34" charset="-128"/>
              </a:rPr>
              <a:t> </a:t>
            </a:r>
            <a:r>
              <a:rPr lang="fr-FR" b="1" dirty="0" smtClean="0">
                <a:solidFill>
                  <a:srgbClr val="0D069A"/>
                </a:solidFill>
                <a:latin typeface="Copperplate Gothic Bold" pitchFamily="34" charset="0"/>
              </a:rPr>
              <a:t>2 - La rencontre de Jéhu fils d’</a:t>
            </a:r>
            <a:r>
              <a:rPr lang="fr-FR" b="1" dirty="0" err="1" smtClean="0">
                <a:solidFill>
                  <a:srgbClr val="0D069A"/>
                </a:solidFill>
                <a:latin typeface="Copperplate Gothic Bold" pitchFamily="34" charset="0"/>
              </a:rPr>
              <a:t>Hanani</a:t>
            </a:r>
            <a:r>
              <a:rPr lang="fr-FR" b="1" dirty="0" smtClean="0">
                <a:solidFill>
                  <a:srgbClr val="0D069A"/>
                </a:solidFill>
                <a:latin typeface="Copperplate Gothic Bold" pitchFamily="34" charset="0"/>
              </a:rPr>
              <a:t> le prophète avec </a:t>
            </a:r>
            <a:r>
              <a:rPr lang="fr-FR" b="1" dirty="0" smtClean="0">
                <a:solidFill>
                  <a:srgbClr val="0D069A"/>
                </a:solidFill>
                <a:latin typeface="Copperplate Gothic Bold" pitchFamily="34" charset="0"/>
              </a:rPr>
              <a:t>Josaphat</a:t>
            </a:r>
            <a:endParaRPr lang="en-US"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err="1" smtClean="0">
                <a:latin typeface="Arial Unicode MS" pitchFamily="34" charset="-128"/>
                <a:ea typeface="Arial Unicode MS" pitchFamily="34" charset="-128"/>
                <a:cs typeface="Arial Unicode MS" pitchFamily="34" charset="-128"/>
              </a:rPr>
              <a:t>Hanani</a:t>
            </a:r>
            <a:r>
              <a:rPr lang="fr-FR" sz="4400" b="1" dirty="0" smtClean="0">
                <a:latin typeface="Arial Unicode MS" pitchFamily="34" charset="-128"/>
                <a:ea typeface="Arial Unicode MS" pitchFamily="34" charset="-128"/>
                <a:cs typeface="Arial Unicode MS" pitchFamily="34" charset="-128"/>
              </a:rPr>
              <a:t> fit comprendre à Josaphat que Dieu était avec lui, qu’il avait pris bonne note de toutes les bonnes choses qu’il avait faites en Juda, mais cependant quelque chose manquait.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L’administration de la justice était mauvaise</a:t>
            </a:r>
            <a:r>
              <a:rPr lang="fr-FR"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Josaphat </a:t>
            </a:r>
            <a:r>
              <a:rPr lang="fr-FR" sz="4800" b="1" dirty="0" smtClean="0">
                <a:latin typeface="Arial Unicode MS" pitchFamily="34" charset="-128"/>
                <a:ea typeface="Arial Unicode MS" pitchFamily="34" charset="-128"/>
                <a:cs typeface="Arial Unicode MS" pitchFamily="34" charset="-128"/>
              </a:rPr>
              <a:t>écouta la voix de </a:t>
            </a:r>
            <a:r>
              <a:rPr lang="fr-FR" sz="4800" b="1" dirty="0" err="1" smtClean="0">
                <a:latin typeface="Arial Unicode MS" pitchFamily="34" charset="-128"/>
                <a:ea typeface="Arial Unicode MS" pitchFamily="34" charset="-128"/>
                <a:cs typeface="Arial Unicode MS" pitchFamily="34" charset="-128"/>
              </a:rPr>
              <a:t>Hanani</a:t>
            </a:r>
            <a:r>
              <a:rPr lang="fr-FR" sz="4800" b="1" dirty="0" smtClean="0">
                <a:latin typeface="Arial Unicode MS" pitchFamily="34" charset="-128"/>
                <a:ea typeface="Arial Unicode MS" pitchFamily="34" charset="-128"/>
                <a:cs typeface="Arial Unicode MS" pitchFamily="34" charset="-128"/>
              </a:rPr>
              <a:t> et opéra des reformes profondes dans l’administration de la justice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2 Chroniques 19: 4-11  (</a:t>
            </a:r>
            <a:r>
              <a:rPr lang="fr-FR" sz="4000" b="1" dirty="0" smtClean="0">
                <a:solidFill>
                  <a:srgbClr val="0D069A"/>
                </a:solidFill>
                <a:latin typeface="Copperplate Gothic Bold" pitchFamily="34" charset="0"/>
                <a:ea typeface="Arial Unicode MS" pitchFamily="34" charset="-128"/>
                <a:cs typeface="Arial Unicode MS" pitchFamily="34" charset="-128"/>
              </a:rPr>
              <a:t>Là où la justice est truquée vous avez une nation divisée, non en paix avec elle-même</a:t>
            </a:r>
            <a:r>
              <a:rPr lang="fr-FR" sz="4000" b="1" dirty="0" smtClean="0">
                <a:solidFill>
                  <a:srgbClr val="0D069A"/>
                </a:solidFill>
                <a:latin typeface="Copperplate Gothic Bold" pitchFamily="34" charset="0"/>
                <a:ea typeface="Arial Unicode MS" pitchFamily="34" charset="-128"/>
                <a:cs typeface="Arial Unicode MS" pitchFamily="34" charset="-128"/>
              </a:rPr>
              <a:t>.)</a:t>
            </a:r>
            <a:endParaRPr lang="en-US" sz="4000" b="1" dirty="0" smtClean="0">
              <a:solidFill>
                <a:srgbClr val="0D069A"/>
              </a:solidFill>
              <a:latin typeface="Copperplate Gothic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000" b="1" dirty="0" smtClean="0">
                <a:solidFill>
                  <a:srgbClr val="0D069A"/>
                </a:solidFill>
                <a:latin typeface="Copperplate Gothic Bold" pitchFamily="34" charset="0"/>
                <a:ea typeface="Arial Unicode MS" pitchFamily="34" charset="-128"/>
                <a:cs typeface="Arial Unicode MS" pitchFamily="34" charset="-128"/>
              </a:rPr>
              <a:t>2Ch 19:4-11</a:t>
            </a:r>
          </a:p>
          <a:p>
            <a:pPr algn="just"/>
            <a:r>
              <a:rPr lang="fr-FR" sz="4000" b="1" dirty="0" smtClean="0">
                <a:latin typeface="Arial Unicode MS" pitchFamily="34" charset="-128"/>
                <a:ea typeface="Arial Unicode MS" pitchFamily="34" charset="-128"/>
                <a:cs typeface="Arial Unicode MS" pitchFamily="34" charset="-128"/>
              </a:rPr>
              <a:t>4</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Josaphat resta à Jérusalem. Puis il fit encore une tournée parmi le peuple, depuis </a:t>
            </a:r>
            <a:r>
              <a:rPr lang="fr-FR" sz="4000" b="1" dirty="0" err="1" smtClean="0">
                <a:latin typeface="Arial Unicode MS" pitchFamily="34" charset="-128"/>
                <a:ea typeface="Arial Unicode MS" pitchFamily="34" charset="-128"/>
                <a:cs typeface="Arial Unicode MS" pitchFamily="34" charset="-128"/>
              </a:rPr>
              <a:t>Beer</a:t>
            </a:r>
            <a:r>
              <a:rPr lang="fr-FR" sz="4000" b="1" dirty="0" smtClean="0">
                <a:latin typeface="Arial Unicode MS" pitchFamily="34" charset="-128"/>
                <a:ea typeface="Arial Unicode MS" pitchFamily="34" charset="-128"/>
                <a:cs typeface="Arial Unicode MS" pitchFamily="34" charset="-128"/>
              </a:rPr>
              <a:t>-</a:t>
            </a:r>
            <a:r>
              <a:rPr lang="fr-FR" sz="4000" b="1" dirty="0" err="1" smtClean="0">
                <a:latin typeface="Arial Unicode MS" pitchFamily="34" charset="-128"/>
                <a:ea typeface="Arial Unicode MS" pitchFamily="34" charset="-128"/>
                <a:cs typeface="Arial Unicode MS" pitchFamily="34" charset="-128"/>
              </a:rPr>
              <a:t>Schéba</a:t>
            </a:r>
            <a:r>
              <a:rPr lang="fr-FR" sz="4000" b="1" dirty="0" smtClean="0">
                <a:latin typeface="Arial Unicode MS" pitchFamily="34" charset="-128"/>
                <a:ea typeface="Arial Unicode MS" pitchFamily="34" charset="-128"/>
                <a:cs typeface="Arial Unicode MS" pitchFamily="34" charset="-128"/>
              </a:rPr>
              <a:t> jusqu'à la montagne d'Éphraïm, et il les ramena à l'Éternel, le Dieu de leurs pères.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5 ¶ Il établit des juges dans toutes les villes fortes du pays de Juda, dans chaque ville</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6 </a:t>
            </a:r>
            <a:r>
              <a:rPr lang="fr-FR" sz="4000" b="1" dirty="0" smtClean="0">
                <a:latin typeface="Arial Unicode MS" pitchFamily="34" charset="-128"/>
                <a:ea typeface="Arial Unicode MS" pitchFamily="34" charset="-128"/>
                <a:cs typeface="Arial Unicode MS" pitchFamily="34" charset="-128"/>
              </a:rPr>
              <a:t>Et il dit aux juges: Prenez garde à ce que vous ferez, car ce n'est pas pour les hommes que vous prononcerez des jugements; c'est pour l'Éternel, qui sera près de vous quand vous les prononcerez.</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7 Maintenant, que la crainte de l'Éternel soit sur vous; veillez sur vos actes, car il n'y a chez l'Éternel, notre Dieu, ni iniquité, ni égards pour l'apparence des personnes, ni acceptation de présents</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8 </a:t>
            </a:r>
            <a:r>
              <a:rPr lang="fr-FR" sz="4000" b="1" dirty="0" smtClean="0">
                <a:latin typeface="Arial Unicode MS" pitchFamily="34" charset="-128"/>
                <a:ea typeface="Arial Unicode MS" pitchFamily="34" charset="-128"/>
                <a:cs typeface="Arial Unicode MS" pitchFamily="34" charset="-128"/>
              </a:rPr>
              <a:t>Quand on fut de retour à Jérusalem, Josaphat y établit aussi, pour les jugements de l'Éternel et pour les contestations, des Lévites, des sacrificateurs et des chefs de maisons paternelles d'Israël.</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9 Et voici les ordres qu'il leur donna: Vous agirez de la manière suivante dans la crainte de l'Éternel, avec fidélité et avec intégrité de </a:t>
            </a:r>
            <a:r>
              <a:rPr lang="fr-FR" sz="4000" b="1" dirty="0" smtClean="0">
                <a:solidFill>
                  <a:srgbClr val="0D069A"/>
                </a:solidFill>
                <a:latin typeface="Arial Unicode MS" pitchFamily="34" charset="-128"/>
                <a:ea typeface="Arial Unicode MS" pitchFamily="34" charset="-128"/>
                <a:cs typeface="Arial Unicode MS" pitchFamily="34" charset="-128"/>
              </a:rPr>
              <a:t>cœur.</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10 </a:t>
            </a:r>
            <a:r>
              <a:rPr lang="fr-FR" sz="4000" b="1" dirty="0" smtClean="0">
                <a:latin typeface="Arial Unicode MS" pitchFamily="34" charset="-128"/>
                <a:ea typeface="Arial Unicode MS" pitchFamily="34" charset="-128"/>
                <a:cs typeface="Arial Unicode MS" pitchFamily="34" charset="-128"/>
              </a:rPr>
              <a:t>Dans toute contestation qui vous sera soumise par vos frères, établis dans leurs villes, relativement à un meurtre, à une loi, à un commandement, à des préceptes et à des ordonnances, vous les éclairerez, </a:t>
            </a:r>
            <a:r>
              <a:rPr lang="fr-FR" sz="4000" b="1" dirty="0" smtClean="0">
                <a:solidFill>
                  <a:srgbClr val="0D069A"/>
                </a:solidFill>
                <a:latin typeface="Arial Unicode MS" pitchFamily="34" charset="-128"/>
                <a:ea typeface="Arial Unicode MS" pitchFamily="34" charset="-128"/>
                <a:cs typeface="Arial Unicode MS" pitchFamily="34" charset="-128"/>
              </a:rPr>
              <a:t>afin qu'ils ne se rendent pas coupables envers l'Éternel, et que sa colère n'éclate pas sur vous et sur vos frères. C'est ainsi que vous agirez, et vous ne serez point coupables.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11 </a:t>
            </a:r>
            <a:r>
              <a:rPr lang="fr-FR" sz="4000" b="1" dirty="0" smtClean="0">
                <a:latin typeface="Arial Unicode MS" pitchFamily="34" charset="-128"/>
                <a:ea typeface="Arial Unicode MS" pitchFamily="34" charset="-128"/>
                <a:cs typeface="Arial Unicode MS" pitchFamily="34" charset="-128"/>
              </a:rPr>
              <a:t>Et voici, vous avez à votre tête </a:t>
            </a:r>
            <a:r>
              <a:rPr lang="fr-FR" sz="4000" b="1" dirty="0" err="1" smtClean="0">
                <a:latin typeface="Arial Unicode MS" pitchFamily="34" charset="-128"/>
                <a:ea typeface="Arial Unicode MS" pitchFamily="34" charset="-128"/>
                <a:cs typeface="Arial Unicode MS" pitchFamily="34" charset="-128"/>
              </a:rPr>
              <a:t>Amaria</a:t>
            </a:r>
            <a:r>
              <a:rPr lang="fr-FR" sz="4000" b="1" dirty="0" smtClean="0">
                <a:latin typeface="Arial Unicode MS" pitchFamily="34" charset="-128"/>
                <a:ea typeface="Arial Unicode MS" pitchFamily="34" charset="-128"/>
                <a:cs typeface="Arial Unicode MS" pitchFamily="34" charset="-128"/>
              </a:rPr>
              <a:t>, le souverain sacrificateur, pour toutes les affaires de l'Éternel, et </a:t>
            </a:r>
            <a:r>
              <a:rPr lang="fr-FR" sz="4000" b="1" dirty="0" err="1" smtClean="0">
                <a:latin typeface="Arial Unicode MS" pitchFamily="34" charset="-128"/>
                <a:ea typeface="Arial Unicode MS" pitchFamily="34" charset="-128"/>
                <a:cs typeface="Arial Unicode MS" pitchFamily="34" charset="-128"/>
              </a:rPr>
              <a:t>Zebadia</a:t>
            </a:r>
            <a:r>
              <a:rPr lang="fr-FR" sz="4000" b="1" dirty="0" smtClean="0">
                <a:latin typeface="Arial Unicode MS" pitchFamily="34" charset="-128"/>
                <a:ea typeface="Arial Unicode MS" pitchFamily="34" charset="-128"/>
                <a:cs typeface="Arial Unicode MS" pitchFamily="34" charset="-128"/>
              </a:rPr>
              <a:t>, fils d'Ismaël, chef de la maison de Juda, pour toutes les affaires du roi, </a:t>
            </a:r>
            <a:r>
              <a:rPr lang="fr-FR" sz="4000" b="1" dirty="0" smtClean="0">
                <a:solidFill>
                  <a:srgbClr val="0D069A"/>
                </a:solidFill>
                <a:latin typeface="Arial Unicode MS" pitchFamily="34" charset="-128"/>
                <a:ea typeface="Arial Unicode MS" pitchFamily="34" charset="-128"/>
                <a:cs typeface="Arial Unicode MS" pitchFamily="34" charset="-128"/>
              </a:rPr>
              <a:t>et vous avez devant vous des Lévites comme magistrats. Fortifiez-vous et agissez, et que l'Éternel soit avec celui qui fera le bien!</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r>
              <a:rPr lang="fr-FR" b="1" dirty="0" smtClean="0">
                <a:solidFill>
                  <a:srgbClr val="FF0000"/>
                </a:solidFill>
                <a:latin typeface="Copperplate Gothic Bold" pitchFamily="34" charset="0"/>
              </a:rPr>
              <a:t>Josaphat inspiré et conduit par Dieu mit la nation sur des rails </a:t>
            </a:r>
            <a:r>
              <a:rPr lang="fr-FR" b="1" dirty="0" smtClean="0">
                <a:solidFill>
                  <a:srgbClr val="FF0000"/>
                </a:solidFill>
                <a:latin typeface="Copperplate Gothic Bold" pitchFamily="34" charset="0"/>
              </a:rPr>
              <a:t>surs</a:t>
            </a:r>
            <a:endParaRPr lang="en-US" dirty="0" smtClean="0">
              <a:solidFill>
                <a:srgbClr val="FF0000"/>
              </a:solidFill>
              <a:latin typeface="Copperplate Gothic Bold" pitchFamily="34" charset="0"/>
            </a:endParaRPr>
          </a:p>
          <a:p>
            <a:pPr algn="just"/>
            <a:r>
              <a:rPr lang="fr-FR" sz="4000" b="1" dirty="0" smtClean="0">
                <a:latin typeface="Arial Unicode MS" pitchFamily="34" charset="-128"/>
                <a:ea typeface="Arial Unicode MS" pitchFamily="34" charset="-128"/>
                <a:cs typeface="Arial Unicode MS" pitchFamily="34" charset="-128"/>
              </a:rPr>
              <a:t>3 - L’organisation, la croissance, la  prospérité de Juda firent des jaloux et des envieux.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Une puissante coalition de nations l’assemblèrent pour lui faire la guerre.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Ils voulurent déstabiliser et ruiner le royaume de Juda</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r>
              <a:rPr lang="fr-FR" dirty="0" smtClean="0">
                <a:solidFill>
                  <a:srgbClr val="FF0000"/>
                </a:solidFill>
                <a:latin typeface="Copperplate Gothic Bold" pitchFamily="34" charset="0"/>
              </a:rPr>
              <a:t>Josaphat </a:t>
            </a:r>
            <a:r>
              <a:rPr lang="fr-FR" dirty="0" smtClean="0">
                <a:solidFill>
                  <a:srgbClr val="FF0000"/>
                </a:solidFill>
                <a:latin typeface="Copperplate Gothic Bold" pitchFamily="34" charset="0"/>
              </a:rPr>
              <a:t>est informé de l’invasion </a:t>
            </a:r>
            <a:r>
              <a:rPr lang="fr-FR" dirty="0" smtClean="0">
                <a:solidFill>
                  <a:srgbClr val="FF0000"/>
                </a:solidFill>
              </a:rPr>
              <a:t>2 Chr 20 : 1-2</a:t>
            </a:r>
            <a:endParaRPr lang="en-US" dirty="0" smtClean="0">
              <a:solidFill>
                <a:srgbClr val="FF0000"/>
              </a:solidFill>
            </a:endParaRPr>
          </a:p>
          <a:p>
            <a:pPr algn="just"/>
            <a:r>
              <a:rPr lang="fr-FR" sz="4000" b="1" dirty="0" smtClean="0">
                <a:latin typeface="Arial Unicode MS" pitchFamily="34" charset="-128"/>
                <a:ea typeface="Arial Unicode MS" pitchFamily="34" charset="-128"/>
                <a:cs typeface="Arial Unicode MS" pitchFamily="34" charset="-128"/>
              </a:rPr>
              <a:t>2Ch 20:1 ¶ Après cela, les fils de Moab et les fils d'Ammon, et avec eux des </a:t>
            </a:r>
            <a:r>
              <a:rPr lang="fr-FR" sz="4000" b="1" dirty="0" err="1" smtClean="0">
                <a:latin typeface="Arial Unicode MS" pitchFamily="34" charset="-128"/>
                <a:ea typeface="Arial Unicode MS" pitchFamily="34" charset="-128"/>
                <a:cs typeface="Arial Unicode MS" pitchFamily="34" charset="-128"/>
              </a:rPr>
              <a:t>Maonites</a:t>
            </a:r>
            <a:r>
              <a:rPr lang="fr-FR" sz="4000" b="1" dirty="0" smtClean="0">
                <a:latin typeface="Arial Unicode MS" pitchFamily="34" charset="-128"/>
                <a:ea typeface="Arial Unicode MS" pitchFamily="34" charset="-128"/>
                <a:cs typeface="Arial Unicode MS" pitchFamily="34" charset="-128"/>
              </a:rPr>
              <a:t>, marchèrent contre Josaphat pour lui faire la guerre.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D069A"/>
                </a:solidFill>
                <a:latin typeface="Arial Unicode MS" pitchFamily="34" charset="-128"/>
                <a:ea typeface="Arial Unicode MS" pitchFamily="34" charset="-128"/>
                <a:cs typeface="Arial Unicode MS" pitchFamily="34" charset="-128"/>
              </a:rPr>
              <a:t>2 On vint en informer Josaphat, en disant: Une multitude nombreuse s'avance contre toi depuis l'autre côté de la mer, depuis la Syrie, et ils sont à </a:t>
            </a:r>
            <a:r>
              <a:rPr lang="fr-FR" sz="4000" b="1" dirty="0" err="1" smtClean="0">
                <a:solidFill>
                  <a:srgbClr val="0D069A"/>
                </a:solidFill>
                <a:latin typeface="Arial Unicode MS" pitchFamily="34" charset="-128"/>
                <a:ea typeface="Arial Unicode MS" pitchFamily="34" charset="-128"/>
                <a:cs typeface="Arial Unicode MS" pitchFamily="34" charset="-128"/>
              </a:rPr>
              <a:t>Hatsatson</a:t>
            </a:r>
            <a:r>
              <a:rPr lang="fr-FR" sz="4000" b="1" dirty="0" smtClean="0">
                <a:solidFill>
                  <a:srgbClr val="0D069A"/>
                </a:solidFill>
                <a:latin typeface="Arial Unicode MS" pitchFamily="34" charset="-128"/>
                <a:ea typeface="Arial Unicode MS" pitchFamily="34" charset="-128"/>
                <a:cs typeface="Arial Unicode MS" pitchFamily="34" charset="-128"/>
              </a:rPr>
              <a:t>-Thamar, qui est En-</a:t>
            </a:r>
            <a:r>
              <a:rPr lang="fr-FR" sz="4000" b="1" dirty="0" err="1" smtClean="0">
                <a:solidFill>
                  <a:srgbClr val="0D069A"/>
                </a:solidFill>
                <a:latin typeface="Arial Unicode MS" pitchFamily="34" charset="-128"/>
                <a:ea typeface="Arial Unicode MS" pitchFamily="34" charset="-128"/>
                <a:cs typeface="Arial Unicode MS" pitchFamily="34" charset="-128"/>
              </a:rPr>
              <a:t>Guédi</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dirty="0" smtClean="0">
                <a:latin typeface="Arial Unicode MS" pitchFamily="34" charset="-128"/>
                <a:ea typeface="Arial Unicode MS" pitchFamily="34" charset="-128"/>
                <a:cs typeface="Arial Unicode MS" pitchFamily="34" charset="-128"/>
              </a:rPr>
              <a:t>                    </a:t>
            </a:r>
            <a:endParaRPr lang="en-US" sz="20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FFFF00"/>
                </a:solidFill>
                <a:latin typeface="Copperplate Gothic Bold" pitchFamily="34" charset="0"/>
              </a:rPr>
              <a:t>Dans sa frayeur il se disposa a chercher l’ Eternel</a:t>
            </a:r>
            <a:r>
              <a:rPr lang="fr-FR" sz="4000" dirty="0" smtClean="0">
                <a:solidFill>
                  <a:srgbClr val="FFFF00"/>
                </a:solidFill>
                <a:latin typeface="Copperplate Gothic Bold" pitchFamily="34" charset="0"/>
              </a:rPr>
              <a:t>. </a:t>
            </a:r>
            <a:r>
              <a:rPr lang="fr-FR" sz="4000" dirty="0" smtClean="0">
                <a:solidFill>
                  <a:srgbClr val="FFFF00"/>
                </a:solidFill>
              </a:rPr>
              <a:t>2 Chr 20 :3</a:t>
            </a:r>
            <a:endParaRPr lang="en-US" sz="4000" dirty="0" smtClean="0">
              <a:solidFill>
                <a:srgbClr val="FFFF00"/>
              </a:solidFill>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2Ch 20:3 Dans sa frayeur, Josaphat se disposa à chercher l'Éternel, et il publia un jeûne pour tout Juda. (LSV)</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000" b="1" dirty="0" smtClean="0">
                <a:solidFill>
                  <a:srgbClr val="FFC000"/>
                </a:solidFill>
                <a:latin typeface="Arial Unicode MS" pitchFamily="34" charset="-128"/>
                <a:ea typeface="Arial Unicode MS" pitchFamily="34" charset="-128"/>
                <a:cs typeface="Arial Unicode MS" pitchFamily="34" charset="-128"/>
              </a:rPr>
              <a:t> 3 And Jehoshaphat feared, and set himself to seek the LORD, and proclaimed a fast throughout all Judah. </a:t>
            </a:r>
            <a:r>
              <a:rPr lang="fr-FR" sz="4000" b="1" dirty="0" smtClean="0">
                <a:solidFill>
                  <a:srgbClr val="FFC000"/>
                </a:solidFill>
                <a:latin typeface="Arial Unicode MS" pitchFamily="34" charset="-128"/>
                <a:ea typeface="Arial Unicode MS" pitchFamily="34" charset="-128"/>
                <a:cs typeface="Arial Unicode MS" pitchFamily="34" charset="-128"/>
              </a:rPr>
              <a:t>(NKJV)</a:t>
            </a:r>
            <a:endParaRPr lang="en-US" sz="4000" b="1" dirty="0" smtClean="0">
              <a:solidFill>
                <a:srgbClr val="FFC000"/>
              </a:solidFill>
              <a:latin typeface="Arial Unicode MS" pitchFamily="34" charset="-128"/>
              <a:ea typeface="Arial Unicode MS" pitchFamily="34" charset="-128"/>
              <a:cs typeface="Arial Unicode MS" pitchFamily="34" charset="-128"/>
            </a:endParaRPr>
          </a:p>
          <a:p>
            <a:pPr algn="just">
              <a:buNone/>
            </a:pP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b="1" dirty="0" smtClean="0">
                <a:solidFill>
                  <a:srgbClr val="FFFF00"/>
                </a:solidFill>
                <a:latin typeface="Copperplate Gothic Bold" pitchFamily="34" charset="0"/>
              </a:rPr>
              <a:t>Il </a:t>
            </a:r>
            <a:r>
              <a:rPr lang="fr-FR" b="1" dirty="0" smtClean="0">
                <a:solidFill>
                  <a:srgbClr val="FFFF00"/>
                </a:solidFill>
                <a:latin typeface="Copperplate Gothic Bold" pitchFamily="34" charset="0"/>
              </a:rPr>
              <a:t>publia un jeune pour tout Juda</a:t>
            </a:r>
            <a:r>
              <a:rPr lang="fr-FR" dirty="0" smtClean="0">
                <a:solidFill>
                  <a:srgbClr val="FFFF00"/>
                </a:solidFill>
                <a:latin typeface="Copperplate Gothic Bold" pitchFamily="34" charset="0"/>
              </a:rPr>
              <a:t>. </a:t>
            </a:r>
            <a:endParaRPr lang="en-US" dirty="0" smtClean="0">
              <a:solidFill>
                <a:srgbClr val="FFFF00"/>
              </a:solidFill>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Juda s’assembla pour invoquer l’Eternel, et l’on vint de toutes les villes de Juda pour chercher l’Eternel.</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dirty="0" smtClean="0">
                <a:solidFill>
                  <a:schemeClr val="bg1"/>
                </a:solidFill>
                <a:latin typeface="Copperplate Gothic Bold" pitchFamily="34" charset="0"/>
              </a:rPr>
              <a:t> </a:t>
            </a:r>
            <a:endParaRPr lang="en-US" dirty="0" smtClean="0">
              <a:solidFill>
                <a:schemeClr val="bg1"/>
              </a:solidFill>
              <a:latin typeface="Copperplate Gothic Bold" pitchFamily="34" charset="0"/>
            </a:endParaRPr>
          </a:p>
          <a:p>
            <a:pPr algn="just"/>
            <a:r>
              <a:rPr lang="fr-FR" sz="4000" dirty="0" smtClean="0">
                <a:solidFill>
                  <a:srgbClr val="FFFF00"/>
                </a:solidFill>
                <a:latin typeface="Copperplate Gothic Bold" pitchFamily="34" charset="0"/>
              </a:rPr>
              <a:t>4 - </a:t>
            </a:r>
            <a:r>
              <a:rPr lang="fr-FR" sz="4000" b="1" dirty="0" smtClean="0">
                <a:solidFill>
                  <a:srgbClr val="FFFF00"/>
                </a:solidFill>
                <a:latin typeface="Copperplate Gothic Bold" pitchFamily="34" charset="0"/>
              </a:rPr>
              <a:t>La prière de Josaphat</a:t>
            </a:r>
            <a:r>
              <a:rPr lang="fr-FR" sz="4000" dirty="0" smtClean="0">
                <a:solidFill>
                  <a:srgbClr val="FFFF00"/>
                </a:solidFill>
                <a:latin typeface="Copperplate Gothic Bold" pitchFamily="34" charset="0"/>
              </a:rPr>
              <a:t> </a:t>
            </a:r>
            <a:r>
              <a:rPr lang="fr-FR" sz="4000" dirty="0" smtClean="0">
                <a:solidFill>
                  <a:schemeClr val="bg1"/>
                </a:solidFill>
              </a:rPr>
              <a:t>2 Chr 20 : 5-9  ( </a:t>
            </a:r>
            <a:r>
              <a:rPr lang="fr-FR" sz="4000" dirty="0" err="1" smtClean="0">
                <a:solidFill>
                  <a:schemeClr val="bg1"/>
                </a:solidFill>
              </a:rPr>
              <a:t>Opening</a:t>
            </a:r>
            <a:r>
              <a:rPr lang="fr-FR" sz="4000" dirty="0" smtClean="0">
                <a:solidFill>
                  <a:schemeClr val="bg1"/>
                </a:solidFill>
              </a:rPr>
              <a:t> arguments )</a:t>
            </a:r>
            <a:endParaRPr lang="en-US" sz="4000" dirty="0" smtClean="0">
              <a:solidFill>
                <a:schemeClr val="bg1"/>
              </a:solidFill>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2Ch 20:5 </a:t>
            </a:r>
            <a:r>
              <a:rPr lang="fr-FR" sz="4000" b="1" dirty="0" smtClean="0">
                <a:solidFill>
                  <a:schemeClr val="bg1"/>
                </a:solidFill>
                <a:latin typeface="Arial Unicode MS" pitchFamily="34" charset="-128"/>
                <a:ea typeface="Arial Unicode MS" pitchFamily="34" charset="-128"/>
                <a:cs typeface="Arial Unicode MS" pitchFamily="34" charset="-128"/>
              </a:rPr>
              <a:t>Josaphat se présenta au milieu de l'assemblée de Juda et de Jérusalem, dans la maison de l'Éternel, devant le nouveau parvis.</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fr-FR" sz="3600" b="1" dirty="0" smtClean="0">
                <a:solidFill>
                  <a:schemeClr val="bg1"/>
                </a:solidFill>
                <a:latin typeface="Arial Unicode MS" pitchFamily="34" charset="-128"/>
                <a:ea typeface="Arial Unicode MS" pitchFamily="34" charset="-128"/>
                <a:cs typeface="Arial Unicode MS" pitchFamily="34" charset="-128"/>
              </a:rPr>
              <a:t>6 </a:t>
            </a:r>
            <a:r>
              <a:rPr lang="fr-FR" sz="3600" b="1" dirty="0" smtClean="0">
                <a:solidFill>
                  <a:schemeClr val="bg1"/>
                </a:solidFill>
                <a:latin typeface="Arial Unicode MS" pitchFamily="34" charset="-128"/>
                <a:ea typeface="Arial Unicode MS" pitchFamily="34" charset="-128"/>
                <a:cs typeface="Arial Unicode MS" pitchFamily="34" charset="-128"/>
              </a:rPr>
              <a:t>Et il dit: Éternel, Dieu de nos pères, n'es-tu pas Dieu dans les cieux, et n'est-ce pas toi qui domines sur tous les royaumes des nations? N'est-ce pas toi qui as en main la force et la puissance, et à qui nul ne peut résister?</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7 N'est-ce pas toi, ô notre Dieu, qui as chassé les habitants de ce pays devant ton peuple d'Israël, et qui l'as donné pour toujours à la postérité d'Abraham qui t'aimait</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8 </a:t>
            </a:r>
            <a:r>
              <a:rPr lang="fr-FR" sz="4000" b="1" dirty="0" smtClean="0">
                <a:solidFill>
                  <a:schemeClr val="bg1"/>
                </a:solidFill>
                <a:latin typeface="Arial Unicode MS" pitchFamily="34" charset="-128"/>
                <a:ea typeface="Arial Unicode MS" pitchFamily="34" charset="-128"/>
                <a:cs typeface="Arial Unicode MS" pitchFamily="34" charset="-128"/>
              </a:rPr>
              <a:t>Ils l'ont habité, et ils t'y ont bâti un sanctuaire pour ton nom, en disant:</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9 S'il nous survient quelque calamité, l'épée, le jugement, la peste ou la famine, nous nous présenterons devant cette maison et devant toi, car ton nom est dans cette maison, nous crierons à toi du sein de notre détresse, et tu exauceras et tu sauveras</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La </a:t>
            </a:r>
            <a:r>
              <a:rPr lang="fr-FR" sz="4400" b="1" dirty="0" smtClean="0">
                <a:solidFill>
                  <a:schemeClr val="bg1"/>
                </a:solidFill>
                <a:latin typeface="Arial Unicode MS" pitchFamily="34" charset="-128"/>
                <a:ea typeface="Arial Unicode MS" pitchFamily="34" charset="-128"/>
                <a:cs typeface="Arial Unicode MS" pitchFamily="34" charset="-128"/>
              </a:rPr>
              <a:t>prière d’un homme de foi, d’un homme de Dieu, d’un chef d’état responsable sous la menace d’une guerre imminente et meurtrière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Il déposa devant l’Eternel le dossier de Juda et lui demande justice. </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b="1" dirty="0" smtClean="0">
                <a:solidFill>
                  <a:schemeClr val="bg1"/>
                </a:solidFill>
                <a:latin typeface="Copperplate Gothic Bold" pitchFamily="34" charset="0"/>
                <a:ea typeface="Arial Unicode MS" pitchFamily="34" charset="-128"/>
                <a:cs typeface="Arial Unicode MS" pitchFamily="34" charset="-128"/>
              </a:rPr>
              <a:t> </a:t>
            </a:r>
            <a:r>
              <a:rPr lang="fr-FR" b="1" dirty="0" smtClean="0">
                <a:solidFill>
                  <a:srgbClr val="FF0000"/>
                </a:solidFill>
                <a:latin typeface="Copperplate Gothic Bold" pitchFamily="34" charset="0"/>
                <a:ea typeface="Arial Unicode MS" pitchFamily="34" charset="-128"/>
                <a:cs typeface="Arial Unicode MS" pitchFamily="34" charset="-128"/>
              </a:rPr>
              <a:t>2 Chr 20 : 10-13  ( </a:t>
            </a:r>
            <a:r>
              <a:rPr lang="fr-FR" b="1" dirty="0" err="1" smtClean="0">
                <a:solidFill>
                  <a:srgbClr val="FF0000"/>
                </a:solidFill>
                <a:latin typeface="Copperplate Gothic Bold" pitchFamily="34" charset="0"/>
                <a:ea typeface="Arial Unicode MS" pitchFamily="34" charset="-128"/>
                <a:cs typeface="Arial Unicode MS" pitchFamily="34" charset="-128"/>
              </a:rPr>
              <a:t>Closing</a:t>
            </a:r>
            <a:r>
              <a:rPr lang="fr-FR" b="1" dirty="0" smtClean="0">
                <a:solidFill>
                  <a:srgbClr val="FF0000"/>
                </a:solidFill>
                <a:latin typeface="Copperplate Gothic Bold" pitchFamily="34" charset="0"/>
                <a:ea typeface="Arial Unicode MS" pitchFamily="34" charset="-128"/>
                <a:cs typeface="Arial Unicode MS" pitchFamily="34" charset="-128"/>
              </a:rPr>
              <a:t> </a:t>
            </a:r>
            <a:r>
              <a:rPr lang="fr-FR" b="1" dirty="0" smtClean="0">
                <a:solidFill>
                  <a:srgbClr val="FF0000"/>
                </a:solidFill>
                <a:latin typeface="Copperplate Gothic Bold" pitchFamily="34" charset="0"/>
                <a:ea typeface="Arial Unicode MS" pitchFamily="34" charset="-128"/>
                <a:cs typeface="Arial Unicode MS" pitchFamily="34" charset="-128"/>
              </a:rPr>
              <a:t>arguments)</a:t>
            </a:r>
            <a:endParaRPr lang="en-US" dirty="0" smtClean="0">
              <a:solidFill>
                <a:srgbClr val="FF0000"/>
              </a:solidFill>
              <a:latin typeface="Copperplate Gothic Bold" pitchFamily="34" charset="0"/>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2Ch 20:10 Maintenant voici, les fils d'Ammon et de Moab et ceux de la montagne de </a:t>
            </a:r>
            <a:r>
              <a:rPr lang="fr-FR" sz="4000" b="1" dirty="0" err="1" smtClean="0">
                <a:latin typeface="Arial Unicode MS" pitchFamily="34" charset="-128"/>
                <a:ea typeface="Arial Unicode MS" pitchFamily="34" charset="-128"/>
                <a:cs typeface="Arial Unicode MS" pitchFamily="34" charset="-128"/>
              </a:rPr>
              <a:t>Séir</a:t>
            </a:r>
            <a:r>
              <a:rPr lang="fr-FR" sz="4000" b="1" dirty="0" smtClean="0">
                <a:latin typeface="Arial Unicode MS" pitchFamily="34" charset="-128"/>
                <a:ea typeface="Arial Unicode MS" pitchFamily="34" charset="-128"/>
                <a:cs typeface="Arial Unicode MS" pitchFamily="34" charset="-128"/>
              </a:rPr>
              <a:t>, chez lesquels tu n'as pas permis à Israël d'entrer quand il venait du pays d'Égypte, -car il s'est détourné d'eux et ne les a pas détruits, -</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11 les voici qui nous récompensent en venant nous chasser de ton héritage, dont tu nous as mis en possession.</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12 </a:t>
            </a:r>
            <a:r>
              <a:rPr lang="fr-FR" sz="4000" b="1" dirty="0" smtClean="0">
                <a:latin typeface="Arial Unicode MS" pitchFamily="34" charset="-128"/>
                <a:ea typeface="Arial Unicode MS" pitchFamily="34" charset="-128"/>
                <a:cs typeface="Arial Unicode MS" pitchFamily="34" charset="-128"/>
              </a:rPr>
              <a:t>O notre Dieu, n'exerceras-tu pas tes jugements sur eux? Car nous sommes sans force devant cette multitude nombreuse qui s'avance contre nous, et nous ne savons que faire, mais nos yeux sont sur toi.</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13 Tout Juda se tenait debout devant l'Éternel, avec leurs petits enfants, leurs femmes et leurs fils</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33"/>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0D069A"/>
                </a:solidFill>
                <a:latin typeface="Copperplate Gothic Bold" pitchFamily="34" charset="0"/>
                <a:ea typeface="Arial Unicode MS" pitchFamily="34" charset="-128"/>
                <a:cs typeface="Arial Unicode MS" pitchFamily="34" charset="-128"/>
              </a:rPr>
              <a:t>La </a:t>
            </a:r>
            <a:r>
              <a:rPr lang="fr-FR" sz="4000" b="1" dirty="0" smtClean="0">
                <a:solidFill>
                  <a:srgbClr val="0D069A"/>
                </a:solidFill>
                <a:latin typeface="Copperplate Gothic Bold" pitchFamily="34" charset="0"/>
                <a:ea typeface="Arial Unicode MS" pitchFamily="34" charset="-128"/>
                <a:cs typeface="Arial Unicode MS" pitchFamily="34" charset="-128"/>
              </a:rPr>
              <a:t>réponse de l’Eternel, le ciel a parle, la terre fait silence</a:t>
            </a:r>
            <a:r>
              <a:rPr lang="fr-FR" sz="4000" dirty="0" smtClean="0">
                <a:solidFill>
                  <a:srgbClr val="0D069A"/>
                </a:solidFill>
                <a:latin typeface="Copperplate Gothic Bold" pitchFamily="34" charset="0"/>
                <a:ea typeface="Arial Unicode MS" pitchFamily="34" charset="-128"/>
                <a:cs typeface="Arial Unicode MS" pitchFamily="34" charset="-128"/>
              </a:rPr>
              <a:t>. </a:t>
            </a:r>
            <a:r>
              <a:rPr lang="fr-FR" sz="4000" dirty="0" smtClean="0">
                <a:solidFill>
                  <a:srgbClr val="0D069A"/>
                </a:solidFill>
                <a:latin typeface="Arial Unicode MS" pitchFamily="34" charset="-128"/>
                <a:ea typeface="Arial Unicode MS" pitchFamily="34" charset="-128"/>
                <a:cs typeface="Arial Unicode MS" pitchFamily="34" charset="-128"/>
              </a:rPr>
              <a:t>2 Car 20 : 14-17</a:t>
            </a:r>
            <a:endParaRPr lang="en-US" sz="4000"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2Ch 20:14 ¶ Alors l'esprit de l'Éternel saisit au milieu de l'assemblée </a:t>
            </a:r>
            <a:r>
              <a:rPr lang="fr-FR" sz="4400" b="1" dirty="0" err="1" smtClean="0">
                <a:latin typeface="Arial Unicode MS" pitchFamily="34" charset="-128"/>
                <a:ea typeface="Arial Unicode MS" pitchFamily="34" charset="-128"/>
                <a:cs typeface="Arial Unicode MS" pitchFamily="34" charset="-128"/>
              </a:rPr>
              <a:t>Jachaziel</a:t>
            </a:r>
            <a:r>
              <a:rPr lang="fr-FR" sz="4400" b="1" dirty="0" smtClean="0">
                <a:latin typeface="Arial Unicode MS" pitchFamily="34" charset="-128"/>
                <a:ea typeface="Arial Unicode MS" pitchFamily="34" charset="-128"/>
                <a:cs typeface="Arial Unicode MS" pitchFamily="34" charset="-128"/>
              </a:rPr>
              <a:t>, fils de Zacharie, fils de </a:t>
            </a:r>
            <a:r>
              <a:rPr lang="fr-FR" sz="4400" b="1" dirty="0" err="1" smtClean="0">
                <a:latin typeface="Arial Unicode MS" pitchFamily="34" charset="-128"/>
                <a:ea typeface="Arial Unicode MS" pitchFamily="34" charset="-128"/>
                <a:cs typeface="Arial Unicode MS" pitchFamily="34" charset="-128"/>
              </a:rPr>
              <a:t>Benaja</a:t>
            </a:r>
            <a:r>
              <a:rPr lang="fr-FR" sz="4400" b="1" dirty="0" smtClean="0">
                <a:latin typeface="Arial Unicode MS" pitchFamily="34" charset="-128"/>
                <a:ea typeface="Arial Unicode MS" pitchFamily="34" charset="-128"/>
                <a:cs typeface="Arial Unicode MS" pitchFamily="34" charset="-128"/>
              </a:rPr>
              <a:t>, fils de </a:t>
            </a:r>
            <a:r>
              <a:rPr lang="fr-FR" sz="4400" b="1" dirty="0" err="1" smtClean="0">
                <a:latin typeface="Arial Unicode MS" pitchFamily="34" charset="-128"/>
                <a:ea typeface="Arial Unicode MS" pitchFamily="34" charset="-128"/>
                <a:cs typeface="Arial Unicode MS" pitchFamily="34" charset="-128"/>
              </a:rPr>
              <a:t>Jeïel</a:t>
            </a:r>
            <a:r>
              <a:rPr lang="fr-FR" sz="4400" b="1" dirty="0" smtClean="0">
                <a:latin typeface="Arial Unicode MS" pitchFamily="34" charset="-128"/>
                <a:ea typeface="Arial Unicode MS" pitchFamily="34" charset="-128"/>
                <a:cs typeface="Arial Unicode MS" pitchFamily="34" charset="-128"/>
              </a:rPr>
              <a:t>, fils de </a:t>
            </a:r>
            <a:r>
              <a:rPr lang="fr-FR" sz="4400" b="1" dirty="0" err="1" smtClean="0">
                <a:latin typeface="Arial Unicode MS" pitchFamily="34" charset="-128"/>
                <a:ea typeface="Arial Unicode MS" pitchFamily="34" charset="-128"/>
                <a:cs typeface="Arial Unicode MS" pitchFamily="34" charset="-128"/>
              </a:rPr>
              <a:t>Matthania</a:t>
            </a:r>
            <a:r>
              <a:rPr lang="fr-FR" sz="4400" b="1" dirty="0" smtClean="0">
                <a:latin typeface="Arial Unicode MS" pitchFamily="34" charset="-128"/>
                <a:ea typeface="Arial Unicode MS" pitchFamily="34" charset="-128"/>
                <a:cs typeface="Arial Unicode MS" pitchFamily="34" charset="-128"/>
              </a:rPr>
              <a:t>, Lévite, d'entre les fils d'</a:t>
            </a:r>
            <a:r>
              <a:rPr lang="fr-FR" sz="4400" b="1" dirty="0" err="1" smtClean="0">
                <a:latin typeface="Arial Unicode MS" pitchFamily="34" charset="-128"/>
                <a:ea typeface="Arial Unicode MS" pitchFamily="34" charset="-128"/>
                <a:cs typeface="Arial Unicode MS" pitchFamily="34" charset="-128"/>
              </a:rPr>
              <a:t>Asaph</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33"/>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fr-FR" sz="3800" b="1" dirty="0" smtClean="0">
                <a:latin typeface="Arial Unicode MS" pitchFamily="34" charset="-128"/>
                <a:ea typeface="Arial Unicode MS" pitchFamily="34" charset="-128"/>
                <a:cs typeface="Arial Unicode MS" pitchFamily="34" charset="-128"/>
              </a:rPr>
              <a:t>15 </a:t>
            </a:r>
            <a:r>
              <a:rPr lang="fr-FR" sz="3800" b="1" dirty="0" smtClean="0">
                <a:latin typeface="Arial Unicode MS" pitchFamily="34" charset="-128"/>
                <a:ea typeface="Arial Unicode MS" pitchFamily="34" charset="-128"/>
                <a:cs typeface="Arial Unicode MS" pitchFamily="34" charset="-128"/>
              </a:rPr>
              <a:t>Et </a:t>
            </a:r>
            <a:r>
              <a:rPr lang="fr-FR" sz="3800" b="1" dirty="0" err="1" smtClean="0">
                <a:latin typeface="Arial Unicode MS" pitchFamily="34" charset="-128"/>
                <a:ea typeface="Arial Unicode MS" pitchFamily="34" charset="-128"/>
                <a:cs typeface="Arial Unicode MS" pitchFamily="34" charset="-128"/>
              </a:rPr>
              <a:t>Jachaziel</a:t>
            </a:r>
            <a:r>
              <a:rPr lang="fr-FR" sz="3800" b="1" dirty="0" smtClean="0">
                <a:latin typeface="Arial Unicode MS" pitchFamily="34" charset="-128"/>
                <a:ea typeface="Arial Unicode MS" pitchFamily="34" charset="-128"/>
                <a:cs typeface="Arial Unicode MS" pitchFamily="34" charset="-128"/>
              </a:rPr>
              <a:t> dit: Soyez attentifs, tout Juda et habitants de Jérusalem, et toi, roi Josaphat! Ainsi vous parle l'Éternel: Ne craignez point et ne vous effrayez point devant cette multitude nombreuse, car ce ne sera pas vous qui combattrez, ce sera Dieu.</a:t>
            </a:r>
            <a:endParaRPr lang="en-US" sz="3800" b="1" dirty="0" smtClean="0">
              <a:latin typeface="Arial Unicode MS" pitchFamily="34" charset="-128"/>
              <a:ea typeface="Arial Unicode MS" pitchFamily="34" charset="-128"/>
              <a:cs typeface="Arial Unicode MS" pitchFamily="34" charset="-128"/>
            </a:endParaRPr>
          </a:p>
          <a:p>
            <a:pPr lvl="0" algn="just"/>
            <a:r>
              <a:rPr lang="fr-FR" sz="3800" b="1" dirty="0" smtClean="0">
                <a:solidFill>
                  <a:srgbClr val="0D069A"/>
                </a:solidFill>
                <a:latin typeface="Arial Unicode MS" pitchFamily="34" charset="-128"/>
                <a:ea typeface="Arial Unicode MS" pitchFamily="34" charset="-128"/>
                <a:cs typeface="Arial Unicode MS" pitchFamily="34" charset="-128"/>
              </a:rPr>
              <a:t>16 Demain, descendez contre eux; ils vont monter par la colline de </a:t>
            </a:r>
            <a:r>
              <a:rPr lang="fr-FR" sz="3800" b="1" dirty="0" err="1" smtClean="0">
                <a:solidFill>
                  <a:srgbClr val="0D069A"/>
                </a:solidFill>
                <a:latin typeface="Arial Unicode MS" pitchFamily="34" charset="-128"/>
                <a:ea typeface="Arial Unicode MS" pitchFamily="34" charset="-128"/>
                <a:cs typeface="Arial Unicode MS" pitchFamily="34" charset="-128"/>
              </a:rPr>
              <a:t>Tsits</a:t>
            </a:r>
            <a:r>
              <a:rPr lang="fr-FR" sz="3800" b="1" dirty="0" smtClean="0">
                <a:solidFill>
                  <a:srgbClr val="0D069A"/>
                </a:solidFill>
                <a:latin typeface="Arial Unicode MS" pitchFamily="34" charset="-128"/>
                <a:ea typeface="Arial Unicode MS" pitchFamily="34" charset="-128"/>
                <a:cs typeface="Arial Unicode MS" pitchFamily="34" charset="-128"/>
              </a:rPr>
              <a:t>, et vous les trouverez à l'extrémité de la vallée, en face du désert de </a:t>
            </a:r>
            <a:r>
              <a:rPr lang="fr-FR" sz="3800" b="1" dirty="0" err="1" smtClean="0">
                <a:solidFill>
                  <a:srgbClr val="0D069A"/>
                </a:solidFill>
                <a:latin typeface="Arial Unicode MS" pitchFamily="34" charset="-128"/>
                <a:ea typeface="Arial Unicode MS" pitchFamily="34" charset="-128"/>
                <a:cs typeface="Arial Unicode MS" pitchFamily="34" charset="-128"/>
              </a:rPr>
              <a:t>Jeruel</a:t>
            </a:r>
            <a:r>
              <a:rPr lang="fr-FR" sz="3800" b="1" dirty="0" smtClean="0">
                <a:solidFill>
                  <a:srgbClr val="0D069A"/>
                </a:solidFill>
                <a:latin typeface="Arial Unicode MS" pitchFamily="34" charset="-128"/>
                <a:ea typeface="Arial Unicode MS" pitchFamily="34" charset="-128"/>
                <a:cs typeface="Arial Unicode MS" pitchFamily="34" charset="-128"/>
              </a:rPr>
              <a:t>.</a:t>
            </a:r>
            <a:endParaRPr lang="en-US" sz="3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17 </a:t>
            </a:r>
            <a:r>
              <a:rPr lang="fr-FR" sz="4400" b="1" dirty="0" smtClean="0">
                <a:latin typeface="Arial Unicode MS" pitchFamily="34" charset="-128"/>
                <a:ea typeface="Arial Unicode MS" pitchFamily="34" charset="-128"/>
                <a:cs typeface="Arial Unicode MS" pitchFamily="34" charset="-128"/>
              </a:rPr>
              <a:t>Vous n'aurez point à combattre en cette affaire: présentez-vous, tenez-vous là, et vous verrez la délivrance que l'Éternel vous accordera. Juda et Jérusalem, </a:t>
            </a:r>
            <a:r>
              <a:rPr lang="fr-FR" sz="4400" b="1" dirty="0" smtClean="0">
                <a:solidFill>
                  <a:srgbClr val="0D069A"/>
                </a:solidFill>
                <a:latin typeface="Arial Unicode MS" pitchFamily="34" charset="-128"/>
                <a:ea typeface="Arial Unicode MS" pitchFamily="34" charset="-128"/>
                <a:cs typeface="Arial Unicode MS" pitchFamily="34" charset="-128"/>
              </a:rPr>
              <a:t>ne craignez point et ne vous effrayez point, demain, sortez à leur rencontre, et l'Éternel sera avec vous</a:t>
            </a:r>
            <a:r>
              <a:rPr lang="fr-FR"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5 </a:t>
            </a:r>
            <a:r>
              <a:rPr lang="fr-FR" sz="4800" b="1" dirty="0" smtClean="0">
                <a:latin typeface="Arial Unicode MS" pitchFamily="34" charset="-128"/>
                <a:ea typeface="Arial Unicode MS" pitchFamily="34" charset="-128"/>
                <a:cs typeface="Arial Unicode MS" pitchFamily="34" charset="-128"/>
              </a:rPr>
              <a:t>- Josaphat s’inclina le visage contre terre et tout Juda et les habitants de </a:t>
            </a:r>
            <a:r>
              <a:rPr lang="fr-FR" sz="4800" b="1" dirty="0" err="1" smtClean="0">
                <a:latin typeface="Arial Unicode MS" pitchFamily="34" charset="-128"/>
                <a:ea typeface="Arial Unicode MS" pitchFamily="34" charset="-128"/>
                <a:cs typeface="Arial Unicode MS" pitchFamily="34" charset="-128"/>
              </a:rPr>
              <a:t>jerusalem</a:t>
            </a:r>
            <a:r>
              <a:rPr lang="fr-FR" sz="4800" b="1" dirty="0" smtClean="0">
                <a:latin typeface="Arial Unicode MS" pitchFamily="34" charset="-128"/>
                <a:ea typeface="Arial Unicode MS" pitchFamily="34" charset="-128"/>
                <a:cs typeface="Arial Unicode MS" pitchFamily="34" charset="-128"/>
              </a:rPr>
              <a:t> tombèrent devant l’Eternel pour l’adorer.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Un feu incandescent d’adoration embrasa le camp de Juda 2 Chi 20 :</a:t>
            </a:r>
            <a:r>
              <a:rPr lang="fr-FR" sz="4800" b="1" dirty="0" smtClean="0">
                <a:solidFill>
                  <a:srgbClr val="FF0000"/>
                </a:solidFill>
                <a:latin typeface="Arial Unicode MS" pitchFamily="34" charset="-128"/>
                <a:ea typeface="Arial Unicode MS" pitchFamily="34" charset="-128"/>
                <a:cs typeface="Arial Unicode MS" pitchFamily="34" charset="-128"/>
              </a:rPr>
              <a:t>18-19</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2Ch </a:t>
            </a:r>
            <a:r>
              <a:rPr lang="fr-FR" sz="4000" b="1" dirty="0" smtClean="0">
                <a:latin typeface="Arial Unicode MS" pitchFamily="34" charset="-128"/>
                <a:ea typeface="Arial Unicode MS" pitchFamily="34" charset="-128"/>
                <a:cs typeface="Arial Unicode MS" pitchFamily="34" charset="-128"/>
              </a:rPr>
              <a:t>20:18 Josaphat s'inclina le visage contre terre, et tout Juda et les habitants de Jérusalem tombèrent devant l'Éternel pour se prosterner en sa présence.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 19 Les Lévites d'entre les fils des </a:t>
            </a:r>
            <a:r>
              <a:rPr lang="fr-FR" sz="4000" b="1" dirty="0" err="1" smtClean="0">
                <a:solidFill>
                  <a:srgbClr val="FF0000"/>
                </a:solidFill>
                <a:latin typeface="Arial Unicode MS" pitchFamily="34" charset="-128"/>
                <a:ea typeface="Arial Unicode MS" pitchFamily="34" charset="-128"/>
                <a:cs typeface="Arial Unicode MS" pitchFamily="34" charset="-128"/>
              </a:rPr>
              <a:t>Kehathites</a:t>
            </a:r>
            <a:r>
              <a:rPr lang="fr-FR" sz="4000" b="1" dirty="0" smtClean="0">
                <a:solidFill>
                  <a:srgbClr val="FF0000"/>
                </a:solidFill>
                <a:latin typeface="Arial Unicode MS" pitchFamily="34" charset="-128"/>
                <a:ea typeface="Arial Unicode MS" pitchFamily="34" charset="-128"/>
                <a:cs typeface="Arial Unicode MS" pitchFamily="34" charset="-128"/>
              </a:rPr>
              <a:t> et d'entre les fils des </a:t>
            </a:r>
            <a:r>
              <a:rPr lang="fr-FR" sz="4000" b="1" dirty="0" err="1" smtClean="0">
                <a:solidFill>
                  <a:srgbClr val="FF0000"/>
                </a:solidFill>
                <a:latin typeface="Arial Unicode MS" pitchFamily="34" charset="-128"/>
                <a:ea typeface="Arial Unicode MS" pitchFamily="34" charset="-128"/>
                <a:cs typeface="Arial Unicode MS" pitchFamily="34" charset="-128"/>
              </a:rPr>
              <a:t>Koréites</a:t>
            </a:r>
            <a:r>
              <a:rPr lang="fr-FR" sz="4000" b="1" dirty="0" smtClean="0">
                <a:solidFill>
                  <a:srgbClr val="FF0000"/>
                </a:solidFill>
                <a:latin typeface="Arial Unicode MS" pitchFamily="34" charset="-128"/>
                <a:ea typeface="Arial Unicode MS" pitchFamily="34" charset="-128"/>
                <a:cs typeface="Arial Unicode MS" pitchFamily="34" charset="-128"/>
              </a:rPr>
              <a:t> se levèrent pour célébrer d'une voix forte et haute l'Éternel, le Dieu d'Israël.</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dirty="0" smtClean="0">
              <a:latin typeface="Copperplate Gothic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3600" b="1" dirty="0" smtClean="0">
                <a:latin typeface="Copperplate Gothic Bold" pitchFamily="34" charset="0"/>
                <a:ea typeface="Arial Unicode MS" pitchFamily="34" charset="-128"/>
                <a:cs typeface="Arial Unicode MS" pitchFamily="34" charset="-128"/>
              </a:rPr>
              <a:t>Ordre </a:t>
            </a:r>
            <a:r>
              <a:rPr lang="fr-FR" sz="3600" b="1" dirty="0" smtClean="0">
                <a:latin typeface="Copperplate Gothic Bold" pitchFamily="34" charset="0"/>
                <a:ea typeface="Arial Unicode MS" pitchFamily="34" charset="-128"/>
                <a:cs typeface="Arial Unicode MS" pitchFamily="34" charset="-128"/>
              </a:rPr>
              <a:t>pour le combat </a:t>
            </a:r>
            <a:endParaRPr lang="fr-FR" sz="3600" b="1" dirty="0" smtClean="0">
              <a:latin typeface="Copperplate Gothic Bold" pitchFamily="34" charset="0"/>
              <a:ea typeface="Arial Unicode MS" pitchFamily="34" charset="-128"/>
              <a:cs typeface="Arial Unicode MS" pitchFamily="34" charset="-128"/>
            </a:endParaRPr>
          </a:p>
          <a:p>
            <a:pPr algn="ctr"/>
            <a:r>
              <a:rPr lang="fr-FR" sz="3600" b="1" dirty="0" smtClean="0">
                <a:solidFill>
                  <a:schemeClr val="bg1"/>
                </a:solidFill>
                <a:latin typeface="Copperplate Gothic Bold" pitchFamily="34" charset="0"/>
                <a:ea typeface="Arial Unicode MS" pitchFamily="34" charset="-128"/>
                <a:cs typeface="Arial Unicode MS" pitchFamily="34" charset="-128"/>
              </a:rPr>
              <a:t>2 </a:t>
            </a:r>
            <a:r>
              <a:rPr lang="fr-FR" sz="3600" b="1" dirty="0" smtClean="0">
                <a:solidFill>
                  <a:schemeClr val="bg1"/>
                </a:solidFill>
                <a:latin typeface="Copperplate Gothic Bold" pitchFamily="34" charset="0"/>
                <a:ea typeface="Arial Unicode MS" pitchFamily="34" charset="-128"/>
                <a:cs typeface="Arial Unicode MS" pitchFamily="34" charset="-128"/>
              </a:rPr>
              <a:t>Chr 20 : 20-22</a:t>
            </a:r>
            <a:endParaRPr lang="en-US" sz="3600" dirty="0" smtClean="0">
              <a:solidFill>
                <a:schemeClr val="bg1"/>
              </a:solidFill>
              <a:latin typeface="Copperplate Gothic Bold" pitchFamily="34" charset="0"/>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2Ch 20:20 ¶ Le lendemain, ils se mirent en marche de grand matin pour le désert de </a:t>
            </a:r>
            <a:r>
              <a:rPr lang="fr-FR" sz="4000" b="1" dirty="0" err="1" smtClean="0">
                <a:latin typeface="Arial Unicode MS" pitchFamily="34" charset="-128"/>
                <a:ea typeface="Arial Unicode MS" pitchFamily="34" charset="-128"/>
                <a:cs typeface="Arial Unicode MS" pitchFamily="34" charset="-128"/>
              </a:rPr>
              <a:t>Tekoa</a:t>
            </a:r>
            <a:r>
              <a:rPr lang="fr-FR" sz="4000" b="1" dirty="0" smtClean="0">
                <a:latin typeface="Arial Unicode MS" pitchFamily="34" charset="-128"/>
                <a:ea typeface="Arial Unicode MS" pitchFamily="34" charset="-128"/>
                <a:cs typeface="Arial Unicode MS" pitchFamily="34" charset="-128"/>
              </a:rPr>
              <a:t>. A leur départ, Josaphat se présenta et dit: Écoutez-moi, Juda et habitants de Jérusalem! Confiez-vous en l'Éternel, votre Dieu, et vous serez affermis; confiez-vous en ses prophètes, et vous réussirez.</a:t>
            </a:r>
            <a:endParaRPr lang="en-US" sz="4000" b="1" dirty="0" smtClean="0">
              <a:latin typeface="Arial Unicode MS" pitchFamily="34" charset="-128"/>
              <a:ea typeface="Arial Unicode MS" pitchFamily="34" charset="-128"/>
              <a:cs typeface="Arial Unicode MS" pitchFamily="34" charset="-128"/>
            </a:endParaRPr>
          </a:p>
          <a:p>
            <a:pPr lvl="0" algn="just">
              <a:buNone/>
            </a:pPr>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Autofit/>
          </a:bodyPr>
          <a:lstStyle/>
          <a:p>
            <a:pPr algn="just"/>
            <a:r>
              <a:rPr lang="fr-FR" sz="4800" b="1" dirty="0" smtClean="0">
                <a:latin typeface="Arial Unicode MS" pitchFamily="34" charset="-128"/>
                <a:ea typeface="Arial Unicode MS" pitchFamily="34" charset="-128"/>
                <a:cs typeface="Arial Unicode MS" pitchFamily="34" charset="-128"/>
              </a:rPr>
              <a:t>21 </a:t>
            </a:r>
            <a:r>
              <a:rPr lang="fr-FR" sz="4800" b="1" dirty="0" smtClean="0">
                <a:latin typeface="Arial Unicode MS" pitchFamily="34" charset="-128"/>
                <a:ea typeface="Arial Unicode MS" pitchFamily="34" charset="-128"/>
                <a:cs typeface="Arial Unicode MS" pitchFamily="34" charset="-128"/>
              </a:rPr>
              <a:t>Puis, d'accord avec le peuple, il nomma des chantres qui, revêtus d'ornements sacrés, et marchant devant l'armée, célébraient l'Éternel et disaient: Louez l'Éternel, car sa miséricorde dure à toujours!</a:t>
            </a:r>
            <a:endParaRPr lang="en-US" sz="4800" b="1" dirty="0" smtClean="0">
              <a:latin typeface="Arial Unicode MS" pitchFamily="34" charset="-128"/>
              <a:ea typeface="Arial Unicode MS" pitchFamily="34" charset="-128"/>
              <a:cs typeface="Arial Unicode MS" pitchFamily="34" charset="-128"/>
            </a:endParaRPr>
          </a:p>
          <a:p>
            <a:pPr lvl="0"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Autofit/>
          </a:bodyPr>
          <a:lstStyle/>
          <a:p>
            <a:pPr algn="just"/>
            <a:r>
              <a:rPr lang="fr-FR" sz="4800" b="1" dirty="0" smtClean="0">
                <a:latin typeface="Arial Unicode MS" pitchFamily="34" charset="-128"/>
                <a:ea typeface="Arial Unicode MS" pitchFamily="34" charset="-128"/>
                <a:cs typeface="Arial Unicode MS" pitchFamily="34" charset="-128"/>
              </a:rPr>
              <a:t>22 </a:t>
            </a:r>
            <a:r>
              <a:rPr lang="fr-FR" sz="4800" b="1" dirty="0" smtClean="0">
                <a:latin typeface="Arial Unicode MS" pitchFamily="34" charset="-128"/>
                <a:ea typeface="Arial Unicode MS" pitchFamily="34" charset="-128"/>
                <a:cs typeface="Arial Unicode MS" pitchFamily="34" charset="-128"/>
              </a:rPr>
              <a:t>Au moment où l'on commençait les chants et les louanges, l'Éternel plaça une embuscade contre les fils d'Ammon et de Moab et ceux de la montagne de </a:t>
            </a:r>
            <a:r>
              <a:rPr lang="fr-FR" sz="4800" b="1" dirty="0" err="1" smtClean="0">
                <a:latin typeface="Arial Unicode MS" pitchFamily="34" charset="-128"/>
                <a:ea typeface="Arial Unicode MS" pitchFamily="34" charset="-128"/>
                <a:cs typeface="Arial Unicode MS" pitchFamily="34" charset="-128"/>
              </a:rPr>
              <a:t>Séir</a:t>
            </a:r>
            <a:r>
              <a:rPr lang="fr-FR" sz="4800" b="1" dirty="0" smtClean="0">
                <a:latin typeface="Arial Unicode MS" pitchFamily="34" charset="-128"/>
                <a:ea typeface="Arial Unicode MS" pitchFamily="34" charset="-128"/>
                <a:cs typeface="Arial Unicode MS" pitchFamily="34" charset="-128"/>
              </a:rPr>
              <a:t>, qui étaient venus contre Juda. Et ils furent battus</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solidFill>
                  <a:srgbClr val="99FF66"/>
                </a:solidFill>
                <a:latin typeface="Copperplate Gothic Bold" pitchFamily="34" charset="0"/>
                <a:ea typeface="Arial Unicode MS" pitchFamily="34" charset="-128"/>
                <a:cs typeface="Arial Unicode MS" pitchFamily="34" charset="-128"/>
              </a:rPr>
              <a:t>Victoire </a:t>
            </a:r>
            <a:r>
              <a:rPr lang="fr-FR" sz="4000" b="1" dirty="0" smtClean="0">
                <a:solidFill>
                  <a:srgbClr val="99FF66"/>
                </a:solidFill>
                <a:latin typeface="Copperplate Gothic Bold" pitchFamily="34" charset="0"/>
                <a:ea typeface="Arial Unicode MS" pitchFamily="34" charset="-128"/>
                <a:cs typeface="Arial Unicode MS" pitchFamily="34" charset="-128"/>
              </a:rPr>
              <a:t>écrasante de Josaphat et de Juda </a:t>
            </a:r>
            <a:r>
              <a:rPr lang="fr-FR" sz="4000" dirty="0" smtClean="0">
                <a:solidFill>
                  <a:srgbClr val="99FF66"/>
                </a:solidFill>
                <a:latin typeface="Arial Unicode MS" pitchFamily="34" charset="-128"/>
                <a:ea typeface="Arial Unicode MS" pitchFamily="34" charset="-128"/>
                <a:cs typeface="Arial Unicode MS" pitchFamily="34" charset="-128"/>
              </a:rPr>
              <a:t>2 Chr 20 : 23-25</a:t>
            </a:r>
            <a:endParaRPr lang="en-US" sz="4000" dirty="0" smtClean="0">
              <a:solidFill>
                <a:srgbClr val="99FF66"/>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2Ch 20:23 Les fils d'Ammon et de Moab se jetèrent sur les habitants de la montagne de </a:t>
            </a:r>
            <a:r>
              <a:rPr lang="fr-FR" sz="4000" b="1" dirty="0" err="1" smtClean="0">
                <a:latin typeface="Arial Unicode MS" pitchFamily="34" charset="-128"/>
                <a:ea typeface="Arial Unicode MS" pitchFamily="34" charset="-128"/>
                <a:cs typeface="Arial Unicode MS" pitchFamily="34" charset="-128"/>
              </a:rPr>
              <a:t>Séir</a:t>
            </a:r>
            <a:r>
              <a:rPr lang="fr-FR" sz="4000" b="1" dirty="0" smtClean="0">
                <a:latin typeface="Arial Unicode MS" pitchFamily="34" charset="-128"/>
                <a:ea typeface="Arial Unicode MS" pitchFamily="34" charset="-128"/>
                <a:cs typeface="Arial Unicode MS" pitchFamily="34" charset="-128"/>
              </a:rPr>
              <a:t> pour les dévouer par interdit et les exterminer; et quand ils en eurent fini avec les habitants de </a:t>
            </a:r>
            <a:r>
              <a:rPr lang="fr-FR" sz="4000" b="1" dirty="0" err="1" smtClean="0">
                <a:latin typeface="Arial Unicode MS" pitchFamily="34" charset="-128"/>
                <a:ea typeface="Arial Unicode MS" pitchFamily="34" charset="-128"/>
                <a:cs typeface="Arial Unicode MS" pitchFamily="34" charset="-128"/>
              </a:rPr>
              <a:t>Séir</a:t>
            </a:r>
            <a:r>
              <a:rPr lang="fr-FR" sz="4000" b="1" dirty="0" smtClean="0">
                <a:latin typeface="Arial Unicode MS" pitchFamily="34" charset="-128"/>
                <a:ea typeface="Arial Unicode MS" pitchFamily="34" charset="-128"/>
                <a:cs typeface="Arial Unicode MS" pitchFamily="34" charset="-128"/>
              </a:rPr>
              <a:t>, ils s'aidèrent les uns les autres à se détruire.</a:t>
            </a:r>
            <a:endParaRPr lang="en-US" sz="4000" b="1" dirty="0" smtClean="0">
              <a:latin typeface="Arial Unicode MS" pitchFamily="34" charset="-128"/>
              <a:ea typeface="Arial Unicode MS" pitchFamily="34" charset="-128"/>
              <a:cs typeface="Arial Unicode MS" pitchFamily="34" charset="-128"/>
            </a:endParaRPr>
          </a:p>
          <a:p>
            <a:pPr lvl="0" algn="just"/>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24 </a:t>
            </a:r>
            <a:r>
              <a:rPr lang="fr-FR" sz="5400" b="1" dirty="0" smtClean="0">
                <a:latin typeface="Arial Unicode MS" pitchFamily="34" charset="-128"/>
                <a:ea typeface="Arial Unicode MS" pitchFamily="34" charset="-128"/>
                <a:cs typeface="Arial Unicode MS" pitchFamily="34" charset="-128"/>
              </a:rPr>
              <a:t>Lorsque Juda fut arrivé sur la hauteur d'où l'on aperçoit le désert, ils regardèrent du côté de la multitude, et voici, c'étaient des cadavres étendus à terre, et personne n'avait échappé</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25 </a:t>
            </a:r>
            <a:r>
              <a:rPr lang="fr-FR" sz="4400" b="1" dirty="0" smtClean="0">
                <a:latin typeface="Arial Unicode MS" pitchFamily="34" charset="-128"/>
                <a:ea typeface="Arial Unicode MS" pitchFamily="34" charset="-128"/>
                <a:cs typeface="Arial Unicode MS" pitchFamily="34" charset="-128"/>
              </a:rPr>
              <a:t>Josaphat et son peuple allèrent prendre leurs dépouilles; ils trouvèrent parmi les cadavres d'abondantes richesses et des objets précieux, et ils en enlevèrent tant qu'ils ne purent tout emporter. Ils mirent trois jours au pillage du butin, car il était considérable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dirty="0" smtClean="0">
                <a:solidFill>
                  <a:srgbClr val="FF0000"/>
                </a:solidFill>
                <a:latin typeface="Arial Unicode MS" pitchFamily="34" charset="-128"/>
                <a:ea typeface="Arial Unicode MS" pitchFamily="34" charset="-128"/>
                <a:cs typeface="Arial Unicode MS" pitchFamily="34" charset="-128"/>
              </a:rPr>
              <a:t> </a:t>
            </a:r>
            <a:r>
              <a:rPr lang="fr-FR" b="1" dirty="0" smtClean="0">
                <a:solidFill>
                  <a:srgbClr val="FF0000"/>
                </a:solidFill>
                <a:latin typeface="Copperplate Gothic Bold" pitchFamily="34" charset="0"/>
                <a:ea typeface="Arial Unicode MS" pitchFamily="34" charset="-128"/>
                <a:cs typeface="Arial Unicode MS" pitchFamily="34" charset="-128"/>
              </a:rPr>
              <a:t>Le </a:t>
            </a:r>
            <a:r>
              <a:rPr lang="fr-FR" b="1" dirty="0" smtClean="0">
                <a:solidFill>
                  <a:srgbClr val="FF0000"/>
                </a:solidFill>
                <a:latin typeface="Copperplate Gothic Bold" pitchFamily="34" charset="0"/>
                <a:ea typeface="Arial Unicode MS" pitchFamily="34" charset="-128"/>
                <a:cs typeface="Arial Unicode MS" pitchFamily="34" charset="-128"/>
              </a:rPr>
              <a:t>nom de Dieu glorifié</a:t>
            </a:r>
            <a:r>
              <a:rPr lang="fr-FR" dirty="0" smtClean="0">
                <a:solidFill>
                  <a:srgbClr val="FF0000"/>
                </a:solidFill>
                <a:latin typeface="Copperplate Gothic Bold" pitchFamily="34" charset="0"/>
                <a:ea typeface="Arial Unicode MS" pitchFamily="34" charset="-128"/>
                <a:cs typeface="Arial Unicode MS" pitchFamily="34" charset="-128"/>
              </a:rPr>
              <a:t> </a:t>
            </a:r>
            <a:r>
              <a:rPr lang="fr-FR" dirty="0" smtClean="0">
                <a:solidFill>
                  <a:srgbClr val="FF0000"/>
                </a:solidFill>
                <a:latin typeface="Arial Unicode MS" pitchFamily="34" charset="-128"/>
                <a:ea typeface="Arial Unicode MS" pitchFamily="34" charset="-128"/>
                <a:cs typeface="Arial Unicode MS" pitchFamily="34" charset="-128"/>
              </a:rPr>
              <a:t>2 Chr 20 :26 </a:t>
            </a:r>
            <a:endParaRPr lang="en-US"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26 </a:t>
            </a:r>
            <a:r>
              <a:rPr lang="fr-FR" sz="4000" b="1" dirty="0" smtClean="0">
                <a:latin typeface="Arial Unicode MS" pitchFamily="34" charset="-128"/>
                <a:ea typeface="Arial Unicode MS" pitchFamily="34" charset="-128"/>
                <a:cs typeface="Arial Unicode MS" pitchFamily="34" charset="-128"/>
              </a:rPr>
              <a:t>Le quatrième jour, ils s'assemblèrent dans la vallée de </a:t>
            </a:r>
            <a:r>
              <a:rPr lang="fr-FR" sz="4000" b="1" dirty="0" err="1" smtClean="0">
                <a:latin typeface="Arial Unicode MS" pitchFamily="34" charset="-128"/>
                <a:ea typeface="Arial Unicode MS" pitchFamily="34" charset="-128"/>
                <a:cs typeface="Arial Unicode MS" pitchFamily="34" charset="-128"/>
              </a:rPr>
              <a:t>Beraca</a:t>
            </a:r>
            <a:r>
              <a:rPr lang="fr-FR" sz="4000" b="1" dirty="0" smtClean="0">
                <a:latin typeface="Arial Unicode MS" pitchFamily="34" charset="-128"/>
                <a:ea typeface="Arial Unicode MS" pitchFamily="34" charset="-128"/>
                <a:cs typeface="Arial Unicode MS" pitchFamily="34" charset="-128"/>
              </a:rPr>
              <a:t>, où ils bénirent l'Éternel; c'est pourquoi ils appelèrent ce lieu vallée de </a:t>
            </a:r>
            <a:r>
              <a:rPr lang="fr-FR" sz="4000" b="1" dirty="0" err="1" smtClean="0">
                <a:latin typeface="Arial Unicode MS" pitchFamily="34" charset="-128"/>
                <a:ea typeface="Arial Unicode MS" pitchFamily="34" charset="-128"/>
                <a:cs typeface="Arial Unicode MS" pitchFamily="34" charset="-128"/>
              </a:rPr>
              <a:t>Beraca</a:t>
            </a:r>
            <a:r>
              <a:rPr lang="fr-FR" sz="4000" b="1" dirty="0" smtClean="0">
                <a:latin typeface="Arial Unicode MS" pitchFamily="34" charset="-128"/>
                <a:ea typeface="Arial Unicode MS" pitchFamily="34" charset="-128"/>
                <a:cs typeface="Arial Unicode MS" pitchFamily="34" charset="-128"/>
              </a:rPr>
              <a:t>, nom qui lui est resté jusqu'à ce jour.</a:t>
            </a:r>
            <a:endParaRPr lang="en-US" sz="4000" b="1" dirty="0" smtClean="0">
              <a:latin typeface="Arial Unicode MS" pitchFamily="34" charset="-128"/>
              <a:ea typeface="Arial Unicode MS" pitchFamily="34" charset="-128"/>
              <a:cs typeface="Arial Unicode MS" pitchFamily="34" charset="-128"/>
            </a:endParaRPr>
          </a:p>
          <a:p>
            <a:pPr algn="just"/>
            <a:r>
              <a:rPr lang="en-US" sz="4000" b="1" dirty="0" smtClean="0">
                <a:solidFill>
                  <a:srgbClr val="FF0000"/>
                </a:solidFill>
                <a:latin typeface="Arial Unicode MS" pitchFamily="34" charset="-128"/>
                <a:ea typeface="Arial Unicode MS" pitchFamily="34" charset="-128"/>
                <a:cs typeface="Arial Unicode MS" pitchFamily="34" charset="-128"/>
              </a:rPr>
              <a:t>26And </a:t>
            </a:r>
            <a:r>
              <a:rPr lang="en-US" sz="4000" b="1" dirty="0" smtClean="0">
                <a:solidFill>
                  <a:srgbClr val="FF0000"/>
                </a:solidFill>
                <a:latin typeface="Arial Unicode MS" pitchFamily="34" charset="-128"/>
                <a:ea typeface="Arial Unicode MS" pitchFamily="34" charset="-128"/>
                <a:cs typeface="Arial Unicode MS" pitchFamily="34" charset="-128"/>
              </a:rPr>
              <a:t>on the fourth day they assembled in the Valley of </a:t>
            </a:r>
            <a:r>
              <a:rPr lang="en-US" sz="4000" b="1" dirty="0" err="1" smtClean="0">
                <a:solidFill>
                  <a:srgbClr val="FF0000"/>
                </a:solidFill>
                <a:latin typeface="Arial Unicode MS" pitchFamily="34" charset="-128"/>
                <a:ea typeface="Arial Unicode MS" pitchFamily="34" charset="-128"/>
                <a:cs typeface="Arial Unicode MS" pitchFamily="34" charset="-128"/>
              </a:rPr>
              <a:t>Berachah</a:t>
            </a:r>
            <a:r>
              <a:rPr lang="en-US" sz="4000" b="1" dirty="0" smtClean="0">
                <a:solidFill>
                  <a:srgbClr val="FF0000"/>
                </a:solidFill>
                <a:latin typeface="Arial Unicode MS" pitchFamily="34" charset="-128"/>
                <a:ea typeface="Arial Unicode MS" pitchFamily="34" charset="-128"/>
                <a:cs typeface="Arial Unicode MS" pitchFamily="34" charset="-128"/>
              </a:rPr>
              <a:t>, for there they blessed the LORD; therefore the name of that place was called The Valley of </a:t>
            </a:r>
            <a:r>
              <a:rPr lang="en-US" sz="4000" b="1" dirty="0" err="1" smtClean="0">
                <a:solidFill>
                  <a:srgbClr val="FF0000"/>
                </a:solidFill>
                <a:latin typeface="Arial Unicode MS" pitchFamily="34" charset="-128"/>
                <a:ea typeface="Arial Unicode MS" pitchFamily="34" charset="-128"/>
                <a:cs typeface="Arial Unicode MS" pitchFamily="34" charset="-128"/>
              </a:rPr>
              <a:t>Berachah</a:t>
            </a:r>
            <a:r>
              <a:rPr lang="en-US" sz="4000" b="1" dirty="0" smtClean="0">
                <a:solidFill>
                  <a:srgbClr val="FF0000"/>
                </a:solidFill>
                <a:latin typeface="Arial Unicode MS" pitchFamily="34" charset="-128"/>
                <a:ea typeface="Arial Unicode MS" pitchFamily="34" charset="-128"/>
                <a:cs typeface="Arial Unicode MS" pitchFamily="34" charset="-128"/>
              </a:rPr>
              <a:t> until this day</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Copperplate Gothic Bold" pitchFamily="34" charset="0"/>
                <a:ea typeface="Arial Unicode MS" pitchFamily="34" charset="-128"/>
                <a:cs typeface="Arial Unicode MS" pitchFamily="34" charset="-128"/>
              </a:rPr>
              <a:t>Retour </a:t>
            </a:r>
            <a:r>
              <a:rPr lang="fr-FR" sz="4000" b="1" dirty="0" smtClean="0">
                <a:latin typeface="Copperplate Gothic Bold" pitchFamily="34" charset="0"/>
                <a:ea typeface="Arial Unicode MS" pitchFamily="34" charset="-128"/>
                <a:cs typeface="Arial Unicode MS" pitchFamily="34" charset="-128"/>
              </a:rPr>
              <a:t>triomphal de Josaphat et de Juda a Jérusalem. Paix et sécurité en Juda</a:t>
            </a:r>
            <a:r>
              <a:rPr lang="fr-FR" sz="4000" dirty="0" smtClean="0">
                <a:latin typeface="Copperplate Gothic Bold" pitchFamily="34" charset="0"/>
                <a:ea typeface="Arial Unicode MS" pitchFamily="34" charset="-128"/>
                <a:cs typeface="Arial Unicode MS" pitchFamily="34" charset="-128"/>
              </a:rPr>
              <a:t>.   </a:t>
            </a:r>
            <a:endParaRPr lang="en-US" sz="4000" dirty="0" smtClean="0">
              <a:latin typeface="Copperplate Gothic Bold" pitchFamily="34" charset="0"/>
              <a:ea typeface="Arial Unicode MS" pitchFamily="34" charset="-128"/>
              <a:cs typeface="Arial Unicode MS" pitchFamily="34" charset="-128"/>
            </a:endParaRPr>
          </a:p>
          <a:p>
            <a:pPr algn="just">
              <a:buNone/>
            </a:pPr>
            <a:r>
              <a:rPr lang="fr-FR" sz="4000" dirty="0" smtClean="0">
                <a:latin typeface="Copperplate Gothic Bold" pitchFamily="34" charset="0"/>
                <a:ea typeface="Arial Unicode MS" pitchFamily="34" charset="-128"/>
                <a:cs typeface="Arial Unicode MS" pitchFamily="34" charset="-128"/>
              </a:rPr>
              <a:t> </a:t>
            </a:r>
            <a:endParaRPr lang="en-US" sz="4000" dirty="0" smtClean="0">
              <a:latin typeface="Copperplate Gothic Bold" pitchFamily="34" charset="0"/>
              <a:ea typeface="Arial Unicode MS" pitchFamily="34" charset="-128"/>
              <a:cs typeface="Arial Unicode MS" pitchFamily="34" charset="-128"/>
            </a:endParaRPr>
          </a:p>
          <a:p>
            <a:pPr algn="just"/>
            <a:r>
              <a:rPr lang="fr-FR" sz="4000" b="1" dirty="0" smtClean="0">
                <a:solidFill>
                  <a:srgbClr val="FF0000"/>
                </a:solidFill>
                <a:latin typeface="Copperplate Gothic Bold" pitchFamily="34" charset="0"/>
                <a:ea typeface="Arial Unicode MS" pitchFamily="34" charset="-128"/>
                <a:cs typeface="Arial Unicode MS" pitchFamily="34" charset="-128"/>
              </a:rPr>
              <a:t>Le royaume de Josaphat fut tranquille et son Dieu lui donna du repos de tous cotés.</a:t>
            </a:r>
            <a:endParaRPr lang="en-US" sz="4000" dirty="0" smtClean="0">
              <a:solidFill>
                <a:srgbClr val="FF0000"/>
              </a:solidFill>
              <a:latin typeface="Copperplate Gothic Bold" pitchFamily="34" charset="0"/>
              <a:ea typeface="Arial Unicode MS" pitchFamily="34" charset="-128"/>
              <a:cs typeface="Arial Unicode MS" pitchFamily="34" charset="-128"/>
            </a:endParaRPr>
          </a:p>
          <a:p>
            <a:pPr>
              <a:buNone/>
            </a:pPr>
            <a:r>
              <a:rPr lang="fr-FR" dirty="0" smtClean="0"/>
              <a:t> </a:t>
            </a:r>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5400" b="1" dirty="0" smtClean="0">
                <a:solidFill>
                  <a:srgbClr val="FF0000"/>
                </a:solidFill>
                <a:latin typeface="Arial Unicode MS" pitchFamily="34" charset="-128"/>
                <a:ea typeface="Arial Unicode MS" pitchFamily="34" charset="-128"/>
                <a:cs typeface="Arial Unicode MS" pitchFamily="34" charset="-128"/>
              </a:rPr>
              <a:t>Conclusion </a:t>
            </a:r>
            <a:r>
              <a:rPr lang="fr-FR" sz="5400" b="1" dirty="0" smtClean="0">
                <a:solidFill>
                  <a:srgbClr val="FF0000"/>
                </a:solidFill>
                <a:latin typeface="Arial Unicode MS" pitchFamily="34" charset="-128"/>
                <a:ea typeface="Arial Unicode MS" pitchFamily="34" charset="-128"/>
                <a:cs typeface="Arial Unicode MS" pitchFamily="34" charset="-128"/>
              </a:rPr>
              <a:t>- </a:t>
            </a:r>
            <a:endParaRPr lang="en-US" sz="5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A l’exemple de Josaphat comme enfant de Dieu nous sommes tous engagés dans un perpétuel combat contre les forces du mal qui nous assaillent de toutes parts. </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Notre </a:t>
            </a:r>
            <a:r>
              <a:rPr lang="fr-FR" sz="4400" b="1" dirty="0" smtClean="0">
                <a:latin typeface="Arial Unicode MS" pitchFamily="34" charset="-128"/>
                <a:ea typeface="Arial Unicode MS" pitchFamily="34" charset="-128"/>
                <a:cs typeface="Arial Unicode MS" pitchFamily="34" charset="-128"/>
              </a:rPr>
              <a:t>bataille est sur la terre parmi des gens méchants et cruels, mais notre victoire est assurée car Dieu, notre Dieu là haut a le dernier mot.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Servons Dieu, Combattons et prions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r"/>
            <a:r>
              <a:rPr lang="fr-FR" sz="4400" b="1" dirty="0" smtClean="0">
                <a:latin typeface="Arial Unicode MS" pitchFamily="34" charset="-128"/>
                <a:ea typeface="Arial Unicode MS" pitchFamily="34" charset="-128"/>
                <a:cs typeface="Arial Unicode MS" pitchFamily="34" charset="-128"/>
              </a:rPr>
              <a:t>AMEN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60578</TotalTime>
  <Words>2160</Words>
  <Application>Microsoft Office PowerPoint</Application>
  <PresentationFormat>On-screen Show (4:3)</PresentationFormat>
  <Paragraphs>113</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SUNDAY OCTOBER 16ND 2022  Sermon by Pastor  JEAN CLAUDE JEAN BAPTISTE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207</cp:revision>
  <dcterms:created xsi:type="dcterms:W3CDTF">2020-08-22T16:53:36Z</dcterms:created>
  <dcterms:modified xsi:type="dcterms:W3CDTF">2022-10-23T01:36:50Z</dcterms:modified>
</cp:coreProperties>
</file>