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6" r:id="rId2"/>
    <p:sldId id="698" r:id="rId3"/>
    <p:sldId id="929" r:id="rId4"/>
    <p:sldId id="930" r:id="rId5"/>
    <p:sldId id="931" r:id="rId6"/>
    <p:sldId id="751" r:id="rId7"/>
    <p:sldId id="895" r:id="rId8"/>
    <p:sldId id="932" r:id="rId9"/>
    <p:sldId id="933" r:id="rId10"/>
    <p:sldId id="934" r:id="rId11"/>
    <p:sldId id="935" r:id="rId12"/>
    <p:sldId id="936" r:id="rId13"/>
    <p:sldId id="937" r:id="rId14"/>
    <p:sldId id="896" r:id="rId15"/>
    <p:sldId id="938" r:id="rId16"/>
    <p:sldId id="844" r:id="rId17"/>
    <p:sldId id="939" r:id="rId18"/>
    <p:sldId id="940" r:id="rId19"/>
    <p:sldId id="941" r:id="rId20"/>
    <p:sldId id="942" r:id="rId21"/>
    <p:sldId id="943" r:id="rId22"/>
    <p:sldId id="944" r:id="rId23"/>
    <p:sldId id="947" r:id="rId24"/>
    <p:sldId id="898" r:id="rId25"/>
    <p:sldId id="948" r:id="rId26"/>
    <p:sldId id="949" r:id="rId27"/>
    <p:sldId id="902" r:id="rId28"/>
    <p:sldId id="950" r:id="rId29"/>
    <p:sldId id="951" r:id="rId30"/>
    <p:sldId id="899" r:id="rId31"/>
    <p:sldId id="952" r:id="rId32"/>
    <p:sldId id="953" r:id="rId33"/>
    <p:sldId id="956" r:id="rId34"/>
    <p:sldId id="954" r:id="rId35"/>
    <p:sldId id="955" r:id="rId36"/>
    <p:sldId id="890" r:id="rId37"/>
    <p:sldId id="957" r:id="rId38"/>
    <p:sldId id="958" r:id="rId39"/>
    <p:sldId id="959" r:id="rId40"/>
    <p:sldId id="960" r:id="rId41"/>
    <p:sldId id="891" r:id="rId42"/>
    <p:sldId id="961" r:id="rId43"/>
    <p:sldId id="962" r:id="rId44"/>
    <p:sldId id="96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D069A"/>
    <a:srgbClr val="FF99CC"/>
    <a:srgbClr val="99FF66"/>
    <a:srgbClr val="FF9933"/>
    <a:srgbClr val="99FF33"/>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48" y="291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10/7/2022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10/7/2022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2">
              <a:lumMod val="40000"/>
              <a:lumOff val="60000"/>
            </a:schemeClr>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OCTOBER 2</a:t>
            </a:r>
            <a:r>
              <a:rPr lang="en-US" b="1" baseline="30000" dirty="0" smtClean="0">
                <a:solidFill>
                  <a:srgbClr val="0D069A"/>
                </a:solidFill>
              </a:rPr>
              <a:t>ND</a:t>
            </a:r>
            <a:r>
              <a:rPr lang="en-US" b="1" dirty="0" smtClean="0">
                <a:solidFill>
                  <a:srgbClr val="0D069A"/>
                </a:solidFill>
              </a:rPr>
              <a:t> 2022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EDOUARD  SIMEON</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02060"/>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4800" dirty="0" smtClean="0">
                <a:solidFill>
                  <a:schemeClr val="bg1"/>
                </a:solidFill>
              </a:rPr>
              <a:t>FACE A UN MALHEUR DEVASTATEUR OU A DES PROBLEMES ACCABLANTS</a:t>
            </a:r>
            <a:endParaRPr lang="en-US" sz="4800" dirty="0" smtClean="0">
              <a:solidFill>
                <a:schemeClr val="bg1"/>
              </a:solidFill>
            </a:endParaRPr>
          </a:p>
          <a:p>
            <a:r>
              <a:rPr lang="en-US" sz="4800" dirty="0" smtClean="0">
                <a:solidFill>
                  <a:srgbClr val="FF99CC"/>
                </a:solidFill>
              </a:rPr>
              <a:t>FACED WITH DEVASTATING ADVERSE OR OVERWHELMING PROBLEMS</a:t>
            </a:r>
            <a:endParaRPr lang="en-US" sz="4800" dirty="0">
              <a:solidFill>
                <a:srgbClr val="FF99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0" indent="0" algn="ctr">
              <a:buNone/>
            </a:pPr>
            <a:r>
              <a:rPr lang="fr-FR" sz="4000" b="1" dirty="0" smtClean="0">
                <a:solidFill>
                  <a:srgbClr val="C00000"/>
                </a:solidFill>
                <a:latin typeface="Arial Unicode MS" pitchFamily="34" charset="-128"/>
                <a:ea typeface="Arial Unicode MS" pitchFamily="34" charset="-128"/>
                <a:cs typeface="Arial Unicode MS" pitchFamily="34" charset="-128"/>
              </a:rPr>
              <a:t>READING : </a:t>
            </a:r>
            <a:r>
              <a:rPr lang="fr-FR" sz="4000" b="1" dirty="0" err="1" smtClean="0">
                <a:solidFill>
                  <a:srgbClr val="C00000"/>
                </a:solidFill>
                <a:latin typeface="Arial Unicode MS" pitchFamily="34" charset="-128"/>
                <a:ea typeface="Arial Unicode MS" pitchFamily="34" charset="-128"/>
                <a:cs typeface="Arial Unicode MS" pitchFamily="34" charset="-128"/>
              </a:rPr>
              <a:t>Psalm</a:t>
            </a:r>
            <a:r>
              <a:rPr lang="fr-FR" sz="4000" b="1" dirty="0" smtClean="0">
                <a:solidFill>
                  <a:srgbClr val="C00000"/>
                </a:solidFill>
                <a:latin typeface="Arial Unicode MS" pitchFamily="34" charset="-128"/>
                <a:ea typeface="Arial Unicode MS" pitchFamily="34" charset="-128"/>
                <a:cs typeface="Arial Unicode MS" pitchFamily="34" charset="-128"/>
              </a:rPr>
              <a:t> 44 </a:t>
            </a:r>
            <a:r>
              <a:rPr lang="fr-FR" sz="4000" b="1" dirty="0" smtClean="0">
                <a:solidFill>
                  <a:srgbClr val="C00000"/>
                </a:solidFill>
                <a:latin typeface="Arial Unicode MS" pitchFamily="34" charset="-128"/>
                <a:ea typeface="Arial Unicode MS" pitchFamily="34" charset="-128"/>
                <a:cs typeface="Arial Unicode MS" pitchFamily="34" charset="-128"/>
              </a:rPr>
              <a:t>:</a:t>
            </a:r>
            <a:r>
              <a:rPr lang="fr-FR" sz="4000" b="1" dirty="0" smtClean="0">
                <a:solidFill>
                  <a:srgbClr val="C00000"/>
                </a:solidFill>
                <a:latin typeface="Arial Unicode MS" pitchFamily="34" charset="-128"/>
                <a:ea typeface="Arial Unicode MS" pitchFamily="34" charset="-128"/>
                <a:cs typeface="Arial Unicode MS" pitchFamily="34" charset="-128"/>
              </a:rPr>
              <a:t>1</a:t>
            </a:r>
            <a:r>
              <a:rPr lang="fr-FR" sz="4000" b="1" dirty="0" smtClean="0">
                <a:solidFill>
                  <a:srgbClr val="C00000"/>
                </a:solidFill>
                <a:latin typeface="Arial Unicode MS" pitchFamily="34" charset="-128"/>
                <a:ea typeface="Arial Unicode MS" pitchFamily="34" charset="-128"/>
                <a:cs typeface="Arial Unicode MS" pitchFamily="34" charset="-128"/>
              </a:rPr>
              <a:t>-11</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Ps 46:1 ¶ (46:1) Au chef des chantres. Des fils de </a:t>
            </a:r>
            <a:r>
              <a:rPr lang="fr-FR" sz="4000" b="1" dirty="0" err="1" smtClean="0">
                <a:latin typeface="Arial Unicode MS" pitchFamily="34" charset="-128"/>
                <a:ea typeface="Arial Unicode MS" pitchFamily="34" charset="-128"/>
                <a:cs typeface="Arial Unicode MS" pitchFamily="34" charset="-128"/>
              </a:rPr>
              <a:t>Koré</a:t>
            </a:r>
            <a:r>
              <a:rPr lang="fr-FR" sz="4000" b="1" dirty="0" smtClean="0">
                <a:latin typeface="Arial Unicode MS" pitchFamily="34" charset="-128"/>
                <a:ea typeface="Arial Unicode MS" pitchFamily="34" charset="-128"/>
                <a:cs typeface="Arial Unicode MS" pitchFamily="34" charset="-128"/>
              </a:rPr>
              <a:t>. Sur </a:t>
            </a:r>
            <a:r>
              <a:rPr lang="fr-FR" sz="4000" b="1" dirty="0" err="1" smtClean="0">
                <a:latin typeface="Arial Unicode MS" pitchFamily="34" charset="-128"/>
                <a:ea typeface="Arial Unicode MS" pitchFamily="34" charset="-128"/>
                <a:cs typeface="Arial Unicode MS" pitchFamily="34" charset="-128"/>
              </a:rPr>
              <a:t>alamoth</a:t>
            </a:r>
            <a:r>
              <a:rPr lang="fr-FR" sz="4000" b="1" dirty="0" smtClean="0">
                <a:latin typeface="Arial Unicode MS" pitchFamily="34" charset="-128"/>
                <a:ea typeface="Arial Unicode MS" pitchFamily="34" charset="-128"/>
                <a:cs typeface="Arial Unicode MS" pitchFamily="34" charset="-128"/>
              </a:rPr>
              <a:t>. Cantique. </a:t>
            </a:r>
            <a:r>
              <a:rPr lang="fr-FR" sz="4000" b="1" dirty="0" smtClean="0">
                <a:latin typeface="Arial Unicode MS" pitchFamily="34" charset="-128"/>
                <a:ea typeface="Arial Unicode MS" pitchFamily="34" charset="-128"/>
                <a:cs typeface="Arial Unicode MS" pitchFamily="34" charset="-128"/>
              </a:rPr>
              <a:t>Dieu </a:t>
            </a:r>
            <a:r>
              <a:rPr lang="fr-FR" sz="4000" b="1" dirty="0" smtClean="0">
                <a:latin typeface="Arial Unicode MS" pitchFamily="34" charset="-128"/>
                <a:ea typeface="Arial Unicode MS" pitchFamily="34" charset="-128"/>
                <a:cs typeface="Arial Unicode MS" pitchFamily="34" charset="-128"/>
              </a:rPr>
              <a:t>est pour nous un refuge et un appui, Un secours qui ne manque jamais dans la détresse.</a:t>
            </a: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2 </a:t>
            </a:r>
            <a:r>
              <a:rPr lang="fr-FR" sz="4000" b="1" dirty="0" smtClean="0">
                <a:solidFill>
                  <a:srgbClr val="C00000"/>
                </a:solidFill>
                <a:latin typeface="Arial Unicode MS" pitchFamily="34" charset="-128"/>
                <a:ea typeface="Arial Unicode MS" pitchFamily="34" charset="-128"/>
                <a:cs typeface="Arial Unicode MS" pitchFamily="34" charset="-128"/>
              </a:rPr>
              <a:t>C'est </a:t>
            </a:r>
            <a:r>
              <a:rPr lang="fr-FR" sz="4000" b="1" dirty="0" smtClean="0">
                <a:solidFill>
                  <a:srgbClr val="C00000"/>
                </a:solidFill>
                <a:latin typeface="Arial Unicode MS" pitchFamily="34" charset="-128"/>
                <a:ea typeface="Arial Unicode MS" pitchFamily="34" charset="-128"/>
                <a:cs typeface="Arial Unicode MS" pitchFamily="34" charset="-128"/>
              </a:rPr>
              <a:t>pourquoi nous sommes sans crainte quand la terre est bouleversée, Et que les montagnes chancellent au </a:t>
            </a:r>
            <a:r>
              <a:rPr lang="fr-FR" sz="4000" b="1" dirty="0" smtClean="0">
                <a:solidFill>
                  <a:srgbClr val="C00000"/>
                </a:solidFill>
                <a:latin typeface="Arial Unicode MS" pitchFamily="34" charset="-128"/>
                <a:ea typeface="Arial Unicode MS" pitchFamily="34" charset="-128"/>
                <a:cs typeface="Arial Unicode MS" pitchFamily="34" charset="-128"/>
              </a:rPr>
              <a:t>cœur </a:t>
            </a:r>
            <a:r>
              <a:rPr lang="fr-FR" sz="4000" b="1" dirty="0" smtClean="0">
                <a:solidFill>
                  <a:srgbClr val="C00000"/>
                </a:solidFill>
                <a:latin typeface="Arial Unicode MS" pitchFamily="34" charset="-128"/>
                <a:ea typeface="Arial Unicode MS" pitchFamily="34" charset="-128"/>
                <a:cs typeface="Arial Unicode MS" pitchFamily="34" charset="-128"/>
              </a:rPr>
              <a:t>des mers,</a:t>
            </a:r>
          </a:p>
          <a:p>
            <a:pPr algn="just">
              <a:buNone/>
            </a:pPr>
            <a:r>
              <a:rPr lang="fr-FR" sz="4000" b="1" dirty="0" smtClean="0">
                <a:latin typeface="Arial Unicode MS" pitchFamily="34" charset="-128"/>
                <a:ea typeface="Arial Unicode MS" pitchFamily="34" charset="-128"/>
                <a:cs typeface="Arial Unicode MS" pitchFamily="34" charset="-128"/>
              </a:rPr>
              <a:t> 3 </a:t>
            </a:r>
            <a:r>
              <a:rPr lang="fr-FR" sz="4000" b="1" dirty="0" smtClean="0">
                <a:latin typeface="Arial Unicode MS" pitchFamily="34" charset="-128"/>
                <a:ea typeface="Arial Unicode MS" pitchFamily="34" charset="-128"/>
                <a:cs typeface="Arial Unicode MS" pitchFamily="34" charset="-128"/>
              </a:rPr>
              <a:t>Quand </a:t>
            </a:r>
            <a:r>
              <a:rPr lang="fr-FR" sz="4000" b="1" dirty="0" smtClean="0">
                <a:latin typeface="Arial Unicode MS" pitchFamily="34" charset="-128"/>
                <a:ea typeface="Arial Unicode MS" pitchFamily="34" charset="-128"/>
                <a:cs typeface="Arial Unicode MS" pitchFamily="34" charset="-128"/>
              </a:rPr>
              <a:t>les flots de la mer mugissent, écument, Se soulèvent jusqu'à faire trembler les montagnes. -Pause.</a:t>
            </a: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4 </a:t>
            </a:r>
            <a:r>
              <a:rPr lang="fr-FR" sz="4000" b="1" dirty="0" smtClean="0">
                <a:latin typeface="Arial Unicode MS" pitchFamily="34" charset="-128"/>
                <a:ea typeface="Arial Unicode MS" pitchFamily="34" charset="-128"/>
                <a:cs typeface="Arial Unicode MS" pitchFamily="34" charset="-128"/>
              </a:rPr>
              <a:t>Il est un fleuve dont les courants réjouissent la cité de Dieu, Le sanctuaire des demeures du Très-Haut.</a:t>
            </a: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5 </a:t>
            </a:r>
            <a:r>
              <a:rPr lang="fr-FR" sz="4000" b="1" dirty="0" smtClean="0">
                <a:solidFill>
                  <a:srgbClr val="C00000"/>
                </a:solidFill>
                <a:latin typeface="Arial Unicode MS" pitchFamily="34" charset="-128"/>
                <a:ea typeface="Arial Unicode MS" pitchFamily="34" charset="-128"/>
                <a:cs typeface="Arial Unicode MS" pitchFamily="34" charset="-128"/>
              </a:rPr>
              <a:t>Dieu </a:t>
            </a:r>
            <a:r>
              <a:rPr lang="fr-FR" sz="4000" b="1" dirty="0" smtClean="0">
                <a:solidFill>
                  <a:srgbClr val="C00000"/>
                </a:solidFill>
                <a:latin typeface="Arial Unicode MS" pitchFamily="34" charset="-128"/>
                <a:ea typeface="Arial Unicode MS" pitchFamily="34" charset="-128"/>
                <a:cs typeface="Arial Unicode MS" pitchFamily="34" charset="-128"/>
              </a:rPr>
              <a:t>est au milieu d'elle: elle n'est point ébranlée; Dieu la secourt dès l'aube du matin.</a:t>
            </a:r>
          </a:p>
          <a:p>
            <a:pPr algn="just">
              <a:buNone/>
            </a:pPr>
            <a:r>
              <a:rPr lang="fr-FR" sz="4000" b="1" dirty="0" smtClean="0">
                <a:latin typeface="Arial Unicode MS" pitchFamily="34" charset="-128"/>
                <a:ea typeface="Arial Unicode MS" pitchFamily="34" charset="-128"/>
                <a:cs typeface="Arial Unicode MS" pitchFamily="34" charset="-128"/>
              </a:rPr>
              <a:t> 6 ¶ </a:t>
            </a:r>
            <a:r>
              <a:rPr lang="fr-FR" sz="4000" b="1" dirty="0" smtClean="0">
                <a:latin typeface="Arial Unicode MS" pitchFamily="34" charset="-128"/>
                <a:ea typeface="Arial Unicode MS" pitchFamily="34" charset="-128"/>
                <a:cs typeface="Arial Unicode MS" pitchFamily="34" charset="-128"/>
              </a:rPr>
              <a:t>Des </a:t>
            </a:r>
            <a:r>
              <a:rPr lang="fr-FR" sz="4000" b="1" dirty="0" smtClean="0">
                <a:latin typeface="Arial Unicode MS" pitchFamily="34" charset="-128"/>
                <a:ea typeface="Arial Unicode MS" pitchFamily="34" charset="-128"/>
                <a:cs typeface="Arial Unicode MS" pitchFamily="34" charset="-128"/>
              </a:rPr>
              <a:t>nations s'agitent, des royaumes s'ébranlent; Il fait entendre sa voix: la terre se fond d'épouvante.</a:t>
            </a: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7 L'Éternel </a:t>
            </a:r>
            <a:r>
              <a:rPr lang="fr-FR" sz="4000" b="1" dirty="0" smtClean="0">
                <a:latin typeface="Arial Unicode MS" pitchFamily="34" charset="-128"/>
                <a:ea typeface="Arial Unicode MS" pitchFamily="34" charset="-128"/>
                <a:cs typeface="Arial Unicode MS" pitchFamily="34" charset="-128"/>
              </a:rPr>
              <a:t>des armées est avec nous, Le Dieu de Jacob est pour nous une haute retraite. -Pause.</a:t>
            </a: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8 </a:t>
            </a:r>
            <a:r>
              <a:rPr lang="fr-FR" sz="4000" b="1" dirty="0" smtClean="0">
                <a:solidFill>
                  <a:srgbClr val="C00000"/>
                </a:solidFill>
                <a:latin typeface="Arial Unicode MS" pitchFamily="34" charset="-128"/>
                <a:ea typeface="Arial Unicode MS" pitchFamily="34" charset="-128"/>
                <a:cs typeface="Arial Unicode MS" pitchFamily="34" charset="-128"/>
              </a:rPr>
              <a:t>Venez</a:t>
            </a:r>
            <a:r>
              <a:rPr lang="fr-FR" sz="4000" b="1" dirty="0" smtClean="0">
                <a:solidFill>
                  <a:srgbClr val="C00000"/>
                </a:solidFill>
                <a:latin typeface="Arial Unicode MS" pitchFamily="34" charset="-128"/>
                <a:ea typeface="Arial Unicode MS" pitchFamily="34" charset="-128"/>
                <a:cs typeface="Arial Unicode MS" pitchFamily="34" charset="-128"/>
              </a:rPr>
              <a:t>, contemplez les </a:t>
            </a:r>
            <a:r>
              <a:rPr lang="fr-FR" sz="4000" b="1" dirty="0" smtClean="0">
                <a:solidFill>
                  <a:srgbClr val="C00000"/>
                </a:solidFill>
                <a:latin typeface="Arial Unicode MS" pitchFamily="34" charset="-128"/>
                <a:ea typeface="Arial Unicode MS" pitchFamily="34" charset="-128"/>
                <a:cs typeface="Arial Unicode MS" pitchFamily="34" charset="-128"/>
              </a:rPr>
              <a:t>œuvres </a:t>
            </a:r>
            <a:r>
              <a:rPr lang="fr-FR" sz="4000" b="1" dirty="0" smtClean="0">
                <a:solidFill>
                  <a:srgbClr val="C00000"/>
                </a:solidFill>
                <a:latin typeface="Arial Unicode MS" pitchFamily="34" charset="-128"/>
                <a:ea typeface="Arial Unicode MS" pitchFamily="34" charset="-128"/>
                <a:cs typeface="Arial Unicode MS" pitchFamily="34" charset="-128"/>
              </a:rPr>
              <a:t>de l'Éternel, Les ravages qu'il a opérés sur la terre!</a:t>
            </a:r>
          </a:p>
          <a:p>
            <a:pPr algn="just">
              <a:buNone/>
            </a:pPr>
            <a:r>
              <a:rPr lang="fr-FR" sz="4000" b="1" dirty="0" smtClean="0">
                <a:latin typeface="Arial Unicode MS" pitchFamily="34" charset="-128"/>
                <a:ea typeface="Arial Unicode MS" pitchFamily="34" charset="-128"/>
                <a:cs typeface="Arial Unicode MS" pitchFamily="34" charset="-128"/>
              </a:rPr>
              <a:t> 9 </a:t>
            </a:r>
            <a:r>
              <a:rPr lang="fr-FR" sz="4000" b="1" dirty="0" smtClean="0">
                <a:latin typeface="Arial Unicode MS" pitchFamily="34" charset="-128"/>
                <a:ea typeface="Arial Unicode MS" pitchFamily="34" charset="-128"/>
                <a:cs typeface="Arial Unicode MS" pitchFamily="34" charset="-128"/>
              </a:rPr>
              <a:t>C'est </a:t>
            </a:r>
            <a:r>
              <a:rPr lang="fr-FR" sz="4000" b="1" dirty="0" smtClean="0">
                <a:latin typeface="Arial Unicode MS" pitchFamily="34" charset="-128"/>
                <a:ea typeface="Arial Unicode MS" pitchFamily="34" charset="-128"/>
                <a:cs typeface="Arial Unicode MS" pitchFamily="34" charset="-128"/>
              </a:rPr>
              <a:t>lui qui a fait cesser les combats jusqu'au bout de la terre; Il a brisé l'arc, et il a rompu la lance, Il a consumé par le feu les chars de guerre. -</a:t>
            </a: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10 Arrêtez</a:t>
            </a:r>
            <a:r>
              <a:rPr lang="fr-FR" sz="4800" b="1" dirty="0" smtClean="0">
                <a:latin typeface="Arial Unicode MS" pitchFamily="34" charset="-128"/>
                <a:ea typeface="Arial Unicode MS" pitchFamily="34" charset="-128"/>
                <a:cs typeface="Arial Unicode MS" pitchFamily="34" charset="-128"/>
              </a:rPr>
              <a:t>, et sachez que je suis Dieu: Je domine sur les nations, je domine sur la terre. -</a:t>
            </a:r>
          </a:p>
          <a:p>
            <a:pPr algn="just">
              <a:buNone/>
            </a:pPr>
            <a:r>
              <a:rPr lang="fr-FR" sz="4800" b="1" dirty="0" smtClean="0">
                <a:solidFill>
                  <a:srgbClr val="C00000"/>
                </a:solidFill>
                <a:latin typeface="Arial Unicode MS" pitchFamily="34" charset="-128"/>
                <a:ea typeface="Arial Unicode MS" pitchFamily="34" charset="-128"/>
                <a:cs typeface="Arial Unicode MS" pitchFamily="34" charset="-128"/>
              </a:rPr>
              <a:t> 11 </a:t>
            </a:r>
            <a:r>
              <a:rPr lang="fr-FR" sz="4800" b="1" dirty="0" smtClean="0">
                <a:solidFill>
                  <a:srgbClr val="C00000"/>
                </a:solidFill>
                <a:latin typeface="Arial Unicode MS" pitchFamily="34" charset="-128"/>
                <a:ea typeface="Arial Unicode MS" pitchFamily="34" charset="-128"/>
                <a:cs typeface="Arial Unicode MS" pitchFamily="34" charset="-128"/>
              </a:rPr>
              <a:t>L'Éternel </a:t>
            </a:r>
            <a:r>
              <a:rPr lang="fr-FR" sz="4800" b="1" dirty="0" smtClean="0">
                <a:solidFill>
                  <a:srgbClr val="C00000"/>
                </a:solidFill>
                <a:latin typeface="Arial Unicode MS" pitchFamily="34" charset="-128"/>
                <a:ea typeface="Arial Unicode MS" pitchFamily="34" charset="-128"/>
                <a:cs typeface="Arial Unicode MS" pitchFamily="34" charset="-128"/>
              </a:rPr>
              <a:t>des armées est avec nous, Le Dieu de Jacob est pour nous une haute retraite. -Pause.</a:t>
            </a:r>
            <a:endParaRPr lang="en-US" sz="48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a:bodyPr>
          <a:lstStyle/>
          <a:p>
            <a:pPr lvl="0"/>
            <a:r>
              <a:rPr lang="fr-FR" sz="4800" dirty="0" smtClean="0">
                <a:solidFill>
                  <a:srgbClr val="FFFF00"/>
                </a:solidFill>
              </a:rPr>
              <a:t>Sujet : </a:t>
            </a:r>
            <a:endParaRPr lang="fr-FR" sz="4800" dirty="0" smtClean="0">
              <a:solidFill>
                <a:srgbClr val="FFFF00"/>
              </a:solidFill>
            </a:endParaRPr>
          </a:p>
          <a:p>
            <a:pPr marL="0" lvl="0" indent="0" algn="ctr">
              <a:buNone/>
            </a:pPr>
            <a:r>
              <a:rPr lang="fr-FR" sz="4800" dirty="0" smtClean="0">
                <a:solidFill>
                  <a:schemeClr val="bg1"/>
                </a:solidFill>
              </a:rPr>
              <a:t>FACE </a:t>
            </a:r>
            <a:r>
              <a:rPr lang="fr-FR" sz="4800" dirty="0" smtClean="0">
                <a:solidFill>
                  <a:schemeClr val="bg1"/>
                </a:solidFill>
              </a:rPr>
              <a:t>A UN MALHEUR DEVASTATEUR OU A DES PROBLEMES </a:t>
            </a:r>
            <a:r>
              <a:rPr lang="fr-FR" sz="4800" dirty="0" smtClean="0">
                <a:solidFill>
                  <a:schemeClr val="bg1"/>
                </a:solidFill>
              </a:rPr>
              <a:t>ACCABLANTS</a:t>
            </a:r>
          </a:p>
          <a:p>
            <a:pPr marL="0" indent="0" algn="ctr">
              <a:buNone/>
            </a:pPr>
            <a:endParaRPr lang="fr-FR" sz="4800" dirty="0" smtClean="0">
              <a:solidFill>
                <a:schemeClr val="bg1"/>
              </a:solidFill>
            </a:endParaRPr>
          </a:p>
          <a:p>
            <a:pPr marL="0" indent="0" algn="ctr">
              <a:buNone/>
            </a:pPr>
            <a:r>
              <a:rPr lang="fr-FR" sz="4800" dirty="0" smtClean="0">
                <a:solidFill>
                  <a:srgbClr val="FFFF00"/>
                </a:solidFill>
              </a:rPr>
              <a:t>FACED </a:t>
            </a:r>
            <a:r>
              <a:rPr lang="fr-FR" sz="4800" dirty="0" smtClean="0">
                <a:solidFill>
                  <a:srgbClr val="FFFF00"/>
                </a:solidFill>
              </a:rPr>
              <a:t>WITH DEVASTATING ADVERSE OR OVERWHELMING PROBLEMS</a:t>
            </a:r>
            <a:endParaRPr lang="en-US" sz="4800" dirty="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ctr">
              <a:buNone/>
            </a:pPr>
            <a:r>
              <a:rPr lang="fr-FR" sz="4800" b="1" dirty="0" smtClean="0">
                <a:solidFill>
                  <a:srgbClr val="FF0000"/>
                </a:solidFill>
                <a:latin typeface="Copperplate Gothic Light" pitchFamily="34" charset="0"/>
                <a:ea typeface="Arial Unicode MS" pitchFamily="34" charset="-128"/>
                <a:cs typeface="Arial Unicode MS" pitchFamily="34" charset="-128"/>
              </a:rPr>
              <a:t>Introduction </a:t>
            </a:r>
            <a:endParaRPr lang="en-US" sz="4800" b="1" dirty="0" smtClean="0">
              <a:solidFill>
                <a:srgbClr val="FF0000"/>
              </a:solidFill>
              <a:latin typeface="Copperplate Gothic Light" pitchFamily="34" charset="0"/>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We don't know the main reason why the sons of </a:t>
            </a:r>
            <a:r>
              <a:rPr lang="en-US" sz="4800" b="1" dirty="0" err="1" smtClean="0">
                <a:latin typeface="Arial Unicode MS" pitchFamily="34" charset="-128"/>
                <a:ea typeface="Arial Unicode MS" pitchFamily="34" charset="-128"/>
                <a:cs typeface="Arial Unicode MS" pitchFamily="34" charset="-128"/>
              </a:rPr>
              <a:t>Korah</a:t>
            </a:r>
            <a:r>
              <a:rPr lang="en-US" sz="4800" b="1" dirty="0" smtClean="0">
                <a:latin typeface="Arial Unicode MS" pitchFamily="34" charset="-128"/>
                <a:ea typeface="Arial Unicode MS" pitchFamily="34" charset="-128"/>
                <a:cs typeface="Arial Unicode MS" pitchFamily="34" charset="-128"/>
              </a:rPr>
              <a:t> wrote this Psalm, but we have the feeling that it was written in a time of fierce trouble. </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The authors celebrate the Lord, because He had delivered his people. They testify to the greatness of God after their deliverance</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At </a:t>
            </a:r>
            <a:r>
              <a:rPr lang="en-US" sz="4800" b="1" dirty="0" smtClean="0">
                <a:latin typeface="Arial Unicode MS" pitchFamily="34" charset="-128"/>
                <a:ea typeface="Arial Unicode MS" pitchFamily="34" charset="-128"/>
                <a:cs typeface="Arial Unicode MS" pitchFamily="34" charset="-128"/>
              </a:rPr>
              <a:t>some point in our lives, we will face circumstances that we feel are more than we can handle.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We will experience the hollow and helpless feeling of not being able to do anything to change our situation</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Lord inspired these men to write Psalm 46 for these difficult times. </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This great psalm presents God to us as "A mighty fortress". That is, in the face of devastating misfortune or overwhelming problems in this life, He is able to protect us. </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b="1" dirty="0" smtClean="0">
                <a:solidFill>
                  <a:schemeClr val="bg1"/>
                </a:solidFill>
                <a:latin typeface="Arial Unicode MS" pitchFamily="34" charset="-128"/>
                <a:ea typeface="Arial Unicode MS" pitchFamily="34" charset="-128"/>
                <a:cs typeface="Arial Unicode MS" pitchFamily="34" charset="-128"/>
              </a:rPr>
              <a:t>CONFESSEZ DIEU COMME VOTRE REFUGE ET VOTRE FORCE (v. 1, </a:t>
            </a:r>
            <a:r>
              <a:rPr lang="fr-FR" b="1" dirty="0" smtClean="0">
                <a:solidFill>
                  <a:schemeClr val="bg1"/>
                </a:solidFill>
                <a:latin typeface="Arial Unicode MS" pitchFamily="34" charset="-128"/>
                <a:ea typeface="Arial Unicode MS" pitchFamily="34" charset="-128"/>
                <a:cs typeface="Arial Unicode MS" pitchFamily="34" charset="-128"/>
              </a:rPr>
              <a:t>2)</a:t>
            </a:r>
          </a:p>
          <a:p>
            <a:pPr lvl="0" algn="just"/>
            <a:r>
              <a:rPr lang="fr-FR" b="1" dirty="0" smtClean="0">
                <a:solidFill>
                  <a:schemeClr val="bg1"/>
                </a:solidFill>
                <a:latin typeface="Arial Unicode MS" pitchFamily="34" charset="-128"/>
                <a:ea typeface="Arial Unicode MS" pitchFamily="34" charset="-128"/>
                <a:cs typeface="Arial Unicode MS" pitchFamily="34" charset="-128"/>
              </a:rPr>
              <a:t>CONFESS </a:t>
            </a:r>
            <a:r>
              <a:rPr lang="fr-FR" b="1" dirty="0" smtClean="0">
                <a:solidFill>
                  <a:schemeClr val="bg1"/>
                </a:solidFill>
                <a:latin typeface="Arial Unicode MS" pitchFamily="34" charset="-128"/>
                <a:ea typeface="Arial Unicode MS" pitchFamily="34" charset="-128"/>
                <a:cs typeface="Arial Unicode MS" pitchFamily="34" charset="-128"/>
              </a:rPr>
              <a:t>GOD AS YOUR REFUGE AND STRENGTH (v. 1, 2)</a:t>
            </a:r>
            <a:endParaRPr lang="en-US"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Quand nous sommes en face d’une crise terrible, le psalmiste nous encourage  de s'appuyer entièrement sur le Seigneur.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Lorsque vous avez le Seigneur comme votre refuge et votre force, vous avez le calme dans votre cœur, qu’elle qu’il en soit la situation.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 </a:t>
            </a:r>
            <a:r>
              <a:rPr lang="fr-FR" sz="4000" b="1" dirty="0" smtClean="0">
                <a:solidFill>
                  <a:schemeClr val="bg1"/>
                </a:solidFill>
                <a:latin typeface="Arial Unicode MS" pitchFamily="34" charset="-128"/>
                <a:ea typeface="Arial Unicode MS" pitchFamily="34" charset="-128"/>
                <a:cs typeface="Arial Unicode MS" pitchFamily="34" charset="-128"/>
              </a:rPr>
              <a:t>calme vient directement de la foi en Dieu. Parce qu’il est notre refuge et notre force.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Qu’est ce qu’un refuge ? Un refuge est un abri, c'est-à-dire un endroit où l'on peut se cacher pour se protéger.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Ps ¶ 46: 1 Dieu est pour nous un refuge et un appui, Un secours qui ne manque jamais dans la détresse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200" b="1" dirty="0" smtClean="0">
                <a:solidFill>
                  <a:schemeClr val="bg1"/>
                </a:solidFill>
                <a:latin typeface="Arial Unicode MS" pitchFamily="34" charset="-128"/>
                <a:ea typeface="Arial Unicode MS" pitchFamily="34" charset="-128"/>
                <a:cs typeface="Arial Unicode MS" pitchFamily="34" charset="-128"/>
              </a:rPr>
              <a:t>Ps </a:t>
            </a:r>
            <a:r>
              <a:rPr lang="en-US" sz="4200" b="1" dirty="0" smtClean="0">
                <a:solidFill>
                  <a:schemeClr val="bg1"/>
                </a:solidFill>
                <a:latin typeface="Arial Unicode MS" pitchFamily="34" charset="-128"/>
                <a:ea typeface="Arial Unicode MS" pitchFamily="34" charset="-128"/>
                <a:cs typeface="Arial Unicode MS" pitchFamily="34" charset="-128"/>
              </a:rPr>
              <a:t>46:1 ¶ &lt;&lt;To the chief Musician for the sons of </a:t>
            </a:r>
            <a:r>
              <a:rPr lang="en-US" sz="4200" b="1" dirty="0" err="1" smtClean="0">
                <a:solidFill>
                  <a:schemeClr val="bg1"/>
                </a:solidFill>
                <a:latin typeface="Arial Unicode MS" pitchFamily="34" charset="-128"/>
                <a:ea typeface="Arial Unicode MS" pitchFamily="34" charset="-128"/>
                <a:cs typeface="Arial Unicode MS" pitchFamily="34" charset="-128"/>
              </a:rPr>
              <a:t>Korah</a:t>
            </a:r>
            <a:r>
              <a:rPr lang="en-US" sz="4200" b="1" dirty="0" smtClean="0">
                <a:solidFill>
                  <a:schemeClr val="bg1"/>
                </a:solidFill>
                <a:latin typeface="Arial Unicode MS" pitchFamily="34" charset="-128"/>
                <a:ea typeface="Arial Unicode MS" pitchFamily="34" charset="-128"/>
                <a:cs typeface="Arial Unicode MS" pitchFamily="34" charset="-128"/>
              </a:rPr>
              <a:t>, A Song upon </a:t>
            </a:r>
            <a:r>
              <a:rPr lang="en-US" sz="4200" b="1" dirty="0" err="1" smtClean="0">
                <a:solidFill>
                  <a:schemeClr val="bg1"/>
                </a:solidFill>
                <a:latin typeface="Arial Unicode MS" pitchFamily="34" charset="-128"/>
                <a:ea typeface="Arial Unicode MS" pitchFamily="34" charset="-128"/>
                <a:cs typeface="Arial Unicode MS" pitchFamily="34" charset="-128"/>
              </a:rPr>
              <a:t>Alamoth</a:t>
            </a:r>
            <a:r>
              <a:rPr lang="en-US" sz="4200" b="1" dirty="0" smtClean="0">
                <a:solidFill>
                  <a:schemeClr val="bg1"/>
                </a:solidFill>
                <a:latin typeface="Arial Unicode MS" pitchFamily="34" charset="-128"/>
                <a:ea typeface="Arial Unicode MS" pitchFamily="34" charset="-128"/>
                <a:cs typeface="Arial Unicode MS" pitchFamily="34" charset="-128"/>
              </a:rPr>
              <a:t>.&gt;&gt; God is our refuge and strength, a very present help in trouble. {for: or, of} </a:t>
            </a:r>
          </a:p>
          <a:p>
            <a:pPr lvl="0" algn="just"/>
            <a:r>
              <a:rPr lang="fr-FR" sz="4200" b="1" dirty="0" smtClean="0">
                <a:solidFill>
                  <a:srgbClr val="FFFF00"/>
                </a:solidFill>
                <a:latin typeface="Arial Unicode MS" pitchFamily="34" charset="-128"/>
                <a:ea typeface="Arial Unicode MS" pitchFamily="34" charset="-128"/>
                <a:cs typeface="Arial Unicode MS" pitchFamily="34" charset="-128"/>
              </a:rPr>
              <a:t>2. C'est pourquoi nous sommes sans crainte quand la terre est bouleversée, Et que les montagnes chancellent au cœur des </a:t>
            </a:r>
            <a:r>
              <a:rPr lang="fr-FR" sz="4200" b="1" dirty="0" smtClean="0">
                <a:solidFill>
                  <a:srgbClr val="FFFF00"/>
                </a:solidFill>
                <a:latin typeface="Arial Unicode MS" pitchFamily="34" charset="-128"/>
                <a:ea typeface="Arial Unicode MS" pitchFamily="34" charset="-128"/>
                <a:cs typeface="Arial Unicode MS" pitchFamily="34" charset="-128"/>
              </a:rPr>
              <a:t>mers</a:t>
            </a:r>
            <a:endParaRPr lang="en-US" sz="42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2 </a:t>
            </a:r>
            <a:r>
              <a:rPr lang="en-US" sz="5400" b="1" dirty="0" smtClean="0">
                <a:solidFill>
                  <a:schemeClr val="bg1"/>
                </a:solidFill>
                <a:latin typeface="Arial Unicode MS" pitchFamily="34" charset="-128"/>
                <a:ea typeface="Arial Unicode MS" pitchFamily="34" charset="-128"/>
                <a:cs typeface="Arial Unicode MS" pitchFamily="34" charset="-128"/>
              </a:rPr>
              <a:t>Therefore will not we fear, though the earth be removed, and though the mountains be carried into the midst of the sea; {midst...: Heb. heart of the seas}</a:t>
            </a:r>
            <a:endParaRPr lang="en-US" sz="5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DIEU EST TOUJOURS PRET A NOUS AIDER EN CAS DE PROBLEME. /GOD IS ALWAYS READY TO HELP US WITH ANY PROBLEM</a:t>
            </a: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Nous sommes tous confrontés à des situations hors de notre contrôle, mais nous n'avons pas à les affronter seuls. </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En </a:t>
            </a:r>
            <a:r>
              <a:rPr lang="fr-FR" sz="4400" b="1" dirty="0" smtClean="0">
                <a:latin typeface="Arial Unicode MS" pitchFamily="34" charset="-128"/>
                <a:ea typeface="Arial Unicode MS" pitchFamily="34" charset="-128"/>
                <a:cs typeface="Arial Unicode MS" pitchFamily="34" charset="-128"/>
              </a:rPr>
              <a:t>cas de problème, Dieu est présent. En réalité, Il est toujours là avec nous, immédiatement disponible pour nous aider en cas de problème.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Dieu est rapidement présent dans nos situations.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ne se passe même pas une seconde lorsque nous devons faire face à nos problèmes seuls ou par nos propres forces.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DIEU NOUS PERMETTRA DE VAINCRE LA PEUR MEME DANS LES CIRCONSTANCES LES PLUS </a:t>
            </a:r>
            <a:r>
              <a:rPr lang="fr-FR" sz="4000" b="1" dirty="0" smtClean="0">
                <a:solidFill>
                  <a:schemeClr val="bg1"/>
                </a:solidFill>
                <a:latin typeface="Arial Unicode MS" pitchFamily="34" charset="-128"/>
                <a:ea typeface="Arial Unicode MS" pitchFamily="34" charset="-128"/>
                <a:cs typeface="Arial Unicode MS" pitchFamily="34" charset="-128"/>
              </a:rPr>
              <a:t>CATASTROPHIQUES</a:t>
            </a: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GOD </a:t>
            </a:r>
            <a:r>
              <a:rPr lang="fr-FR" sz="4000" b="1" dirty="0" smtClean="0">
                <a:solidFill>
                  <a:srgbClr val="FFFF00"/>
                </a:solidFill>
                <a:latin typeface="Arial Unicode MS" pitchFamily="34" charset="-128"/>
                <a:ea typeface="Arial Unicode MS" pitchFamily="34" charset="-128"/>
                <a:cs typeface="Arial Unicode MS" pitchFamily="34" charset="-128"/>
              </a:rPr>
              <a:t>WILL ALLOW US TO OVERCOME FEAR EVEN IN THE MOST CATASTROPHIC CIRCUMSTANCES.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psalmiste a pris le soin de nous assurer que nous n'avons pas à craindre lorsque des troubles surviennent.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a:t>
            </a:r>
            <a:r>
              <a:rPr lang="fr-FR" sz="4000" b="1" dirty="0" smtClean="0">
                <a:solidFill>
                  <a:schemeClr val="bg1"/>
                </a:solidFill>
                <a:latin typeface="Arial Unicode MS" pitchFamily="34" charset="-128"/>
                <a:ea typeface="Arial Unicode MS" pitchFamily="34" charset="-128"/>
                <a:cs typeface="Arial Unicode MS" pitchFamily="34" charset="-128"/>
              </a:rPr>
              <a:t>catastrophes qui ébranlent la terre jusqu'en son cœur ne peuvent pas nous ébranler lorsque nous prenons notre refuge dans le Seigneur.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Se référant à deux types de catastrophes naturelles, le psalmiste a décrit certaines des catastrophes les plus féroces et imaginables </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Des </a:t>
            </a:r>
            <a:r>
              <a:rPr lang="fr-FR" sz="4000" b="1" dirty="0" smtClean="0">
                <a:solidFill>
                  <a:schemeClr val="bg1"/>
                </a:solidFill>
                <a:latin typeface="Arial Unicode MS" pitchFamily="34" charset="-128"/>
                <a:ea typeface="Arial Unicode MS" pitchFamily="34" charset="-128"/>
                <a:cs typeface="Arial Unicode MS" pitchFamily="34" charset="-128"/>
              </a:rPr>
              <a:t>tremblements de terre si puissants qu'ils modifient la face de la terre et provoquent l'effondrement complet du sol sous nous.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Des ouragans si forts et si durables que même les montagnes sont immergées dans l'eau.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Selon le dictionnaire Larousse, ouragan est une tempête très violente, où la vitesse du vent dépasse 120 km à l’heure.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a:t>
            </a:r>
            <a:r>
              <a:rPr lang="fr-FR" sz="4000" b="1" dirty="0" smtClean="0">
                <a:solidFill>
                  <a:schemeClr val="bg1"/>
                </a:solidFill>
                <a:latin typeface="Arial Unicode MS" pitchFamily="34" charset="-128"/>
                <a:ea typeface="Arial Unicode MS" pitchFamily="34" charset="-128"/>
                <a:cs typeface="Arial Unicode MS" pitchFamily="34" charset="-128"/>
              </a:rPr>
              <a:t>Écritures avertissent à plusieurs reprises, que Dieu exercera Son pouvoir sur ces forces naturelles, lorsqu'Il déversera Sa colère sur un monde qui L'a rejeté, Lui et Son Fils.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Nous devons vivre jour après jour en comprenant que la vie dans ce monde maudit par le péché est pleine de troubles. </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a:t>
            </a:r>
            <a:r>
              <a:rPr lang="fr-FR" sz="4000" b="1" dirty="0" smtClean="0">
                <a:solidFill>
                  <a:schemeClr val="bg1"/>
                </a:solidFill>
                <a:latin typeface="Arial Unicode MS" pitchFamily="34" charset="-128"/>
                <a:ea typeface="Arial Unicode MS" pitchFamily="34" charset="-128"/>
                <a:cs typeface="Arial Unicode MS" pitchFamily="34" charset="-128"/>
              </a:rPr>
              <a:t>problèmes de cette vie prennent de nombreuses formes, notamment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buNone/>
            </a:pPr>
            <a:r>
              <a:rPr lang="fr-FR" sz="4000" b="1" dirty="0" smtClean="0">
                <a:solidFill>
                  <a:schemeClr val="bg1"/>
                </a:solidFill>
                <a:latin typeface="Arial Unicode MS" pitchFamily="34" charset="-128"/>
                <a:ea typeface="Arial Unicode MS" pitchFamily="34" charset="-128"/>
                <a:cs typeface="Arial Unicode MS" pitchFamily="34" charset="-128"/>
                <a:sym typeface="Symbol"/>
              </a:rPr>
              <a:t></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Maladie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Le décès d'un être cher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Problèmes de couple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Rébellion ou désobéissance de nos enfants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Problèmes au travail</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Détresse financière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Persécution</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Guerre</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Lorsque </a:t>
            </a:r>
            <a:r>
              <a:rPr lang="fr-FR" sz="4400" b="1" dirty="0" smtClean="0">
                <a:solidFill>
                  <a:schemeClr val="bg1"/>
                </a:solidFill>
                <a:latin typeface="Arial Unicode MS" pitchFamily="34" charset="-128"/>
                <a:ea typeface="Arial Unicode MS" pitchFamily="34" charset="-128"/>
                <a:cs typeface="Arial Unicode MS" pitchFamily="34" charset="-128"/>
              </a:rPr>
              <a:t>des problèmes graves surviennent dans nos vies, notre première tendance peut être la panique ou la peur. Nous pourrions immédiatement devenir anxieux= </a:t>
            </a:r>
            <a:r>
              <a:rPr lang="fr-FR" sz="4400" b="1" dirty="0" smtClean="0">
                <a:solidFill>
                  <a:srgbClr val="FFFF00"/>
                </a:solidFill>
                <a:latin typeface="Arial Unicode MS" pitchFamily="34" charset="-128"/>
                <a:ea typeface="Arial Unicode MS" pitchFamily="34" charset="-128"/>
                <a:cs typeface="Arial Unicode MS" pitchFamily="34" charset="-128"/>
              </a:rPr>
              <a:t>(inquiet), de nous inquiéter de ce qui peut arriver ou de ce que nous allons faire</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Réaliser </a:t>
            </a:r>
            <a:r>
              <a:rPr lang="fr-FR" sz="4400" b="1" dirty="0" smtClean="0">
                <a:solidFill>
                  <a:schemeClr val="bg1"/>
                </a:solidFill>
                <a:latin typeface="Arial Unicode MS" pitchFamily="34" charset="-128"/>
                <a:ea typeface="Arial Unicode MS" pitchFamily="34" charset="-128"/>
                <a:cs typeface="Arial Unicode MS" pitchFamily="34" charset="-128"/>
              </a:rPr>
              <a:t>qu'il n'y a rien que nous puissions faire ; notre panique et notre peur pourraient même augmenter.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Au lieu de craindre et de nous inquiéter, nous devons nous rappeler que nous ne faisons pas face à la situation seuls, mais avec la présence et l'aide de Dieu</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En </a:t>
            </a:r>
            <a:r>
              <a:rPr lang="fr-FR" sz="4800" b="1" dirty="0" smtClean="0">
                <a:solidFill>
                  <a:schemeClr val="bg1"/>
                </a:solidFill>
                <a:latin typeface="Arial Unicode MS" pitchFamily="34" charset="-128"/>
                <a:ea typeface="Arial Unicode MS" pitchFamily="34" charset="-128"/>
                <a:cs typeface="Arial Unicode MS" pitchFamily="34" charset="-128"/>
              </a:rPr>
              <a:t>tant que croyants, l'Esprit de Dieu vit en nous. Par conséquent, Il est toujours avec nous.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Lorsque les troubles arrivent, nous n'avons pas à attendre que Dieu arrive ; Il est déjà là.</a:t>
            </a:r>
            <a:endParaRPr lang="en-US" sz="4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ctr">
              <a:buNone/>
            </a:pPr>
            <a:r>
              <a:rPr lang="fr-FR" sz="4000" b="1" dirty="0" smtClean="0">
                <a:solidFill>
                  <a:srgbClr val="0D069A"/>
                </a:solidFill>
                <a:latin typeface="Arial Unicode MS" pitchFamily="34" charset="-128"/>
                <a:ea typeface="Arial Unicode MS" pitchFamily="34" charset="-128"/>
                <a:cs typeface="Arial Unicode MS" pitchFamily="34" charset="-128"/>
              </a:rPr>
              <a:t>DIEU DONNE UN FLEUVE DE RAFRAICHISSEMENT ET DE JOIE AUX CITOYENS DE SA </a:t>
            </a:r>
            <a:r>
              <a:rPr lang="fr-FR" sz="4000" b="1" dirty="0" smtClean="0">
                <a:solidFill>
                  <a:srgbClr val="0D069A"/>
                </a:solidFill>
                <a:latin typeface="Arial Unicode MS" pitchFamily="34" charset="-128"/>
                <a:ea typeface="Arial Unicode MS" pitchFamily="34" charset="-128"/>
                <a:cs typeface="Arial Unicode MS" pitchFamily="34" charset="-128"/>
              </a:rPr>
              <a:t>VILLE</a:t>
            </a:r>
          </a:p>
          <a:p>
            <a:pPr lvl="0" algn="ctr">
              <a:buNone/>
            </a:pPr>
            <a:r>
              <a:rPr lang="fr-FR" sz="4000" b="1" dirty="0" smtClean="0">
                <a:solidFill>
                  <a:srgbClr val="FF0000"/>
                </a:solidFill>
                <a:latin typeface="Arial Unicode MS" pitchFamily="34" charset="-128"/>
                <a:ea typeface="Arial Unicode MS" pitchFamily="34" charset="-128"/>
                <a:cs typeface="Arial Unicode MS" pitchFamily="34" charset="-128"/>
              </a:rPr>
              <a:t>GOD </a:t>
            </a:r>
            <a:r>
              <a:rPr lang="fr-FR" sz="4000" b="1" dirty="0" smtClean="0">
                <a:solidFill>
                  <a:srgbClr val="FF0000"/>
                </a:solidFill>
                <a:latin typeface="Arial Unicode MS" pitchFamily="34" charset="-128"/>
                <a:ea typeface="Arial Unicode MS" pitchFamily="34" charset="-128"/>
                <a:cs typeface="Arial Unicode MS" pitchFamily="34" charset="-128"/>
              </a:rPr>
              <a:t>GIVES A RIVER OF REFRESHMENT AN JOY TO THE CITIZENS OF HIS CITY.</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En contraste frappant avec les eaux rugissantes du trouble (v.3) se trouve le fleuve calme et doux de Dieu à Jérusalem. </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Ps </a:t>
            </a:r>
            <a:r>
              <a:rPr lang="fr-FR" sz="4400" b="1" dirty="0" smtClean="0">
                <a:solidFill>
                  <a:srgbClr val="0D069A"/>
                </a:solidFill>
                <a:latin typeface="Arial Unicode MS" pitchFamily="34" charset="-128"/>
                <a:ea typeface="Arial Unicode MS" pitchFamily="34" charset="-128"/>
                <a:cs typeface="Arial Unicode MS" pitchFamily="34" charset="-128"/>
              </a:rPr>
              <a:t>46:4 Quand les flots de la mer mugissent, écument, Se soulèvent jusqu'à faire trembler les montagnes. -Pause.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 5 Il est un fleuve dont les courants réjouissent la cité de Dieu, Le sanctuaire des demeures du Très-Haut</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Cette </a:t>
            </a:r>
            <a:r>
              <a:rPr lang="fr-FR" sz="4000" b="1" dirty="0" smtClean="0">
                <a:solidFill>
                  <a:srgbClr val="0D069A"/>
                </a:solidFill>
                <a:latin typeface="Arial Unicode MS" pitchFamily="34" charset="-128"/>
                <a:ea typeface="Arial Unicode MS" pitchFamily="34" charset="-128"/>
                <a:cs typeface="Arial Unicode MS" pitchFamily="34" charset="-128"/>
              </a:rPr>
              <a:t>image met l’accent sur la merveilleuse vérité selon laquelle la paix, le rafraichissement et la joie de Dieu sont disponibles pour son peuple au milieu de leurs difficultés accablantes.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 Nous devons détourner nos yeux de nos problèmes afin de pouvoir voir ce précieux cadeau de notre Seigneur.</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r>
              <a:rPr lang="fr-FR" sz="4000" b="1" dirty="0" smtClean="0">
                <a:solidFill>
                  <a:schemeClr val="bg1"/>
                </a:solidFill>
                <a:latin typeface="Arial Unicode MS" pitchFamily="34" charset="-128"/>
                <a:ea typeface="Arial Unicode MS" pitchFamily="34" charset="-128"/>
                <a:cs typeface="Arial Unicode MS" pitchFamily="34" charset="-128"/>
              </a:rPr>
              <a:t>DIEU DONNE DE L’ESPOIR POUR UN NOUVEAU JOUR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GOD GIVES HOPE FOR A NEW DAY</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Dieu a protégé Jérusalem 24 heures sur 24. </a:t>
            </a:r>
            <a:endParaRPr lang="fr-FR"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Les </a:t>
            </a:r>
            <a:r>
              <a:rPr lang="fr-FR"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villes de l'époque de l'Ancien Testament étaient souvent attaquées à l'aube parce qu'elles étaient particulièrement vulnérables à cette époque</a:t>
            </a:r>
            <a:r>
              <a:rPr lang="fr-FR"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Ces </a:t>
            </a:r>
            <a:r>
              <a:rPr lang="fr-FR" sz="4400" b="1" dirty="0" smtClean="0">
                <a:solidFill>
                  <a:schemeClr val="bg1"/>
                </a:solidFill>
                <a:latin typeface="Arial Unicode MS" pitchFamily="34" charset="-128"/>
                <a:ea typeface="Arial Unicode MS" pitchFamily="34" charset="-128"/>
                <a:cs typeface="Arial Unicode MS" pitchFamily="34" charset="-128"/>
              </a:rPr>
              <a:t>deux termes que nous trouvons dans le verset 5: La Cité de Dieu et le Sanctuaire du Très-Haut désignent Jérusalem, la Maison terrestre choisie par Dieu.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Même lorsque les troupes d'Israël se reposaient, Dieu était sur ses gardes. </a:t>
            </a:r>
            <a:endPar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C’est </a:t>
            </a:r>
            <a:r>
              <a:rPr lang="fr-FR" sz="4000" b="1" dirty="0" smtClean="0">
                <a:solidFill>
                  <a:schemeClr val="bg1"/>
                </a:solidFill>
                <a:latin typeface="Arial Unicode MS" pitchFamily="34" charset="-128"/>
                <a:ea typeface="Arial Unicode MS" pitchFamily="34" charset="-128"/>
                <a:cs typeface="Arial Unicode MS" pitchFamily="34" charset="-128"/>
              </a:rPr>
              <a:t>à cause de ce grand Dieu que nous sommes toujours vivants aujourd’hui. Parce qu’il nous protège même quand nous dormons.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Le psalmiste a déclaré dans le Psaume 121 les versets 2, 3 : « 2 Le secours me vient de l'Éternel, Qui a fait les cieux et la terre.</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 3 Il ne permettra point que ton pied chancelle; Celui qui te garde ne sommeillera point.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VOICI LES ŒUVRES DU SEIGNEUR : UNE IMAGES DES DERNIERS JOURS (v. 8-10)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C00000"/>
                </a:solidFill>
                <a:latin typeface="Arial Unicode MS" pitchFamily="34" charset="-128"/>
                <a:ea typeface="Arial Unicode MS" pitchFamily="34" charset="-128"/>
                <a:cs typeface="Arial Unicode MS" pitchFamily="34" charset="-128"/>
              </a:rPr>
              <a:t>THESE </a:t>
            </a:r>
            <a:r>
              <a:rPr lang="fr-FR" sz="4000" b="1" dirty="0" smtClean="0">
                <a:solidFill>
                  <a:srgbClr val="C00000"/>
                </a:solidFill>
                <a:latin typeface="Arial Unicode MS" pitchFamily="34" charset="-128"/>
                <a:ea typeface="Arial Unicode MS" pitchFamily="34" charset="-128"/>
                <a:cs typeface="Arial Unicode MS" pitchFamily="34" charset="-128"/>
              </a:rPr>
              <a:t>ARE THE WORKS OF THE LORD: A PICTURE OF THE LAST DAYS (v. 8-10)</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Après avoir assuré le peuple de sa sécurité en Dieu, le psalmiste l'a invité à contempler l'œuvre du Seigneur</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Comme </a:t>
            </a:r>
            <a:r>
              <a:rPr lang="fr-FR" sz="4400" b="1" dirty="0" smtClean="0">
                <a:solidFill>
                  <a:srgbClr val="0D069A"/>
                </a:solidFill>
                <a:latin typeface="Arial Unicode MS" pitchFamily="34" charset="-128"/>
                <a:ea typeface="Arial Unicode MS" pitchFamily="34" charset="-128"/>
                <a:cs typeface="Arial Unicode MS" pitchFamily="34" charset="-128"/>
              </a:rPr>
              <a:t>chrétiens, nous devons célébrer chaque jour la présence de Dieu dans notre vie.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Nous devons réfléchir de ce qu’Il a fait pour nous dans le temps passé.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Des rivières si bouleversantes que Dieu nous traversait, nous devons l’adorer pour tous ces bienfaits</a:t>
            </a:r>
            <a:r>
              <a:rPr lang="fr-FR"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b="1" dirty="0" smtClean="0">
                <a:solidFill>
                  <a:srgbClr val="C00000"/>
                </a:solidFill>
                <a:latin typeface="Arial Unicode MS" pitchFamily="34" charset="-128"/>
                <a:ea typeface="Arial Unicode MS" pitchFamily="34" charset="-128"/>
                <a:cs typeface="Arial Unicode MS" pitchFamily="34" charset="-128"/>
              </a:rPr>
              <a:t>Nous devons penser comment Dieu a exercé son pouvoir dans le passé pour protéger son peuple. </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0D069A"/>
                </a:solidFill>
                <a:latin typeface="Arial Unicode MS" pitchFamily="34" charset="-128"/>
                <a:ea typeface="Arial Unicode MS" pitchFamily="34" charset="-128"/>
                <a:cs typeface="Arial Unicode MS" pitchFamily="34" charset="-128"/>
              </a:rPr>
              <a:t>Dieu </a:t>
            </a:r>
            <a:r>
              <a:rPr lang="fr-FR" sz="5400" b="1" dirty="0" smtClean="0">
                <a:solidFill>
                  <a:srgbClr val="0D069A"/>
                </a:solidFill>
                <a:latin typeface="Arial Unicode MS" pitchFamily="34" charset="-128"/>
                <a:ea typeface="Arial Unicode MS" pitchFamily="34" charset="-128"/>
                <a:cs typeface="Arial Unicode MS" pitchFamily="34" charset="-128"/>
              </a:rPr>
              <a:t>agira avec ce même pouvoir dans les derniers jours pour juger les rebelles. </a:t>
            </a:r>
            <a:endParaRPr lang="en-US" sz="5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Ps </a:t>
            </a:r>
            <a:r>
              <a:rPr lang="fr-FR" sz="4800" b="1" dirty="0" smtClean="0">
                <a:solidFill>
                  <a:srgbClr val="C00000"/>
                </a:solidFill>
                <a:latin typeface="Arial Unicode MS" pitchFamily="34" charset="-128"/>
                <a:ea typeface="Arial Unicode MS" pitchFamily="34" charset="-128"/>
                <a:cs typeface="Arial Unicode MS" pitchFamily="34" charset="-128"/>
              </a:rPr>
              <a:t>46:8 Venez, contemplez les œuvres de l'Éternel, Les ravages qu'il a opérés sur la terre!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Ps 46:8 Come, see the works of the Lord, the destruction which he has made in the earth</a:t>
            </a:r>
            <a:r>
              <a:rPr lang="en-US"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Ps 46:9</a:t>
            </a:r>
            <a:r>
              <a:rPr lang="fr-FR" sz="4000" b="1" dirty="0" smtClean="0">
                <a:solidFill>
                  <a:srgbClr val="C00000"/>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C'est lui qui a fait cesser les combats jusqu'au bout de la terre; Il a brisé l'arc, et il a rompu la lance, Il a consumé par le feu les chars de guerre.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Ps 46:9 He puts an end to wars over all the earth; by him the bow is broken, and the spear cut in two, and the carriage burned in the fire.</a:t>
            </a:r>
          </a:p>
          <a:p>
            <a:pPr lvl="0" algn="just"/>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Ps </a:t>
            </a:r>
            <a:r>
              <a:rPr lang="en-US" sz="4800" b="1" dirty="0" smtClean="0">
                <a:solidFill>
                  <a:srgbClr val="C00000"/>
                </a:solidFill>
                <a:latin typeface="Arial Unicode MS" pitchFamily="34" charset="-128"/>
                <a:ea typeface="Arial Unicode MS" pitchFamily="34" charset="-128"/>
                <a:cs typeface="Arial Unicode MS" pitchFamily="34" charset="-128"/>
              </a:rPr>
              <a:t>46:</a:t>
            </a:r>
            <a:r>
              <a:rPr lang="fr-FR" sz="4800" b="1" dirty="0" smtClean="0">
                <a:solidFill>
                  <a:srgbClr val="C00000"/>
                </a:solidFill>
                <a:latin typeface="Arial Unicode MS" pitchFamily="34" charset="-128"/>
                <a:ea typeface="Arial Unicode MS" pitchFamily="34" charset="-128"/>
                <a:cs typeface="Arial Unicode MS" pitchFamily="34" charset="-128"/>
              </a:rPr>
              <a:t>10 </a:t>
            </a:r>
            <a:r>
              <a:rPr lang="fr-FR" sz="4800" b="1" dirty="0" smtClean="0">
                <a:solidFill>
                  <a:srgbClr val="C00000"/>
                </a:solidFill>
                <a:latin typeface="Arial Unicode MS" pitchFamily="34" charset="-128"/>
                <a:ea typeface="Arial Unicode MS" pitchFamily="34" charset="-128"/>
                <a:cs typeface="Arial Unicode MS" pitchFamily="34" charset="-128"/>
              </a:rPr>
              <a:t>Arrêtez, et sachez que je suis Dieu: Je domine sur les nations, je domine sur la terre. –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Ps 46:10 Be at peace in the knowledge that I am God: I will be lifted up among the nations, I will be honored through all the earth.</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fr-FR" sz="4000" b="1" dirty="0" smtClean="0">
                <a:solidFill>
                  <a:srgbClr val="00FF00"/>
                </a:solidFill>
                <a:latin typeface="Arial Unicode MS" pitchFamily="34" charset="-128"/>
                <a:ea typeface="Arial Unicode MS" pitchFamily="34" charset="-128"/>
                <a:cs typeface="Arial Unicode MS" pitchFamily="34" charset="-128"/>
              </a:rPr>
              <a:t>Conclusion</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This Psalm teaches us not to be overwhelmed by the difficulties of this life, but to rely on the sovereignty of God.</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Life on this earth is very upsetting, and each of us needs a safe shelter.</a:t>
            </a:r>
          </a:p>
          <a:p>
            <a:pPr lvl="0" algn="just"/>
            <a:r>
              <a:rPr lang="en-US" sz="4000" b="1" dirty="0" smtClean="0">
                <a:latin typeface="Arial Unicode MS" pitchFamily="34" charset="-128"/>
                <a:ea typeface="Arial Unicode MS" pitchFamily="34" charset="-128"/>
                <a:cs typeface="Arial Unicode MS" pitchFamily="34" charset="-128"/>
              </a:rPr>
              <a:t>We can do nothing in our strength, but in the Lord we will find sure and lasting protection</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a:t>
            </a:r>
            <a:r>
              <a:rPr lang="en-US" sz="4000" b="1" dirty="0" smtClean="0">
                <a:latin typeface="Arial Unicode MS" pitchFamily="34" charset="-128"/>
                <a:ea typeface="Arial Unicode MS" pitchFamily="34" charset="-128"/>
                <a:cs typeface="Arial Unicode MS" pitchFamily="34" charset="-128"/>
              </a:rPr>
              <a:t>Lord not only offers to protect us in this life, but He also promises us to be with Him someday in His Kingdom.</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there is someone who is now looking for a place of safety for his life, there is no other but in the Lord Jesus. Because He is faithful in his promises.</a:t>
            </a:r>
          </a:p>
          <a:p>
            <a:pPr lvl="0" algn="just"/>
            <a:r>
              <a:rPr lang="en-US" sz="4000" b="1" dirty="0" smtClean="0">
                <a:latin typeface="Arial Unicode MS" pitchFamily="34" charset="-128"/>
                <a:ea typeface="Arial Unicode MS" pitchFamily="34" charset="-128"/>
                <a:cs typeface="Arial Unicode MS" pitchFamily="34" charset="-128"/>
              </a:rPr>
              <a:t>Whatever the circumstances, God will always be there to protect us.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Ce </a:t>
            </a:r>
            <a:r>
              <a:rPr lang="fr-FR" sz="4000" b="1" dirty="0" smtClean="0">
                <a:latin typeface="Arial Unicode MS" pitchFamily="34" charset="-128"/>
                <a:ea typeface="Arial Unicode MS" pitchFamily="34" charset="-128"/>
                <a:cs typeface="Arial Unicode MS" pitchFamily="34" charset="-128"/>
              </a:rPr>
              <a:t>Psaume nous apprend de ne pas bouleverser devant les difficultés de cette vie, mais de compter sur la souveraineté de Dieu.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La vie sur cette terre est très bouleversante, et chacun de nous a besoin un abri sur. </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Nous ne pouvons rien faire de notre force, mais dans le Seigneur nous trouverons une protection sûre et durable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a:t>
            </a:r>
            <a:r>
              <a:rPr lang="fr-FR" sz="4000" b="1" dirty="0" smtClean="0">
                <a:latin typeface="Arial Unicode MS" pitchFamily="34" charset="-128"/>
                <a:ea typeface="Arial Unicode MS" pitchFamily="34" charset="-128"/>
                <a:cs typeface="Arial Unicode MS" pitchFamily="34" charset="-128"/>
              </a:rPr>
              <a:t>Seigneur ne nous offre pas seulement de nous protéger dans cette vie, mais Il nous promet aussi d’être  avec Lui un jour dans Son Royaume.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S’il y a quelqu’un qui cherche maintenant un lieu de sécurité pour sa vie, il n’y a pas d’autre que dans le Seigneur Jésus. Parce qu’Il est fidele dans ses promesses</a:t>
            </a:r>
            <a:r>
              <a:rPr lang="fr-FR" sz="4000" b="1" dirty="0" smtClean="0">
                <a:solidFill>
                  <a:srgbClr val="00FF00"/>
                </a:solidFill>
                <a:latin typeface="Arial Unicode MS" pitchFamily="34" charset="-128"/>
                <a:ea typeface="Arial Unicode MS" pitchFamily="34" charset="-128"/>
                <a:cs typeface="Arial Unicode MS" pitchFamily="34" charset="-128"/>
              </a:rPr>
              <a:t>.</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6000" b="1" dirty="0" smtClean="0">
                <a:latin typeface="Arial Unicode MS" pitchFamily="34" charset="-128"/>
                <a:ea typeface="Arial Unicode MS" pitchFamily="34" charset="-128"/>
                <a:cs typeface="Arial Unicode MS" pitchFamily="34" charset="-128"/>
              </a:rPr>
              <a:t>Quel </a:t>
            </a:r>
            <a:r>
              <a:rPr lang="fr-FR" sz="6000" b="1" dirty="0" smtClean="0">
                <a:latin typeface="Arial Unicode MS" pitchFamily="34" charset="-128"/>
                <a:ea typeface="Arial Unicode MS" pitchFamily="34" charset="-128"/>
                <a:cs typeface="Arial Unicode MS" pitchFamily="34" charset="-128"/>
              </a:rPr>
              <a:t>qu’il en soit les circonstances, Dieu sera toujours présent pour nous protéger. </a:t>
            </a:r>
            <a:endParaRPr lang="fr-FR" sz="6000" b="1" dirty="0" smtClean="0">
              <a:latin typeface="Arial Unicode MS" pitchFamily="34" charset="-128"/>
              <a:ea typeface="Arial Unicode MS" pitchFamily="34" charset="-128"/>
              <a:cs typeface="Arial Unicode MS" pitchFamily="34" charset="-128"/>
            </a:endParaRPr>
          </a:p>
          <a:p>
            <a:pPr lvl="8" algn="r">
              <a:buNone/>
            </a:pPr>
            <a:r>
              <a:rPr lang="fr-FR" sz="4800" b="1" dirty="0" smtClean="0">
                <a:solidFill>
                  <a:srgbClr val="00FF00"/>
                </a:solidFill>
                <a:latin typeface="Arial Unicode MS" pitchFamily="34" charset="-128"/>
                <a:ea typeface="Arial Unicode MS" pitchFamily="34" charset="-128"/>
                <a:cs typeface="Arial Unicode MS" pitchFamily="34" charset="-128"/>
              </a:rPr>
              <a:t>Amen!</a:t>
            </a:r>
            <a:endParaRPr lang="en-US" sz="48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123 CEF En Christ seul est mon espérance</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En Christ seul est mon espérance;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Sa justice est mon assurance.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Il est devant Dieu mon appui;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Je n'en veux point d'autre que lui.</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2</a:t>
            </a:r>
            <a:r>
              <a:rPr lang="fr-FR" sz="4000" b="1" dirty="0" smtClean="0">
                <a:solidFill>
                  <a:srgbClr val="0070C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Tout autre asile est périssable;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Tout autre appui n'est que du sable.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Qui n'a posé ce fondement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Travaille et souffre vainement.</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3</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Lorsque sur moi s'abat l'orage,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Sa croix ranime mon courage.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Quand tout faiblit autour de moi,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Sa présence soutient ma foi.</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4</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Et quand la dernière tempête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Fondra, terrible, sur ma tête,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Comme lui, vainqueur de la mort,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J'entrerai radieux au port</a:t>
            </a:r>
            <a:r>
              <a:rPr lang="fr-FR" sz="4000" b="1" dirty="0" smtClean="0">
                <a:latin typeface="Arial Unicode MS" pitchFamily="34" charset="-128"/>
                <a:ea typeface="Arial Unicode MS" pitchFamily="34" charset="-128"/>
                <a:cs typeface="Arial Unicode MS" pitchFamily="34" charset="-128"/>
              </a:rPr>
              <a:t>.</a:t>
            </a: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60488</TotalTime>
  <Words>1810</Words>
  <Application>Microsoft Office PowerPoint</Application>
  <PresentationFormat>On-screen Show (4:3)</PresentationFormat>
  <Paragraphs>118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OCTOBER 2ND 2022  Sermon by Pastor  MARC  EDOUARD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201</cp:revision>
  <dcterms:created xsi:type="dcterms:W3CDTF">2020-08-22T16:53:36Z</dcterms:created>
  <dcterms:modified xsi:type="dcterms:W3CDTF">2022-10-08T20:25:46Z</dcterms:modified>
</cp:coreProperties>
</file>