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04" r:id="rId2"/>
    <p:sldId id="307" r:id="rId3"/>
    <p:sldId id="308" r:id="rId4"/>
    <p:sldId id="1092" r:id="rId5"/>
    <p:sldId id="1164" r:id="rId6"/>
    <p:sldId id="1165" r:id="rId7"/>
    <p:sldId id="952" r:id="rId8"/>
    <p:sldId id="867" r:id="rId9"/>
    <p:sldId id="1166" r:id="rId10"/>
    <p:sldId id="1167" r:id="rId11"/>
    <p:sldId id="1169" r:id="rId12"/>
    <p:sldId id="1170" r:id="rId13"/>
    <p:sldId id="1139" r:id="rId14"/>
    <p:sldId id="1171" r:id="rId15"/>
    <p:sldId id="1172" r:id="rId16"/>
    <p:sldId id="1140" r:id="rId17"/>
    <p:sldId id="1178" r:id="rId18"/>
    <p:sldId id="1179" r:id="rId19"/>
    <p:sldId id="1180" r:id="rId20"/>
    <p:sldId id="1173" r:id="rId21"/>
    <p:sldId id="1181" r:id="rId22"/>
    <p:sldId id="1182" r:id="rId23"/>
    <p:sldId id="1183" r:id="rId24"/>
    <p:sldId id="1184" r:id="rId25"/>
    <p:sldId id="1185" r:id="rId26"/>
    <p:sldId id="1094" r:id="rId27"/>
    <p:sldId id="1186" r:id="rId28"/>
    <p:sldId id="1187" r:id="rId29"/>
    <p:sldId id="1188" r:id="rId30"/>
    <p:sldId id="1191" r:id="rId31"/>
    <p:sldId id="1192" r:id="rId32"/>
    <p:sldId id="1193" r:id="rId33"/>
    <p:sldId id="1194" r:id="rId34"/>
    <p:sldId id="1189" r:id="rId35"/>
    <p:sldId id="1136" r:id="rId36"/>
    <p:sldId id="1195" r:id="rId37"/>
    <p:sldId id="1196" r:id="rId38"/>
    <p:sldId id="1197" r:id="rId39"/>
    <p:sldId id="316" r:id="rId40"/>
    <p:sldId id="407" r:id="rId41"/>
    <p:sldId id="318"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33CC"/>
    <a:srgbClr val="460000"/>
    <a:srgbClr val="0DE522"/>
    <a:srgbClr val="99FF33"/>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407" autoAdjust="0"/>
  </p:normalViewPr>
  <p:slideViewPr>
    <p:cSldViewPr>
      <p:cViewPr varScale="1">
        <p:scale>
          <a:sx n="69" d="100"/>
          <a:sy n="69" d="100"/>
        </p:scale>
        <p:origin x="-1110" y="-102"/>
      </p:cViewPr>
      <p:guideLst>
        <p:guide orient="horz" pos="2160"/>
        <p:guide pos="2880"/>
      </p:guideLst>
    </p:cSldViewPr>
  </p:slideViewPr>
  <p:outlineViewPr>
    <p:cViewPr>
      <p:scale>
        <a:sx n="33" d="100"/>
        <a:sy n="33" d="100"/>
      </p:scale>
      <p:origin x="0" y="2618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10/19/2022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10/19/2022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10/19/2022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10/19/2022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10/19/2022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10/19/2022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10/19/2022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FF3300"/>
          </a:solidFill>
        </p:spPr>
        <p:txBody>
          <a:bodyPr>
            <a:normAutofit fontScale="90000"/>
          </a:bodyPr>
          <a:lstStyle/>
          <a:p>
            <a:r>
              <a:rPr lang="en-US" sz="3600" b="1" dirty="0" smtClean="0">
                <a:solidFill>
                  <a:schemeClr val="bg1"/>
                </a:solidFill>
              </a:rPr>
              <a:t>CHRIST THE ROCK CONGREGATION</a:t>
            </a:r>
            <a:br>
              <a:rPr lang="en-US" sz="3600" b="1" dirty="0" smtClean="0">
                <a:solidFill>
                  <a:schemeClr val="bg1"/>
                </a:solidFill>
              </a:rPr>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br>
              <a:rPr lang="en-US" sz="3600" b="1" dirty="0" smtClean="0">
                <a:solidFill>
                  <a:schemeClr val="bg1"/>
                </a:solidFill>
              </a:rPr>
            </a:br>
            <a:r>
              <a:rPr lang="en-US" sz="3600" b="1" dirty="0" smtClean="0">
                <a:solidFill>
                  <a:schemeClr val="bg1"/>
                </a:solidFill>
              </a:rPr>
              <a:t>ORATEUR: PASTEUR MARC E SIMEON</a:t>
            </a:r>
            <a:endParaRPr lang="en-US" sz="3600" b="1" dirty="0">
              <a:solidFill>
                <a:schemeClr val="bg1"/>
              </a:solidFill>
            </a:endParaRPr>
          </a:p>
        </p:txBody>
      </p:sp>
      <p:sp>
        <p:nvSpPr>
          <p:cNvPr id="3" name="Subtitle 2"/>
          <p:cNvSpPr>
            <a:spLocks noGrp="1"/>
          </p:cNvSpPr>
          <p:nvPr>
            <p:ph type="subTitle" idx="1"/>
          </p:nvPr>
        </p:nvSpPr>
        <p:spPr>
          <a:xfrm>
            <a:off x="0" y="3505200"/>
            <a:ext cx="9144000" cy="2895600"/>
          </a:xfrm>
          <a:solidFill>
            <a:srgbClr val="002060"/>
          </a:solidFill>
        </p:spPr>
        <p:txBody>
          <a:bodyPr>
            <a:normAutofit/>
          </a:bodyPr>
          <a:lstStyle/>
          <a:p>
            <a:r>
              <a:rPr lang="fr-FR" b="1" dirty="0">
                <a:solidFill>
                  <a:srgbClr val="00FF00"/>
                </a:solidFill>
              </a:rPr>
              <a:t>VENDREDI </a:t>
            </a:r>
            <a:r>
              <a:rPr lang="fr-FR" b="1" dirty="0" smtClean="0">
                <a:solidFill>
                  <a:srgbClr val="00FF00"/>
                </a:solidFill>
              </a:rPr>
              <a:t>21</a:t>
            </a:r>
            <a:r>
              <a:rPr lang="fr-FR" b="1" dirty="0" smtClean="0">
                <a:solidFill>
                  <a:srgbClr val="00FF00"/>
                </a:solidFill>
              </a:rPr>
              <a:t> </a:t>
            </a:r>
            <a:r>
              <a:rPr lang="fr-FR" b="1" dirty="0" smtClean="0">
                <a:solidFill>
                  <a:srgbClr val="00FF00"/>
                </a:solidFill>
              </a:rPr>
              <a:t>OCTOBRE 2022 </a:t>
            </a:r>
            <a:endParaRPr lang="en-US" dirty="0">
              <a:solidFill>
                <a:srgbClr val="00FF00"/>
              </a:solidFill>
            </a:endParaRPr>
          </a:p>
          <a:p>
            <a:r>
              <a:rPr lang="fr-FR" b="1" dirty="0">
                <a:solidFill>
                  <a:srgbClr val="FFFF00"/>
                </a:solidFill>
                <a:latin typeface="Copperplate Gothic Light" pitchFamily="34" charset="0"/>
              </a:rPr>
              <a:t>ETUDE BIBLIQUE </a:t>
            </a:r>
            <a:r>
              <a:rPr lang="fr-FR" b="1" dirty="0" smtClean="0">
                <a:solidFill>
                  <a:srgbClr val="FFFF00"/>
                </a:solidFill>
                <a:latin typeface="Copperplate Gothic Light" pitchFamily="34" charset="0"/>
              </a:rPr>
              <a:t>31ÈME </a:t>
            </a:r>
            <a:r>
              <a:rPr lang="fr-FR" b="1" dirty="0" smtClean="0">
                <a:solidFill>
                  <a:srgbClr val="FFFF00"/>
                </a:solidFill>
                <a:latin typeface="Copperplate Gothic Light" pitchFamily="34" charset="0"/>
              </a:rPr>
              <a:t>SESSION </a:t>
            </a:r>
            <a:endParaRPr lang="en-US" b="1" dirty="0">
              <a:solidFill>
                <a:srgbClr val="FFFF00"/>
              </a:solidFill>
              <a:latin typeface="Copperplate Gothic Light" pitchFamily="34" charset="0"/>
            </a:endParaRPr>
          </a:p>
          <a:p>
            <a:r>
              <a:rPr lang="en-US" b="1" dirty="0" smtClean="0">
                <a:solidFill>
                  <a:schemeClr val="bg1"/>
                </a:solidFill>
              </a:rPr>
              <a:t>L’AFFRANCHISSEMENT DE JOSEPH DE LA PRISON</a:t>
            </a:r>
            <a:endParaRPr lang="en-US" dirty="0" smtClean="0">
              <a:solidFill>
                <a:schemeClr val="accent2">
                  <a:lumMod val="40000"/>
                  <a:lumOff val="60000"/>
                </a:schemeClr>
              </a:solidFill>
            </a:endParaRPr>
          </a:p>
          <a:p>
            <a:r>
              <a:rPr lang="en-US" b="1" dirty="0" smtClean="0">
                <a:solidFill>
                  <a:srgbClr val="FF3300"/>
                </a:solidFill>
                <a:latin typeface="Arial Unicode MS" pitchFamily="34" charset="-128"/>
                <a:ea typeface="Arial Unicode MS" pitchFamily="34" charset="-128"/>
                <a:cs typeface="Arial Unicode MS" pitchFamily="34" charset="-128"/>
              </a:rPr>
              <a:t>THE RELEASE OF JOSEPH FROM PRISON</a:t>
            </a:r>
            <a:endParaRPr lang="en-US" b="1" dirty="0">
              <a:solidFill>
                <a:srgbClr val="FF33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rgbClr val="002060"/>
          </a:solidFill>
        </p:spPr>
        <p:txBody>
          <a:bodyPr/>
          <a:lstStyle/>
          <a:p>
            <a:r>
              <a:rPr lang="en-US" b="1" dirty="0" smtClean="0">
                <a:solidFill>
                  <a:schemeClr val="bg1"/>
                </a:solidFill>
              </a:rPr>
              <a:t>VERSET DU JOUR</a:t>
            </a:r>
            <a:endParaRPr lang="en-US" b="1" dirty="0">
              <a:solidFill>
                <a:schemeClr val="bg1"/>
              </a:solidFill>
            </a:endParaRPr>
          </a:p>
        </p:txBody>
      </p:sp>
      <p:sp>
        <p:nvSpPr>
          <p:cNvPr id="3" name="Content Placeholder 2"/>
          <p:cNvSpPr>
            <a:spLocks noGrp="1"/>
          </p:cNvSpPr>
          <p:nvPr>
            <p:ph idx="1"/>
          </p:nvPr>
        </p:nvSpPr>
        <p:spPr>
          <a:xfrm>
            <a:off x="0" y="1143000"/>
            <a:ext cx="8991600" cy="5715000"/>
          </a:xfrm>
          <a:solidFill>
            <a:schemeClr val="accent4">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800" dirty="0" smtClean="0">
                <a:solidFill>
                  <a:srgbClr val="FF0000"/>
                </a:solidFill>
                <a:latin typeface="Arial Unicode MS" pitchFamily="34" charset="-128"/>
                <a:ea typeface="Arial Unicode MS" pitchFamily="34" charset="-128"/>
                <a:cs typeface="Arial Unicode MS" pitchFamily="34" charset="-128"/>
              </a:rPr>
              <a:t>Genèse </a:t>
            </a:r>
            <a:r>
              <a:rPr lang="fr-FR" sz="4800" dirty="0" smtClean="0">
                <a:solidFill>
                  <a:srgbClr val="FF0000"/>
                </a:solidFill>
                <a:latin typeface="Arial Unicode MS" pitchFamily="34" charset="-128"/>
                <a:ea typeface="Arial Unicode MS" pitchFamily="34" charset="-128"/>
                <a:cs typeface="Arial Unicode MS" pitchFamily="34" charset="-128"/>
              </a:rPr>
              <a:t>40:23 </a:t>
            </a:r>
          </a:p>
          <a:p>
            <a:pPr algn="just"/>
            <a:r>
              <a:rPr lang="fr-FR" sz="4800" dirty="0" smtClean="0">
                <a:latin typeface="Arial Unicode MS" pitchFamily="34" charset="-128"/>
                <a:ea typeface="Arial Unicode MS" pitchFamily="34" charset="-128"/>
                <a:cs typeface="Arial Unicode MS" pitchFamily="34" charset="-128"/>
              </a:rPr>
              <a:t>Le </a:t>
            </a:r>
            <a:r>
              <a:rPr lang="fr-FR" sz="4800" dirty="0" smtClean="0">
                <a:latin typeface="Arial Unicode MS" pitchFamily="34" charset="-128"/>
                <a:ea typeface="Arial Unicode MS" pitchFamily="34" charset="-128"/>
                <a:cs typeface="Arial Unicode MS" pitchFamily="34" charset="-128"/>
              </a:rPr>
              <a:t>chef des échansons ne pensa plus à Joseph. Il l'oublia. </a:t>
            </a:r>
            <a:endParaRPr lang="en-US" sz="4800" dirty="0" smtClean="0">
              <a:latin typeface="Arial Unicode MS" pitchFamily="34" charset="-128"/>
              <a:ea typeface="Arial Unicode MS" pitchFamily="34" charset="-128"/>
              <a:cs typeface="Arial Unicode MS" pitchFamily="34" charset="-128"/>
            </a:endParaRPr>
          </a:p>
          <a:p>
            <a:pPr algn="just"/>
            <a:r>
              <a:rPr lang="en-US" sz="4800" dirty="0" smtClean="0">
                <a:latin typeface="Arial Unicode MS" pitchFamily="34" charset="-128"/>
                <a:ea typeface="Arial Unicode MS" pitchFamily="34" charset="-128"/>
                <a:cs typeface="Arial Unicode MS" pitchFamily="34" charset="-128"/>
              </a:rPr>
              <a:t> </a:t>
            </a:r>
            <a:r>
              <a:rPr lang="en-US" sz="4800" dirty="0" smtClean="0">
                <a:solidFill>
                  <a:srgbClr val="FF0000"/>
                </a:solidFill>
                <a:latin typeface="Arial Unicode MS" pitchFamily="34" charset="-128"/>
                <a:ea typeface="Arial Unicode MS" pitchFamily="34" charset="-128"/>
                <a:cs typeface="Arial Unicode MS" pitchFamily="34" charset="-128"/>
              </a:rPr>
              <a:t>Yet the chief butler did not remember Joseph, but forgot him. </a:t>
            </a:r>
            <a:endParaRPr lang="en-US" sz="48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002060"/>
          </a:solidFill>
        </p:spPr>
        <p:txBody>
          <a:bodyPr/>
          <a:lstStyle/>
          <a:p>
            <a:r>
              <a:rPr lang="en-US" dirty="0" smtClean="0">
                <a:solidFill>
                  <a:schemeClr val="bg1"/>
                </a:solidFill>
                <a:latin typeface="Copperplate Gothic Bold" pitchFamily="34" charset="0"/>
              </a:rPr>
              <a:t>PRIÈRE</a:t>
            </a:r>
            <a:endParaRPr lang="en-US" dirty="0">
              <a:solidFill>
                <a:schemeClr val="bg1"/>
              </a:solidFill>
              <a:latin typeface="Copperplate Gothic Bold" pitchFamily="34" charset="0"/>
            </a:endParaRPr>
          </a:p>
        </p:txBody>
      </p:sp>
      <p:sp>
        <p:nvSpPr>
          <p:cNvPr id="3" name="Content Placeholder 2"/>
          <p:cNvSpPr>
            <a:spLocks noGrp="1"/>
          </p:cNvSpPr>
          <p:nvPr>
            <p:ph idx="1"/>
          </p:nvPr>
        </p:nvSpPr>
        <p:spPr>
          <a:xfrm>
            <a:off x="0" y="1600200"/>
            <a:ext cx="9144000" cy="4525963"/>
          </a:xfrm>
        </p:spPr>
        <p:txBody>
          <a:bodyPr>
            <a:normAutofit fontScale="92500" lnSpcReduction="10000"/>
          </a:bodyPr>
          <a:lstStyle/>
          <a:p>
            <a:r>
              <a:rPr lang="en-US" sz="5400" dirty="0" smtClean="0"/>
              <a:t>INTRODUCTION</a:t>
            </a:r>
          </a:p>
          <a:p>
            <a:pPr marL="55563" indent="-55563" algn="ctr">
              <a:buNone/>
            </a:pPr>
            <a:r>
              <a:rPr lang="fr-FR" sz="3900" b="1" dirty="0" smtClean="0">
                <a:solidFill>
                  <a:srgbClr val="FF0000"/>
                </a:solidFill>
              </a:rPr>
              <a:t>Matière du jour</a:t>
            </a:r>
            <a:endParaRPr lang="en-US" sz="3900" b="1" dirty="0" smtClean="0">
              <a:solidFill>
                <a:srgbClr val="C00000"/>
              </a:solidFill>
            </a:endParaRPr>
          </a:p>
          <a:p>
            <a:pPr algn="ctr">
              <a:buNone/>
            </a:pPr>
            <a:r>
              <a:rPr lang="en-US" sz="5400" b="1" dirty="0" smtClean="0">
                <a:solidFill>
                  <a:srgbClr val="0033CC"/>
                </a:solidFill>
              </a:rPr>
              <a:t>L’AFFRANCHISSEMENT DE JOSEPH DE LA PRISON</a:t>
            </a:r>
            <a:endParaRPr lang="en-US" sz="5400" dirty="0" smtClean="0">
              <a:solidFill>
                <a:srgbClr val="0033CC"/>
              </a:solidFill>
            </a:endParaRPr>
          </a:p>
          <a:p>
            <a:pPr algn="ctr">
              <a:buNone/>
            </a:pPr>
            <a:r>
              <a:rPr lang="en-US" sz="5400" b="1" dirty="0" smtClean="0">
                <a:solidFill>
                  <a:srgbClr val="FF3300"/>
                </a:solidFill>
                <a:latin typeface="Arial Unicode MS" pitchFamily="34" charset="-128"/>
                <a:ea typeface="Arial Unicode MS" pitchFamily="34" charset="-128"/>
                <a:cs typeface="Arial Unicode MS" pitchFamily="34" charset="-128"/>
              </a:rPr>
              <a:t>THE RELEASE OF JOSEPH FROM PRISON</a:t>
            </a:r>
            <a:endParaRPr lang="en-US" sz="5400" b="1" dirty="0">
              <a:solidFill>
                <a:srgbClr val="FF33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buNone/>
            </a:pPr>
            <a:r>
              <a:rPr lang="fr-FR" sz="4000" b="1" dirty="0" smtClean="0">
                <a:solidFill>
                  <a:schemeClr val="tx1"/>
                </a:solidFill>
                <a:latin typeface="Arial Unicode MS" pitchFamily="34" charset="-128"/>
                <a:ea typeface="Arial Unicode MS" pitchFamily="34" charset="-128"/>
                <a:cs typeface="Arial Unicode MS" pitchFamily="34" charset="-128"/>
              </a:rPr>
              <a:t>1- </a:t>
            </a:r>
            <a:r>
              <a:rPr lang="fr-FR" sz="4000" b="1" dirty="0" smtClean="0">
                <a:latin typeface="Arial Unicode MS" pitchFamily="34" charset="-128"/>
                <a:ea typeface="Arial Unicode MS" pitchFamily="34" charset="-128"/>
                <a:cs typeface="Arial Unicode MS" pitchFamily="34" charset="-128"/>
              </a:rPr>
              <a:t>Que </a:t>
            </a:r>
            <a:r>
              <a:rPr lang="fr-FR" sz="4000" b="1" dirty="0" smtClean="0">
                <a:latin typeface="Arial Unicode MS" pitchFamily="34" charset="-128"/>
                <a:ea typeface="Arial Unicode MS" pitchFamily="34" charset="-128"/>
                <a:cs typeface="Arial Unicode MS" pitchFamily="34" charset="-128"/>
              </a:rPr>
              <a:t>répondait le prophète Elisée   à l’officier du roi qui ne croyait pas que Dieu pourrait délivrer Israël de la famine au lendemain ??</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2- Comment </a:t>
            </a:r>
            <a:r>
              <a:rPr lang="fr-FR" sz="4000" b="1" dirty="0" smtClean="0">
                <a:solidFill>
                  <a:srgbClr val="0033CC"/>
                </a:solidFill>
                <a:latin typeface="Arial Unicode MS" pitchFamily="34" charset="-128"/>
                <a:ea typeface="Arial Unicode MS" pitchFamily="34" charset="-128"/>
                <a:cs typeface="Arial Unicode MS" pitchFamily="34" charset="-128"/>
              </a:rPr>
              <a:t>mourrait cet officier qui ne croyait pas à la prophétie du prophète ? </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buNone/>
            </a:pPr>
            <a:r>
              <a:rPr lang="fr-FR" sz="4000" b="1" dirty="0" smtClean="0">
                <a:latin typeface="Arial Unicode MS" pitchFamily="34" charset="-128"/>
                <a:ea typeface="Arial Unicode MS" pitchFamily="34" charset="-128"/>
                <a:cs typeface="Arial Unicode MS" pitchFamily="34" charset="-128"/>
              </a:rPr>
              <a:t>3- Comment </a:t>
            </a:r>
            <a:r>
              <a:rPr lang="fr-FR" sz="4000" b="1" dirty="0" smtClean="0">
                <a:latin typeface="Arial Unicode MS" pitchFamily="34" charset="-128"/>
                <a:ea typeface="Arial Unicode MS" pitchFamily="34" charset="-128"/>
                <a:cs typeface="Arial Unicode MS" pitchFamily="34" charset="-128"/>
              </a:rPr>
              <a:t>Daniel évita de se souiller aux mets du roi </a:t>
            </a:r>
            <a:r>
              <a:rPr lang="fr-FR" sz="4000" b="1" dirty="0" err="1" smtClean="0">
                <a:latin typeface="Arial Unicode MS" pitchFamily="34" charset="-128"/>
                <a:ea typeface="Arial Unicode MS" pitchFamily="34" charset="-128"/>
                <a:cs typeface="Arial Unicode MS" pitchFamily="34" charset="-128"/>
              </a:rPr>
              <a:t>Nebucadnetsar</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4- Pour </a:t>
            </a:r>
            <a:r>
              <a:rPr lang="fr-FR" sz="4000" b="1" dirty="0" smtClean="0">
                <a:solidFill>
                  <a:srgbClr val="0033CC"/>
                </a:solidFill>
                <a:latin typeface="Arial Unicode MS" pitchFamily="34" charset="-128"/>
                <a:ea typeface="Arial Unicode MS" pitchFamily="34" charset="-128"/>
                <a:cs typeface="Arial Unicode MS" pitchFamily="34" charset="-128"/>
              </a:rPr>
              <a:t>combien de jours Daniel demandait au chef des énuques de l’observer pour voir si son vidage devint maigre ou replet </a:t>
            </a:r>
            <a:r>
              <a:rPr lang="fr-FR" sz="4000" b="1" dirty="0" smtClean="0">
                <a:solidFill>
                  <a:srgbClr val="0033CC"/>
                </a:solidFill>
                <a:latin typeface="Arial Unicode MS" pitchFamily="34" charset="-128"/>
                <a:ea typeface="Arial Unicode MS" pitchFamily="34" charset="-128"/>
                <a:cs typeface="Arial Unicode MS" pitchFamily="34" charset="-128"/>
              </a:rPr>
              <a:t>?</a:t>
            </a:r>
            <a:endParaRPr lang="en-US" sz="40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buNone/>
            </a:pPr>
            <a:r>
              <a:rPr lang="fr-FR" sz="4000" b="1" dirty="0" smtClean="0">
                <a:latin typeface="Arial Unicode MS" pitchFamily="34" charset="-128"/>
                <a:ea typeface="Arial Unicode MS" pitchFamily="34" charset="-128"/>
                <a:cs typeface="Arial Unicode MS" pitchFamily="34" charset="-128"/>
              </a:rPr>
              <a:t>5- Où </a:t>
            </a:r>
            <a:r>
              <a:rPr lang="fr-FR" sz="4000" b="1" dirty="0" smtClean="0">
                <a:latin typeface="Arial Unicode MS" pitchFamily="34" charset="-128"/>
                <a:ea typeface="Arial Unicode MS" pitchFamily="34" charset="-128"/>
                <a:cs typeface="Arial Unicode MS" pitchFamily="34" charset="-128"/>
              </a:rPr>
              <a:t>se trouve ce verset : « </a:t>
            </a:r>
            <a:r>
              <a:rPr lang="fr-FR" sz="4000" b="1" i="1" dirty="0" smtClean="0">
                <a:solidFill>
                  <a:srgbClr val="0033CC"/>
                </a:solidFill>
                <a:latin typeface="Arial Unicode MS" pitchFamily="34" charset="-128"/>
                <a:ea typeface="Arial Unicode MS" pitchFamily="34" charset="-128"/>
                <a:cs typeface="Arial Unicode MS" pitchFamily="34" charset="-128"/>
              </a:rPr>
              <a:t>Je suis persuadé que celui qui a commencé en vous cette bonne œuvre la rendra parfaite pour le jour de Jésus-Christ</a:t>
            </a:r>
            <a:r>
              <a:rPr lang="fr-FR" sz="4000" b="1" dirty="0" smtClean="0">
                <a:latin typeface="Arial Unicode MS" pitchFamily="34" charset="-128"/>
                <a:ea typeface="Arial Unicode MS" pitchFamily="34" charset="-128"/>
                <a:cs typeface="Arial Unicode MS" pitchFamily="34" charset="-128"/>
              </a:rPr>
              <a:t>. » ?</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latin typeface="Arial Unicode MS" pitchFamily="34" charset="-128"/>
                <a:ea typeface="Arial Unicode MS" pitchFamily="34" charset="-128"/>
                <a:cs typeface="Arial Unicode MS" pitchFamily="34" charset="-128"/>
              </a:rPr>
              <a:t>6- Où </a:t>
            </a:r>
            <a:r>
              <a:rPr lang="fr-FR" sz="4000" b="1" dirty="0" smtClean="0">
                <a:latin typeface="Arial Unicode MS" pitchFamily="34" charset="-128"/>
                <a:ea typeface="Arial Unicode MS" pitchFamily="34" charset="-128"/>
                <a:cs typeface="Arial Unicode MS" pitchFamily="34" charset="-128"/>
              </a:rPr>
              <a:t>se trouve ce verset : « </a:t>
            </a:r>
            <a:r>
              <a:rPr lang="fr-FR" sz="4000" b="1" i="1" dirty="0" smtClean="0">
                <a:solidFill>
                  <a:srgbClr val="0033CC"/>
                </a:solidFill>
                <a:latin typeface="Arial Unicode MS" pitchFamily="34" charset="-128"/>
                <a:ea typeface="Arial Unicode MS" pitchFamily="34" charset="-128"/>
                <a:cs typeface="Arial Unicode MS" pitchFamily="34" charset="-128"/>
              </a:rPr>
              <a:t>Car Christ est ma vie, et la mort m'est un gain</a:t>
            </a:r>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latin typeface="Arial Unicode MS" pitchFamily="34" charset="-128"/>
                <a:ea typeface="Arial Unicode MS" pitchFamily="34" charset="-128"/>
                <a:cs typeface="Arial Unicode MS" pitchFamily="34" charset="-128"/>
              </a:rPr>
              <a:t>7- Pourquoi </a:t>
            </a:r>
            <a:r>
              <a:rPr lang="fr-FR" sz="4000" b="1" dirty="0" smtClean="0">
                <a:latin typeface="Arial Unicode MS" pitchFamily="34" charset="-128"/>
                <a:ea typeface="Arial Unicode MS" pitchFamily="34" charset="-128"/>
                <a:cs typeface="Arial Unicode MS" pitchFamily="34" charset="-128"/>
              </a:rPr>
              <a:t>les apôtres déléguaient la distribution de la nourriture à d’autres?</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8- Qu’est-ce-qui </a:t>
            </a:r>
            <a:r>
              <a:rPr lang="fr-FR" sz="4000" b="1" dirty="0" smtClean="0">
                <a:solidFill>
                  <a:srgbClr val="0033CC"/>
                </a:solidFill>
                <a:latin typeface="Arial Unicode MS" pitchFamily="34" charset="-128"/>
                <a:ea typeface="Arial Unicode MS" pitchFamily="34" charset="-128"/>
                <a:cs typeface="Arial Unicode MS" pitchFamily="34" charset="-128"/>
              </a:rPr>
              <a:t>provoquait le réveil spirituel à Antioche </a:t>
            </a:r>
            <a:r>
              <a:rPr lang="fr-FR" sz="4000" b="1" dirty="0" smtClean="0">
                <a:solidFill>
                  <a:srgbClr val="0033CC"/>
                </a:solidFill>
                <a:latin typeface="Arial Unicode MS" pitchFamily="34" charset="-128"/>
                <a:ea typeface="Arial Unicode MS" pitchFamily="34" charset="-128"/>
                <a:cs typeface="Arial Unicode MS" pitchFamily="34" charset="-128"/>
              </a:rPr>
              <a:t>?</a:t>
            </a:r>
            <a:endParaRPr lang="en-US" sz="40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buNone/>
            </a:pPr>
            <a:r>
              <a:rPr lang="fr-FR" sz="4000" b="1" dirty="0" smtClean="0">
                <a:latin typeface="Arial Unicode MS" pitchFamily="34" charset="-128"/>
                <a:ea typeface="Arial Unicode MS" pitchFamily="34" charset="-128"/>
                <a:cs typeface="Arial Unicode MS" pitchFamily="34" charset="-128"/>
              </a:rPr>
              <a:t>9- Quel </a:t>
            </a:r>
            <a:r>
              <a:rPr lang="fr-FR" sz="4000" b="1" dirty="0" smtClean="0">
                <a:latin typeface="Arial Unicode MS" pitchFamily="34" charset="-128"/>
                <a:ea typeface="Arial Unicode MS" pitchFamily="34" charset="-128"/>
                <a:cs typeface="Arial Unicode MS" pitchFamily="34" charset="-128"/>
              </a:rPr>
              <a:t>était le nom de l’ancien magicien qui voulait payer les apôtres pour recevoir de leurs pouvoirs pour conférer le don du Saint Esprit à d’autres</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10- Quelle </a:t>
            </a:r>
            <a:r>
              <a:rPr lang="fr-FR" sz="4000" b="1" dirty="0" smtClean="0">
                <a:solidFill>
                  <a:srgbClr val="0033CC"/>
                </a:solidFill>
                <a:latin typeface="Arial Unicode MS" pitchFamily="34" charset="-128"/>
                <a:ea typeface="Arial Unicode MS" pitchFamily="34" charset="-128"/>
                <a:cs typeface="Arial Unicode MS" pitchFamily="34" charset="-128"/>
              </a:rPr>
              <a:t>a été la réplique de Pierre à cet ancien magicien par </a:t>
            </a:r>
            <a:r>
              <a:rPr lang="fr-FR" sz="4000" b="1" dirty="0" smtClean="0">
                <a:solidFill>
                  <a:srgbClr val="0033CC"/>
                </a:solidFill>
                <a:latin typeface="Arial Unicode MS" pitchFamily="34" charset="-128"/>
                <a:ea typeface="Arial Unicode MS" pitchFamily="34" charset="-128"/>
                <a:cs typeface="Arial Unicode MS" pitchFamily="34" charset="-128"/>
              </a:rPr>
              <a:t>l’indignation de son offre d’argent aux </a:t>
            </a:r>
            <a:r>
              <a:rPr lang="fr-FR" sz="4000" b="1" dirty="0" smtClean="0">
                <a:solidFill>
                  <a:srgbClr val="0033CC"/>
                </a:solidFill>
                <a:latin typeface="Arial Unicode MS" pitchFamily="34" charset="-128"/>
                <a:ea typeface="Arial Unicode MS" pitchFamily="34" charset="-128"/>
                <a:cs typeface="Arial Unicode MS" pitchFamily="34" charset="-128"/>
              </a:rPr>
              <a:t>apôtres pour </a:t>
            </a:r>
            <a:r>
              <a:rPr lang="fr-FR" sz="4000" b="1" dirty="0" smtClean="0">
                <a:solidFill>
                  <a:srgbClr val="0033CC"/>
                </a:solidFill>
                <a:latin typeface="Arial Unicode MS" pitchFamily="34" charset="-128"/>
                <a:ea typeface="Arial Unicode MS" pitchFamily="34" charset="-128"/>
                <a:cs typeface="Arial Unicode MS" pitchFamily="34" charset="-128"/>
              </a:rPr>
              <a:t>se procurer </a:t>
            </a:r>
            <a:r>
              <a:rPr lang="fr-FR" sz="4000" b="1" dirty="0" smtClean="0">
                <a:solidFill>
                  <a:srgbClr val="0033CC"/>
                </a:solidFill>
                <a:latin typeface="Arial Unicode MS" pitchFamily="34" charset="-128"/>
                <a:ea typeface="Arial Unicode MS" pitchFamily="34" charset="-128"/>
                <a:cs typeface="Arial Unicode MS" pitchFamily="34" charset="-128"/>
              </a:rPr>
              <a:t>de leurs pouvoirs ? </a:t>
            </a:r>
            <a:endParaRPr lang="en-US" sz="40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5821363"/>
          </a:xfrm>
          <a:solidFill>
            <a:schemeClr val="bg1"/>
          </a:solidFill>
        </p:spPr>
        <p:txBody>
          <a:bodyPr>
            <a:normAutofit fontScale="92500" lnSpcReduction="10000"/>
          </a:bodyPr>
          <a:lstStyle/>
          <a:p>
            <a:pPr marL="55563" indent="-55563" algn="ctr">
              <a:buNone/>
            </a:pPr>
            <a:r>
              <a:rPr lang="fr-FR" sz="4400" b="1" dirty="0" smtClean="0">
                <a:solidFill>
                  <a:srgbClr val="FF0000"/>
                </a:solidFill>
              </a:rPr>
              <a:t>Matière du jour</a:t>
            </a:r>
            <a:endParaRPr lang="en-US" sz="4400" b="1" dirty="0" smtClean="0">
              <a:solidFill>
                <a:srgbClr val="C00000"/>
              </a:solidFill>
            </a:endParaRPr>
          </a:p>
          <a:p>
            <a:pPr algn="ctr"/>
            <a:r>
              <a:rPr lang="fr-FR" sz="6000" b="1" dirty="0" smtClean="0">
                <a:solidFill>
                  <a:srgbClr val="0033CC"/>
                </a:solidFill>
                <a:latin typeface="Copperplate Gothic Light" pitchFamily="34" charset="0"/>
              </a:rPr>
              <a:t>ETUDE BIBLIQUE </a:t>
            </a:r>
            <a:r>
              <a:rPr lang="fr-FR" sz="6000" b="1" dirty="0" smtClean="0">
                <a:solidFill>
                  <a:srgbClr val="0033CC"/>
                </a:solidFill>
                <a:latin typeface="Copperplate Gothic Light" pitchFamily="34" charset="0"/>
              </a:rPr>
              <a:t>3E </a:t>
            </a:r>
            <a:r>
              <a:rPr lang="fr-FR" sz="6000" b="1" dirty="0" smtClean="0">
                <a:solidFill>
                  <a:srgbClr val="0033CC"/>
                </a:solidFill>
                <a:latin typeface="Copperplate Gothic Light" pitchFamily="34" charset="0"/>
              </a:rPr>
              <a:t>SESSION </a:t>
            </a:r>
            <a:endParaRPr lang="en-US" sz="6000" b="1" dirty="0" smtClean="0">
              <a:solidFill>
                <a:srgbClr val="0033CC"/>
              </a:solidFill>
              <a:latin typeface="Copperplate Gothic Light" pitchFamily="34" charset="0"/>
            </a:endParaRPr>
          </a:p>
          <a:p>
            <a:pPr algn="ctr"/>
            <a:r>
              <a:rPr lang="en-US" sz="6000" b="1" dirty="0" smtClean="0">
                <a:solidFill>
                  <a:srgbClr val="460000"/>
                </a:solidFill>
              </a:rPr>
              <a:t>L’AFFRANCHISSEMENT DE JOSEPH DE LA PRISON</a:t>
            </a:r>
            <a:endParaRPr lang="en-US" sz="6000" dirty="0" smtClean="0">
              <a:solidFill>
                <a:srgbClr val="460000"/>
              </a:solidFill>
            </a:endParaRPr>
          </a:p>
          <a:p>
            <a:pPr algn="ctr"/>
            <a:r>
              <a:rPr lang="en-US" sz="6000" b="1" dirty="0" smtClean="0">
                <a:solidFill>
                  <a:srgbClr val="0DE522"/>
                </a:solidFill>
                <a:latin typeface="Arial Unicode MS" pitchFamily="34" charset="-128"/>
                <a:ea typeface="Arial Unicode MS" pitchFamily="34" charset="-128"/>
                <a:cs typeface="Arial Unicode MS" pitchFamily="34" charset="-128"/>
              </a:rPr>
              <a:t>THE RELEASE OF JOSEPH FROM PRISON</a:t>
            </a:r>
            <a:endParaRPr lang="en-US" sz="6000" b="1" dirty="0">
              <a:solidFill>
                <a:srgbClr val="0DE522"/>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en-US" sz="4400" b="1" dirty="0" smtClean="0">
                <a:solidFill>
                  <a:srgbClr val="0033CC"/>
                </a:solidFill>
                <a:latin typeface="Arial Unicode MS" pitchFamily="34" charset="-128"/>
                <a:ea typeface="Arial Unicode MS" pitchFamily="34" charset="-128"/>
                <a:cs typeface="Arial Unicode MS" pitchFamily="34" charset="-128"/>
              </a:rPr>
              <a:t>INTRODUCTION</a:t>
            </a:r>
          </a:p>
          <a:p>
            <a:pPr lvl="0" algn="just"/>
            <a:r>
              <a:rPr lang="fr-FR" sz="4400" b="1" dirty="0" smtClean="0">
                <a:latin typeface="Arial Unicode MS" pitchFamily="34" charset="-128"/>
                <a:ea typeface="Arial Unicode MS" pitchFamily="34" charset="-128"/>
                <a:cs typeface="Arial Unicode MS" pitchFamily="34" charset="-128"/>
              </a:rPr>
              <a:t>BACKGROUND </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Although we are skipping the greatest part of Genesis chapter 40 in order to go faster in our survey on the Bible, but all that transpires in chapter 41 is in direct correlation to chapter 40.</a:t>
            </a:r>
          </a:p>
          <a:p>
            <a:pPr lvl="0" algn="just"/>
            <a:r>
              <a:rPr lang="en-US" sz="4400" b="1" dirty="0" smtClean="0">
                <a:latin typeface="Arial Unicode MS" pitchFamily="34" charset="-128"/>
                <a:ea typeface="Arial Unicode MS" pitchFamily="34" charset="-128"/>
                <a:cs typeface="Arial Unicode MS" pitchFamily="34" charset="-128"/>
              </a:rPr>
              <a:t>We know that the time that Joseph spent in prison exceeded two years.</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The favor of God was upon Joseph while he was in prison</a:t>
            </a:r>
            <a:r>
              <a:rPr lang="en-US"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When </a:t>
            </a:r>
            <a:r>
              <a:rPr lang="en-US" sz="4400" b="1" dirty="0" smtClean="0">
                <a:latin typeface="Arial Unicode MS" pitchFamily="34" charset="-128"/>
                <a:ea typeface="Arial Unicode MS" pitchFamily="34" charset="-128"/>
                <a:cs typeface="Arial Unicode MS" pitchFamily="34" charset="-128"/>
              </a:rPr>
              <a:t>one’s conscience is free from guilt, physical bonds cannot have any significant bearings upon his personality.</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Joseph turned into the most trusted and the most caring assistant to the guard of the prison.</a:t>
            </a:r>
          </a:p>
          <a:p>
            <a:pPr lvl="0" algn="just"/>
            <a:r>
              <a:rPr lang="en-US" sz="4400" b="1" dirty="0" smtClean="0">
                <a:latin typeface="Arial Unicode MS" pitchFamily="34" charset="-128"/>
                <a:ea typeface="Arial Unicode MS" pitchFamily="34" charset="-128"/>
                <a:cs typeface="Arial Unicode MS" pitchFamily="34" charset="-128"/>
              </a:rPr>
              <a:t>In fact, Joseph was the one running the prison.</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Joseph brought the peace of mind to everyone around him</a:t>
            </a:r>
            <a:r>
              <a:rPr lang="en-US"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very prison episode of Joseph was strategic to the next move of God upon his life.</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Joseph was in an elite prison, meaning that most of the prisoners had some kinds of connection with the Pharaoh.</a:t>
            </a:r>
          </a:p>
          <a:p>
            <a:pPr lvl="0" algn="just"/>
            <a:r>
              <a:rPr lang="en-US" sz="4400" b="1" dirty="0" smtClean="0">
                <a:latin typeface="Arial Unicode MS" pitchFamily="34" charset="-128"/>
                <a:ea typeface="Arial Unicode MS" pitchFamily="34" charset="-128"/>
                <a:cs typeface="Arial Unicode MS" pitchFamily="34" charset="-128"/>
              </a:rPr>
              <a:t>Joseph’s caring nature was instrumental to his next breakthrough.</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While Joseph was in prison, he was a cheer leader to the other prisoners</a:t>
            </a:r>
            <a:r>
              <a:rPr lang="en-US"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lvl="0" algn="just"/>
            <a:r>
              <a:rPr lang="en-US" sz="4400" b="1" dirty="0" smtClean="0">
                <a:latin typeface="Arial Unicode MS" pitchFamily="34" charset="-128"/>
                <a:ea typeface="Arial Unicode MS" pitchFamily="34" charset="-128"/>
                <a:cs typeface="Arial Unicode MS" pitchFamily="34" charset="-128"/>
              </a:rPr>
              <a:t>When </a:t>
            </a:r>
            <a:r>
              <a:rPr lang="en-US" sz="4400" b="1" dirty="0" smtClean="0">
                <a:latin typeface="Arial Unicode MS" pitchFamily="34" charset="-128"/>
                <a:ea typeface="Arial Unicode MS" pitchFamily="34" charset="-128"/>
                <a:cs typeface="Arial Unicode MS" pitchFamily="34" charset="-128"/>
              </a:rPr>
              <a:t>Joseph noticed that two of the prisoners were perplexed about something he enquired about it in aim to mend their spirits.</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A selfless person always thinks of ways to smooth other’s pain while ignoring his.</a:t>
            </a:r>
          </a:p>
          <a:p>
            <a:pPr lvl="0" algn="just"/>
            <a:r>
              <a:rPr lang="fr-FR" sz="4400" b="1" dirty="0" smtClean="0">
                <a:latin typeface="Arial Unicode MS" pitchFamily="34" charset="-128"/>
                <a:ea typeface="Arial Unicode MS" pitchFamily="34" charset="-128"/>
                <a:cs typeface="Arial Unicode MS" pitchFamily="34" charset="-128"/>
              </a:rPr>
              <a:t>Ge 40:6 Joseph, étant venu le matin vers eux, les regarda; et voici, ils étaient tristes.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7 Alors il questionna les officiers de Pharaon, qui étaient avec lui dans la prison de son maître, et il leur dit: Pourquoi avez-vous mauvais visage aujourd'hui? </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lvl="0" algn="just"/>
            <a:r>
              <a:rPr lang="en-US" sz="4400" b="1" dirty="0" smtClean="0">
                <a:latin typeface="Arial Unicode MS" pitchFamily="34" charset="-128"/>
                <a:ea typeface="Arial Unicode MS" pitchFamily="34" charset="-128"/>
                <a:cs typeface="Arial Unicode MS" pitchFamily="34" charset="-128"/>
              </a:rPr>
              <a:t>We </a:t>
            </a:r>
            <a:r>
              <a:rPr lang="en-US" sz="4400" b="1" dirty="0" smtClean="0">
                <a:latin typeface="Arial Unicode MS" pitchFamily="34" charset="-128"/>
                <a:ea typeface="Arial Unicode MS" pitchFamily="34" charset="-128"/>
                <a:cs typeface="Arial Unicode MS" pitchFamily="34" charset="-128"/>
              </a:rPr>
              <a:t>can see that Joseph did not go around bragging of his gift of dream interpretation.</a:t>
            </a: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It </a:t>
            </a:r>
            <a:r>
              <a:rPr lang="en-US" sz="4400" b="1" dirty="0" smtClean="0">
                <a:solidFill>
                  <a:srgbClr val="C00000"/>
                </a:solidFill>
                <a:latin typeface="Arial Unicode MS" pitchFamily="34" charset="-128"/>
                <a:ea typeface="Arial Unicode MS" pitchFamily="34" charset="-128"/>
                <a:cs typeface="Arial Unicode MS" pitchFamily="34" charset="-128"/>
              </a:rPr>
              <a:t>was only revealed when the time was right.</a:t>
            </a:r>
          </a:p>
          <a:p>
            <a:pPr lvl="0" algn="just"/>
            <a:r>
              <a:rPr lang="en-US" sz="4400" b="1" dirty="0" smtClean="0">
                <a:latin typeface="Arial Unicode MS" pitchFamily="34" charset="-128"/>
                <a:ea typeface="Arial Unicode MS" pitchFamily="34" charset="-128"/>
                <a:cs typeface="Arial Unicode MS" pitchFamily="34" charset="-128"/>
              </a:rPr>
              <a:t>Joseph had to be truthful although he had to break the heart of one of the companions with the sad revelation of his forthcoming execution.</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The interpretation of Joseph of the dreams of the two prisoners were corrects.</a:t>
            </a:r>
          </a:p>
          <a:p>
            <a:pPr lvl="0" algn="just"/>
            <a:r>
              <a:rPr lang="en-US" sz="4400" b="1" dirty="0" smtClean="0">
                <a:latin typeface="Arial Unicode MS" pitchFamily="34" charset="-128"/>
                <a:ea typeface="Arial Unicode MS" pitchFamily="34" charset="-128"/>
                <a:cs typeface="Arial Unicode MS" pitchFamily="34" charset="-128"/>
              </a:rPr>
              <a:t>One was elevated back to dignity and the other was hung on the third day.</a:t>
            </a:r>
          </a:p>
          <a:p>
            <a:endParaRPr lang="en-US" sz="4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ctr">
              <a:buNone/>
            </a:pPr>
            <a:r>
              <a:rPr lang="en-US" sz="4400" b="1" dirty="0" smtClean="0">
                <a:solidFill>
                  <a:schemeClr val="bg1"/>
                </a:solidFill>
                <a:latin typeface="Arial Unicode MS" pitchFamily="34" charset="-128"/>
                <a:ea typeface="Arial Unicode MS" pitchFamily="34" charset="-128"/>
                <a:cs typeface="Arial Unicode MS" pitchFamily="34" charset="-128"/>
              </a:rPr>
              <a:t>THE FORGOTTEN PLEA OF JOSEPH</a:t>
            </a:r>
          </a:p>
          <a:p>
            <a:pPr algn="just"/>
            <a:r>
              <a:rPr lang="fr-FR" sz="4400" b="1" dirty="0" smtClean="0">
                <a:latin typeface="Arial Unicode MS" pitchFamily="34" charset="-128"/>
                <a:ea typeface="Arial Unicode MS" pitchFamily="34" charset="-128"/>
                <a:cs typeface="Arial Unicode MS" pitchFamily="34" charset="-128"/>
              </a:rPr>
              <a:t>Ge 40:14 Mais souviens-toi de moi, quand tu seras heureux, et montre, je te prie, de la bonté à mon égard; parle en ma faveur à Pharaon, et fais-moi sortir de cette maison.</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chemeClr val="bg1"/>
                </a:solidFill>
                <a:latin typeface="Arial Unicode MS" pitchFamily="34" charset="-128"/>
                <a:ea typeface="Arial Unicode MS" pitchFamily="34" charset="-128"/>
                <a:cs typeface="Arial Unicode MS" pitchFamily="34" charset="-128"/>
              </a:rPr>
              <a:t>15 Car j'ai été enlevé du pays des Hébreux, et ici même je n'ai rien fait pour être mis en prison</a:t>
            </a:r>
            <a:r>
              <a:rPr lang="fr-FR" sz="4400" b="1" dirty="0" smtClean="0">
                <a:solidFill>
                  <a:schemeClr val="bg1"/>
                </a:solidFill>
                <a:latin typeface="Arial Unicode MS" pitchFamily="34" charset="-128"/>
                <a:ea typeface="Arial Unicode MS" pitchFamily="34" charset="-128"/>
                <a:cs typeface="Arial Unicode MS" pitchFamily="34" charset="-128"/>
              </a:rPr>
              <a:t>.</a:t>
            </a:r>
            <a:r>
              <a:rPr lang="fr-FR" sz="4400" b="1" dirty="0" smtClean="0">
                <a:latin typeface="Arial Unicode MS" pitchFamily="34" charset="-128"/>
                <a:ea typeface="Arial Unicode MS" pitchFamily="34" charset="-128"/>
                <a:cs typeface="Arial Unicode MS" pitchFamily="34" charset="-128"/>
              </a:rPr>
              <a:t> </a:t>
            </a:r>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Ge </a:t>
            </a:r>
            <a:r>
              <a:rPr lang="fr-FR" sz="4400" b="1" dirty="0" smtClean="0">
                <a:latin typeface="Arial Unicode MS" pitchFamily="34" charset="-128"/>
                <a:ea typeface="Arial Unicode MS" pitchFamily="34" charset="-128"/>
                <a:cs typeface="Arial Unicode MS" pitchFamily="34" charset="-128"/>
              </a:rPr>
              <a:t>40:23 Le chef des échansons ne pensa plus à Joseph. Il l'oublia.</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People </a:t>
            </a:r>
            <a:r>
              <a:rPr lang="en-US" sz="4400" b="1" dirty="0" smtClean="0">
                <a:latin typeface="Arial Unicode MS" pitchFamily="34" charset="-128"/>
                <a:ea typeface="Arial Unicode MS" pitchFamily="34" charset="-128"/>
                <a:cs typeface="Arial Unicode MS" pitchFamily="34" charset="-128"/>
              </a:rPr>
              <a:t>of destiny never cease to be amazed of the ungratefulness of some of the people whom they have help along the way.</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exit of the prisoners occurred just as Joseph predicted.</a:t>
            </a:r>
          </a:p>
          <a:p>
            <a:pPr lvl="0" algn="just"/>
            <a:r>
              <a:rPr lang="en-US" sz="4400" b="1" dirty="0" smtClean="0">
                <a:latin typeface="Arial Unicode MS" pitchFamily="34" charset="-128"/>
                <a:ea typeface="Arial Unicode MS" pitchFamily="34" charset="-128"/>
                <a:cs typeface="Arial Unicode MS" pitchFamily="34" charset="-128"/>
              </a:rPr>
              <a:t>The execution of one and the exaltation of the other happened just as Joseph predicted. </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surviving ex-fellow prisoner forgot all about Joseph, but God did not forget about Joseph</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lvl="0" algn="just"/>
            <a:r>
              <a:rPr lang="en-US" sz="4400" b="1" dirty="0" smtClean="0">
                <a:latin typeface="Arial Unicode MS" pitchFamily="34" charset="-128"/>
                <a:ea typeface="Arial Unicode MS" pitchFamily="34" charset="-128"/>
                <a:cs typeface="Arial Unicode MS" pitchFamily="34" charset="-128"/>
              </a:rPr>
              <a:t>Two </a:t>
            </a:r>
            <a:r>
              <a:rPr lang="en-US" sz="4400" b="1" dirty="0" smtClean="0">
                <a:latin typeface="Arial Unicode MS" pitchFamily="34" charset="-128"/>
                <a:ea typeface="Arial Unicode MS" pitchFamily="34" charset="-128"/>
                <a:cs typeface="Arial Unicode MS" pitchFamily="34" charset="-128"/>
              </a:rPr>
              <a:t>years had passed since their release and Joseph had not heard of him. </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God has a mysterious way to make people remember things at the right time.</a:t>
            </a:r>
          </a:p>
          <a:p>
            <a:pPr lvl="0" algn="just"/>
            <a:r>
              <a:rPr lang="en-US" sz="4400" b="1" dirty="0" smtClean="0">
                <a:latin typeface="Arial Unicode MS" pitchFamily="34" charset="-128"/>
                <a:ea typeface="Arial Unicode MS" pitchFamily="34" charset="-128"/>
                <a:cs typeface="Arial Unicode MS" pitchFamily="34" charset="-128"/>
              </a:rPr>
              <a:t>Remember how the king remembered about the good deed of Mordecai at the very day that Haman came to ask for permission to hang him.</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God’s timing is the best timing.</a:t>
            </a:r>
          </a:p>
          <a:p>
            <a:pPr lvl="0" algn="just"/>
            <a:r>
              <a:rPr lang="en-US" sz="4400" b="1" dirty="0" smtClean="0">
                <a:latin typeface="Arial Unicode MS" pitchFamily="34" charset="-128"/>
                <a:ea typeface="Arial Unicode MS" pitchFamily="34" charset="-128"/>
                <a:cs typeface="Arial Unicode MS" pitchFamily="34" charset="-128"/>
              </a:rPr>
              <a:t>God made sure that Joseph’s name was mentioned to the Pharaoh in a grander scale than anyone could imagine.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ctr">
              <a:buNone/>
            </a:pPr>
            <a:r>
              <a:rPr lang="en-US" sz="4800" b="1" dirty="0" smtClean="0">
                <a:solidFill>
                  <a:srgbClr val="0033CC"/>
                </a:solidFill>
                <a:latin typeface="Arial Unicode MS" pitchFamily="34" charset="-128"/>
                <a:ea typeface="Arial Unicode MS" pitchFamily="34" charset="-128"/>
                <a:cs typeface="Arial Unicode MS" pitchFamily="34" charset="-128"/>
              </a:rPr>
              <a:t>THE DREAM OF PHAROH</a:t>
            </a:r>
          </a:p>
          <a:p>
            <a:pPr algn="just"/>
            <a:r>
              <a:rPr lang="fr-FR" sz="4800" b="1" dirty="0" smtClean="0">
                <a:latin typeface="Arial Unicode MS" pitchFamily="34" charset="-128"/>
                <a:ea typeface="Arial Unicode MS" pitchFamily="34" charset="-128"/>
                <a:cs typeface="Arial Unicode MS" pitchFamily="34" charset="-128"/>
              </a:rPr>
              <a:t>Ge 41:1 ¶ Au bout de deux ans, Pharaon eut un songe. </a:t>
            </a:r>
            <a:r>
              <a:rPr lang="en-US" sz="4800" b="1" dirty="0" err="1" smtClean="0">
                <a:latin typeface="Arial Unicode MS" pitchFamily="34" charset="-128"/>
                <a:ea typeface="Arial Unicode MS" pitchFamily="34" charset="-128"/>
                <a:cs typeface="Arial Unicode MS" pitchFamily="34" charset="-128"/>
              </a:rPr>
              <a:t>Voici</a:t>
            </a:r>
            <a:r>
              <a:rPr lang="en-US" sz="4800" b="1" dirty="0" smtClean="0">
                <a:latin typeface="Arial Unicode MS" pitchFamily="34" charset="-128"/>
                <a:ea typeface="Arial Unicode MS" pitchFamily="34" charset="-128"/>
                <a:cs typeface="Arial Unicode MS" pitchFamily="34" charset="-128"/>
              </a:rPr>
              <a:t>, </a:t>
            </a:r>
            <a:r>
              <a:rPr lang="en-US" sz="4800" b="1" dirty="0" err="1" smtClean="0">
                <a:latin typeface="Arial Unicode MS" pitchFamily="34" charset="-128"/>
                <a:ea typeface="Arial Unicode MS" pitchFamily="34" charset="-128"/>
                <a:cs typeface="Arial Unicode MS" pitchFamily="34" charset="-128"/>
              </a:rPr>
              <a:t>il</a:t>
            </a:r>
            <a:r>
              <a:rPr lang="en-US" sz="4800" b="1" dirty="0" smtClean="0">
                <a:latin typeface="Arial Unicode MS" pitchFamily="34" charset="-128"/>
                <a:ea typeface="Arial Unicode MS" pitchFamily="34" charset="-128"/>
                <a:cs typeface="Arial Unicode MS" pitchFamily="34" charset="-128"/>
              </a:rPr>
              <a:t> </a:t>
            </a:r>
            <a:r>
              <a:rPr lang="fr-FR" sz="4800" b="1" dirty="0" smtClean="0">
                <a:latin typeface="Arial Unicode MS" pitchFamily="34" charset="-128"/>
                <a:ea typeface="Arial Unicode MS" pitchFamily="34" charset="-128"/>
                <a:cs typeface="Arial Unicode MS" pitchFamily="34" charset="-128"/>
              </a:rPr>
              <a:t>se tenait près du fleuve.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0033CC"/>
                </a:solidFill>
                <a:latin typeface="Arial Unicode MS" pitchFamily="34" charset="-128"/>
                <a:ea typeface="Arial Unicode MS" pitchFamily="34" charset="-128"/>
                <a:cs typeface="Arial Unicode MS" pitchFamily="34" charset="-128"/>
              </a:rPr>
              <a:t>2 Et voici, sept vaches belles à voir et grasses de chair montèrent hors du fleuve, et se mirent à paître dans la prairie.</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3 Sept autres vaches laides à voir et maigres de chair montèrent derrière elles hors du fleuve, et se tinrent à leurs côtés sur le bord du fleuve</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77500" lnSpcReduction="20000"/>
          </a:bodyPr>
          <a:lstStyle/>
          <a:p>
            <a:pPr algn="just"/>
            <a:r>
              <a:rPr lang="fr-FR" sz="4800" b="1" dirty="0" smtClean="0">
                <a:latin typeface="Arial Unicode MS" pitchFamily="34" charset="-128"/>
                <a:ea typeface="Arial Unicode MS" pitchFamily="34" charset="-128"/>
                <a:cs typeface="Arial Unicode MS" pitchFamily="34" charset="-128"/>
              </a:rPr>
              <a:t>4 </a:t>
            </a:r>
            <a:r>
              <a:rPr lang="fr-FR" sz="4800" b="1" dirty="0" smtClean="0">
                <a:latin typeface="Arial Unicode MS" pitchFamily="34" charset="-128"/>
                <a:ea typeface="Arial Unicode MS" pitchFamily="34" charset="-128"/>
                <a:cs typeface="Arial Unicode MS" pitchFamily="34" charset="-128"/>
              </a:rPr>
              <a:t>Les vaches laides à voir et maigres de chair mangèrent les sept vaches belles à voir et grasses de chair. Et Pharaon s'éveilla.</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 5 Il se rendormit, et il eut un second songe. Voici, sept épis gras et beaux montèrent sur une même tige.</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6 Et sept épis maigres et brûlés par le vent d'orient poussèrent après eux.</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 7 Les épis maigres engloutirent les sept épis gras et pleins. Et Pharaon s'éveilla. Voilà le songe</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77500" lnSpcReduction="20000"/>
          </a:bodyPr>
          <a:lstStyle/>
          <a:p>
            <a:pPr algn="just"/>
            <a:r>
              <a:rPr lang="fr-FR" sz="4800" b="1" dirty="0" smtClean="0">
                <a:latin typeface="Arial Unicode MS" pitchFamily="34" charset="-128"/>
                <a:ea typeface="Arial Unicode MS" pitchFamily="34" charset="-128"/>
                <a:cs typeface="Arial Unicode MS" pitchFamily="34" charset="-128"/>
              </a:rPr>
              <a:t>8 </a:t>
            </a:r>
            <a:r>
              <a:rPr lang="fr-FR" sz="4800" b="1" dirty="0" smtClean="0">
                <a:latin typeface="Arial Unicode MS" pitchFamily="34" charset="-128"/>
                <a:ea typeface="Arial Unicode MS" pitchFamily="34" charset="-128"/>
                <a:cs typeface="Arial Unicode MS" pitchFamily="34" charset="-128"/>
              </a:rPr>
              <a:t>Le matin, Pharaon eut l'esprit agité, et il fit appeler tous les magiciens et tous les sages de l'Égypte. Il leur raconta ses songes. Mais personne ne put les expliquer à Pharaon.</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0033CC"/>
                </a:solidFill>
                <a:latin typeface="Arial Unicode MS" pitchFamily="34" charset="-128"/>
                <a:ea typeface="Arial Unicode MS" pitchFamily="34" charset="-128"/>
                <a:cs typeface="Arial Unicode MS" pitchFamily="34" charset="-128"/>
              </a:rPr>
              <a:t>9 ¶ Alors le chef des échansons prit la parole, et dit à Pharaon: Je vais rappeler aujourd'hui le souvenir de ma faute.</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10 Pharaon s'était irrité contre ses serviteurs; et il m'avait fait mettre en prison dans la maison du chef des gardes, moi et le chef des panetiers.</a:t>
            </a:r>
            <a:endParaRPr lang="en-US" sz="4800" b="1" dirty="0" smtClean="0">
              <a:latin typeface="Arial Unicode MS" pitchFamily="34" charset="-128"/>
              <a:ea typeface="Arial Unicode MS" pitchFamily="34" charset="-128"/>
              <a:cs typeface="Arial Unicode MS" pitchFamily="34" charset="-128"/>
            </a:endParaRPr>
          </a:p>
          <a:p>
            <a:pPr algn="just">
              <a:buNone/>
            </a:pP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70000" lnSpcReduction="20000"/>
          </a:bodyPr>
          <a:lstStyle/>
          <a:p>
            <a:pPr algn="just"/>
            <a:r>
              <a:rPr lang="fr-FR" sz="4800" b="1" dirty="0" smtClean="0">
                <a:latin typeface="Arial Unicode MS" pitchFamily="34" charset="-128"/>
                <a:ea typeface="Arial Unicode MS" pitchFamily="34" charset="-128"/>
                <a:cs typeface="Arial Unicode MS" pitchFamily="34" charset="-128"/>
              </a:rPr>
              <a:t>11 </a:t>
            </a:r>
            <a:r>
              <a:rPr lang="fr-FR" sz="4800" b="1" dirty="0" smtClean="0">
                <a:latin typeface="Arial Unicode MS" pitchFamily="34" charset="-128"/>
                <a:ea typeface="Arial Unicode MS" pitchFamily="34" charset="-128"/>
                <a:cs typeface="Arial Unicode MS" pitchFamily="34" charset="-128"/>
              </a:rPr>
              <a:t>Nous eûmes l'un et l'autre un songe dans une même nuit; et chacun de nous reçut une explication en rapport avec le songe qu'il avait eu.</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0033CC"/>
                </a:solidFill>
                <a:latin typeface="Arial Unicode MS" pitchFamily="34" charset="-128"/>
                <a:ea typeface="Arial Unicode MS" pitchFamily="34" charset="-128"/>
                <a:cs typeface="Arial Unicode MS" pitchFamily="34" charset="-128"/>
              </a:rPr>
              <a:t>12 Il y avait là avec nous un jeune Hébreu, esclave du chef des gardes. Nous lui racontâmes nos songes, et il nous les expliqua.</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13 Les choses sont arrivées selon l'explication qu'il nous avait donnée. Pharaon me rétablit dans ma charge, et il fit pendre le chef des panetiers.</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 14 Pharaon fit appeler Joseph. On le fit sortir en hâte de prison. Il se rasa, changea de vêtements, et se rendit vers Pharaon</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lvl="0" algn="just"/>
            <a:r>
              <a:rPr lang="en-US" sz="4800" b="1" dirty="0" smtClean="0">
                <a:latin typeface="Arial Unicode MS" pitchFamily="34" charset="-128"/>
                <a:ea typeface="Arial Unicode MS" pitchFamily="34" charset="-128"/>
                <a:cs typeface="Arial Unicode MS" pitchFamily="34" charset="-128"/>
              </a:rPr>
              <a:t>It’s </a:t>
            </a:r>
            <a:r>
              <a:rPr lang="en-US" sz="4800" b="1" dirty="0" smtClean="0">
                <a:latin typeface="Arial Unicode MS" pitchFamily="34" charset="-128"/>
                <a:ea typeface="Arial Unicode MS" pitchFamily="34" charset="-128"/>
                <a:cs typeface="Arial Unicode MS" pitchFamily="34" charset="-128"/>
              </a:rPr>
              <a:t>God who orchestrates the events of our lives.</a:t>
            </a:r>
          </a:p>
          <a:p>
            <a:pPr lvl="0" algn="just"/>
            <a:r>
              <a:rPr lang="en-US" sz="4800" b="1" dirty="0" smtClean="0">
                <a:solidFill>
                  <a:srgbClr val="0033CC"/>
                </a:solidFill>
                <a:latin typeface="Arial Unicode MS" pitchFamily="34" charset="-128"/>
                <a:ea typeface="Arial Unicode MS" pitchFamily="34" charset="-128"/>
                <a:cs typeface="Arial Unicode MS" pitchFamily="34" charset="-128"/>
              </a:rPr>
              <a:t>Everything that was about to happened to Joseph had already been predicted by God to Abraham</a:t>
            </a:r>
            <a:r>
              <a:rPr lang="en-US" sz="4800" b="1" dirty="0" smtClean="0">
                <a:latin typeface="Arial Unicode MS" pitchFamily="34" charset="-128"/>
                <a:ea typeface="Arial Unicode MS" pitchFamily="34" charset="-128"/>
                <a:cs typeface="Arial Unicode MS" pitchFamily="34" charset="-128"/>
              </a:rPr>
              <a:t>.</a:t>
            </a:r>
          </a:p>
          <a:p>
            <a:pPr lvl="0" algn="just"/>
            <a:r>
              <a:rPr lang="en-US" sz="4800" b="1" dirty="0" smtClean="0">
                <a:latin typeface="Arial Unicode MS" pitchFamily="34" charset="-128"/>
                <a:ea typeface="Arial Unicode MS" pitchFamily="34" charset="-128"/>
                <a:cs typeface="Arial Unicode MS" pitchFamily="34" charset="-128"/>
              </a:rPr>
              <a:t>Your people will spend 400 years in a foreign land before returning to the promise Land.</a:t>
            </a:r>
          </a:p>
          <a:p>
            <a:pPr lvl="0" algn="just"/>
            <a:r>
              <a:rPr lang="en-US" sz="4800" b="1" dirty="0" smtClean="0">
                <a:solidFill>
                  <a:srgbClr val="0033CC"/>
                </a:solidFill>
                <a:latin typeface="Arial Unicode MS" pitchFamily="34" charset="-128"/>
                <a:ea typeface="Arial Unicode MS" pitchFamily="34" charset="-128"/>
                <a:cs typeface="Arial Unicode MS" pitchFamily="34" charset="-128"/>
              </a:rPr>
              <a:t>The human element in all of us cannot steer the conceived plans of God</a:t>
            </a:r>
            <a:r>
              <a:rPr lang="en-US"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lvl="0" algn="just"/>
            <a:r>
              <a:rPr lang="en-US" sz="4800" b="1" dirty="0" smtClean="0">
                <a:latin typeface="Arial Unicode MS" pitchFamily="34" charset="-128"/>
                <a:ea typeface="Arial Unicode MS" pitchFamily="34" charset="-128"/>
                <a:cs typeface="Arial Unicode MS" pitchFamily="34" charset="-128"/>
              </a:rPr>
              <a:t>The </a:t>
            </a:r>
            <a:r>
              <a:rPr lang="en-US" sz="4800" b="1" dirty="0" smtClean="0">
                <a:latin typeface="Arial Unicode MS" pitchFamily="34" charset="-128"/>
                <a:ea typeface="Arial Unicode MS" pitchFamily="34" charset="-128"/>
                <a:cs typeface="Arial Unicode MS" pitchFamily="34" charset="-128"/>
              </a:rPr>
              <a:t>wrongs and the goods done to Joseph only to propel him all the more toward his destiny.</a:t>
            </a:r>
          </a:p>
          <a:p>
            <a:pPr lvl="0" algn="just"/>
            <a:r>
              <a:rPr lang="en-US" sz="4800" b="1" dirty="0" smtClean="0">
                <a:solidFill>
                  <a:srgbClr val="0033CC"/>
                </a:solidFill>
                <a:latin typeface="Arial Unicode MS" pitchFamily="34" charset="-128"/>
                <a:ea typeface="Arial Unicode MS" pitchFamily="34" charset="-128"/>
                <a:cs typeface="Arial Unicode MS" pitchFamily="34" charset="-128"/>
              </a:rPr>
              <a:t>No one can overrule the appointed time of God.</a:t>
            </a:r>
          </a:p>
          <a:p>
            <a:pPr lvl="0" algn="just"/>
            <a:r>
              <a:rPr lang="en-US" sz="4800" b="1" dirty="0" smtClean="0">
                <a:latin typeface="Arial Unicode MS" pitchFamily="34" charset="-128"/>
                <a:ea typeface="Arial Unicode MS" pitchFamily="34" charset="-128"/>
                <a:cs typeface="Arial Unicode MS" pitchFamily="34" charset="-128"/>
              </a:rPr>
              <a:t>We the Children of God need to be always on alert for God’s next move in our lives.</a:t>
            </a:r>
          </a:p>
          <a:p>
            <a:pPr lvl="0" algn="just"/>
            <a:r>
              <a:rPr lang="en-US" sz="4800" b="1" dirty="0" smtClean="0">
                <a:solidFill>
                  <a:srgbClr val="0033CC"/>
                </a:solidFill>
                <a:latin typeface="Arial Unicode MS" pitchFamily="34" charset="-128"/>
                <a:ea typeface="Arial Unicode MS" pitchFamily="34" charset="-128"/>
                <a:cs typeface="Arial Unicode MS" pitchFamily="34" charset="-128"/>
              </a:rPr>
              <a:t>Never allow the evil you endure in your yesterdays to cause you to disengage on your glorious journey for tomorrow</a:t>
            </a:r>
            <a:r>
              <a:rPr lang="en-US"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en-US" sz="4800" b="1" dirty="0" smtClean="0">
                <a:latin typeface="Arial Unicode MS" pitchFamily="34" charset="-128"/>
                <a:ea typeface="Arial Unicode MS" pitchFamily="34" charset="-128"/>
                <a:cs typeface="Arial Unicode MS" pitchFamily="34" charset="-128"/>
              </a:rPr>
              <a:t>Back </a:t>
            </a:r>
            <a:r>
              <a:rPr lang="en-US" sz="4800" b="1" dirty="0" smtClean="0">
                <a:latin typeface="Arial Unicode MS" pitchFamily="34" charset="-128"/>
                <a:ea typeface="Arial Unicode MS" pitchFamily="34" charset="-128"/>
                <a:cs typeface="Arial Unicode MS" pitchFamily="34" charset="-128"/>
              </a:rPr>
              <a:t>in the days, people used to depend on favorable winds to navigate by sea.</a:t>
            </a:r>
          </a:p>
          <a:p>
            <a:pPr lvl="0" algn="just"/>
            <a:r>
              <a:rPr lang="en-US" sz="4800" b="1" dirty="0" smtClean="0">
                <a:solidFill>
                  <a:srgbClr val="0033CC"/>
                </a:solidFill>
                <a:latin typeface="Arial Unicode MS" pitchFamily="34" charset="-128"/>
                <a:ea typeface="Arial Unicode MS" pitchFamily="34" charset="-128"/>
                <a:cs typeface="Arial Unicode MS" pitchFamily="34" charset="-128"/>
              </a:rPr>
              <a:t>Likewise, God’s favorable wind toward our destiny usually come s when we least expect it.</a:t>
            </a:r>
          </a:p>
          <a:p>
            <a:pPr lvl="0" algn="just"/>
            <a:r>
              <a:rPr lang="en-US" sz="4800" b="1" dirty="0" smtClean="0">
                <a:latin typeface="Arial Unicode MS" pitchFamily="34" charset="-128"/>
                <a:ea typeface="Arial Unicode MS" pitchFamily="34" charset="-128"/>
                <a:cs typeface="Arial Unicode MS" pitchFamily="34" charset="-128"/>
              </a:rPr>
              <a:t>The Pharaoh had a very confusing dream not once but twice on that fateful night</a:t>
            </a:r>
            <a:r>
              <a:rPr lang="en-US"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en-US" sz="4800" b="1" dirty="0" smtClean="0">
                <a:latin typeface="Arial Unicode MS" pitchFamily="34" charset="-128"/>
                <a:ea typeface="Arial Unicode MS" pitchFamily="34" charset="-128"/>
                <a:cs typeface="Arial Unicode MS" pitchFamily="34" charset="-128"/>
              </a:rPr>
              <a:t>Two </a:t>
            </a:r>
            <a:r>
              <a:rPr lang="en-US" sz="4800" b="1" dirty="0" smtClean="0">
                <a:latin typeface="Arial Unicode MS" pitchFamily="34" charset="-128"/>
                <a:ea typeface="Arial Unicode MS" pitchFamily="34" charset="-128"/>
                <a:cs typeface="Arial Unicode MS" pitchFamily="34" charset="-128"/>
              </a:rPr>
              <a:t>graphic dreams but one explanation.</a:t>
            </a:r>
          </a:p>
          <a:p>
            <a:pPr lvl="0" algn="just"/>
            <a:r>
              <a:rPr lang="en-US" sz="4800" b="1" dirty="0" err="1" smtClean="0">
                <a:solidFill>
                  <a:srgbClr val="0033CC"/>
                </a:solidFill>
                <a:latin typeface="Arial Unicode MS" pitchFamily="34" charset="-128"/>
                <a:ea typeface="Arial Unicode MS" pitchFamily="34" charset="-128"/>
                <a:cs typeface="Arial Unicode MS" pitchFamily="34" charset="-128"/>
              </a:rPr>
              <a:t>Ge</a:t>
            </a:r>
            <a:r>
              <a:rPr lang="en-US" sz="4800" b="1" dirty="0" smtClean="0">
                <a:solidFill>
                  <a:srgbClr val="0033CC"/>
                </a:solidFill>
                <a:latin typeface="Arial Unicode MS" pitchFamily="34" charset="-128"/>
                <a:ea typeface="Arial Unicode MS" pitchFamily="34" charset="-128"/>
                <a:cs typeface="Arial Unicode MS" pitchFamily="34" charset="-128"/>
              </a:rPr>
              <a:t> 41:3 Then behold, seven other cows came up after them out of the river, ugly and gaunt, and stood by the other cows on the bank of the river.</a:t>
            </a:r>
          </a:p>
          <a:p>
            <a:pPr lvl="0" algn="just"/>
            <a:r>
              <a:rPr lang="en-US" sz="4800" b="1" dirty="0" smtClean="0">
                <a:latin typeface="Arial Unicode MS" pitchFamily="34" charset="-128"/>
                <a:ea typeface="Arial Unicode MS" pitchFamily="34" charset="-128"/>
                <a:cs typeface="Arial Unicode MS" pitchFamily="34" charset="-128"/>
              </a:rPr>
              <a:t> 4 And the ugly and gaunt cows ate up the seven fine looking and fat cows. So Pharaoh awoke.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en-US" sz="4800" b="1" dirty="0" smtClean="0">
                <a:latin typeface="Arial Unicode MS" pitchFamily="34" charset="-128"/>
                <a:ea typeface="Arial Unicode MS" pitchFamily="34" charset="-128"/>
                <a:cs typeface="Arial Unicode MS" pitchFamily="34" charset="-128"/>
              </a:rPr>
              <a:t>At </a:t>
            </a:r>
            <a:r>
              <a:rPr lang="en-US" sz="4800" b="1" dirty="0" smtClean="0">
                <a:latin typeface="Arial Unicode MS" pitchFamily="34" charset="-128"/>
                <a:ea typeface="Arial Unicode MS" pitchFamily="34" charset="-128"/>
                <a:cs typeface="Arial Unicode MS" pitchFamily="34" charset="-128"/>
              </a:rPr>
              <a:t>first, seven beautiful and fat cows appeared</a:t>
            </a:r>
          </a:p>
          <a:p>
            <a:pPr lvl="0" algn="just"/>
            <a:r>
              <a:rPr lang="en-US" sz="4800" b="1" dirty="0" smtClean="0">
                <a:solidFill>
                  <a:srgbClr val="0033CC"/>
                </a:solidFill>
                <a:latin typeface="Arial Unicode MS" pitchFamily="34" charset="-128"/>
                <a:ea typeface="Arial Unicode MS" pitchFamily="34" charset="-128"/>
                <a:cs typeface="Arial Unicode MS" pitchFamily="34" charset="-128"/>
              </a:rPr>
              <a:t>Next after that, seven detestable and skinny cows showed up and devoured the good cows, and the king woke up.</a:t>
            </a:r>
          </a:p>
          <a:p>
            <a:pPr lvl="0" algn="just"/>
            <a:r>
              <a:rPr lang="en-US" sz="4800" b="1" dirty="0" smtClean="0">
                <a:latin typeface="Arial Unicode MS" pitchFamily="34" charset="-128"/>
                <a:ea typeface="Arial Unicode MS" pitchFamily="34" charset="-128"/>
                <a:cs typeface="Arial Unicode MS" pitchFamily="34" charset="-128"/>
              </a:rPr>
              <a:t>The Pharaoh might have been puzzled about the dream, gave it some thought and went back to sleep</a:t>
            </a:r>
            <a:r>
              <a:rPr lang="en-US"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en-US" sz="4800" b="1" dirty="0" err="1" smtClean="0">
                <a:latin typeface="Arial Unicode MS" pitchFamily="34" charset="-128"/>
                <a:ea typeface="Arial Unicode MS" pitchFamily="34" charset="-128"/>
                <a:cs typeface="Arial Unicode MS" pitchFamily="34" charset="-128"/>
              </a:rPr>
              <a:t>Ge</a:t>
            </a:r>
            <a:r>
              <a:rPr lang="en-US" sz="4800" b="1" dirty="0" smtClean="0">
                <a:latin typeface="Arial Unicode MS" pitchFamily="34" charset="-128"/>
                <a:ea typeface="Arial Unicode MS" pitchFamily="34" charset="-128"/>
                <a:cs typeface="Arial Unicode MS" pitchFamily="34" charset="-128"/>
              </a:rPr>
              <a:t> </a:t>
            </a:r>
            <a:r>
              <a:rPr lang="en-US" sz="4800" b="1" dirty="0" smtClean="0">
                <a:latin typeface="Arial Unicode MS" pitchFamily="34" charset="-128"/>
                <a:ea typeface="Arial Unicode MS" pitchFamily="34" charset="-128"/>
                <a:cs typeface="Arial Unicode MS" pitchFamily="34" charset="-128"/>
              </a:rPr>
              <a:t>41:5 He slept and dreamed a second time; and suddenly seven heads of grain came up on one stalk, plump and good.</a:t>
            </a:r>
          </a:p>
          <a:p>
            <a:pPr lvl="0" algn="just"/>
            <a:r>
              <a:rPr lang="en-US" sz="4800" b="1" dirty="0" smtClean="0">
                <a:solidFill>
                  <a:srgbClr val="0033CC"/>
                </a:solidFill>
                <a:latin typeface="Arial Unicode MS" pitchFamily="34" charset="-128"/>
                <a:ea typeface="Arial Unicode MS" pitchFamily="34" charset="-128"/>
                <a:cs typeface="Arial Unicode MS" pitchFamily="34" charset="-128"/>
              </a:rPr>
              <a:t> </a:t>
            </a:r>
            <a:r>
              <a:rPr lang="en-US" sz="4800" b="1" dirty="0" smtClean="0">
                <a:solidFill>
                  <a:schemeClr val="accent6">
                    <a:lumMod val="75000"/>
                  </a:schemeClr>
                </a:solidFill>
                <a:latin typeface="Arial Unicode MS" pitchFamily="34" charset="-128"/>
                <a:ea typeface="Arial Unicode MS" pitchFamily="34" charset="-128"/>
                <a:cs typeface="Arial Unicode MS" pitchFamily="34" charset="-128"/>
              </a:rPr>
              <a:t>6 Then behold, seven thin heads, blighted by the east wind, sprang up after them.</a:t>
            </a:r>
          </a:p>
          <a:p>
            <a:pPr lvl="0" algn="just"/>
            <a:r>
              <a:rPr lang="en-US" sz="4800" b="1" dirty="0" smtClean="0">
                <a:latin typeface="Arial Unicode MS" pitchFamily="34" charset="-128"/>
                <a:ea typeface="Arial Unicode MS" pitchFamily="34" charset="-128"/>
                <a:cs typeface="Arial Unicode MS" pitchFamily="34" charset="-128"/>
              </a:rPr>
              <a:t> 7 And the seven thin heads devoured the seven plump and full heads. So Pharaoh awoke, and indeed, it was a dream.</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second dream is identical to the first one.</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The number seven reoccurred again.</a:t>
            </a:r>
          </a:p>
          <a:p>
            <a:pPr lvl="0" algn="just"/>
            <a:r>
              <a:rPr lang="en-US" sz="4400" b="1" dirty="0" smtClean="0">
                <a:latin typeface="Arial Unicode MS" pitchFamily="34" charset="-128"/>
                <a:ea typeface="Arial Unicode MS" pitchFamily="34" charset="-128"/>
                <a:cs typeface="Arial Unicode MS" pitchFamily="34" charset="-128"/>
              </a:rPr>
              <a:t>The seven good came first to be followed by seven bad.</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The bad ones devoured the good ones in both dreams.</a:t>
            </a:r>
          </a:p>
          <a:p>
            <a:pPr lvl="0" algn="just"/>
            <a:r>
              <a:rPr lang="fr-FR" sz="4400" b="1" dirty="0" smtClean="0">
                <a:latin typeface="Arial Unicode MS" pitchFamily="34" charset="-128"/>
                <a:ea typeface="Arial Unicode MS" pitchFamily="34" charset="-128"/>
                <a:cs typeface="Arial Unicode MS" pitchFamily="34" charset="-128"/>
              </a:rPr>
              <a:t>8 Le matin, Pharaon eut l’esprit agité, et il fit appeler tous les magiciens et tous les sages de l’Égypte. </a:t>
            </a:r>
            <a:r>
              <a:rPr lang="fr-FR" sz="4400" b="1" dirty="0" smtClean="0">
                <a:solidFill>
                  <a:schemeClr val="accent6">
                    <a:lumMod val="75000"/>
                  </a:schemeClr>
                </a:solidFill>
                <a:latin typeface="Arial Unicode MS" pitchFamily="34" charset="-128"/>
                <a:ea typeface="Arial Unicode MS" pitchFamily="34" charset="-128"/>
                <a:cs typeface="Arial Unicode MS" pitchFamily="34" charset="-128"/>
              </a:rPr>
              <a:t>Il </a:t>
            </a:r>
            <a:r>
              <a:rPr lang="fr-FR" sz="4400" b="1" dirty="0" smtClean="0">
                <a:solidFill>
                  <a:schemeClr val="accent6">
                    <a:lumMod val="75000"/>
                  </a:schemeClr>
                </a:solidFill>
                <a:latin typeface="Arial Unicode MS" pitchFamily="34" charset="-128"/>
                <a:ea typeface="Arial Unicode MS" pitchFamily="34" charset="-128"/>
                <a:cs typeface="Arial Unicode MS" pitchFamily="34" charset="-128"/>
              </a:rPr>
              <a:t>leur raconta ses songes. Mais personne ne put les expliquer à Pharaon</a:t>
            </a:r>
            <a:r>
              <a:rPr lang="fr-FR" sz="4400" b="1" dirty="0" smtClean="0">
                <a:solidFill>
                  <a:schemeClr val="accent6">
                    <a:lumMod val="75000"/>
                  </a:schemeClr>
                </a:solidFill>
                <a:latin typeface="Arial Unicode MS" pitchFamily="34" charset="-128"/>
                <a:ea typeface="Arial Unicode MS" pitchFamily="34" charset="-128"/>
                <a:cs typeface="Arial Unicode MS" pitchFamily="34" charset="-128"/>
              </a:rPr>
              <a:t>.</a:t>
            </a:r>
            <a:endParaRPr lang="en-US" sz="4400" b="1" dirty="0" smtClean="0">
              <a:solidFill>
                <a:schemeClr val="accent6">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All </a:t>
            </a:r>
            <a:r>
              <a:rPr lang="en-US" sz="4400" b="1" dirty="0" smtClean="0">
                <a:latin typeface="Arial Unicode MS" pitchFamily="34" charset="-128"/>
                <a:ea typeface="Arial Unicode MS" pitchFamily="34" charset="-128"/>
                <a:cs typeface="Arial Unicode MS" pitchFamily="34" charset="-128"/>
              </a:rPr>
              <a:t>of the wise men of Egypt were summoned to interpret the dream to no avail.</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No one could solve that puzzle because God had hid it from their understanding.</a:t>
            </a:r>
          </a:p>
          <a:p>
            <a:pPr lvl="0" algn="just"/>
            <a:r>
              <a:rPr lang="en-US" sz="4400" b="1" dirty="0" smtClean="0">
                <a:latin typeface="Arial Unicode MS" pitchFamily="34" charset="-128"/>
                <a:ea typeface="Arial Unicode MS" pitchFamily="34" charset="-128"/>
                <a:cs typeface="Arial Unicode MS" pitchFamily="34" charset="-128"/>
              </a:rPr>
              <a:t>You could picture a room filled with so called wise men trying to decode the dream of the king to no avail.</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In Egypt, we are not talking about fake magicians here</a:t>
            </a: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a:t>
            </a:r>
            <a:endParaRPr lang="en-US" sz="4400" b="1" dirty="0" smtClean="0">
              <a:solidFill>
                <a:schemeClr val="accent6">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lvl="0" algn="just"/>
            <a:r>
              <a:rPr lang="en-US" sz="4400" b="1" dirty="0" smtClean="0">
                <a:latin typeface="Arial Unicode MS" pitchFamily="34" charset="-128"/>
                <a:ea typeface="Arial Unicode MS" pitchFamily="34" charset="-128"/>
                <a:cs typeface="Arial Unicode MS" pitchFamily="34" charset="-128"/>
              </a:rPr>
              <a:t>We </a:t>
            </a:r>
            <a:r>
              <a:rPr lang="en-US" sz="4400" b="1" dirty="0" smtClean="0">
                <a:latin typeface="Arial Unicode MS" pitchFamily="34" charset="-128"/>
                <a:ea typeface="Arial Unicode MS" pitchFamily="34" charset="-128"/>
                <a:cs typeface="Arial Unicode MS" pitchFamily="34" charset="-128"/>
              </a:rPr>
              <a:t>are talking of people who could mimic the ten plagues of God all the way to the forth one.</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The Pharaoh had every right to be irritated because these wise men were on his payroll.</a:t>
            </a:r>
          </a:p>
          <a:p>
            <a:pPr lvl="0" algn="just"/>
            <a:r>
              <a:rPr lang="en-US" sz="4400" b="1" dirty="0" smtClean="0">
                <a:latin typeface="Arial Unicode MS" pitchFamily="34" charset="-128"/>
                <a:ea typeface="Arial Unicode MS" pitchFamily="34" charset="-128"/>
                <a:cs typeface="Arial Unicode MS" pitchFamily="34" charset="-128"/>
              </a:rPr>
              <a:t>Everyone was busy looking for as many wise men they could find from the land to bring to the Pharaoh.</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All a sudden someone chilled the room with the revelation that there is someone in the land that can surely interpret the dream</a:t>
            </a: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a:t>
            </a:r>
            <a:endParaRPr lang="en-US" sz="4400" b="1" dirty="0" smtClean="0">
              <a:solidFill>
                <a:schemeClr val="accent6">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a:t>
            </a:r>
            <a:r>
              <a:rPr lang="en-US" sz="4400" b="1" dirty="0" smtClean="0">
                <a:latin typeface="Arial Unicode MS" pitchFamily="34" charset="-128"/>
                <a:ea typeface="Arial Unicode MS" pitchFamily="34" charset="-128"/>
                <a:cs typeface="Arial Unicode MS" pitchFamily="34" charset="-128"/>
              </a:rPr>
              <a:t>I know one more wise guy, a foreigner, a slave, a Hebrew, a prisoner. His name is Joseph.”</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Joseph is the sharpest dream interpreter that I have ever seen.</a:t>
            </a:r>
          </a:p>
          <a:p>
            <a:pPr lvl="0" algn="just"/>
            <a:r>
              <a:rPr lang="en-US" sz="4400" b="1" dirty="0" smtClean="0">
                <a:latin typeface="Arial Unicode MS" pitchFamily="34" charset="-128"/>
                <a:ea typeface="Arial Unicode MS" pitchFamily="34" charset="-128"/>
                <a:cs typeface="Arial Unicode MS" pitchFamily="34" charset="-128"/>
              </a:rPr>
              <a:t>The ungrateful man was forced to explain how he met Joseph and how Joseph predicted his future with perfect accuracy</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For </a:t>
            </a:r>
            <a:r>
              <a:rPr lang="en-US" sz="4400" b="1" dirty="0" smtClean="0">
                <a:latin typeface="Arial Unicode MS" pitchFamily="34" charset="-128"/>
                <a:ea typeface="Arial Unicode MS" pitchFamily="34" charset="-128"/>
                <a:cs typeface="Arial Unicode MS" pitchFamily="34" charset="-128"/>
              </a:rPr>
              <a:t>Joseph on the other hand, it was just another routine day.</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God must have been super exited because He knew that it was Joseph’s big </a:t>
            </a: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day. </a:t>
            </a:r>
            <a:endParaRPr lang="en-US" sz="4400" b="1" dirty="0" smtClean="0">
              <a:solidFill>
                <a:schemeClr val="accent6">
                  <a:lumMod val="75000"/>
                </a:schemeClr>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No one could phantom the enormity of the impact of the events that were about to take place on the day Joseph walked out of that prison cell.</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The whole Egyptian Empire took a different trajectory after Joseph was introduced to the scene</a:t>
            </a: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a:t>
            </a:r>
            <a:endParaRPr lang="en-US" sz="4400" b="1" dirty="0" smtClean="0">
              <a:solidFill>
                <a:schemeClr val="accent6">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Pharaoh had landed on the most brilliant and anointed mind of his time.</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There was a small problem still to be solved before Joseph could meet the Pharaoh.</a:t>
            </a:r>
          </a:p>
          <a:p>
            <a:pPr lvl="0" algn="just"/>
            <a:r>
              <a:rPr lang="en-US" sz="4400" b="1" dirty="0" smtClean="0">
                <a:latin typeface="Arial Unicode MS" pitchFamily="34" charset="-128"/>
                <a:ea typeface="Arial Unicode MS" pitchFamily="34" charset="-128"/>
                <a:cs typeface="Arial Unicode MS" pitchFamily="34" charset="-128"/>
              </a:rPr>
              <a:t>Joseph was not presentable in appearance.</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The whole prison had to proudly assist their best comrade to get ready for his big day</a:t>
            </a: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a:t>
            </a:r>
            <a:endParaRPr lang="en-US" sz="4400" b="1" dirty="0" smtClean="0">
              <a:solidFill>
                <a:schemeClr val="accent6">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Underneath </a:t>
            </a:r>
            <a:r>
              <a:rPr lang="en-US" sz="4400" b="1" dirty="0" smtClean="0">
                <a:latin typeface="Arial Unicode MS" pitchFamily="34" charset="-128"/>
                <a:ea typeface="Arial Unicode MS" pitchFamily="34" charset="-128"/>
                <a:cs typeface="Arial Unicode MS" pitchFamily="34" charset="-128"/>
              </a:rPr>
              <a:t>of the shackles and the stains of the prison was a beautiful man. </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Take away the dirty clothes; shave the ugly beards, cut the untamed hair, put a nice apparel on him and Joseph was ready for the occasion</a:t>
            </a: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a:t>
            </a:r>
            <a:endParaRPr lang="en-US" sz="4400" b="1" dirty="0" smtClean="0">
              <a:solidFill>
                <a:schemeClr val="accent6">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ctr">
              <a:buNone/>
            </a:pP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CONCLUSION</a:t>
            </a:r>
          </a:p>
          <a:p>
            <a:pPr lvl="0" algn="just"/>
            <a:r>
              <a:rPr lang="en-US" sz="4400" b="1" dirty="0" smtClean="0">
                <a:latin typeface="Arial Unicode MS" pitchFamily="34" charset="-128"/>
                <a:ea typeface="Arial Unicode MS" pitchFamily="34" charset="-128"/>
                <a:cs typeface="Arial Unicode MS" pitchFamily="34" charset="-128"/>
              </a:rPr>
              <a:t>You </a:t>
            </a:r>
            <a:r>
              <a:rPr lang="en-US" sz="4400" b="1" dirty="0" smtClean="0">
                <a:latin typeface="Arial Unicode MS" pitchFamily="34" charset="-128"/>
                <a:ea typeface="Arial Unicode MS" pitchFamily="34" charset="-128"/>
                <a:cs typeface="Arial Unicode MS" pitchFamily="34" charset="-128"/>
              </a:rPr>
              <a:t>may not look like your destiny as we speak, but that can quickly be arranged.</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All you need is the favor of God.</a:t>
            </a:r>
          </a:p>
          <a:p>
            <a:pPr lvl="0" algn="just"/>
            <a:r>
              <a:rPr lang="en-US" sz="4400" b="1" dirty="0" smtClean="0">
                <a:latin typeface="Arial Unicode MS" pitchFamily="34" charset="-128"/>
                <a:ea typeface="Arial Unicode MS" pitchFamily="34" charset="-128"/>
                <a:cs typeface="Arial Unicode MS" pitchFamily="34" charset="-128"/>
              </a:rPr>
              <a:t>God can boost the memory of the right person to remember you in the most prolific moment</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May </a:t>
            </a:r>
            <a:r>
              <a:rPr lang="en-US" sz="4400" b="1" dirty="0" smtClean="0">
                <a:latin typeface="Arial Unicode MS" pitchFamily="34" charset="-128"/>
                <a:ea typeface="Arial Unicode MS" pitchFamily="34" charset="-128"/>
                <a:cs typeface="Arial Unicode MS" pitchFamily="34" charset="-128"/>
              </a:rPr>
              <a:t>God cause your name to pop in the great circles of influence and opportunities!</a:t>
            </a:r>
          </a:p>
          <a:p>
            <a:pPr lvl="0"/>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Get ready to walk chin up toward the destiny that God has for your life</a:t>
            </a: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a:t>
            </a:r>
            <a:r>
              <a:rPr lang="en-US" sz="4400" dirty="0" smtClean="0"/>
              <a:t> </a:t>
            </a:r>
            <a:r>
              <a:rPr lang="en-US" sz="4400" dirty="0" smtClean="0"/>
              <a:t>.</a:t>
            </a:r>
          </a:p>
          <a:p>
            <a:pPr lvl="0" algn="r"/>
            <a:r>
              <a:rPr lang="en-US" sz="4400" dirty="0" smtClean="0"/>
              <a:t>AMEN</a:t>
            </a:r>
            <a:r>
              <a:rPr lang="en-US" sz="4400" dirty="0" smtClean="0"/>
              <a:t>! </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NEXT TIME God willing, we will see how Joseph handled the situation with the king</a:t>
            </a:r>
          </a:p>
          <a:p>
            <a:pPr lvl="0" algn="just"/>
            <a:endParaRPr lang="en-US" sz="4400" b="1" dirty="0">
              <a:solidFill>
                <a:schemeClr val="accent6">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lvl="0" algn="just">
              <a:buNone/>
            </a:pPr>
            <a:r>
              <a:rPr lang="fr-FR" sz="4000" b="1" dirty="0" smtClean="0"/>
              <a:t>1-Que </a:t>
            </a:r>
            <a:r>
              <a:rPr lang="fr-FR" sz="4000" b="1" dirty="0" smtClean="0"/>
              <a:t>répondait le prophète Elisée   à l’officier du roi qui ne croyait pas que Dieu pourrait délivrer Israël de la famine au lendemain ? </a:t>
            </a:r>
            <a:r>
              <a:rPr lang="fr-FR" sz="4000" b="1" i="1" dirty="0" smtClean="0">
                <a:solidFill>
                  <a:schemeClr val="bg1"/>
                </a:solidFill>
              </a:rPr>
              <a:t>2Ki 7:2 L'officier sur la main duquel s'appuyait le roi répondit à l'homme de Dieu: Quand l'Éternel ferait des fenêtres au ciel, pareille chose arriverait-elle? Et Élisée dit: Tu le verras de tes yeux; mais tu n'en mangeras point. </a:t>
            </a:r>
            <a:endParaRPr lang="en-US" sz="4000" b="1" dirty="0" smtClean="0">
              <a:solidFill>
                <a:schemeClr val="bg1"/>
              </a:solidFill>
            </a:endParaRPr>
          </a:p>
          <a:p>
            <a:pPr lvl="0" algn="just">
              <a:buNone/>
            </a:pPr>
            <a:r>
              <a:rPr lang="fr-FR" sz="4000" b="1" dirty="0" smtClean="0">
                <a:solidFill>
                  <a:schemeClr val="bg1"/>
                </a:solidFill>
              </a:rPr>
              <a:t>2- Comment </a:t>
            </a:r>
            <a:r>
              <a:rPr lang="fr-FR" sz="4000" b="1" dirty="0" smtClean="0">
                <a:solidFill>
                  <a:schemeClr val="bg1"/>
                </a:solidFill>
              </a:rPr>
              <a:t>mourrait </a:t>
            </a:r>
            <a:r>
              <a:rPr lang="fr-FR" sz="4000" b="1" dirty="0" smtClean="0"/>
              <a:t>cet officier qui ne croyait pas à la prophétie du prophète ? </a:t>
            </a:r>
            <a:r>
              <a:rPr lang="fr-FR" sz="4000" b="1" i="1" dirty="0" smtClean="0">
                <a:solidFill>
                  <a:schemeClr val="bg1"/>
                </a:solidFill>
              </a:rPr>
              <a:t>2 Rois 7 : 17b « Cet officier fut écrasé à la porte par le peuple et il mourut, selon la parole qu'avait prononcée l'homme de Dieu quand le roi était descendu vers lui. </a:t>
            </a:r>
            <a:r>
              <a:rPr lang="fr-FR" sz="4000" b="1" i="1" dirty="0" smtClean="0">
                <a:solidFill>
                  <a:schemeClr val="bg1"/>
                </a:solidFill>
              </a:rPr>
              <a:t>»</a:t>
            </a:r>
            <a:endParaRPr lang="en-US" sz="4000" b="1" dirty="0" smtClean="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buNone/>
            </a:pPr>
            <a:r>
              <a:rPr lang="fr-FR" sz="4000" b="1" dirty="0" smtClean="0"/>
              <a:t>3- Comment </a:t>
            </a:r>
            <a:r>
              <a:rPr lang="fr-FR" sz="4000" b="1" dirty="0" smtClean="0"/>
              <a:t>Daniel évitait de se souiller aux mets du roi </a:t>
            </a:r>
            <a:r>
              <a:rPr lang="fr-FR" sz="4000" b="1" dirty="0" err="1" smtClean="0"/>
              <a:t>Nebucadnetsar</a:t>
            </a:r>
            <a:r>
              <a:rPr lang="fr-FR" sz="4000" b="1" dirty="0" smtClean="0"/>
              <a:t>? </a:t>
            </a:r>
            <a:r>
              <a:rPr lang="fr-FR" sz="4000" b="1" dirty="0" smtClean="0">
                <a:solidFill>
                  <a:schemeClr val="bg1"/>
                </a:solidFill>
              </a:rPr>
              <a:t>(En mangeant que des légumes.)</a:t>
            </a:r>
            <a:endParaRPr lang="en-US" sz="4000" b="1" dirty="0" smtClean="0">
              <a:solidFill>
                <a:schemeClr val="bg1"/>
              </a:solidFill>
            </a:endParaRPr>
          </a:p>
          <a:p>
            <a:pPr lvl="0" algn="just">
              <a:buNone/>
            </a:pPr>
            <a:r>
              <a:rPr lang="fr-FR" sz="4000" b="1" dirty="0" smtClean="0"/>
              <a:t>4- Pour </a:t>
            </a:r>
            <a:r>
              <a:rPr lang="fr-FR" sz="4000" b="1" dirty="0" smtClean="0"/>
              <a:t>combien de jours Daniel demandait au chef des énuques de l’observer pour voir si son vidage devint maigre ou replet ? (</a:t>
            </a:r>
            <a:r>
              <a:rPr lang="fr-FR" sz="4000" b="1" dirty="0" smtClean="0">
                <a:solidFill>
                  <a:schemeClr val="bg1"/>
                </a:solidFill>
              </a:rPr>
              <a:t>10 jours</a:t>
            </a:r>
            <a:r>
              <a:rPr lang="fr-FR" sz="4000" b="1" dirty="0" smtClean="0"/>
              <a:t>)</a:t>
            </a:r>
            <a:endParaRPr lang="en-US" sz="4000" b="1" dirty="0" smtClean="0"/>
          </a:p>
          <a:p>
            <a:pPr lvl="0" algn="just">
              <a:buNone/>
            </a:pPr>
            <a:r>
              <a:rPr lang="fr-FR" sz="4000" b="1" dirty="0" smtClean="0"/>
              <a:t>5- Où </a:t>
            </a:r>
            <a:r>
              <a:rPr lang="fr-FR" sz="4000" b="1" dirty="0" smtClean="0"/>
              <a:t>se trouve ce verset : « </a:t>
            </a:r>
            <a:r>
              <a:rPr lang="fr-FR" sz="4000" b="1" i="1" dirty="0" smtClean="0"/>
              <a:t>Je suis persuadé que celui qui a commencé en vous cette bonne œuvre la rendra parfaite pour le jour de Jésus-Christ</a:t>
            </a:r>
            <a:r>
              <a:rPr lang="fr-FR" sz="4000" b="1" dirty="0" smtClean="0"/>
              <a:t>. » ? </a:t>
            </a:r>
            <a:r>
              <a:rPr lang="fr-FR" sz="4000" b="1" dirty="0" smtClean="0">
                <a:solidFill>
                  <a:schemeClr val="bg1"/>
                </a:solidFill>
              </a:rPr>
              <a:t>Phil 1 :</a:t>
            </a:r>
            <a:r>
              <a:rPr lang="fr-FR" sz="4000" b="1" dirty="0" smtClean="0">
                <a:solidFill>
                  <a:schemeClr val="bg1"/>
                </a:solidFill>
              </a:rPr>
              <a:t>6</a:t>
            </a:r>
            <a:endParaRPr lang="en-US" sz="4000" b="1" dirty="0" smtClean="0">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buNone/>
            </a:pPr>
            <a:r>
              <a:rPr lang="fr-FR" sz="4000" b="1" dirty="0" smtClean="0"/>
              <a:t>6- Où </a:t>
            </a:r>
            <a:r>
              <a:rPr lang="fr-FR" sz="4000" b="1" dirty="0" smtClean="0"/>
              <a:t>se trouve ce verset : « </a:t>
            </a:r>
            <a:r>
              <a:rPr lang="fr-FR" sz="4000" b="1" i="1" dirty="0" smtClean="0"/>
              <a:t>Car Christ est ma vie, et la mort m'est un gain</a:t>
            </a:r>
            <a:r>
              <a:rPr lang="fr-FR" sz="4000" b="1" dirty="0" smtClean="0"/>
              <a:t>. » ? </a:t>
            </a:r>
            <a:r>
              <a:rPr lang="fr-FR" sz="4000" b="1" dirty="0" smtClean="0">
                <a:solidFill>
                  <a:schemeClr val="bg1"/>
                </a:solidFill>
              </a:rPr>
              <a:t>Phil 1 :21</a:t>
            </a:r>
            <a:endParaRPr lang="en-US" sz="4000" b="1" dirty="0" smtClean="0">
              <a:solidFill>
                <a:schemeClr val="bg1"/>
              </a:solidFill>
            </a:endParaRPr>
          </a:p>
          <a:p>
            <a:pPr lvl="0" algn="just">
              <a:buNone/>
            </a:pPr>
            <a:r>
              <a:rPr lang="fr-FR" sz="4000" b="1" dirty="0" smtClean="0"/>
              <a:t>7- Pourquoi </a:t>
            </a:r>
            <a:r>
              <a:rPr lang="fr-FR" sz="4000" b="1" dirty="0" smtClean="0"/>
              <a:t>les apôtres déléguaient la distribution de la nourriture à d’autres? (</a:t>
            </a:r>
            <a:r>
              <a:rPr lang="fr-FR" sz="4000" b="1" dirty="0" smtClean="0">
                <a:solidFill>
                  <a:schemeClr val="bg1"/>
                </a:solidFill>
              </a:rPr>
              <a:t>Pour se vaquer à la prière et la méditation)</a:t>
            </a:r>
            <a:endParaRPr lang="en-US" sz="4000" b="1" dirty="0" smtClean="0">
              <a:solidFill>
                <a:schemeClr val="bg1"/>
              </a:solidFill>
            </a:endParaRPr>
          </a:p>
          <a:p>
            <a:pPr lvl="0" algn="just">
              <a:buNone/>
            </a:pPr>
            <a:r>
              <a:rPr lang="fr-FR" sz="4000" b="1" dirty="0" smtClean="0"/>
              <a:t>8- Qu’est-ce-qui </a:t>
            </a:r>
            <a:r>
              <a:rPr lang="fr-FR" sz="4000" b="1" dirty="0" smtClean="0"/>
              <a:t>provoquait le réveil spirituel à Antioche ? </a:t>
            </a:r>
            <a:r>
              <a:rPr lang="fr-FR" sz="4000" b="1" dirty="0" smtClean="0"/>
              <a:t>(</a:t>
            </a:r>
            <a:r>
              <a:rPr lang="fr-FR" sz="4000" b="1" dirty="0" smtClean="0">
                <a:solidFill>
                  <a:schemeClr val="bg1"/>
                </a:solidFill>
              </a:rPr>
              <a:t>L’évangile </a:t>
            </a:r>
            <a:r>
              <a:rPr lang="fr-FR" sz="4000" b="1" dirty="0" smtClean="0">
                <a:solidFill>
                  <a:schemeClr val="bg1"/>
                </a:solidFill>
              </a:rPr>
              <a:t>était aussi annoncée aux gentils comme aux juifs</a:t>
            </a:r>
            <a:r>
              <a:rPr lang="fr-FR" sz="4000" b="1" dirty="0" smtClean="0">
                <a:solidFill>
                  <a:schemeClr val="bg1"/>
                </a:solidFill>
              </a:rPr>
              <a:t>)</a:t>
            </a:r>
            <a:endParaRPr lang="en-US" sz="4000" b="1" dirty="0" smtClean="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buNone/>
            </a:pPr>
            <a:r>
              <a:rPr lang="fr-FR" sz="4000" b="1" dirty="0" smtClean="0"/>
              <a:t>9- Quel </a:t>
            </a:r>
            <a:r>
              <a:rPr lang="fr-FR" sz="4000" b="1" dirty="0" smtClean="0"/>
              <a:t>était le nom de l’ancien magicien qui voulait payer les apôtres pour recevoir de leurs pouvoirs pour conférer le don du Saint Esprit à d’autres? </a:t>
            </a:r>
            <a:r>
              <a:rPr lang="fr-FR" sz="4000" b="1" dirty="0" smtClean="0">
                <a:solidFill>
                  <a:schemeClr val="bg1"/>
                </a:solidFill>
              </a:rPr>
              <a:t>(Simon)</a:t>
            </a:r>
            <a:endParaRPr lang="en-US" sz="4000" b="1" dirty="0" smtClean="0">
              <a:solidFill>
                <a:schemeClr val="bg1"/>
              </a:solidFill>
            </a:endParaRPr>
          </a:p>
          <a:p>
            <a:pPr lvl="0" algn="just">
              <a:buNone/>
            </a:pPr>
            <a:r>
              <a:rPr lang="fr-FR" sz="4000" b="1" dirty="0" smtClean="0"/>
              <a:t>10- Quelle </a:t>
            </a:r>
            <a:r>
              <a:rPr lang="fr-FR" sz="4000" b="1" dirty="0" smtClean="0"/>
              <a:t>a été la réplique de Pierre à cet ancien magicien par indignation de l’offre qu’il avait faite aux apôtres pour procurer de leurs pouvoirs ? </a:t>
            </a:r>
            <a:r>
              <a:rPr lang="fr-FR" sz="4000" b="1" i="1" dirty="0" err="1" smtClean="0">
                <a:solidFill>
                  <a:schemeClr val="bg1"/>
                </a:solidFill>
              </a:rPr>
              <a:t>Ac</a:t>
            </a:r>
            <a:r>
              <a:rPr lang="fr-FR" sz="4000" b="1" i="1" dirty="0" smtClean="0">
                <a:solidFill>
                  <a:schemeClr val="bg1"/>
                </a:solidFill>
              </a:rPr>
              <a:t> 8:20 Mais Pierre lui dit: Que ton argent périsse avec toi, puisque tu as cru que le don de Dieu s'acquérait à prix d'argent!</a:t>
            </a:r>
            <a:endParaRPr lang="en-US" sz="4000" b="1" dirty="0">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Conference call  opens at 8:30pm for questions and comments </a:t>
            </a:r>
            <a:r>
              <a:rPr lang="en-US" sz="3600" b="1" dirty="0" smtClean="0">
                <a:solidFill>
                  <a:srgbClr val="FF0000"/>
                </a:solidFill>
              </a:rPr>
              <a:t>(774) 217 6502</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600" b="1" dirty="0" smtClean="0"/>
              <a:t>10:00 -11:30 AM-----CTRC MEN ( </a:t>
            </a:r>
            <a:r>
              <a:rPr lang="en-US" sz="3600" b="1" dirty="0" smtClean="0">
                <a:solidFill>
                  <a:srgbClr val="460000"/>
                </a:solidFill>
                <a:latin typeface="Copperplate Gothic Bold" pitchFamily="34" charset="0"/>
              </a:rPr>
              <a:t>MEETING</a:t>
            </a:r>
            <a:r>
              <a:rPr lang="en-US" sz="3600" b="1" dirty="0" smtClean="0"/>
              <a:t>)</a:t>
            </a:r>
          </a:p>
          <a:p>
            <a:pPr lvl="1"/>
            <a:r>
              <a:rPr lang="en-US" sz="3200" b="1" dirty="0" smtClean="0"/>
              <a:t>3:00-500PM--------------CTRC YOUTH  (</a:t>
            </a:r>
            <a:r>
              <a:rPr lang="en-US" sz="3200" b="1" u="sng" dirty="0" smtClean="0">
                <a:solidFill>
                  <a:srgbClr val="0000CC"/>
                </a:solidFill>
              </a:rPr>
              <a:t>zoom</a:t>
            </a:r>
            <a:r>
              <a:rPr lang="en-US" sz="3200" b="1" dirty="0" smtClean="0"/>
              <a:t>)</a:t>
            </a:r>
          </a:p>
          <a:p>
            <a:pPr lvl="1"/>
            <a:r>
              <a:rPr lang="en-US" sz="3600" b="1" dirty="0" smtClean="0"/>
              <a:t>6:00-8:00PM--------CTRC LADIES</a:t>
            </a:r>
            <a:r>
              <a:rPr lang="en-US" sz="3600" dirty="0" smtClean="0"/>
              <a:t> # </a:t>
            </a:r>
            <a:r>
              <a:rPr lang="en-US" sz="3600" b="1" dirty="0" smtClean="0"/>
              <a:t>(</a:t>
            </a:r>
            <a:r>
              <a:rPr lang="en-US" sz="3600" b="1" u="sng" dirty="0" smtClean="0">
                <a:solidFill>
                  <a:srgbClr val="0000CC"/>
                </a:solidFill>
              </a:rPr>
              <a:t>774) 217 6502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800" b="1" dirty="0" smtClean="0">
                <a:solidFill>
                  <a:srgbClr val="460000"/>
                </a:solidFill>
              </a:rPr>
              <a:t>12ÈME ANNIVERSAIRE DE L’EGLISE</a:t>
            </a:r>
          </a:p>
          <a:p>
            <a:pPr algn="ctr">
              <a:buNone/>
            </a:pPr>
            <a:r>
              <a:rPr lang="fr-FR" sz="4800" b="1" dirty="0" smtClean="0">
                <a:solidFill>
                  <a:srgbClr val="460000"/>
                </a:solidFill>
              </a:rPr>
              <a:t>30 OCTOBRE 2022@ 10AM</a:t>
            </a:r>
          </a:p>
          <a:p>
            <a:pPr algn="ctr">
              <a:buNone/>
            </a:pPr>
            <a:r>
              <a:rPr lang="fr-FR" sz="4800" b="1" dirty="0" smtClean="0">
                <a:solidFill>
                  <a:srgbClr val="460000"/>
                </a:solidFill>
              </a:rPr>
              <a:t>15 CARY SR BROCKTON, MA 02302</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STARTS ON NOVEMBER 6TH 2022 FROM 12:00PM TO 2:00PM</a:t>
            </a:r>
          </a:p>
          <a:p>
            <a:r>
              <a:rPr lang="fr-FR" sz="5400" dirty="0" smtClean="0"/>
              <a:t>PRIÈRE </a:t>
            </a:r>
            <a:r>
              <a:rPr lang="fr-FR" sz="5400" dirty="0" smtClean="0"/>
              <a:t>FINALE</a:t>
            </a:r>
          </a:p>
          <a:p>
            <a:r>
              <a:rPr lang="fr-FR" sz="5400" dirty="0" smtClean="0"/>
              <a:t>BENEDICTIONS</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16289</TotalTime>
  <Words>2252</Words>
  <Application>Microsoft Office PowerPoint</Application>
  <PresentationFormat>On-screen Show (4:3)</PresentationFormat>
  <Paragraphs>162</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CHRIST THE ROCK CONGREGATION PRÉSENTE ÉTUDIONS LA BIBLE  ORATEUR: PASTEUR MARC E SIMEON</vt:lpstr>
      <vt:lpstr>VERSET DU JOUR</vt:lpstr>
      <vt:lpstr>PRIÈRE</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159</cp:revision>
  <dcterms:created xsi:type="dcterms:W3CDTF">2022-04-13T13:36:19Z</dcterms:created>
  <dcterms:modified xsi:type="dcterms:W3CDTF">2022-10-19T12:45:25Z</dcterms:modified>
</cp:coreProperties>
</file>