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04" r:id="rId2"/>
    <p:sldId id="307" r:id="rId3"/>
    <p:sldId id="308" r:id="rId4"/>
    <p:sldId id="827" r:id="rId5"/>
    <p:sldId id="1092" r:id="rId6"/>
    <p:sldId id="1093" r:id="rId7"/>
    <p:sldId id="952" r:id="rId8"/>
    <p:sldId id="867" r:id="rId9"/>
    <p:sldId id="1094" r:id="rId10"/>
    <p:sldId id="1096" r:id="rId11"/>
    <p:sldId id="1097" r:id="rId12"/>
    <p:sldId id="1058" r:id="rId13"/>
    <p:sldId id="1098" r:id="rId14"/>
    <p:sldId id="1099" r:id="rId15"/>
    <p:sldId id="1102" r:id="rId16"/>
    <p:sldId id="1100" r:id="rId17"/>
    <p:sldId id="1103" r:id="rId18"/>
    <p:sldId id="1110" r:id="rId19"/>
    <p:sldId id="1104" r:id="rId20"/>
    <p:sldId id="1111" r:id="rId21"/>
    <p:sldId id="1105" r:id="rId22"/>
    <p:sldId id="1112" r:id="rId23"/>
    <p:sldId id="1113" r:id="rId24"/>
    <p:sldId id="1106" r:id="rId25"/>
    <p:sldId id="1114" r:id="rId26"/>
    <p:sldId id="1115" r:id="rId27"/>
    <p:sldId id="1116" r:id="rId28"/>
    <p:sldId id="1010" r:id="rId29"/>
    <p:sldId id="1117" r:id="rId30"/>
    <p:sldId id="1118" r:id="rId31"/>
    <p:sldId id="1119" r:id="rId32"/>
    <p:sldId id="1121" r:id="rId33"/>
    <p:sldId id="1120" r:id="rId34"/>
    <p:sldId id="1122" r:id="rId35"/>
    <p:sldId id="1123" r:id="rId36"/>
    <p:sldId id="1011" r:id="rId37"/>
    <p:sldId id="1124" r:id="rId38"/>
    <p:sldId id="1127" r:id="rId39"/>
    <p:sldId id="1125" r:id="rId40"/>
    <p:sldId id="1073" r:id="rId41"/>
    <p:sldId id="1132" r:id="rId42"/>
    <p:sldId id="1130" r:id="rId43"/>
    <p:sldId id="1069" r:id="rId44"/>
    <p:sldId id="1133" r:id="rId45"/>
    <p:sldId id="1134" r:id="rId46"/>
    <p:sldId id="1135" r:id="rId47"/>
    <p:sldId id="1136" r:id="rId48"/>
    <p:sldId id="316" r:id="rId49"/>
    <p:sldId id="407" r:id="rId50"/>
    <p:sldId id="318"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99FF33"/>
    <a:srgbClr val="460000"/>
    <a:srgbClr val="FF3300"/>
    <a:srgbClr val="00FF00"/>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407" autoAdjust="0"/>
  </p:normalViewPr>
  <p:slideViewPr>
    <p:cSldViewPr>
      <p:cViewPr varScale="1">
        <p:scale>
          <a:sx n="69" d="100"/>
          <a:sy n="69" d="100"/>
        </p:scale>
        <p:origin x="-1110" y="-102"/>
      </p:cViewPr>
      <p:guideLst>
        <p:guide orient="horz" pos="2160"/>
        <p:guide pos="2880"/>
      </p:guideLst>
    </p:cSldViewPr>
  </p:slideViewPr>
  <p:outlineViewPr>
    <p:cViewPr>
      <p:scale>
        <a:sx n="33" d="100"/>
        <a:sy n="33" d="100"/>
      </p:scale>
      <p:origin x="0" y="2618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10/5/2022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10/5/2022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10/5/2022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10/5/2022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10/5/2022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6">
              <a:lumMod val="75000"/>
            </a:schemeClr>
          </a:solidFill>
        </p:spPr>
        <p:txBody>
          <a:bodyPr>
            <a:normAutofit/>
          </a:bodyPr>
          <a:lstStyle/>
          <a:p>
            <a:r>
              <a:rPr lang="en-US" sz="3600" b="1" dirty="0" smtClean="0">
                <a:solidFill>
                  <a:schemeClr val="bg1"/>
                </a:solidFill>
              </a:rPr>
              <a:t>CHRIST THE ROCK CONGREGATION</a:t>
            </a:r>
            <a:br>
              <a:rPr lang="en-US" sz="3600" b="1" dirty="0" smtClean="0">
                <a:solidFill>
                  <a:schemeClr val="bg1"/>
                </a:solidFill>
              </a:rPr>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endParaRPr lang="en-US" sz="3600" b="1" dirty="0">
              <a:solidFill>
                <a:schemeClr val="bg1"/>
              </a:solidFill>
            </a:endParaRPr>
          </a:p>
        </p:txBody>
      </p:sp>
      <p:sp>
        <p:nvSpPr>
          <p:cNvPr id="3" name="Subtitle 2"/>
          <p:cNvSpPr>
            <a:spLocks noGrp="1"/>
          </p:cNvSpPr>
          <p:nvPr>
            <p:ph type="subTitle" idx="1"/>
          </p:nvPr>
        </p:nvSpPr>
        <p:spPr>
          <a:xfrm>
            <a:off x="0" y="3505200"/>
            <a:ext cx="9144000" cy="2895600"/>
          </a:xfrm>
          <a:solidFill>
            <a:srgbClr val="002060"/>
          </a:solidFill>
        </p:spPr>
        <p:txBody>
          <a:bodyPr>
            <a:normAutofit/>
          </a:bodyPr>
          <a:lstStyle/>
          <a:p>
            <a:r>
              <a:rPr lang="fr-FR" b="1" dirty="0">
                <a:solidFill>
                  <a:srgbClr val="00FF00"/>
                </a:solidFill>
              </a:rPr>
              <a:t>VENDREDI </a:t>
            </a:r>
            <a:r>
              <a:rPr lang="fr-FR" b="1" dirty="0" smtClean="0">
                <a:solidFill>
                  <a:srgbClr val="00FF00"/>
                </a:solidFill>
              </a:rPr>
              <a:t>7</a:t>
            </a:r>
            <a:r>
              <a:rPr lang="fr-FR" b="1" dirty="0" smtClean="0">
                <a:solidFill>
                  <a:srgbClr val="00FF00"/>
                </a:solidFill>
              </a:rPr>
              <a:t> OCTOBRE </a:t>
            </a:r>
            <a:r>
              <a:rPr lang="fr-FR" b="1" dirty="0" smtClean="0">
                <a:solidFill>
                  <a:srgbClr val="00FF00"/>
                </a:solidFill>
              </a:rPr>
              <a:t>2022 </a:t>
            </a:r>
            <a:endParaRPr lang="en-US" dirty="0">
              <a:solidFill>
                <a:srgbClr val="00FF00"/>
              </a:solidFill>
            </a:endParaRPr>
          </a:p>
          <a:p>
            <a:r>
              <a:rPr lang="fr-FR" b="1" dirty="0">
                <a:solidFill>
                  <a:srgbClr val="FFFF00"/>
                </a:solidFill>
                <a:latin typeface="Copperplate Gothic Light" pitchFamily="34" charset="0"/>
              </a:rPr>
              <a:t>ETUDE BIBLIQUE </a:t>
            </a:r>
            <a:r>
              <a:rPr lang="fr-FR" b="1" dirty="0" smtClean="0">
                <a:solidFill>
                  <a:srgbClr val="FFFF00"/>
                </a:solidFill>
                <a:latin typeface="Copperplate Gothic Light" pitchFamily="34" charset="0"/>
              </a:rPr>
              <a:t>29ÈME </a:t>
            </a:r>
            <a:r>
              <a:rPr lang="fr-FR" b="1" dirty="0" smtClean="0">
                <a:solidFill>
                  <a:srgbClr val="FFFF00"/>
                </a:solidFill>
                <a:latin typeface="Copperplate Gothic Light" pitchFamily="34" charset="0"/>
              </a:rPr>
              <a:t>SESSION </a:t>
            </a:r>
            <a:endParaRPr lang="en-US" b="1" dirty="0">
              <a:solidFill>
                <a:srgbClr val="FFFF00"/>
              </a:solidFill>
              <a:latin typeface="Copperplate Gothic Light" pitchFamily="34" charset="0"/>
            </a:endParaRPr>
          </a:p>
          <a:p>
            <a:r>
              <a:rPr lang="en-US" b="1" dirty="0" smtClean="0">
                <a:solidFill>
                  <a:schemeClr val="bg1"/>
                </a:solidFill>
              </a:rPr>
              <a:t>JOSEPH SOLD TO SLAVERY BY HIS BROTHERS</a:t>
            </a:r>
            <a:endParaRPr lang="en-US" dirty="0" smtClean="0">
              <a:solidFill>
                <a:schemeClr val="bg1"/>
              </a:solidFill>
            </a:endParaRPr>
          </a:p>
          <a:p>
            <a:r>
              <a:rPr lang="fr-FR" b="1" dirty="0" smtClean="0">
                <a:solidFill>
                  <a:schemeClr val="accent2">
                    <a:lumMod val="40000"/>
                    <a:lumOff val="60000"/>
                  </a:schemeClr>
                </a:solidFill>
              </a:rPr>
              <a:t>JOSEPH VENDU EN ESCLAVAGE PAR SES FRÈRES</a:t>
            </a:r>
            <a:endParaRPr lang="en-US" dirty="0" smtClean="0">
              <a:solidFill>
                <a:schemeClr val="accent2">
                  <a:lumMod val="40000"/>
                  <a:lumOff val="60000"/>
                </a:schemeClr>
              </a:solidFill>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002060"/>
          </a:solidFill>
        </p:spPr>
        <p:txBody>
          <a:bodyPr/>
          <a:lstStyle/>
          <a:p>
            <a:r>
              <a:rPr lang="en-US" b="1" dirty="0" smtClean="0">
                <a:solidFill>
                  <a:schemeClr val="bg1"/>
                </a:solidFill>
              </a:rPr>
              <a:t>VERSET DU JOUR</a:t>
            </a:r>
            <a:endParaRPr lang="en-US" b="1" dirty="0">
              <a:solidFill>
                <a:schemeClr val="bg1"/>
              </a:solidFill>
            </a:endParaRPr>
          </a:p>
        </p:txBody>
      </p:sp>
      <p:sp>
        <p:nvSpPr>
          <p:cNvPr id="3" name="Content Placeholder 2"/>
          <p:cNvSpPr>
            <a:spLocks noGrp="1"/>
          </p:cNvSpPr>
          <p:nvPr>
            <p:ph idx="1"/>
          </p:nvPr>
        </p:nvSpPr>
        <p:spPr>
          <a:xfrm>
            <a:off x="0" y="1143000"/>
            <a:ext cx="8991600" cy="5715000"/>
          </a:xfrm>
          <a:solidFill>
            <a:schemeClr val="accent4">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Pr 27:4 La fureur est cruelle et la colère impétueuse, Mais qui résistera devant la jalousie? </a:t>
            </a:r>
            <a:endParaRPr lang="en-US" sz="4800" b="1" dirty="0" smtClean="0">
              <a:latin typeface="Arial Unicode MS" pitchFamily="34" charset="-128"/>
              <a:ea typeface="Arial Unicode MS" pitchFamily="34" charset="-128"/>
              <a:cs typeface="Arial Unicode MS" pitchFamily="34" charset="-128"/>
            </a:endParaRPr>
          </a:p>
          <a:p>
            <a:pPr algn="just"/>
            <a:r>
              <a:rPr lang="en-US" sz="4800" b="1" dirty="0" smtClean="0">
                <a:solidFill>
                  <a:srgbClr val="0033CC"/>
                </a:solidFill>
                <a:latin typeface="Arial Unicode MS" pitchFamily="34" charset="-128"/>
                <a:ea typeface="Arial Unicode MS" pitchFamily="34" charset="-128"/>
                <a:cs typeface="Arial Unicode MS" pitchFamily="34" charset="-128"/>
              </a:rPr>
              <a:t> 4 Wrath is cruel and anger a torrent, But who is able to stand before jealousy? </a:t>
            </a:r>
            <a:endParaRPr lang="en-US" sz="48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accent6">
              <a:lumMod val="75000"/>
            </a:schemeClr>
          </a:solidFill>
        </p:spPr>
        <p:txBody>
          <a:bodyPr/>
          <a:lstStyle/>
          <a:p>
            <a:r>
              <a:rPr lang="en-US" dirty="0" smtClean="0">
                <a:solidFill>
                  <a:schemeClr val="bg1"/>
                </a:solidFill>
                <a:latin typeface="Copperplate Gothic Bold" pitchFamily="34" charset="0"/>
              </a:rPr>
              <a:t>PRIÈRE</a:t>
            </a:r>
            <a:endParaRPr lang="en-US" dirty="0">
              <a:solidFill>
                <a:schemeClr val="bg1"/>
              </a:solidFill>
              <a:latin typeface="Copperplate Gothic Bold" pitchFamily="34" charset="0"/>
            </a:endParaRPr>
          </a:p>
        </p:txBody>
      </p:sp>
      <p:sp>
        <p:nvSpPr>
          <p:cNvPr id="3" name="Content Placeholder 2"/>
          <p:cNvSpPr>
            <a:spLocks noGrp="1"/>
          </p:cNvSpPr>
          <p:nvPr>
            <p:ph idx="1"/>
          </p:nvPr>
        </p:nvSpPr>
        <p:spPr>
          <a:xfrm>
            <a:off x="0" y="1600200"/>
            <a:ext cx="9144000" cy="4525963"/>
          </a:xfrm>
        </p:spPr>
        <p:txBody>
          <a:bodyPr>
            <a:normAutofit fontScale="92500" lnSpcReduction="10000"/>
          </a:bodyPr>
          <a:lstStyle/>
          <a:p>
            <a:r>
              <a:rPr lang="en-US" sz="5400" dirty="0" smtClean="0"/>
              <a:t>INTRODUCTION</a:t>
            </a:r>
          </a:p>
          <a:p>
            <a:pPr marL="55563" indent="-55563" algn="ctr">
              <a:buNone/>
            </a:pPr>
            <a:r>
              <a:rPr lang="fr-FR" sz="3900" b="1" dirty="0" smtClean="0">
                <a:solidFill>
                  <a:srgbClr val="FF0000"/>
                </a:solidFill>
              </a:rPr>
              <a:t>Matière du jour</a:t>
            </a:r>
            <a:endParaRPr lang="en-US" sz="3900" b="1" dirty="0" smtClean="0">
              <a:solidFill>
                <a:srgbClr val="C00000"/>
              </a:solidFill>
            </a:endParaRPr>
          </a:p>
          <a:p>
            <a:pPr algn="just"/>
            <a:r>
              <a:rPr lang="en-US" sz="5400" b="1" dirty="0" smtClean="0">
                <a:solidFill>
                  <a:srgbClr val="0033CC"/>
                </a:solidFill>
              </a:rPr>
              <a:t>JOSEPH SOLD TO SLAVERY BY HIS BROTHERS</a:t>
            </a:r>
            <a:endParaRPr lang="en-US" sz="5400" dirty="0" smtClean="0">
              <a:solidFill>
                <a:srgbClr val="0033CC"/>
              </a:solidFill>
            </a:endParaRPr>
          </a:p>
          <a:p>
            <a:pPr algn="just"/>
            <a:r>
              <a:rPr lang="fr-FR" sz="5400" b="1" dirty="0" smtClean="0">
                <a:solidFill>
                  <a:srgbClr val="FF0000"/>
                </a:solidFill>
              </a:rPr>
              <a:t>JOSEPH VENDU EN ESCLAVAGE PAR SES FRÈRES</a:t>
            </a:r>
            <a:endParaRPr lang="en-US" sz="5400" dirty="0" smtClean="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Autofit/>
          </a:bodyPr>
          <a:lstStyle/>
          <a:p>
            <a:pPr lvl="0" algn="just">
              <a:buNone/>
            </a:pPr>
            <a:r>
              <a:rPr lang="fr-FR" sz="4000" b="1" dirty="0" smtClean="0">
                <a:latin typeface="Arial Unicode MS" pitchFamily="34" charset="-128"/>
                <a:ea typeface="Arial Unicode MS" pitchFamily="34" charset="-128"/>
                <a:cs typeface="Arial Unicode MS" pitchFamily="34" charset="-128"/>
              </a:rPr>
              <a:t>1- Que firent </a:t>
            </a:r>
            <a:r>
              <a:rPr lang="fr-FR" sz="4000" b="1" dirty="0" smtClean="0">
                <a:latin typeface="Arial Unicode MS" pitchFamily="34" charset="-128"/>
                <a:ea typeface="Arial Unicode MS" pitchFamily="34" charset="-128"/>
                <a:cs typeface="Arial Unicode MS" pitchFamily="34" charset="-128"/>
              </a:rPr>
              <a:t>les fils de Jacob pour tirer vengeance de la </a:t>
            </a:r>
            <a:r>
              <a:rPr lang="fr-FR" sz="4000" b="1" dirty="0" smtClean="0">
                <a:latin typeface="Arial Unicode MS" pitchFamily="34" charset="-128"/>
                <a:ea typeface="Arial Unicode MS" pitchFamily="34" charset="-128"/>
                <a:cs typeface="Arial Unicode MS" pitchFamily="34" charset="-128"/>
              </a:rPr>
              <a:t>violence faite à </a:t>
            </a:r>
            <a:r>
              <a:rPr lang="fr-FR" sz="4000" b="1" dirty="0" smtClean="0">
                <a:latin typeface="Arial Unicode MS" pitchFamily="34" charset="-128"/>
                <a:ea typeface="Arial Unicode MS" pitchFamily="34" charset="-128"/>
                <a:cs typeface="Arial Unicode MS" pitchFamily="34" charset="-128"/>
              </a:rPr>
              <a:t>leur sœur Dina.</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2- Pourquoi </a:t>
            </a:r>
            <a:r>
              <a:rPr lang="fr-FR" sz="4000" b="1" dirty="0" smtClean="0">
                <a:solidFill>
                  <a:srgbClr val="0033CC"/>
                </a:solidFill>
                <a:latin typeface="Arial Unicode MS" pitchFamily="34" charset="-128"/>
                <a:ea typeface="Arial Unicode MS" pitchFamily="34" charset="-128"/>
                <a:cs typeface="Arial Unicode MS" pitchFamily="34" charset="-128"/>
              </a:rPr>
              <a:t>les hommes de Sichem ne pouvaient se </a:t>
            </a:r>
            <a:r>
              <a:rPr lang="fr-FR" sz="4000" b="1" dirty="0" smtClean="0">
                <a:solidFill>
                  <a:srgbClr val="0033CC"/>
                </a:solidFill>
                <a:latin typeface="Arial Unicode MS" pitchFamily="34" charset="-128"/>
                <a:ea typeface="Arial Unicode MS" pitchFamily="34" charset="-128"/>
                <a:cs typeface="Arial Unicode MS" pitchFamily="34" charset="-128"/>
              </a:rPr>
              <a:t>défendre devant les fils </a:t>
            </a:r>
            <a:r>
              <a:rPr lang="fr-FR" sz="4000" b="1" dirty="0" smtClean="0">
                <a:solidFill>
                  <a:srgbClr val="0033CC"/>
                </a:solidFill>
                <a:latin typeface="Arial Unicode MS" pitchFamily="34" charset="-128"/>
                <a:ea typeface="Arial Unicode MS" pitchFamily="34" charset="-128"/>
                <a:cs typeface="Arial Unicode MS" pitchFamily="34" charset="-128"/>
              </a:rPr>
              <a:t>de Jacob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buNone/>
            </a:pPr>
            <a:r>
              <a:rPr lang="fr-FR" sz="4000" b="1" dirty="0" smtClean="0">
                <a:latin typeface="Arial Unicode MS" pitchFamily="34" charset="-128"/>
                <a:ea typeface="Arial Unicode MS" pitchFamily="34" charset="-128"/>
                <a:cs typeface="Arial Unicode MS" pitchFamily="34" charset="-128"/>
              </a:rPr>
              <a:t>3- Pourquoi </a:t>
            </a:r>
            <a:r>
              <a:rPr lang="fr-FR" sz="4000" b="1" dirty="0" smtClean="0">
                <a:latin typeface="Arial Unicode MS" pitchFamily="34" charset="-128"/>
                <a:ea typeface="Arial Unicode MS" pitchFamily="34" charset="-128"/>
                <a:cs typeface="Arial Unicode MS" pitchFamily="34" charset="-128"/>
              </a:rPr>
              <a:t>Dieu avait mis fin au règne de Saül?</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4- Comment </a:t>
            </a:r>
            <a:r>
              <a:rPr lang="fr-FR" sz="4000" b="1" dirty="0" smtClean="0">
                <a:solidFill>
                  <a:srgbClr val="0033CC"/>
                </a:solidFill>
                <a:latin typeface="Arial Unicode MS" pitchFamily="34" charset="-128"/>
                <a:ea typeface="Arial Unicode MS" pitchFamily="34" charset="-128"/>
                <a:cs typeface="Arial Unicode MS" pitchFamily="34" charset="-128"/>
              </a:rPr>
              <a:t>mourut Saül </a:t>
            </a:r>
            <a:r>
              <a:rPr lang="fr-FR" sz="4000" b="1" dirty="0" smtClean="0">
                <a:solidFill>
                  <a:srgbClr val="0033CC"/>
                </a:solidFill>
                <a:latin typeface="Arial Unicode MS" pitchFamily="34" charset="-128"/>
                <a:ea typeface="Arial Unicode MS" pitchFamily="34" charset="-128"/>
                <a:cs typeface="Arial Unicode MS" pitchFamily="34" charset="-128"/>
              </a:rPr>
              <a:t>?</a:t>
            </a:r>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lvl="0" algn="just">
              <a:buNone/>
            </a:pPr>
            <a:r>
              <a:rPr lang="fr-FR" sz="4000" b="1" dirty="0" smtClean="0">
                <a:latin typeface="Arial Unicode MS" pitchFamily="34" charset="-128"/>
                <a:ea typeface="Arial Unicode MS" pitchFamily="34" charset="-128"/>
                <a:cs typeface="Arial Unicode MS" pitchFamily="34" charset="-128"/>
              </a:rPr>
              <a:t>5- Comment </a:t>
            </a:r>
            <a:r>
              <a:rPr lang="fr-FR" sz="4000" b="1" dirty="0" smtClean="0">
                <a:latin typeface="Arial Unicode MS" pitchFamily="34" charset="-128"/>
                <a:ea typeface="Arial Unicode MS" pitchFamily="34" charset="-128"/>
                <a:cs typeface="Arial Unicode MS" pitchFamily="34" charset="-128"/>
              </a:rPr>
              <a:t>s’appelait le père du prophète Samuel ?</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6- Dans </a:t>
            </a:r>
            <a:r>
              <a:rPr lang="fr-FR" sz="4000" b="1" dirty="0" smtClean="0">
                <a:solidFill>
                  <a:srgbClr val="0033CC"/>
                </a:solidFill>
                <a:latin typeface="Arial Unicode MS" pitchFamily="34" charset="-128"/>
                <a:ea typeface="Arial Unicode MS" pitchFamily="34" charset="-128"/>
                <a:cs typeface="Arial Unicode MS" pitchFamily="34" charset="-128"/>
              </a:rPr>
              <a:t>quel livre de la bible se trouve le verset suivant : « La prière fervente du juste a une grande efficace. »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buNone/>
            </a:pPr>
            <a:r>
              <a:rPr lang="fr-FR" sz="4000" b="1" dirty="0" smtClean="0">
                <a:latin typeface="Arial Unicode MS" pitchFamily="34" charset="-128"/>
                <a:ea typeface="Arial Unicode MS" pitchFamily="34" charset="-128"/>
                <a:cs typeface="Arial Unicode MS" pitchFamily="34" charset="-128"/>
              </a:rPr>
              <a:t>7- lequel des disciple répondait a Jésus</a:t>
            </a:r>
            <a:r>
              <a:rPr lang="fr-FR" sz="4000" b="1" dirty="0" smtClean="0">
                <a:latin typeface="Arial Unicode MS" pitchFamily="34" charset="-128"/>
                <a:ea typeface="Arial Unicode MS" pitchFamily="34" charset="-128"/>
                <a:cs typeface="Arial Unicode MS" pitchFamily="34" charset="-128"/>
              </a:rPr>
              <a:t> : « Tu es le Christ, le Fils du Dieu vivant. » </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lvl="0" algn="just">
              <a:buNone/>
            </a:pPr>
            <a:r>
              <a:rPr lang="fr-FR" sz="4000" b="1" dirty="0" smtClean="0">
                <a:latin typeface="Arial Unicode MS" pitchFamily="34" charset="-128"/>
                <a:ea typeface="Arial Unicode MS" pitchFamily="34" charset="-128"/>
                <a:cs typeface="Arial Unicode MS" pitchFamily="34" charset="-128"/>
              </a:rPr>
              <a:t>8- quel a été le dernier miracle de Jésus</a:t>
            </a: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9- D’où </a:t>
            </a:r>
            <a:r>
              <a:rPr lang="fr-FR" sz="4000" b="1" dirty="0" smtClean="0">
                <a:solidFill>
                  <a:srgbClr val="0033CC"/>
                </a:solidFill>
                <a:latin typeface="Arial Unicode MS" pitchFamily="34" charset="-128"/>
                <a:ea typeface="Arial Unicode MS" pitchFamily="34" charset="-128"/>
                <a:cs typeface="Arial Unicode MS" pitchFamily="34" charset="-128"/>
              </a:rPr>
              <a:t>vient l’expression « Bon Samaritain »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buNone/>
            </a:pPr>
            <a:r>
              <a:rPr lang="fr-FR" sz="4000" b="1" dirty="0" smtClean="0">
                <a:latin typeface="Arial Unicode MS" pitchFamily="34" charset="-128"/>
                <a:ea typeface="Arial Unicode MS" pitchFamily="34" charset="-128"/>
                <a:cs typeface="Arial Unicode MS" pitchFamily="34" charset="-128"/>
              </a:rPr>
              <a:t>10- Qui </a:t>
            </a:r>
            <a:r>
              <a:rPr lang="fr-FR" sz="4000" b="1" dirty="0" smtClean="0">
                <a:latin typeface="Arial Unicode MS" pitchFamily="34" charset="-128"/>
                <a:ea typeface="Arial Unicode MS" pitchFamily="34" charset="-128"/>
                <a:cs typeface="Arial Unicode MS" pitchFamily="34" charset="-128"/>
              </a:rPr>
              <a:t>a dit «  laissez en paix les </a:t>
            </a:r>
            <a:r>
              <a:rPr lang="fr-FR" sz="4000" b="1" dirty="0" smtClean="0">
                <a:latin typeface="Arial Unicode MS" pitchFamily="34" charset="-128"/>
                <a:ea typeface="Arial Unicode MS" pitchFamily="34" charset="-128"/>
                <a:cs typeface="Arial Unicode MS" pitchFamily="34" charset="-128"/>
              </a:rPr>
              <a:t>disciples, </a:t>
            </a:r>
            <a:r>
              <a:rPr lang="fr-FR" sz="4000" b="1" dirty="0" smtClean="0">
                <a:latin typeface="Arial Unicode MS" pitchFamily="34" charset="-128"/>
                <a:ea typeface="Arial Unicode MS" pitchFamily="34" charset="-128"/>
                <a:cs typeface="Arial Unicode MS" pitchFamily="34" charset="-128"/>
              </a:rPr>
              <a:t>car si cette affaire vient de Dieu, vous ne pourrez la détruire. Vous risquez de combattre Dieu»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9144000" cy="5211763"/>
          </a:xfrm>
          <a:solidFill>
            <a:srgbClr val="FFFF00"/>
          </a:solidFill>
        </p:spPr>
        <p:txBody>
          <a:bodyPr>
            <a:normAutofit lnSpcReduction="10000"/>
          </a:bodyPr>
          <a:lstStyle/>
          <a:p>
            <a:pPr marL="55563" indent="-55563" algn="ctr">
              <a:buNone/>
            </a:pPr>
            <a:r>
              <a:rPr lang="fr-FR" sz="4400" b="1" dirty="0" smtClean="0">
                <a:solidFill>
                  <a:srgbClr val="FF0000"/>
                </a:solidFill>
              </a:rPr>
              <a:t>Matière du jour</a:t>
            </a:r>
            <a:endParaRPr lang="en-US" sz="4400" b="1" dirty="0" smtClean="0">
              <a:solidFill>
                <a:srgbClr val="C00000"/>
              </a:solidFill>
            </a:endParaRPr>
          </a:p>
          <a:p>
            <a:pPr algn="just"/>
            <a:r>
              <a:rPr lang="en-US" sz="6000" b="1" dirty="0" smtClean="0">
                <a:solidFill>
                  <a:srgbClr val="0033CC"/>
                </a:solidFill>
              </a:rPr>
              <a:t>JOSEPH SOLD TO SLAVERY BY HIS BROTHERS</a:t>
            </a:r>
            <a:endParaRPr lang="en-US" sz="6000" dirty="0" smtClean="0">
              <a:solidFill>
                <a:srgbClr val="0033CC"/>
              </a:solidFill>
            </a:endParaRPr>
          </a:p>
          <a:p>
            <a:pPr algn="just"/>
            <a:r>
              <a:rPr lang="fr-FR" sz="6000" b="1" dirty="0" smtClean="0">
                <a:solidFill>
                  <a:srgbClr val="FF0000"/>
                </a:solidFill>
              </a:rPr>
              <a:t>JOSEPH VENDU EN ESCLAVAGE PAR SES FRÈRES</a:t>
            </a:r>
            <a:endParaRPr lang="en-US" sz="6000" dirty="0" smtClean="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en-US" sz="4400" b="1" dirty="0" smtClean="0">
                <a:solidFill>
                  <a:srgbClr val="0033CC"/>
                </a:solidFill>
                <a:latin typeface="Arial Unicode MS" pitchFamily="34" charset="-128"/>
                <a:ea typeface="Arial Unicode MS" pitchFamily="34" charset="-128"/>
                <a:cs typeface="Arial Unicode MS" pitchFamily="34" charset="-128"/>
              </a:rPr>
              <a:t>INTRODUCTION</a:t>
            </a:r>
          </a:p>
          <a:p>
            <a:pPr lvl="0" algn="just"/>
            <a:r>
              <a:rPr lang="en-US" sz="4400" b="1" dirty="0" smtClean="0">
                <a:latin typeface="Arial Unicode MS" pitchFamily="34" charset="-128"/>
                <a:ea typeface="Arial Unicode MS" pitchFamily="34" charset="-128"/>
                <a:cs typeface="Arial Unicode MS" pitchFamily="34" charset="-128"/>
              </a:rPr>
              <a:t>Today we are going to see the destructive </a:t>
            </a:r>
            <a:r>
              <a:rPr lang="en-US" sz="4400" b="1" dirty="0" smtClean="0">
                <a:latin typeface="Arial Unicode MS" pitchFamily="34" charset="-128"/>
                <a:ea typeface="Arial Unicode MS" pitchFamily="34" charset="-128"/>
                <a:cs typeface="Arial Unicode MS" pitchFamily="34" charset="-128"/>
              </a:rPr>
              <a:t>power </a:t>
            </a:r>
            <a:r>
              <a:rPr lang="en-US" sz="4400" b="1" dirty="0" smtClean="0">
                <a:latin typeface="Arial Unicode MS" pitchFamily="34" charset="-128"/>
                <a:ea typeface="Arial Unicode MS" pitchFamily="34" charset="-128"/>
                <a:cs typeface="Arial Unicode MS" pitchFamily="34" charset="-128"/>
              </a:rPr>
              <a:t>of jealousy.</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Jealousy was at the base of the first murder case in the Bible.</a:t>
            </a:r>
          </a:p>
          <a:p>
            <a:pPr lvl="0" algn="just"/>
            <a:r>
              <a:rPr lang="en-US" sz="4400" b="1" dirty="0" smtClean="0">
                <a:latin typeface="Arial Unicode MS" pitchFamily="34" charset="-128"/>
                <a:ea typeface="Arial Unicode MS" pitchFamily="34" charset="-128"/>
                <a:cs typeface="Arial Unicode MS" pitchFamily="34" charset="-128"/>
              </a:rPr>
              <a:t>Jealousy remains one of the most common pitfalls of mankind.</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Jealousy can creep in without any detection in the life of even the most pious person if not careful</a:t>
            </a:r>
            <a:r>
              <a:rPr lang="en-US"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Jealousy </a:t>
            </a:r>
            <a:r>
              <a:rPr lang="en-US" sz="4400" b="1" dirty="0" smtClean="0">
                <a:latin typeface="Arial Unicode MS" pitchFamily="34" charset="-128"/>
                <a:ea typeface="Arial Unicode MS" pitchFamily="34" charset="-128"/>
                <a:cs typeface="Arial Unicode MS" pitchFamily="34" charset="-128"/>
              </a:rPr>
              <a:t>and envy are twin sisters.</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When one covets what belongs to another, he seeks to obtain it by all means </a:t>
            </a:r>
            <a:r>
              <a:rPr lang="en-US" sz="4400" b="1" dirty="0" smtClean="0">
                <a:solidFill>
                  <a:srgbClr val="0033CC"/>
                </a:solidFill>
                <a:latin typeface="Arial Unicode MS" pitchFamily="34" charset="-128"/>
                <a:ea typeface="Arial Unicode MS" pitchFamily="34" charset="-128"/>
                <a:cs typeface="Arial Unicode MS" pitchFamily="34" charset="-128"/>
              </a:rPr>
              <a:t>necessary.</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If the point of attraction or blessing in one’s life cannot be </a:t>
            </a:r>
            <a:r>
              <a:rPr lang="en-US" sz="4400" b="1" dirty="0" smtClean="0">
                <a:latin typeface="Arial Unicode MS" pitchFamily="34" charset="-128"/>
                <a:ea typeface="Arial Unicode MS" pitchFamily="34" charset="-128"/>
                <a:cs typeface="Arial Unicode MS" pitchFamily="34" charset="-128"/>
              </a:rPr>
              <a:t>snatched,, </a:t>
            </a:r>
            <a:r>
              <a:rPr lang="en-US" sz="4400" b="1" dirty="0" smtClean="0">
                <a:latin typeface="Arial Unicode MS" pitchFamily="34" charset="-128"/>
                <a:ea typeface="Arial Unicode MS" pitchFamily="34" charset="-128"/>
                <a:cs typeface="Arial Unicode MS" pitchFamily="34" charset="-128"/>
              </a:rPr>
              <a:t>the next course of action of jealousy is to destroy the recipient</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If </a:t>
            </a:r>
            <a:r>
              <a:rPr lang="en-US" sz="4400" b="1" dirty="0" smtClean="0">
                <a:latin typeface="Arial Unicode MS" pitchFamily="34" charset="-128"/>
                <a:ea typeface="Arial Unicode MS" pitchFamily="34" charset="-128"/>
                <a:cs typeface="Arial Unicode MS" pitchFamily="34" charset="-128"/>
              </a:rPr>
              <a:t>the food cannot be in the plate of the jealous person, then spoiling </a:t>
            </a:r>
            <a:r>
              <a:rPr lang="en-US" sz="4400" b="1" dirty="0" smtClean="0">
                <a:latin typeface="Arial Unicode MS" pitchFamily="34" charset="-128"/>
                <a:ea typeface="Arial Unicode MS" pitchFamily="34" charset="-128"/>
                <a:cs typeface="Arial Unicode MS" pitchFamily="34" charset="-128"/>
              </a:rPr>
              <a:t>it, or eradicating </a:t>
            </a:r>
            <a:r>
              <a:rPr lang="en-US" sz="4400" b="1" dirty="0" smtClean="0">
                <a:latin typeface="Arial Unicode MS" pitchFamily="34" charset="-128"/>
                <a:ea typeface="Arial Unicode MS" pitchFamily="34" charset="-128"/>
                <a:cs typeface="Arial Unicode MS" pitchFamily="34" charset="-128"/>
              </a:rPr>
              <a:t>the person eating it </a:t>
            </a:r>
            <a:r>
              <a:rPr lang="en-US" sz="4400" b="1" dirty="0" smtClean="0">
                <a:latin typeface="Arial Unicode MS" pitchFamily="34" charset="-128"/>
                <a:ea typeface="Arial Unicode MS" pitchFamily="34" charset="-128"/>
                <a:cs typeface="Arial Unicode MS" pitchFamily="34" charset="-128"/>
              </a:rPr>
              <a:t>becomes the </a:t>
            </a:r>
            <a:r>
              <a:rPr lang="en-US" sz="4400" b="1" dirty="0" smtClean="0">
                <a:latin typeface="Arial Unicode MS" pitchFamily="34" charset="-128"/>
                <a:ea typeface="Arial Unicode MS" pitchFamily="34" charset="-128"/>
                <a:cs typeface="Arial Unicode MS" pitchFamily="34" charset="-128"/>
              </a:rPr>
              <a:t>mandate.</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We </a:t>
            </a:r>
            <a:r>
              <a:rPr lang="en-US" sz="4400" b="1" dirty="0" smtClean="0">
                <a:solidFill>
                  <a:srgbClr val="0033CC"/>
                </a:solidFill>
                <a:latin typeface="Arial Unicode MS" pitchFamily="34" charset="-128"/>
                <a:ea typeface="Arial Unicode MS" pitchFamily="34" charset="-128"/>
                <a:cs typeface="Arial Unicode MS" pitchFamily="34" charset="-128"/>
              </a:rPr>
              <a:t>practice this type of animosity skillfully </a:t>
            </a:r>
            <a:r>
              <a:rPr lang="en-US" sz="4400" b="1" dirty="0" smtClean="0">
                <a:solidFill>
                  <a:srgbClr val="0033CC"/>
                </a:solidFill>
                <a:latin typeface="Arial Unicode MS" pitchFamily="34" charset="-128"/>
                <a:ea typeface="Arial Unicode MS" pitchFamily="34" charset="-128"/>
                <a:cs typeface="Arial Unicode MS" pitchFamily="34" charset="-128"/>
              </a:rPr>
              <a:t>when we play games like dominoes and </a:t>
            </a:r>
            <a:r>
              <a:rPr lang="en-US" sz="4400" b="1" dirty="0" smtClean="0">
                <a:solidFill>
                  <a:srgbClr val="0033CC"/>
                </a:solidFill>
                <a:latin typeface="Arial Unicode MS" pitchFamily="34" charset="-128"/>
                <a:ea typeface="Arial Unicode MS" pitchFamily="34" charset="-128"/>
                <a:cs typeface="Arial Unicode MS" pitchFamily="34" charset="-128"/>
              </a:rPr>
              <a:t>cards, etc.</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You put all sorts of stumbling blocks to freeze your opponent.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In dominoes, you kill the double to prevent your opponent from winning.</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When jealousy is translated in our endeavors in life, it becomes a destructive force.</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Envy and jealousy </a:t>
            </a:r>
            <a:r>
              <a:rPr lang="en-US" sz="4400" b="1" dirty="0" smtClean="0">
                <a:solidFill>
                  <a:srgbClr val="0033CC"/>
                </a:solidFill>
                <a:latin typeface="Arial Unicode MS" pitchFamily="34" charset="-128"/>
                <a:ea typeface="Arial Unicode MS" pitchFamily="34" charset="-128"/>
                <a:cs typeface="Arial Unicode MS" pitchFamily="34" charset="-128"/>
              </a:rPr>
              <a:t>are the old sins </a:t>
            </a:r>
            <a:r>
              <a:rPr lang="en-US" sz="4400" b="1" dirty="0" smtClean="0">
                <a:solidFill>
                  <a:srgbClr val="0033CC"/>
                </a:solidFill>
                <a:latin typeface="Arial Unicode MS" pitchFamily="34" charset="-128"/>
                <a:ea typeface="Arial Unicode MS" pitchFamily="34" charset="-128"/>
                <a:cs typeface="Arial Unicode MS" pitchFamily="34" charset="-128"/>
              </a:rPr>
              <a:t>practiced by </a:t>
            </a:r>
            <a:r>
              <a:rPr lang="en-US" sz="4400" b="1" dirty="0" smtClean="0">
                <a:solidFill>
                  <a:srgbClr val="0033CC"/>
                </a:solidFill>
                <a:latin typeface="Arial Unicode MS" pitchFamily="34" charset="-128"/>
                <a:ea typeface="Arial Unicode MS" pitchFamily="34" charset="-128"/>
                <a:cs typeface="Arial Unicode MS" pitchFamily="34" charset="-128"/>
              </a:rPr>
              <a:t>the devil </a:t>
            </a:r>
            <a:r>
              <a:rPr lang="en-US" sz="4400" b="1" dirty="0" smtClean="0">
                <a:solidFill>
                  <a:srgbClr val="0033CC"/>
                </a:solidFill>
                <a:latin typeface="Arial Unicode MS" pitchFamily="34" charset="-128"/>
                <a:ea typeface="Arial Unicode MS" pitchFamily="34" charset="-128"/>
                <a:cs typeface="Arial Unicode MS" pitchFamily="34" charset="-128"/>
              </a:rPr>
              <a:t>who wanted to dethrone God so that he could receive the praises and </a:t>
            </a:r>
            <a:r>
              <a:rPr lang="en-US" sz="4400" b="1" dirty="0" smtClean="0">
                <a:solidFill>
                  <a:srgbClr val="0033CC"/>
                </a:solidFill>
                <a:latin typeface="Arial Unicode MS" pitchFamily="34" charset="-128"/>
                <a:ea typeface="Arial Unicode MS" pitchFamily="34" charset="-128"/>
                <a:cs typeface="Arial Unicode MS" pitchFamily="34" charset="-128"/>
              </a:rPr>
              <a:t>worships </a:t>
            </a:r>
            <a:r>
              <a:rPr lang="en-US" sz="4400" b="1" dirty="0" smtClean="0">
                <a:solidFill>
                  <a:srgbClr val="0033CC"/>
                </a:solidFill>
                <a:latin typeface="Arial Unicode MS" pitchFamily="34" charset="-128"/>
                <a:ea typeface="Arial Unicode MS" pitchFamily="34" charset="-128"/>
                <a:cs typeface="Arial Unicode MS" pitchFamily="34" charset="-128"/>
              </a:rPr>
              <a:t>that are </a:t>
            </a:r>
            <a:r>
              <a:rPr lang="en-US" sz="4400" b="1" dirty="0" smtClean="0">
                <a:solidFill>
                  <a:srgbClr val="0033CC"/>
                </a:solidFill>
                <a:latin typeface="Arial Unicode MS" pitchFamily="34" charset="-128"/>
                <a:ea typeface="Arial Unicode MS" pitchFamily="34" charset="-128"/>
                <a:cs typeface="Arial Unicode MS" pitchFamily="34" charset="-128"/>
              </a:rPr>
              <a:t>due only </a:t>
            </a:r>
            <a:r>
              <a:rPr lang="en-US" sz="4400" b="1" dirty="0" smtClean="0">
                <a:solidFill>
                  <a:srgbClr val="0033CC"/>
                </a:solidFill>
                <a:latin typeface="Arial Unicode MS" pitchFamily="34" charset="-128"/>
                <a:ea typeface="Arial Unicode MS" pitchFamily="34" charset="-128"/>
                <a:cs typeface="Arial Unicode MS" pitchFamily="34" charset="-128"/>
              </a:rPr>
              <a:t>to God.</a:t>
            </a:r>
          </a:p>
          <a:p>
            <a:pPr lvl="0" algn="just"/>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a:bodyPr>
          <a:lstStyle/>
          <a:p>
            <a:pPr algn="ctr">
              <a:buNone/>
            </a:pPr>
            <a:r>
              <a:rPr lang="en-US" sz="4400" b="1" dirty="0" smtClean="0">
                <a:solidFill>
                  <a:srgbClr val="0033CC"/>
                </a:solidFill>
                <a:latin typeface="Arial Unicode MS" pitchFamily="34" charset="-128"/>
                <a:ea typeface="Arial Unicode MS" pitchFamily="34" charset="-128"/>
                <a:cs typeface="Arial Unicode MS" pitchFamily="34" charset="-128"/>
              </a:rPr>
              <a:t>JEALOUSY GENERATED BY PREFERENTIAL </a:t>
            </a:r>
            <a:r>
              <a:rPr lang="en-US" sz="4400" b="1" dirty="0" smtClean="0">
                <a:solidFill>
                  <a:srgbClr val="0033CC"/>
                </a:solidFill>
                <a:latin typeface="Arial Unicode MS" pitchFamily="34" charset="-128"/>
                <a:ea typeface="Arial Unicode MS" pitchFamily="34" charset="-128"/>
                <a:cs typeface="Arial Unicode MS" pitchFamily="34" charset="-128"/>
              </a:rPr>
              <a:t>TREATMENT</a:t>
            </a:r>
          </a:p>
          <a:p>
            <a:pPr lvl="0" algn="just"/>
            <a:r>
              <a:rPr lang="en-US" sz="4400" b="1" dirty="0" smtClean="0">
                <a:latin typeface="Arial Unicode MS" pitchFamily="34" charset="-128"/>
                <a:ea typeface="Arial Unicode MS" pitchFamily="34" charset="-128"/>
                <a:cs typeface="Arial Unicode MS" pitchFamily="34" charset="-128"/>
              </a:rPr>
              <a:t>Preferential treatment can draw an explosive type of jealousy.</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Saul sought to kill David because the people loved David more than him.</a:t>
            </a:r>
          </a:p>
          <a:p>
            <a:pPr lvl="0" algn="just"/>
            <a:r>
              <a:rPr lang="en-US" sz="4400" b="1" dirty="0" smtClean="0">
                <a:latin typeface="Arial Unicode MS" pitchFamily="34" charset="-128"/>
                <a:ea typeface="Arial Unicode MS" pitchFamily="34" charset="-128"/>
                <a:cs typeface="Arial Unicode MS" pitchFamily="34" charset="-128"/>
              </a:rPr>
              <a:t>Many people are unfair victims of jealousy because of the preferential treatments they received without asking for it</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en-US" sz="4400" b="1" dirty="0" smtClean="0">
                <a:solidFill>
                  <a:schemeClr val="tx1"/>
                </a:solidFill>
                <a:latin typeface="Arial Unicode MS" pitchFamily="34" charset="-128"/>
                <a:ea typeface="Arial Unicode MS" pitchFamily="34" charset="-128"/>
                <a:cs typeface="Arial Unicode MS" pitchFamily="34" charset="-128"/>
              </a:rPr>
              <a:t>This type of jealousy is very common among siblings.</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You </a:t>
            </a:r>
            <a:r>
              <a:rPr lang="en-US" sz="4400" b="1" dirty="0" smtClean="0">
                <a:solidFill>
                  <a:srgbClr val="0033CC"/>
                </a:solidFill>
                <a:latin typeface="Arial Unicode MS" pitchFamily="34" charset="-128"/>
                <a:ea typeface="Arial Unicode MS" pitchFamily="34" charset="-128"/>
                <a:cs typeface="Arial Unicode MS" pitchFamily="34" charset="-128"/>
              </a:rPr>
              <a:t>can also find it at work, at school, in church, in sport, and in any type of gathering.</a:t>
            </a:r>
          </a:p>
          <a:p>
            <a:pPr lvl="0" algn="just"/>
            <a:r>
              <a:rPr lang="en-US" sz="4400" b="1" dirty="0" smtClean="0">
                <a:latin typeface="Arial Unicode MS" pitchFamily="34" charset="-128"/>
                <a:ea typeface="Arial Unicode MS" pitchFamily="34" charset="-128"/>
                <a:cs typeface="Arial Unicode MS" pitchFamily="34" charset="-128"/>
              </a:rPr>
              <a:t>Our </a:t>
            </a:r>
            <a:r>
              <a:rPr lang="en-US" sz="4400" b="1" dirty="0" smtClean="0">
                <a:latin typeface="Arial Unicode MS" pitchFamily="34" charset="-128"/>
                <a:ea typeface="Arial Unicode MS" pitchFamily="34" charset="-128"/>
                <a:cs typeface="Arial Unicode MS" pitchFamily="34" charset="-128"/>
              </a:rPr>
              <a:t>sinful nature </a:t>
            </a:r>
            <a:r>
              <a:rPr lang="en-US" sz="4400" b="1" dirty="0" smtClean="0">
                <a:latin typeface="Arial Unicode MS" pitchFamily="34" charset="-128"/>
                <a:ea typeface="Arial Unicode MS" pitchFamily="34" charset="-128"/>
                <a:cs typeface="Arial Unicode MS" pitchFamily="34" charset="-128"/>
              </a:rPr>
              <a:t>demands </a:t>
            </a:r>
            <a:r>
              <a:rPr lang="en-US" sz="4400" b="1" dirty="0" smtClean="0">
                <a:latin typeface="Arial Unicode MS" pitchFamily="34" charset="-128"/>
                <a:ea typeface="Arial Unicode MS" pitchFamily="34" charset="-128"/>
                <a:cs typeface="Arial Unicode MS" pitchFamily="34" charset="-128"/>
              </a:rPr>
              <a:t>of us to </a:t>
            </a:r>
            <a:r>
              <a:rPr lang="en-US" sz="4400" b="1" dirty="0" smtClean="0">
                <a:latin typeface="Arial Unicode MS" pitchFamily="34" charset="-128"/>
                <a:ea typeface="Arial Unicode MS" pitchFamily="34" charset="-128"/>
                <a:cs typeface="Arial Unicode MS" pitchFamily="34" charset="-128"/>
              </a:rPr>
              <a:t>at </a:t>
            </a:r>
            <a:r>
              <a:rPr lang="en-US" sz="4400" b="1" dirty="0" smtClean="0">
                <a:latin typeface="Arial Unicode MS" pitchFamily="34" charset="-128"/>
                <a:ea typeface="Arial Unicode MS" pitchFamily="34" charset="-128"/>
                <a:cs typeface="Arial Unicode MS" pitchFamily="34" charset="-128"/>
              </a:rPr>
              <a:t>the center of attention in everything.</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We live in an era of “winner takes all” attitude, thus, anything sub to </a:t>
            </a:r>
            <a:r>
              <a:rPr lang="en-US" sz="4400" b="1" dirty="0" smtClean="0">
                <a:solidFill>
                  <a:srgbClr val="0033CC"/>
                </a:solidFill>
                <a:latin typeface="Arial Unicode MS" pitchFamily="34" charset="-128"/>
                <a:ea typeface="Arial Unicode MS" pitchFamily="34" charset="-128"/>
                <a:cs typeface="Arial Unicode MS" pitchFamily="34" charset="-128"/>
              </a:rPr>
              <a:t>being number </a:t>
            </a:r>
            <a:r>
              <a:rPr lang="en-US" sz="4400" b="1" dirty="0" smtClean="0">
                <a:solidFill>
                  <a:srgbClr val="0033CC"/>
                </a:solidFill>
                <a:latin typeface="Arial Unicode MS" pitchFamily="34" charset="-128"/>
                <a:ea typeface="Arial Unicode MS" pitchFamily="34" charset="-128"/>
                <a:cs typeface="Arial Unicode MS" pitchFamily="34" charset="-128"/>
              </a:rPr>
              <a:t>one is considered failure</a:t>
            </a:r>
            <a:r>
              <a:rPr lang="en-US"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People </a:t>
            </a:r>
            <a:r>
              <a:rPr lang="en-US" sz="4400" b="1" dirty="0" smtClean="0">
                <a:latin typeface="Arial Unicode MS" pitchFamily="34" charset="-128"/>
                <a:ea typeface="Arial Unicode MS" pitchFamily="34" charset="-128"/>
                <a:cs typeface="Arial Unicode MS" pitchFamily="34" charset="-128"/>
              </a:rPr>
              <a:t>find </a:t>
            </a:r>
            <a:r>
              <a:rPr lang="en-US" sz="4400" b="1" dirty="0" smtClean="0">
                <a:latin typeface="Arial Unicode MS" pitchFamily="34" charset="-128"/>
                <a:ea typeface="Arial Unicode MS" pitchFamily="34" charset="-128"/>
                <a:cs typeface="Arial Unicode MS" pitchFamily="34" charset="-128"/>
              </a:rPr>
              <a:t>pleasure </a:t>
            </a:r>
            <a:r>
              <a:rPr lang="en-US" sz="4400" b="1" dirty="0" smtClean="0">
                <a:latin typeface="Arial Unicode MS" pitchFamily="34" charset="-128"/>
                <a:ea typeface="Arial Unicode MS" pitchFamily="34" charset="-128"/>
                <a:cs typeface="Arial Unicode MS" pitchFamily="34" charset="-128"/>
              </a:rPr>
              <a:t>in destroying the person in the spotlight so that their </a:t>
            </a:r>
            <a:r>
              <a:rPr lang="en-US" sz="4400" b="1" dirty="0" smtClean="0">
                <a:latin typeface="Arial Unicode MS" pitchFamily="34" charset="-128"/>
                <a:ea typeface="Arial Unicode MS" pitchFamily="34" charset="-128"/>
                <a:cs typeface="Arial Unicode MS" pitchFamily="34" charset="-128"/>
              </a:rPr>
              <a:t>self-projected </a:t>
            </a:r>
            <a:r>
              <a:rPr lang="en-US" sz="4400" b="1" dirty="0" smtClean="0">
                <a:latin typeface="Arial Unicode MS" pitchFamily="34" charset="-128"/>
                <a:ea typeface="Arial Unicode MS" pitchFamily="34" charset="-128"/>
                <a:cs typeface="Arial Unicode MS" pitchFamily="34" charset="-128"/>
              </a:rPr>
              <a:t>failure may not be apparent.</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Another way that this type of jealousy is manifested is by neutralizing the target so that he or she cannot live the fullness of his/her authority or blessing</a:t>
            </a:r>
            <a:r>
              <a:rPr lang="en-US"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is no respecter of persons. He loves all his children.</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Most of what could be considered </a:t>
            </a:r>
            <a:r>
              <a:rPr lang="en-US" sz="4400" b="1" dirty="0" smtClean="0">
                <a:solidFill>
                  <a:srgbClr val="0033CC"/>
                </a:solidFill>
                <a:latin typeface="Arial Unicode MS" pitchFamily="34" charset="-128"/>
                <a:ea typeface="Arial Unicode MS" pitchFamily="34" charset="-128"/>
                <a:cs typeface="Arial Unicode MS" pitchFamily="34" charset="-128"/>
              </a:rPr>
              <a:t>blessings of God, are </a:t>
            </a:r>
            <a:r>
              <a:rPr lang="en-US" sz="4400" b="1" dirty="0" smtClean="0">
                <a:solidFill>
                  <a:srgbClr val="0033CC"/>
                </a:solidFill>
                <a:latin typeface="Arial Unicode MS" pitchFamily="34" charset="-128"/>
                <a:ea typeface="Arial Unicode MS" pitchFamily="34" charset="-128"/>
                <a:cs typeface="Arial Unicode MS" pitchFamily="34" charset="-128"/>
              </a:rPr>
              <a:t>task </a:t>
            </a:r>
            <a:r>
              <a:rPr lang="en-US" sz="4400" b="1" dirty="0" smtClean="0">
                <a:solidFill>
                  <a:srgbClr val="0033CC"/>
                </a:solidFill>
                <a:latin typeface="Arial Unicode MS" pitchFamily="34" charset="-128"/>
                <a:ea typeface="Arial Unicode MS" pitchFamily="34" charset="-128"/>
                <a:cs typeface="Arial Unicode MS" pitchFamily="34" charset="-128"/>
              </a:rPr>
              <a:t>oriented talents, privileges bestowed upon an individual for the glory of God.</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God needed a deliverer for the Children of Jacob and Joseph was the designee for the task.</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The open preferential treatment that Jacob gave to Joseph was wrong</a:t>
            </a:r>
            <a:r>
              <a:rPr lang="en-US"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Jacob’s affection for Joseph </a:t>
            </a:r>
            <a:r>
              <a:rPr lang="en-US" sz="4400" b="1" dirty="0" smtClean="0">
                <a:latin typeface="Arial Unicode MS" pitchFamily="34" charset="-128"/>
                <a:ea typeface="Arial Unicode MS" pitchFamily="34" charset="-128"/>
                <a:cs typeface="Arial Unicode MS" pitchFamily="34" charset="-128"/>
              </a:rPr>
              <a:t>fuelled the </a:t>
            </a:r>
            <a:r>
              <a:rPr lang="en-US" sz="4400" b="1" dirty="0" smtClean="0">
                <a:latin typeface="Arial Unicode MS" pitchFamily="34" charset="-128"/>
                <a:ea typeface="Arial Unicode MS" pitchFamily="34" charset="-128"/>
                <a:cs typeface="Arial Unicode MS" pitchFamily="34" charset="-128"/>
              </a:rPr>
              <a:t>deadly jealousy </a:t>
            </a:r>
            <a:r>
              <a:rPr lang="en-US" sz="4400" b="1" dirty="0" smtClean="0">
                <a:latin typeface="Arial Unicode MS" pitchFamily="34" charset="-128"/>
                <a:ea typeface="Arial Unicode MS" pitchFamily="34" charset="-128"/>
                <a:cs typeface="Arial Unicode MS" pitchFamily="34" charset="-128"/>
              </a:rPr>
              <a:t>among his sons.</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What do we do when the preferential treatment seems to be of God?</a:t>
            </a:r>
          </a:p>
          <a:p>
            <a:pPr lvl="0" algn="just"/>
            <a:r>
              <a:rPr lang="en-US" sz="4400" b="1" dirty="0" smtClean="0">
                <a:latin typeface="Arial Unicode MS" pitchFamily="34" charset="-128"/>
                <a:ea typeface="Arial Unicode MS" pitchFamily="34" charset="-128"/>
                <a:cs typeface="Arial Unicode MS" pitchFamily="34" charset="-128"/>
              </a:rPr>
              <a:t>God was the one communicating those dreams to </a:t>
            </a:r>
            <a:r>
              <a:rPr lang="en-US" sz="4400" b="1" dirty="0" smtClean="0">
                <a:latin typeface="Arial Unicode MS" pitchFamily="34" charset="-128"/>
                <a:ea typeface="Arial Unicode MS" pitchFamily="34" charset="-128"/>
                <a:cs typeface="Arial Unicode MS" pitchFamily="34" charset="-128"/>
              </a:rPr>
              <a:t>Joseph, not Jacob.</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The big </a:t>
            </a:r>
            <a:r>
              <a:rPr lang="en-US" sz="4400" b="1" dirty="0" smtClean="0">
                <a:solidFill>
                  <a:srgbClr val="0033CC"/>
                </a:solidFill>
                <a:latin typeface="Arial Unicode MS" pitchFamily="34" charset="-128"/>
                <a:ea typeface="Arial Unicode MS" pitchFamily="34" charset="-128"/>
                <a:cs typeface="Arial Unicode MS" pitchFamily="34" charset="-128"/>
              </a:rPr>
              <a:t>brothers </a:t>
            </a:r>
            <a:r>
              <a:rPr lang="en-US" sz="4400" b="1" dirty="0" smtClean="0">
                <a:solidFill>
                  <a:srgbClr val="0033CC"/>
                </a:solidFill>
                <a:latin typeface="Arial Unicode MS" pitchFamily="34" charset="-128"/>
                <a:ea typeface="Arial Unicode MS" pitchFamily="34" charset="-128"/>
                <a:cs typeface="Arial Unicode MS" pitchFamily="34" charset="-128"/>
              </a:rPr>
              <a:t>of Joseph seemed </a:t>
            </a:r>
            <a:r>
              <a:rPr lang="en-US" sz="4400" b="1" dirty="0" smtClean="0">
                <a:solidFill>
                  <a:srgbClr val="0033CC"/>
                </a:solidFill>
                <a:latin typeface="Arial Unicode MS" pitchFamily="34" charset="-128"/>
                <a:ea typeface="Arial Unicode MS" pitchFamily="34" charset="-128"/>
                <a:cs typeface="Arial Unicode MS" pitchFamily="34" charset="-128"/>
              </a:rPr>
              <a:t>to have more issues with his dreams than anything else.</a:t>
            </a: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JOSEPH IN QUEST FOR HIS BROTHERS</a:t>
            </a:r>
          </a:p>
          <a:p>
            <a:pPr algn="just"/>
            <a:r>
              <a:rPr lang="fr-FR" sz="4400" b="1" dirty="0" smtClean="0">
                <a:solidFill>
                  <a:srgbClr val="0033CC"/>
                </a:solidFill>
                <a:latin typeface="Arial Unicode MS" pitchFamily="34" charset="-128"/>
                <a:ea typeface="Arial Unicode MS" pitchFamily="34" charset="-128"/>
                <a:cs typeface="Arial Unicode MS" pitchFamily="34" charset="-128"/>
              </a:rPr>
              <a:t>Ge </a:t>
            </a:r>
            <a:r>
              <a:rPr lang="fr-FR" sz="4400" b="1" dirty="0" smtClean="0">
                <a:solidFill>
                  <a:srgbClr val="0033CC"/>
                </a:solidFill>
                <a:latin typeface="Arial Unicode MS" pitchFamily="34" charset="-128"/>
                <a:ea typeface="Arial Unicode MS" pitchFamily="34" charset="-128"/>
                <a:cs typeface="Arial Unicode MS" pitchFamily="34" charset="-128"/>
              </a:rPr>
              <a:t>37:12-14 </a:t>
            </a:r>
            <a:r>
              <a:rPr lang="fr-FR" sz="4400" b="1" dirty="0" smtClean="0">
                <a:solidFill>
                  <a:srgbClr val="0033CC"/>
                </a:solidFill>
                <a:latin typeface="Arial Unicode MS" pitchFamily="34" charset="-128"/>
                <a:ea typeface="Arial Unicode MS" pitchFamily="34" charset="-128"/>
                <a:cs typeface="Arial Unicode MS" pitchFamily="34" charset="-128"/>
              </a:rPr>
              <a:t>¶ Les frères de Joseph étant allés à Sichem, pour faire paître le troupeau de leur père,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 13 Israël dit à Joseph: Tes frères ne font-ils pas paître le troupeau à Sichem? Viens, je veux t'envoyer vers eux. Et il répondit: Me voici!</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800" b="1" dirty="0" smtClean="0">
                <a:solidFill>
                  <a:srgbClr val="0033CC"/>
                </a:solidFill>
                <a:latin typeface="Arial Unicode MS" pitchFamily="34" charset="-128"/>
                <a:ea typeface="Arial Unicode MS" pitchFamily="34" charset="-128"/>
                <a:cs typeface="Arial Unicode MS" pitchFamily="34" charset="-128"/>
              </a:rPr>
              <a:t>14 </a:t>
            </a:r>
            <a:r>
              <a:rPr lang="fr-FR" sz="4800" b="1" dirty="0" smtClean="0">
                <a:solidFill>
                  <a:srgbClr val="0033CC"/>
                </a:solidFill>
                <a:latin typeface="Arial Unicode MS" pitchFamily="34" charset="-128"/>
                <a:ea typeface="Arial Unicode MS" pitchFamily="34" charset="-128"/>
                <a:cs typeface="Arial Unicode MS" pitchFamily="34" charset="-128"/>
              </a:rPr>
              <a:t>Israël lui dit: Va, je te prie, et vois si tes frères sont en bonne santé et si le troupeau est en bon état; et tu m'en rapporteras des nouvelles. Il l'envoya ainsi de la vallée d'Hébron; et Joseph alla à Sichem</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OBSERVATIONS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en-US" sz="4000" b="1" dirty="0" smtClean="0">
                <a:solidFill>
                  <a:srgbClr val="0033CC"/>
                </a:solidFill>
                <a:latin typeface="Arial Unicode MS" pitchFamily="34" charset="-128"/>
                <a:ea typeface="Arial Unicode MS" pitchFamily="34" charset="-128"/>
                <a:cs typeface="Arial Unicode MS" pitchFamily="34" charset="-128"/>
              </a:rPr>
              <a:t>Joseph was already of age to be among his brothers in the fields.</a:t>
            </a:r>
          </a:p>
          <a:p>
            <a:pPr marL="742950" lvl="0" indent="-742950" algn="just">
              <a:buFont typeface="+mj-lt"/>
              <a:buAutoNum type="arabicPeriod"/>
            </a:pPr>
            <a:r>
              <a:rPr lang="en-US" sz="4000" b="1" dirty="0" smtClean="0">
                <a:solidFill>
                  <a:srgbClr val="FF0000"/>
                </a:solidFill>
                <a:latin typeface="Arial Unicode MS" pitchFamily="34" charset="-128"/>
                <a:ea typeface="Arial Unicode MS" pitchFamily="34" charset="-128"/>
                <a:cs typeface="Arial Unicode MS" pitchFamily="34" charset="-128"/>
              </a:rPr>
              <a:t>Jacob did not move all his belongings with him when he fled </a:t>
            </a:r>
            <a:r>
              <a:rPr lang="en-US" sz="4000" b="1" dirty="0" err="1" smtClean="0">
                <a:solidFill>
                  <a:srgbClr val="FF0000"/>
                </a:solidFill>
                <a:latin typeface="Arial Unicode MS" pitchFamily="34" charset="-128"/>
                <a:ea typeface="Arial Unicode MS" pitchFamily="34" charset="-128"/>
                <a:cs typeface="Arial Unicode MS" pitchFamily="34" charset="-128"/>
              </a:rPr>
              <a:t>Sichem</a:t>
            </a:r>
            <a:r>
              <a:rPr lang="en-US" sz="4000" b="1" dirty="0" smtClean="0">
                <a:solidFill>
                  <a:srgbClr val="FF0000"/>
                </a:solidFill>
                <a:latin typeface="Arial Unicode MS" pitchFamily="34" charset="-128"/>
                <a:ea typeface="Arial Unicode MS" pitchFamily="34" charset="-128"/>
                <a:cs typeface="Arial Unicode MS" pitchFamily="34" charset="-128"/>
              </a:rPr>
              <a:t>.</a:t>
            </a:r>
          </a:p>
          <a:p>
            <a:pPr marL="742950" lvl="0" indent="-742950" algn="just">
              <a:buFont typeface="+mj-lt"/>
              <a:buAutoNum type="arabicPeriod"/>
            </a:pPr>
            <a:r>
              <a:rPr lang="en-US" sz="4000" b="1" dirty="0" smtClean="0">
                <a:solidFill>
                  <a:srgbClr val="0033CC"/>
                </a:solidFill>
                <a:latin typeface="Arial Unicode MS" pitchFamily="34" charset="-128"/>
                <a:ea typeface="Arial Unicode MS" pitchFamily="34" charset="-128"/>
                <a:cs typeface="Arial Unicode MS" pitchFamily="34" charset="-128"/>
              </a:rPr>
              <a:t>The sons of Jacob were semi nomadic in order to take care of their livestock.  </a:t>
            </a:r>
          </a:p>
          <a:p>
            <a:pPr marL="742950" lvl="0" indent="-742950" algn="just">
              <a:buFont typeface="+mj-lt"/>
              <a:buAutoNum type="arabicPeriod"/>
            </a:pPr>
            <a:r>
              <a:rPr lang="en-US" sz="4000" b="1" dirty="0" smtClean="0">
                <a:solidFill>
                  <a:srgbClr val="FF0000"/>
                </a:solidFill>
                <a:latin typeface="Arial Unicode MS" pitchFamily="34" charset="-128"/>
                <a:ea typeface="Arial Unicode MS" pitchFamily="34" charset="-128"/>
                <a:cs typeface="Arial Unicode MS" pitchFamily="34" charset="-128"/>
              </a:rPr>
              <a:t>There was no apparent danger for Joseph to travel alone.</a:t>
            </a:r>
          </a:p>
          <a:p>
            <a:pPr algn="just"/>
            <a:endParaRPr lang="en-US" b="1" dirty="0" smtClean="0">
              <a:solidFill>
                <a:srgbClr val="0033CC"/>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buNone/>
            </a:pPr>
            <a:r>
              <a:rPr lang="en-US" sz="4000" b="1" dirty="0" smtClean="0">
                <a:solidFill>
                  <a:srgbClr val="0033CC"/>
                </a:solidFill>
                <a:latin typeface="Arial Unicode MS" pitchFamily="34" charset="-128"/>
                <a:ea typeface="Arial Unicode MS" pitchFamily="34" charset="-128"/>
                <a:cs typeface="Arial Unicode MS" pitchFamily="34" charset="-128"/>
              </a:rPr>
              <a:t>6- Jacob </a:t>
            </a:r>
            <a:r>
              <a:rPr lang="en-US" sz="4000" b="1" dirty="0" smtClean="0">
                <a:solidFill>
                  <a:srgbClr val="0033CC"/>
                </a:solidFill>
                <a:latin typeface="Arial Unicode MS" pitchFamily="34" charset="-128"/>
                <a:ea typeface="Arial Unicode MS" pitchFamily="34" charset="-128"/>
                <a:cs typeface="Arial Unicode MS" pitchFamily="34" charset="-128"/>
              </a:rPr>
              <a:t>failed to see the height of the animosity that the rest of the family generated toward Joseph.</a:t>
            </a:r>
          </a:p>
          <a:p>
            <a:pPr lvl="0" algn="just">
              <a:buNone/>
            </a:pPr>
            <a:r>
              <a:rPr lang="en-US" sz="4000" b="1" dirty="0" smtClean="0">
                <a:solidFill>
                  <a:srgbClr val="FF0000"/>
                </a:solidFill>
                <a:latin typeface="Arial Unicode MS" pitchFamily="34" charset="-128"/>
                <a:ea typeface="Arial Unicode MS" pitchFamily="34" charset="-128"/>
                <a:cs typeface="Arial Unicode MS" pitchFamily="34" charset="-128"/>
              </a:rPr>
              <a:t>7- Jacob </a:t>
            </a:r>
            <a:r>
              <a:rPr lang="en-US" sz="4000" b="1" dirty="0" smtClean="0">
                <a:solidFill>
                  <a:srgbClr val="FF0000"/>
                </a:solidFill>
                <a:latin typeface="Arial Unicode MS" pitchFamily="34" charset="-128"/>
                <a:ea typeface="Arial Unicode MS" pitchFamily="34" charset="-128"/>
                <a:cs typeface="Arial Unicode MS" pitchFamily="34" charset="-128"/>
              </a:rPr>
              <a:t>failed to see how wicked his other sons had become.</a:t>
            </a:r>
          </a:p>
          <a:p>
            <a:pPr lvl="0" algn="just">
              <a:buNone/>
            </a:pPr>
            <a:r>
              <a:rPr lang="en-US" sz="4000" b="1" dirty="0" smtClean="0">
                <a:solidFill>
                  <a:srgbClr val="0033CC"/>
                </a:solidFill>
                <a:latin typeface="Arial Unicode MS" pitchFamily="34" charset="-128"/>
                <a:ea typeface="Arial Unicode MS" pitchFamily="34" charset="-128"/>
                <a:cs typeface="Arial Unicode MS" pitchFamily="34" charset="-128"/>
              </a:rPr>
              <a:t>8- Jacob </a:t>
            </a:r>
            <a:r>
              <a:rPr lang="en-US" sz="4000" b="1" dirty="0" smtClean="0">
                <a:solidFill>
                  <a:srgbClr val="0033CC"/>
                </a:solidFill>
                <a:latin typeface="Arial Unicode MS" pitchFamily="34" charset="-128"/>
                <a:ea typeface="Arial Unicode MS" pitchFamily="34" charset="-128"/>
                <a:cs typeface="Arial Unicode MS" pitchFamily="34" charset="-128"/>
              </a:rPr>
              <a:t>repeated the same mistake of his father Isaac who loved his big brother Esau so passionately while ignoring him.</a:t>
            </a:r>
          </a:p>
          <a:p>
            <a:pPr algn="just"/>
            <a:endParaRPr lang="en-US" b="1" dirty="0" smtClean="0">
              <a:solidFill>
                <a:srgbClr val="0033CC"/>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3800" b="1" dirty="0" smtClean="0">
                <a:solidFill>
                  <a:srgbClr val="0033CC"/>
                </a:solidFill>
                <a:latin typeface="Arial Unicode MS" pitchFamily="34" charset="-128"/>
                <a:ea typeface="Arial Unicode MS" pitchFamily="34" charset="-128"/>
                <a:cs typeface="Arial Unicode MS" pitchFamily="34" charset="-128"/>
              </a:rPr>
              <a:t>15 </a:t>
            </a:r>
            <a:r>
              <a:rPr lang="fr-FR" sz="3800" b="1" dirty="0" smtClean="0">
                <a:solidFill>
                  <a:srgbClr val="0033CC"/>
                </a:solidFill>
                <a:latin typeface="Arial Unicode MS" pitchFamily="34" charset="-128"/>
                <a:ea typeface="Arial Unicode MS" pitchFamily="34" charset="-128"/>
                <a:cs typeface="Arial Unicode MS" pitchFamily="34" charset="-128"/>
              </a:rPr>
              <a:t>Un homme le rencontra, comme il errait dans les champs. Il le questionna, en disant: Que cherches-tu?</a:t>
            </a:r>
            <a:endParaRPr lang="en-US" sz="3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3800" b="1" dirty="0" smtClean="0">
                <a:solidFill>
                  <a:srgbClr val="FF0000"/>
                </a:solidFill>
                <a:latin typeface="Arial Unicode MS" pitchFamily="34" charset="-128"/>
                <a:ea typeface="Arial Unicode MS" pitchFamily="34" charset="-128"/>
                <a:cs typeface="Arial Unicode MS" pitchFamily="34" charset="-128"/>
              </a:rPr>
              <a:t> 16 Joseph répondit: Je cherche mes frères; dis-moi, je te prie, où ils font paître leur troupeau.</a:t>
            </a:r>
            <a:endParaRPr lang="en-US" sz="38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3800" b="1" dirty="0" smtClean="0">
                <a:solidFill>
                  <a:srgbClr val="0033CC"/>
                </a:solidFill>
                <a:latin typeface="Arial Unicode MS" pitchFamily="34" charset="-128"/>
                <a:ea typeface="Arial Unicode MS" pitchFamily="34" charset="-128"/>
                <a:cs typeface="Arial Unicode MS" pitchFamily="34" charset="-128"/>
              </a:rPr>
              <a:t> 17 Et l'homme dit: Ils sont partis d'ici; car je les ai entendus dire: Allons à Dothan. Joseph alla après ses frères, et il les trouva à Dothan</a:t>
            </a:r>
            <a:r>
              <a:rPr lang="fr-FR" sz="3800" b="1" dirty="0" smtClean="0">
                <a:solidFill>
                  <a:srgbClr val="0033CC"/>
                </a:solidFill>
                <a:latin typeface="Arial Unicode MS" pitchFamily="34" charset="-128"/>
                <a:ea typeface="Arial Unicode MS" pitchFamily="34" charset="-128"/>
                <a:cs typeface="Arial Unicode MS" pitchFamily="34" charset="-128"/>
              </a:rPr>
              <a:t>.</a:t>
            </a:r>
            <a:endParaRPr lang="en-US" sz="3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lvl="0" algn="just"/>
            <a:r>
              <a:rPr lang="en-US" sz="3800" b="1" dirty="0" smtClean="0">
                <a:solidFill>
                  <a:srgbClr val="0033CC"/>
                </a:solidFill>
                <a:latin typeface="Arial Unicode MS" pitchFamily="34" charset="-128"/>
                <a:ea typeface="Arial Unicode MS" pitchFamily="34" charset="-128"/>
                <a:cs typeface="Arial Unicode MS" pitchFamily="34" charset="-128"/>
              </a:rPr>
              <a:t>People </a:t>
            </a:r>
            <a:r>
              <a:rPr lang="en-US" sz="3800" b="1" dirty="0" smtClean="0">
                <a:solidFill>
                  <a:srgbClr val="0033CC"/>
                </a:solidFill>
                <a:latin typeface="Arial Unicode MS" pitchFamily="34" charset="-128"/>
                <a:ea typeface="Arial Unicode MS" pitchFamily="34" charset="-128"/>
                <a:cs typeface="Arial Unicode MS" pitchFamily="34" charset="-128"/>
              </a:rPr>
              <a:t>generally knew each other back in the days as opposed to our generation of </a:t>
            </a:r>
            <a:r>
              <a:rPr lang="en-US" sz="3800" b="1" dirty="0" smtClean="0">
                <a:solidFill>
                  <a:srgbClr val="0033CC"/>
                </a:solidFill>
                <a:latin typeface="Arial Unicode MS" pitchFamily="34" charset="-128"/>
                <a:ea typeface="Arial Unicode MS" pitchFamily="34" charset="-128"/>
                <a:cs typeface="Arial Unicode MS" pitchFamily="34" charset="-128"/>
              </a:rPr>
              <a:t>strangers.</a:t>
            </a:r>
            <a:endParaRPr lang="en-US" sz="3800" b="1" dirty="0" smtClean="0">
              <a:solidFill>
                <a:srgbClr val="0033CC"/>
              </a:solidFill>
              <a:latin typeface="Arial Unicode MS" pitchFamily="34" charset="-128"/>
              <a:ea typeface="Arial Unicode MS" pitchFamily="34" charset="-128"/>
              <a:cs typeface="Arial Unicode MS" pitchFamily="34" charset="-128"/>
            </a:endParaRPr>
          </a:p>
          <a:p>
            <a:pPr lvl="0" algn="just"/>
            <a:r>
              <a:rPr lang="en-US" sz="3800" b="1" dirty="0" smtClean="0">
                <a:solidFill>
                  <a:srgbClr val="FF0000"/>
                </a:solidFill>
                <a:latin typeface="Arial Unicode MS" pitchFamily="34" charset="-128"/>
                <a:ea typeface="Arial Unicode MS" pitchFamily="34" charset="-128"/>
                <a:cs typeface="Arial Unicode MS" pitchFamily="34" charset="-128"/>
              </a:rPr>
              <a:t>Joseph was determined to find his brothers to bring them foods and supplies.</a:t>
            </a:r>
          </a:p>
          <a:p>
            <a:pPr lvl="0" algn="just"/>
            <a:r>
              <a:rPr lang="en-US" sz="3800" b="1" dirty="0" smtClean="0">
                <a:solidFill>
                  <a:srgbClr val="0033CC"/>
                </a:solidFill>
                <a:latin typeface="Arial Unicode MS" pitchFamily="34" charset="-128"/>
                <a:ea typeface="Arial Unicode MS" pitchFamily="34" charset="-128"/>
                <a:cs typeface="Arial Unicode MS" pitchFamily="34" charset="-128"/>
              </a:rPr>
              <a:t>He also wanted to know how they were doing so that he could inform his father of their </a:t>
            </a:r>
            <a:r>
              <a:rPr lang="en-US" sz="3800" b="1" dirty="0" smtClean="0">
                <a:solidFill>
                  <a:srgbClr val="0033CC"/>
                </a:solidFill>
                <a:latin typeface="Arial Unicode MS" pitchFamily="34" charset="-128"/>
                <a:ea typeface="Arial Unicode MS" pitchFamily="34" charset="-128"/>
                <a:cs typeface="Arial Unicode MS" pitchFamily="34" charset="-128"/>
              </a:rPr>
              <a:t>states at his return.</a:t>
            </a:r>
            <a:endParaRPr lang="en-US" sz="3800" b="1" dirty="0" smtClean="0">
              <a:solidFill>
                <a:srgbClr val="0033CC"/>
              </a:solidFill>
              <a:latin typeface="Arial Unicode MS" pitchFamily="34" charset="-128"/>
              <a:ea typeface="Arial Unicode MS" pitchFamily="34" charset="-128"/>
              <a:cs typeface="Arial Unicode MS" pitchFamily="34" charset="-128"/>
            </a:endParaRPr>
          </a:p>
          <a:p>
            <a:pPr lvl="0" algn="just"/>
            <a:r>
              <a:rPr lang="en-US" sz="3800" b="1" dirty="0" smtClean="0">
                <a:solidFill>
                  <a:srgbClr val="FF0000"/>
                </a:solidFill>
                <a:latin typeface="Arial Unicode MS" pitchFamily="34" charset="-128"/>
                <a:ea typeface="Arial Unicode MS" pitchFamily="34" charset="-128"/>
                <a:cs typeface="Arial Unicode MS" pitchFamily="34" charset="-128"/>
              </a:rPr>
              <a:t>When </a:t>
            </a:r>
            <a:r>
              <a:rPr lang="en-US" sz="3800" b="1" dirty="0" smtClean="0">
                <a:solidFill>
                  <a:srgbClr val="FF0000"/>
                </a:solidFill>
                <a:latin typeface="Arial Unicode MS" pitchFamily="34" charset="-128"/>
                <a:ea typeface="Arial Unicode MS" pitchFamily="34" charset="-128"/>
                <a:cs typeface="Arial Unicode MS" pitchFamily="34" charset="-128"/>
              </a:rPr>
              <a:t>one is consumed with jealous toward </a:t>
            </a:r>
            <a:r>
              <a:rPr lang="en-US" sz="3800" b="1" dirty="0" smtClean="0">
                <a:solidFill>
                  <a:srgbClr val="FF0000"/>
                </a:solidFill>
                <a:latin typeface="Arial Unicode MS" pitchFamily="34" charset="-128"/>
                <a:ea typeface="Arial Unicode MS" pitchFamily="34" charset="-128"/>
                <a:cs typeface="Arial Unicode MS" pitchFamily="34" charset="-128"/>
              </a:rPr>
              <a:t>a person, </a:t>
            </a:r>
            <a:r>
              <a:rPr lang="en-US" sz="3800" b="1" dirty="0" smtClean="0">
                <a:solidFill>
                  <a:srgbClr val="FF0000"/>
                </a:solidFill>
                <a:latin typeface="Arial Unicode MS" pitchFamily="34" charset="-128"/>
                <a:ea typeface="Arial Unicode MS" pitchFamily="34" charset="-128"/>
                <a:cs typeface="Arial Unicode MS" pitchFamily="34" charset="-128"/>
              </a:rPr>
              <a:t>he or she  </a:t>
            </a:r>
            <a:r>
              <a:rPr lang="en-US" sz="3800" b="1" dirty="0" smtClean="0">
                <a:solidFill>
                  <a:srgbClr val="FF0000"/>
                </a:solidFill>
                <a:latin typeface="Arial Unicode MS" pitchFamily="34" charset="-128"/>
                <a:ea typeface="Arial Unicode MS" pitchFamily="34" charset="-128"/>
                <a:cs typeface="Arial Unicode MS" pitchFamily="34" charset="-128"/>
              </a:rPr>
              <a:t>tend to misinterpret all their actions</a:t>
            </a:r>
            <a:r>
              <a:rPr lang="en-US" sz="3800" b="1" dirty="0" smtClean="0">
                <a:solidFill>
                  <a:srgbClr val="FF0000"/>
                </a:solidFill>
                <a:latin typeface="Arial Unicode MS" pitchFamily="34" charset="-128"/>
                <a:ea typeface="Arial Unicode MS" pitchFamily="34" charset="-128"/>
                <a:cs typeface="Arial Unicode MS" pitchFamily="34" charset="-128"/>
              </a:rPr>
              <a:t>.</a:t>
            </a:r>
            <a:endParaRPr lang="en-US" sz="3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When one is consumed with jealous toward a person, he or she  </a:t>
            </a:r>
            <a:r>
              <a:rPr lang="en-US" sz="4000" b="1" dirty="0" smtClean="0">
                <a:solidFill>
                  <a:srgbClr val="0033CC"/>
                </a:solidFill>
                <a:latin typeface="Arial Unicode MS" pitchFamily="34" charset="-128"/>
                <a:ea typeface="Arial Unicode MS" pitchFamily="34" charset="-128"/>
                <a:cs typeface="Arial Unicode MS" pitchFamily="34" charset="-128"/>
              </a:rPr>
              <a:t>tends </a:t>
            </a:r>
            <a:r>
              <a:rPr lang="en-US" sz="4000" b="1" dirty="0" smtClean="0">
                <a:solidFill>
                  <a:srgbClr val="0033CC"/>
                </a:solidFill>
                <a:latin typeface="Arial Unicode MS" pitchFamily="34" charset="-128"/>
                <a:ea typeface="Arial Unicode MS" pitchFamily="34" charset="-128"/>
                <a:cs typeface="Arial Unicode MS" pitchFamily="34" charset="-128"/>
              </a:rPr>
              <a:t>to misinterpret all </a:t>
            </a:r>
            <a:r>
              <a:rPr lang="en-US" sz="4000" b="1" dirty="0" smtClean="0">
                <a:solidFill>
                  <a:srgbClr val="0033CC"/>
                </a:solidFill>
                <a:latin typeface="Arial Unicode MS" pitchFamily="34" charset="-128"/>
                <a:ea typeface="Arial Unicode MS" pitchFamily="34" charset="-128"/>
                <a:cs typeface="Arial Unicode MS" pitchFamily="34" charset="-128"/>
              </a:rPr>
              <a:t>his </a:t>
            </a:r>
            <a:r>
              <a:rPr lang="en-US" sz="4000" b="1" dirty="0" smtClean="0">
                <a:solidFill>
                  <a:srgbClr val="0033CC"/>
                </a:solidFill>
                <a:latin typeface="Arial Unicode MS" pitchFamily="34" charset="-128"/>
                <a:ea typeface="Arial Unicode MS" pitchFamily="34" charset="-128"/>
                <a:cs typeface="Arial Unicode MS" pitchFamily="34" charset="-128"/>
              </a:rPr>
              <a:t>actions.</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They </a:t>
            </a:r>
            <a:r>
              <a:rPr lang="en-US" sz="4000" b="1" dirty="0" smtClean="0">
                <a:solidFill>
                  <a:srgbClr val="FF0000"/>
                </a:solidFill>
                <a:latin typeface="Arial Unicode MS" pitchFamily="34" charset="-128"/>
                <a:ea typeface="Arial Unicode MS" pitchFamily="34" charset="-128"/>
                <a:cs typeface="Arial Unicode MS" pitchFamily="34" charset="-128"/>
              </a:rPr>
              <a:t>might have thought that the visit of Joseph was for spying on them.</a:t>
            </a: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They were a united bunch who could have been busy selling </a:t>
            </a:r>
            <a:r>
              <a:rPr lang="en-US" sz="4000" b="1" dirty="0" smtClean="0">
                <a:solidFill>
                  <a:srgbClr val="0033CC"/>
                </a:solidFill>
                <a:latin typeface="Arial Unicode MS" pitchFamily="34" charset="-128"/>
                <a:ea typeface="Arial Unicode MS" pitchFamily="34" charset="-128"/>
                <a:cs typeface="Arial Unicode MS" pitchFamily="34" charset="-128"/>
              </a:rPr>
              <a:t>secretly the </a:t>
            </a:r>
            <a:r>
              <a:rPr lang="en-US" sz="4000" b="1" dirty="0" smtClean="0">
                <a:solidFill>
                  <a:srgbClr val="0033CC"/>
                </a:solidFill>
                <a:latin typeface="Arial Unicode MS" pitchFamily="34" charset="-128"/>
                <a:ea typeface="Arial Unicode MS" pitchFamily="34" charset="-128"/>
                <a:cs typeface="Arial Unicode MS" pitchFamily="34" charset="-128"/>
              </a:rPr>
              <a:t>sheep </a:t>
            </a:r>
            <a:r>
              <a:rPr lang="en-US" sz="4000" b="1" dirty="0" smtClean="0">
                <a:solidFill>
                  <a:srgbClr val="0033CC"/>
                </a:solidFill>
                <a:latin typeface="Arial Unicode MS" pitchFamily="34" charset="-128"/>
                <a:ea typeface="Arial Unicode MS" pitchFamily="34" charset="-128"/>
                <a:cs typeface="Arial Unicode MS" pitchFamily="34" charset="-128"/>
              </a:rPr>
              <a:t>of the family.</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The presence of Joseph infuriated them</a:t>
            </a:r>
            <a:r>
              <a:rPr lang="en-US"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18 </a:t>
            </a:r>
            <a:r>
              <a:rPr lang="fr-FR" sz="4000" b="1" dirty="0" smtClean="0">
                <a:solidFill>
                  <a:srgbClr val="0033CC"/>
                </a:solidFill>
                <a:latin typeface="Arial Unicode MS" pitchFamily="34" charset="-128"/>
                <a:ea typeface="Arial Unicode MS" pitchFamily="34" charset="-128"/>
                <a:cs typeface="Arial Unicode MS" pitchFamily="34" charset="-128"/>
              </a:rPr>
              <a:t>Ils le virent de loin; et, avant qu'il fût près d'eux, ils complotèrent de le faire mourir.</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19 Ils se dirent l'un à l'autre: Voici le faiseur de songes qui arrive.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033CC"/>
                </a:solidFill>
                <a:latin typeface="Arial Unicode MS" pitchFamily="34" charset="-128"/>
                <a:ea typeface="Arial Unicode MS" pitchFamily="34" charset="-128"/>
                <a:cs typeface="Arial Unicode MS" pitchFamily="34" charset="-128"/>
              </a:rPr>
              <a:t> 20 Venez maintenant, tuons-le, et jetons-le dans une des citernes; nous dirons qu'une bête féroce l'a dévoré, et nous verrons ce que deviendront ses songes</a:t>
            </a:r>
            <a:r>
              <a:rPr lang="fr-FR" sz="4000" b="1" dirty="0" smtClean="0">
                <a:solidFill>
                  <a:srgbClr val="0033CC"/>
                </a:solidFill>
                <a:latin typeface="Arial Unicode MS" pitchFamily="34" charset="-128"/>
                <a:ea typeface="Arial Unicode MS" pitchFamily="34" charset="-128"/>
                <a:cs typeface="Arial Unicode MS" pitchFamily="34" charset="-128"/>
              </a:rPr>
              <a:t>.</a:t>
            </a:r>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Joseph’s </a:t>
            </a:r>
            <a:r>
              <a:rPr lang="en-US" sz="4400" b="1" dirty="0" smtClean="0">
                <a:solidFill>
                  <a:srgbClr val="0033CC"/>
                </a:solidFill>
                <a:latin typeface="Arial Unicode MS" pitchFamily="34" charset="-128"/>
                <a:ea typeface="Arial Unicode MS" pitchFamily="34" charset="-128"/>
                <a:cs typeface="Arial Unicode MS" pitchFamily="34" charset="-128"/>
              </a:rPr>
              <a:t>brother did not call him by name but </a:t>
            </a:r>
            <a:r>
              <a:rPr lang="en-US" sz="4400" b="1" dirty="0" smtClean="0">
                <a:solidFill>
                  <a:srgbClr val="0033CC"/>
                </a:solidFill>
                <a:latin typeface="Arial Unicode MS" pitchFamily="34" charset="-128"/>
                <a:ea typeface="Arial Unicode MS" pitchFamily="34" charset="-128"/>
                <a:cs typeface="Arial Unicode MS" pitchFamily="34" charset="-128"/>
              </a:rPr>
              <a:t>called  him by </a:t>
            </a:r>
            <a:r>
              <a:rPr lang="en-US" sz="4400" b="1" dirty="0" smtClean="0">
                <a:solidFill>
                  <a:srgbClr val="0033CC"/>
                </a:solidFill>
                <a:latin typeface="Arial Unicode MS" pitchFamily="34" charset="-128"/>
                <a:ea typeface="Arial Unicode MS" pitchFamily="34" charset="-128"/>
                <a:cs typeface="Arial Unicode MS" pitchFamily="34" charset="-128"/>
              </a:rPr>
              <a:t>his destiny.</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Here comes the dreamer.</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When people get accustomed to talk negative about a person with about any rebuke from the </a:t>
            </a:r>
            <a:r>
              <a:rPr lang="en-US" sz="4400" b="1" dirty="0" smtClean="0">
                <a:solidFill>
                  <a:srgbClr val="0033CC"/>
                </a:solidFill>
                <a:latin typeface="Arial Unicode MS" pitchFamily="34" charset="-128"/>
                <a:ea typeface="Arial Unicode MS" pitchFamily="34" charset="-128"/>
                <a:cs typeface="Arial Unicode MS" pitchFamily="34" charset="-128"/>
              </a:rPr>
              <a:t>group, the </a:t>
            </a:r>
            <a:r>
              <a:rPr lang="en-US" sz="4400" b="1" dirty="0" smtClean="0">
                <a:solidFill>
                  <a:srgbClr val="0033CC"/>
                </a:solidFill>
                <a:latin typeface="Arial Unicode MS" pitchFamily="34" charset="-128"/>
                <a:ea typeface="Arial Unicode MS" pitchFamily="34" charset="-128"/>
                <a:cs typeface="Arial Unicode MS" pitchFamily="34" charset="-128"/>
              </a:rPr>
              <a:t>person in question becomes a common enemy to all.</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The one </a:t>
            </a:r>
            <a:r>
              <a:rPr lang="en-US" sz="4000" b="1" dirty="0" smtClean="0">
                <a:solidFill>
                  <a:srgbClr val="0033CC"/>
                </a:solidFill>
                <a:latin typeface="Arial Unicode MS" pitchFamily="34" charset="-128"/>
                <a:ea typeface="Arial Unicode MS" pitchFamily="34" charset="-128"/>
                <a:cs typeface="Arial Unicode MS" pitchFamily="34" charset="-128"/>
              </a:rPr>
              <a:t>who did not share the sentiment of the group who kept quiet will soon find himself in a compromising situation.</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The Bible tells us that Ruben did not share the same views of the rest of the brothers, but silence means consents.</a:t>
            </a: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Ruben made a plea on behalf of Joseph while avoiding to lose the approval of his brothers.</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en-US" sz="3600" b="1" dirty="0" smtClean="0">
                <a:solidFill>
                  <a:srgbClr val="0033CC"/>
                </a:solidFill>
                <a:latin typeface="Arial Unicode MS" pitchFamily="34" charset="-128"/>
                <a:ea typeface="Arial Unicode MS" pitchFamily="34" charset="-128"/>
                <a:cs typeface="Arial Unicode MS" pitchFamily="34" charset="-128"/>
              </a:rPr>
              <a:t>Let’s </a:t>
            </a:r>
            <a:r>
              <a:rPr lang="en-US" sz="3600" b="1" dirty="0" smtClean="0">
                <a:solidFill>
                  <a:srgbClr val="0033CC"/>
                </a:solidFill>
                <a:latin typeface="Arial Unicode MS" pitchFamily="34" charset="-128"/>
                <a:ea typeface="Arial Unicode MS" pitchFamily="34" charset="-128"/>
                <a:cs typeface="Arial Unicode MS" pitchFamily="34" charset="-128"/>
              </a:rPr>
              <a:t>not kill </a:t>
            </a:r>
            <a:r>
              <a:rPr lang="en-US" sz="3600" b="1" dirty="0" smtClean="0">
                <a:solidFill>
                  <a:srgbClr val="0033CC"/>
                </a:solidFill>
                <a:latin typeface="Arial Unicode MS" pitchFamily="34" charset="-128"/>
                <a:ea typeface="Arial Unicode MS" pitchFamily="34" charset="-128"/>
                <a:cs typeface="Arial Unicode MS" pitchFamily="34" charset="-128"/>
              </a:rPr>
              <a:t>him; let’s </a:t>
            </a:r>
            <a:r>
              <a:rPr lang="en-US" sz="3600" b="1" dirty="0" smtClean="0">
                <a:solidFill>
                  <a:srgbClr val="0033CC"/>
                </a:solidFill>
                <a:latin typeface="Arial Unicode MS" pitchFamily="34" charset="-128"/>
                <a:ea typeface="Arial Unicode MS" pitchFamily="34" charset="-128"/>
                <a:cs typeface="Arial Unicode MS" pitchFamily="34" charset="-128"/>
              </a:rPr>
              <a:t>throw him in the pit instead. </a:t>
            </a:r>
          </a:p>
          <a:p>
            <a:pPr lvl="0" algn="just"/>
            <a:r>
              <a:rPr lang="en-US" sz="3600" b="1" dirty="0" smtClean="0">
                <a:solidFill>
                  <a:srgbClr val="FF0000"/>
                </a:solidFill>
                <a:latin typeface="Arial Unicode MS" pitchFamily="34" charset="-128"/>
                <a:ea typeface="Arial Unicode MS" pitchFamily="34" charset="-128"/>
                <a:cs typeface="Arial Unicode MS" pitchFamily="34" charset="-128"/>
              </a:rPr>
              <a:t>Ruben’s </a:t>
            </a:r>
            <a:r>
              <a:rPr lang="en-US" sz="3600" b="1" dirty="0" smtClean="0">
                <a:solidFill>
                  <a:srgbClr val="FF0000"/>
                </a:solidFill>
                <a:latin typeface="Arial Unicode MS" pitchFamily="34" charset="-128"/>
                <a:ea typeface="Arial Unicode MS" pitchFamily="34" charset="-128"/>
                <a:cs typeface="Arial Unicode MS" pitchFamily="34" charset="-128"/>
              </a:rPr>
              <a:t>real intention was to save Joseph afterward.</a:t>
            </a:r>
          </a:p>
          <a:p>
            <a:pPr lvl="0" algn="just"/>
            <a:r>
              <a:rPr lang="en-US" sz="3600" b="1" dirty="0" smtClean="0">
                <a:solidFill>
                  <a:srgbClr val="0033CC"/>
                </a:solidFill>
                <a:latin typeface="Arial Unicode MS" pitchFamily="34" charset="-128"/>
                <a:ea typeface="Arial Unicode MS" pitchFamily="34" charset="-128"/>
                <a:cs typeface="Arial Unicode MS" pitchFamily="34" charset="-128"/>
              </a:rPr>
              <a:t>His plan was half successful because the life of Joseph </a:t>
            </a:r>
            <a:r>
              <a:rPr lang="en-US" sz="3600" b="1" dirty="0" smtClean="0">
                <a:solidFill>
                  <a:srgbClr val="0033CC"/>
                </a:solidFill>
                <a:latin typeface="Arial Unicode MS" pitchFamily="34" charset="-128"/>
                <a:ea typeface="Arial Unicode MS" pitchFamily="34" charset="-128"/>
                <a:cs typeface="Arial Unicode MS" pitchFamily="34" charset="-128"/>
              </a:rPr>
              <a:t>was spared </a:t>
            </a:r>
            <a:r>
              <a:rPr lang="en-US" sz="3600" b="1" dirty="0" smtClean="0">
                <a:solidFill>
                  <a:srgbClr val="0033CC"/>
                </a:solidFill>
                <a:latin typeface="Arial Unicode MS" pitchFamily="34" charset="-128"/>
                <a:ea typeface="Arial Unicode MS" pitchFamily="34" charset="-128"/>
                <a:cs typeface="Arial Unicode MS" pitchFamily="34" charset="-128"/>
              </a:rPr>
              <a:t>thanks to him.</a:t>
            </a:r>
          </a:p>
          <a:p>
            <a:pPr lvl="0" algn="just"/>
            <a:r>
              <a:rPr lang="en-US" sz="3600" b="1" dirty="0" smtClean="0">
                <a:solidFill>
                  <a:srgbClr val="FF0000"/>
                </a:solidFill>
                <a:latin typeface="Arial Unicode MS" pitchFamily="34" charset="-128"/>
                <a:ea typeface="Arial Unicode MS" pitchFamily="34" charset="-128"/>
                <a:cs typeface="Arial Unicode MS" pitchFamily="34" charset="-128"/>
              </a:rPr>
              <a:t>Unfortunately, the </a:t>
            </a:r>
            <a:r>
              <a:rPr lang="en-US" sz="3600" b="1" dirty="0" smtClean="0">
                <a:solidFill>
                  <a:srgbClr val="FF0000"/>
                </a:solidFill>
                <a:latin typeface="Arial Unicode MS" pitchFamily="34" charset="-128"/>
                <a:ea typeface="Arial Unicode MS" pitchFamily="34" charset="-128"/>
                <a:cs typeface="Arial Unicode MS" pitchFamily="34" charset="-128"/>
              </a:rPr>
              <a:t>second part of </a:t>
            </a:r>
            <a:r>
              <a:rPr lang="en-US" sz="3600" b="1" dirty="0" smtClean="0">
                <a:solidFill>
                  <a:srgbClr val="FF0000"/>
                </a:solidFill>
                <a:latin typeface="Arial Unicode MS" pitchFamily="34" charset="-128"/>
                <a:ea typeface="Arial Unicode MS" pitchFamily="34" charset="-128"/>
                <a:cs typeface="Arial Unicode MS" pitchFamily="34" charset="-128"/>
              </a:rPr>
              <a:t>Ruben’s </a:t>
            </a:r>
            <a:r>
              <a:rPr lang="en-US" sz="3600" b="1" dirty="0" smtClean="0">
                <a:solidFill>
                  <a:srgbClr val="FF0000"/>
                </a:solidFill>
                <a:latin typeface="Arial Unicode MS" pitchFamily="34" charset="-128"/>
                <a:ea typeface="Arial Unicode MS" pitchFamily="34" charset="-128"/>
                <a:cs typeface="Arial Unicode MS" pitchFamily="34" charset="-128"/>
              </a:rPr>
              <a:t>secret rescue plan did not </a:t>
            </a:r>
            <a:r>
              <a:rPr lang="en-US" sz="3600" b="1" dirty="0" smtClean="0">
                <a:solidFill>
                  <a:srgbClr val="FF0000"/>
                </a:solidFill>
                <a:latin typeface="Arial Unicode MS" pitchFamily="34" charset="-128"/>
                <a:ea typeface="Arial Unicode MS" pitchFamily="34" charset="-128"/>
                <a:cs typeface="Arial Unicode MS" pitchFamily="34" charset="-128"/>
              </a:rPr>
              <a:t>happen.</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3600" b="1" dirty="0" smtClean="0">
                <a:solidFill>
                  <a:srgbClr val="0033CC"/>
                </a:solidFill>
                <a:latin typeface="Arial Unicode MS" pitchFamily="34" charset="-128"/>
                <a:ea typeface="Arial Unicode MS" pitchFamily="34" charset="-128"/>
                <a:cs typeface="Arial Unicode MS" pitchFamily="34" charset="-128"/>
              </a:rPr>
              <a:t>The blood thirty brothers found a more profitable mean to get weed of Joseph.</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fontScale="92500"/>
          </a:bodyPr>
          <a:lstStyle/>
          <a:p>
            <a:pPr algn="ctr">
              <a:buNone/>
            </a:pPr>
            <a:r>
              <a:rPr lang="en-US" sz="4400" b="1" dirty="0" smtClean="0">
                <a:solidFill>
                  <a:srgbClr val="99FF33"/>
                </a:solidFill>
                <a:latin typeface="Copperplate Gothic Light" pitchFamily="34" charset="0"/>
                <a:ea typeface="Arial Unicode MS" pitchFamily="34" charset="-128"/>
                <a:cs typeface="Arial Unicode MS" pitchFamily="34" charset="-128"/>
              </a:rPr>
              <a:t>The failed attempt of Ruben</a:t>
            </a:r>
            <a:endParaRPr lang="en-US" sz="4400" b="1" dirty="0" smtClean="0">
              <a:solidFill>
                <a:srgbClr val="99FF33"/>
              </a:solidFill>
              <a:latin typeface="Copperplate Gothic Light" pitchFamily="34" charset="0"/>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Gen 37:21-24 </a:t>
            </a:r>
            <a:r>
              <a:rPr lang="en-US" sz="4400" b="1" dirty="0" smtClean="0">
                <a:latin typeface="Arial Unicode MS" pitchFamily="34" charset="-128"/>
                <a:ea typeface="Arial Unicode MS" pitchFamily="34" charset="-128"/>
                <a:cs typeface="Arial Unicode MS" pitchFamily="34" charset="-128"/>
              </a:rPr>
              <a:t>Ruben </a:t>
            </a:r>
            <a:r>
              <a:rPr lang="en-US" sz="4400" b="1" dirty="0" err="1" smtClean="0">
                <a:latin typeface="Arial Unicode MS" pitchFamily="34" charset="-128"/>
                <a:ea typeface="Arial Unicode MS" pitchFamily="34" charset="-128"/>
                <a:cs typeface="Arial Unicode MS" pitchFamily="34" charset="-128"/>
              </a:rPr>
              <a:t>entendit</a:t>
            </a:r>
            <a:r>
              <a:rPr lang="en-US"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cela</a:t>
            </a:r>
            <a:r>
              <a:rPr lang="en-US" sz="4400" b="1" dirty="0" smtClean="0">
                <a:latin typeface="Arial Unicode MS" pitchFamily="34" charset="-128"/>
                <a:ea typeface="Arial Unicode MS" pitchFamily="34" charset="-128"/>
                <a:cs typeface="Arial Unicode MS" pitchFamily="34" charset="-128"/>
              </a:rPr>
              <a:t>, et </a:t>
            </a:r>
            <a:r>
              <a:rPr lang="en-US" sz="4400" b="1" dirty="0" err="1" smtClean="0">
                <a:latin typeface="Arial Unicode MS" pitchFamily="34" charset="-128"/>
                <a:ea typeface="Arial Unicode MS" pitchFamily="34" charset="-128"/>
                <a:cs typeface="Arial Unicode MS" pitchFamily="34" charset="-128"/>
              </a:rPr>
              <a:t>il</a:t>
            </a:r>
            <a:r>
              <a:rPr lang="en-US" sz="4400" b="1" dirty="0" smtClean="0">
                <a:latin typeface="Arial Unicode MS" pitchFamily="34" charset="-128"/>
                <a:ea typeface="Arial Unicode MS" pitchFamily="34" charset="-128"/>
                <a:cs typeface="Arial Unicode MS" pitchFamily="34" charset="-128"/>
              </a:rPr>
              <a:t> le </a:t>
            </a:r>
            <a:r>
              <a:rPr lang="en-US" sz="4400" b="1" dirty="0" err="1" smtClean="0">
                <a:latin typeface="Arial Unicode MS" pitchFamily="34" charset="-128"/>
                <a:ea typeface="Arial Unicode MS" pitchFamily="34" charset="-128"/>
                <a:cs typeface="Arial Unicode MS" pitchFamily="34" charset="-128"/>
              </a:rPr>
              <a:t>délivra</a:t>
            </a:r>
            <a:r>
              <a:rPr lang="en-US" sz="4400" b="1" dirty="0" smtClean="0">
                <a:latin typeface="Arial Unicode MS" pitchFamily="34" charset="-128"/>
                <a:ea typeface="Arial Unicode MS" pitchFamily="34" charset="-128"/>
                <a:cs typeface="Arial Unicode MS" pitchFamily="34" charset="-128"/>
              </a:rPr>
              <a:t> de </a:t>
            </a:r>
            <a:r>
              <a:rPr lang="en-US" sz="4400" b="1" dirty="0" err="1" smtClean="0">
                <a:latin typeface="Arial Unicode MS" pitchFamily="34" charset="-128"/>
                <a:ea typeface="Arial Unicode MS" pitchFamily="34" charset="-128"/>
                <a:cs typeface="Arial Unicode MS" pitchFamily="34" charset="-128"/>
              </a:rPr>
              <a:t>leurs</a:t>
            </a:r>
            <a:r>
              <a:rPr lang="en-US" sz="4400" b="1" dirty="0" smtClean="0">
                <a:latin typeface="Arial Unicode MS" pitchFamily="34" charset="-128"/>
                <a:ea typeface="Arial Unicode MS" pitchFamily="34" charset="-128"/>
                <a:cs typeface="Arial Unicode MS" pitchFamily="34" charset="-128"/>
              </a:rPr>
              <a:t> mains. Il </a:t>
            </a:r>
            <a:r>
              <a:rPr lang="en-US" sz="4400" b="1" dirty="0" err="1" smtClean="0">
                <a:latin typeface="Arial Unicode MS" pitchFamily="34" charset="-128"/>
                <a:ea typeface="Arial Unicode MS" pitchFamily="34" charset="-128"/>
                <a:cs typeface="Arial Unicode MS" pitchFamily="34" charset="-128"/>
              </a:rPr>
              <a:t>dit</a:t>
            </a:r>
            <a:r>
              <a:rPr lang="en-US" sz="4400" b="1" dirty="0" smtClean="0">
                <a:latin typeface="Arial Unicode MS" pitchFamily="34" charset="-128"/>
                <a:ea typeface="Arial Unicode MS" pitchFamily="34" charset="-128"/>
                <a:cs typeface="Arial Unicode MS" pitchFamily="34" charset="-128"/>
              </a:rPr>
              <a:t>: Ne </a:t>
            </a:r>
            <a:r>
              <a:rPr lang="en-US" sz="4400" b="1" dirty="0" err="1" smtClean="0">
                <a:latin typeface="Arial Unicode MS" pitchFamily="34" charset="-128"/>
                <a:ea typeface="Arial Unicode MS" pitchFamily="34" charset="-128"/>
                <a:cs typeface="Arial Unicode MS" pitchFamily="34" charset="-128"/>
              </a:rPr>
              <a:t>lui</a:t>
            </a:r>
            <a:r>
              <a:rPr lang="en-US" sz="4400" b="1" dirty="0" smtClean="0">
                <a:latin typeface="Arial Unicode MS" pitchFamily="34" charset="-128"/>
                <a:ea typeface="Arial Unicode MS" pitchFamily="34" charset="-128"/>
                <a:cs typeface="Arial Unicode MS" pitchFamily="34" charset="-128"/>
              </a:rPr>
              <a:t> ô</a:t>
            </a:r>
            <a:r>
              <a:rPr lang="fr-FR" sz="4400" b="1" dirty="0" smtClean="0">
                <a:latin typeface="Arial Unicode MS" pitchFamily="34" charset="-128"/>
                <a:ea typeface="Arial Unicode MS" pitchFamily="34" charset="-128"/>
                <a:cs typeface="Arial Unicode MS" pitchFamily="34" charset="-128"/>
              </a:rPr>
              <a:t>tons pas la vie.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22 Ruben leur dit: Ne répandez point de sang; jetez-le dans cette citerne qui est au désert, et ne mettez pas la main sur lui. Il avait dessein de le délivrer de leurs mains pour le faire retourner vers son père</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buNone/>
            </a:pPr>
            <a:r>
              <a:rPr lang="fr-FR" sz="4400" b="1" dirty="0" smtClean="0">
                <a:latin typeface="Arial Unicode MS" pitchFamily="34" charset="-128"/>
                <a:ea typeface="Arial Unicode MS" pitchFamily="34" charset="-128"/>
                <a:cs typeface="Arial Unicode MS" pitchFamily="34" charset="-128"/>
              </a:rPr>
              <a:t>23 </a:t>
            </a:r>
            <a:r>
              <a:rPr lang="fr-FR" sz="4400" b="1" dirty="0" smtClean="0">
                <a:latin typeface="Arial Unicode MS" pitchFamily="34" charset="-128"/>
                <a:ea typeface="Arial Unicode MS" pitchFamily="34" charset="-128"/>
                <a:cs typeface="Arial Unicode MS" pitchFamily="34" charset="-128"/>
              </a:rPr>
              <a:t>¶ Lorsque Joseph fut arrivé auprès de ses frères, ils le dépouillèrent de sa tunique, de la tunique de plusieurs couleurs, qu'il avait sur lui.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24 Ils le prirent, et le jetèrent dans la citerne. Cette citerne était vide; il n'y avait point d'eau.</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The brothers of Joseph were upset to see Joseph wearing his coat of distinction tailored made for him</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coat was an icon of their hate.</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They could not stand to see Joseph wearing that coat.</a:t>
            </a:r>
          </a:p>
          <a:p>
            <a:pPr lvl="0" algn="just"/>
            <a:r>
              <a:rPr lang="en-US" sz="4400" b="1" dirty="0" smtClean="0">
                <a:latin typeface="Arial Unicode MS" pitchFamily="34" charset="-128"/>
                <a:ea typeface="Arial Unicode MS" pitchFamily="34" charset="-128"/>
                <a:cs typeface="Arial Unicode MS" pitchFamily="34" charset="-128"/>
              </a:rPr>
              <a:t>Jealousy is the most irrational emotion.</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It can magnify something of little importance.</a:t>
            </a:r>
          </a:p>
          <a:p>
            <a:pPr lvl="0" algn="just"/>
            <a:r>
              <a:rPr lang="en-US" sz="4400" b="1" dirty="0" smtClean="0">
                <a:latin typeface="Arial Unicode MS" pitchFamily="34" charset="-128"/>
                <a:ea typeface="Arial Unicode MS" pitchFamily="34" charset="-128"/>
                <a:cs typeface="Arial Unicode MS" pitchFamily="34" charset="-128"/>
              </a:rPr>
              <a:t>Since Rachel was no longer in the picture, Joseph had become the new </a:t>
            </a:r>
            <a:r>
              <a:rPr lang="en-US" sz="4400" b="1" dirty="0" smtClean="0">
                <a:latin typeface="Arial Unicode MS" pitchFamily="34" charset="-128"/>
                <a:ea typeface="Arial Unicode MS" pitchFamily="34" charset="-128"/>
                <a:cs typeface="Arial Unicode MS" pitchFamily="34" charset="-128"/>
              </a:rPr>
              <a:t>target of </a:t>
            </a:r>
            <a:r>
              <a:rPr lang="en-US" sz="4400" b="1" dirty="0" smtClean="0">
                <a:latin typeface="Arial Unicode MS" pitchFamily="34" charset="-128"/>
                <a:ea typeface="Arial Unicode MS" pitchFamily="34" charset="-128"/>
                <a:cs typeface="Arial Unicode MS" pitchFamily="34" charset="-128"/>
              </a:rPr>
              <a:t>Jealousy </a:t>
            </a:r>
            <a:r>
              <a:rPr lang="en-US" sz="4400" b="1" dirty="0" smtClean="0">
                <a:latin typeface="Arial Unicode MS" pitchFamily="34" charset="-128"/>
                <a:ea typeface="Arial Unicode MS" pitchFamily="34" charset="-128"/>
                <a:cs typeface="Arial Unicode MS" pitchFamily="34" charset="-128"/>
              </a:rPr>
              <a:t>from the rest of the family.</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b="1" dirty="0" err="1" smtClean="0">
                <a:solidFill>
                  <a:schemeClr val="bg1"/>
                </a:solidFill>
                <a:latin typeface="Arial Unicode MS" pitchFamily="34" charset="-128"/>
                <a:ea typeface="Arial Unicode MS" pitchFamily="34" charset="-128"/>
                <a:cs typeface="Arial Unicode MS" pitchFamily="34" charset="-128"/>
              </a:rPr>
              <a:t>Gen</a:t>
            </a:r>
            <a:r>
              <a:rPr lang="fr-FR" sz="4400" b="1" dirty="0" smtClean="0">
                <a:solidFill>
                  <a:schemeClr val="bg1"/>
                </a:solidFill>
                <a:latin typeface="Arial Unicode MS" pitchFamily="34" charset="-128"/>
                <a:ea typeface="Arial Unicode MS" pitchFamily="34" charset="-128"/>
                <a:cs typeface="Arial Unicode MS" pitchFamily="34" charset="-128"/>
              </a:rPr>
              <a:t> 37:25-28 </a:t>
            </a:r>
            <a:r>
              <a:rPr lang="fr-FR" sz="4400" b="1" dirty="0" smtClean="0">
                <a:latin typeface="Arial Unicode MS" pitchFamily="34" charset="-128"/>
                <a:ea typeface="Arial Unicode MS" pitchFamily="34" charset="-128"/>
                <a:cs typeface="Arial Unicode MS" pitchFamily="34" charset="-128"/>
              </a:rPr>
              <a:t>Ils s'assirent ensuite pour manger. Ayant levé les yeux, ils virent une caravane d'Ismaélites venant de Galaad; leurs chameaux étaient chargés d'aromates, de baume et de myrrhe, qu'ils transportaient en Égypte.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26 Alors Juda dit à ses frères: Que gagnerons-nous à tuer notre frère et à cacher son sang?</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27 </a:t>
            </a:r>
            <a:r>
              <a:rPr lang="fr-FR" sz="4400" b="1" dirty="0" smtClean="0">
                <a:latin typeface="Arial Unicode MS" pitchFamily="34" charset="-128"/>
                <a:ea typeface="Arial Unicode MS" pitchFamily="34" charset="-128"/>
                <a:cs typeface="Arial Unicode MS" pitchFamily="34" charset="-128"/>
              </a:rPr>
              <a:t>Venez, vendons-le aux Ismaélites, et ne mettons pas la main sur lui, car il est notre frère, notre chair. Et ses frères l'écoutèrent.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28 Au passage des marchands </a:t>
            </a:r>
            <a:r>
              <a:rPr lang="fr-FR" sz="4400" b="1" dirty="0" err="1" smtClean="0">
                <a:solidFill>
                  <a:schemeClr val="bg1"/>
                </a:solidFill>
                <a:latin typeface="Arial Unicode MS" pitchFamily="34" charset="-128"/>
                <a:ea typeface="Arial Unicode MS" pitchFamily="34" charset="-128"/>
                <a:cs typeface="Arial Unicode MS" pitchFamily="34" charset="-128"/>
              </a:rPr>
              <a:t>madianites</a:t>
            </a:r>
            <a:r>
              <a:rPr lang="fr-FR" sz="4400" b="1" dirty="0" smtClean="0">
                <a:solidFill>
                  <a:schemeClr val="bg1"/>
                </a:solidFill>
                <a:latin typeface="Arial Unicode MS" pitchFamily="34" charset="-128"/>
                <a:ea typeface="Arial Unicode MS" pitchFamily="34" charset="-128"/>
                <a:cs typeface="Arial Unicode MS" pitchFamily="34" charset="-128"/>
              </a:rPr>
              <a:t>, ils tirèrent et firent remonter Joseph hors de la citerne; et ils le vendirent pour vingt sicles d'argent aux Ismaélites, qui l'emmenèrent en Égypte</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Children of </a:t>
            </a:r>
            <a:r>
              <a:rPr lang="en-US" sz="4400" b="1" dirty="0" smtClean="0">
                <a:latin typeface="Arial Unicode MS" pitchFamily="34" charset="-128"/>
                <a:ea typeface="Arial Unicode MS" pitchFamily="34" charset="-128"/>
                <a:cs typeface="Arial Unicode MS" pitchFamily="34" charset="-128"/>
              </a:rPr>
              <a:t>Ishmael </a:t>
            </a:r>
            <a:r>
              <a:rPr lang="en-US" sz="4400" b="1" dirty="0" smtClean="0">
                <a:latin typeface="Arial Unicode MS" pitchFamily="34" charset="-128"/>
                <a:ea typeface="Arial Unicode MS" pitchFamily="34" charset="-128"/>
                <a:cs typeface="Arial Unicode MS" pitchFamily="34" charset="-128"/>
              </a:rPr>
              <a:t>the first son of </a:t>
            </a:r>
            <a:r>
              <a:rPr lang="en-US" sz="4400" b="1" dirty="0" smtClean="0">
                <a:latin typeface="Arial Unicode MS" pitchFamily="34" charset="-128"/>
                <a:ea typeface="Arial Unicode MS" pitchFamily="34" charset="-128"/>
                <a:cs typeface="Arial Unicode MS" pitchFamily="34" charset="-128"/>
              </a:rPr>
              <a:t>Abraham, </a:t>
            </a:r>
            <a:r>
              <a:rPr lang="en-US" sz="4400" b="1" dirty="0" smtClean="0">
                <a:latin typeface="Arial Unicode MS" pitchFamily="34" charset="-128"/>
                <a:ea typeface="Arial Unicode MS" pitchFamily="34" charset="-128"/>
                <a:cs typeface="Arial Unicode MS" pitchFamily="34" charset="-128"/>
              </a:rPr>
              <a:t>had already become a sizeable nation </a:t>
            </a:r>
            <a:r>
              <a:rPr lang="en-US" sz="4400" b="1" dirty="0" smtClean="0">
                <a:latin typeface="Arial Unicode MS" pitchFamily="34" charset="-128"/>
                <a:ea typeface="Arial Unicode MS" pitchFamily="34" charset="-128"/>
                <a:cs typeface="Arial Unicode MS" pitchFamily="34" charset="-128"/>
              </a:rPr>
              <a:t>when Isaac’s </a:t>
            </a:r>
            <a:r>
              <a:rPr lang="en-US" sz="4400" b="1" dirty="0" smtClean="0">
                <a:latin typeface="Arial Unicode MS" pitchFamily="34" charset="-128"/>
                <a:ea typeface="Arial Unicode MS" pitchFamily="34" charset="-128"/>
                <a:cs typeface="Arial Unicode MS" pitchFamily="34" charset="-128"/>
              </a:rPr>
              <a:t>descendants were just barely managing to survive.</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They were great traders.</a:t>
            </a:r>
          </a:p>
          <a:p>
            <a:pPr lvl="0" algn="just"/>
            <a:r>
              <a:rPr lang="en-US" sz="4400" b="1" dirty="0" smtClean="0">
                <a:latin typeface="Arial Unicode MS" pitchFamily="34" charset="-128"/>
                <a:ea typeface="Arial Unicode MS" pitchFamily="34" charset="-128"/>
                <a:cs typeface="Arial Unicode MS" pitchFamily="34" charset="-128"/>
              </a:rPr>
              <a:t>They travelled through the desert to Egypt. </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They had all sorts of goods in their caravans</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Among others, they were also slaves traders.</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They </a:t>
            </a:r>
            <a:r>
              <a:rPr lang="en-US" sz="4400" b="1" dirty="0" smtClean="0">
                <a:solidFill>
                  <a:schemeClr val="bg1"/>
                </a:solidFill>
                <a:latin typeface="Arial Unicode MS" pitchFamily="34" charset="-128"/>
                <a:ea typeface="Arial Unicode MS" pitchFamily="34" charset="-128"/>
                <a:cs typeface="Arial Unicode MS" pitchFamily="34" charset="-128"/>
              </a:rPr>
              <a:t>made a bargain in their purchase of Joseph.</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They only paid twenty pieces of silver for a prince.</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Joseph was handsome and well mannered</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Joseph </a:t>
            </a:r>
            <a:r>
              <a:rPr lang="en-US" sz="4800" b="1" dirty="0" smtClean="0">
                <a:solidFill>
                  <a:schemeClr val="bg1"/>
                </a:solidFill>
                <a:latin typeface="Arial Unicode MS" pitchFamily="34" charset="-128"/>
                <a:ea typeface="Arial Unicode MS" pitchFamily="34" charset="-128"/>
                <a:cs typeface="Arial Unicode MS" pitchFamily="34" charset="-128"/>
              </a:rPr>
              <a:t>had a great knowledge in management and agriculture.</a:t>
            </a:r>
          </a:p>
          <a:p>
            <a:pPr lvl="0" algn="just"/>
            <a:r>
              <a:rPr lang="en-US" sz="4800" b="1" dirty="0" smtClean="0">
                <a:latin typeface="Arial Unicode MS" pitchFamily="34" charset="-128"/>
                <a:ea typeface="Arial Unicode MS" pitchFamily="34" charset="-128"/>
                <a:cs typeface="Arial Unicode MS" pitchFamily="34" charset="-128"/>
              </a:rPr>
              <a:t>Joseph knew very well the field of raising animals.</a:t>
            </a: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Joseph </a:t>
            </a:r>
            <a:r>
              <a:rPr lang="en-US" sz="4800" b="1" dirty="0" smtClean="0">
                <a:solidFill>
                  <a:schemeClr val="bg1"/>
                </a:solidFill>
                <a:latin typeface="Arial Unicode MS" pitchFamily="34" charset="-128"/>
                <a:ea typeface="Arial Unicode MS" pitchFamily="34" charset="-128"/>
                <a:cs typeface="Arial Unicode MS" pitchFamily="34" charset="-128"/>
              </a:rPr>
              <a:t>was also supernaturally blessed by God.  </a:t>
            </a:r>
            <a:endParaRPr lang="en-US" sz="48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latin typeface="Arial Unicode MS" pitchFamily="34" charset="-128"/>
                <a:ea typeface="Arial Unicode MS" pitchFamily="34" charset="-128"/>
                <a:cs typeface="Arial Unicode MS" pitchFamily="34" charset="-128"/>
              </a:rPr>
              <a:t>Gen 37: </a:t>
            </a:r>
            <a:r>
              <a:rPr lang="fr-FR" sz="4400" b="1" dirty="0" smtClean="0">
                <a:latin typeface="Arial Unicode MS" pitchFamily="34" charset="-128"/>
                <a:ea typeface="Arial Unicode MS" pitchFamily="34" charset="-128"/>
                <a:cs typeface="Arial Unicode MS" pitchFamily="34" charset="-128"/>
              </a:rPr>
              <a:t>29-32 </a:t>
            </a:r>
            <a:r>
              <a:rPr lang="fr-FR" sz="4400" b="1" dirty="0" smtClean="0">
                <a:latin typeface="Arial Unicode MS" pitchFamily="34" charset="-128"/>
                <a:ea typeface="Arial Unicode MS" pitchFamily="34" charset="-128"/>
                <a:cs typeface="Arial Unicode MS" pitchFamily="34" charset="-128"/>
              </a:rPr>
              <a:t>Ruben revint à la citerne; et voici, Joseph n'était plus dans la citerne. Il déchira ses vêtements,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30 retourna vers ses frères, et dit: L'enfant n'y est plus! Et moi, où irai-je?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31 ¶ Ils prirent alors la tunique de Joseph; et, ayant tué un bouc, ils plongèrent la tunique dans le sang.</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32 Ils envoyèrent à leur père la tunique de plusieurs couleurs, en lui faisant dire: Voici ce que nous avons trouvé! reconnais si c'est la tunique de ton fils, ou non</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Once </a:t>
            </a:r>
            <a:r>
              <a:rPr lang="en-US" sz="4400" b="1" dirty="0" smtClean="0">
                <a:latin typeface="Arial Unicode MS" pitchFamily="34" charset="-128"/>
                <a:ea typeface="Arial Unicode MS" pitchFamily="34" charset="-128"/>
                <a:cs typeface="Arial Unicode MS" pitchFamily="34" charset="-128"/>
              </a:rPr>
              <a:t>again the name of Ruben </a:t>
            </a:r>
            <a:r>
              <a:rPr lang="en-US" sz="4400" b="1" dirty="0" smtClean="0">
                <a:latin typeface="Arial Unicode MS" pitchFamily="34" charset="-128"/>
                <a:ea typeface="Arial Unicode MS" pitchFamily="34" charset="-128"/>
                <a:cs typeface="Arial Unicode MS" pitchFamily="34" charset="-128"/>
              </a:rPr>
              <a:t>resurfaces.</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He went to rescue Joseph and Joseph was not in the cistern.</a:t>
            </a:r>
          </a:p>
          <a:p>
            <a:pPr lvl="0" algn="just"/>
            <a:r>
              <a:rPr lang="en-US" sz="4400" b="1" dirty="0" smtClean="0">
                <a:latin typeface="Arial Unicode MS" pitchFamily="34" charset="-128"/>
                <a:ea typeface="Arial Unicode MS" pitchFamily="34" charset="-128"/>
                <a:cs typeface="Arial Unicode MS" pitchFamily="34" charset="-128"/>
              </a:rPr>
              <a:t>He </a:t>
            </a:r>
            <a:r>
              <a:rPr lang="en-US" sz="4400" b="1" dirty="0" smtClean="0">
                <a:latin typeface="Arial Unicode MS" pitchFamily="34" charset="-128"/>
                <a:ea typeface="Arial Unicode MS" pitchFamily="34" charset="-128"/>
                <a:cs typeface="Arial Unicode MS" pitchFamily="34" charset="-128"/>
              </a:rPr>
              <a:t>inquired </a:t>
            </a:r>
            <a:r>
              <a:rPr lang="en-US" sz="4400" b="1" dirty="0" smtClean="0">
                <a:latin typeface="Arial Unicode MS" pitchFamily="34" charset="-128"/>
                <a:ea typeface="Arial Unicode MS" pitchFamily="34" charset="-128"/>
                <a:cs typeface="Arial Unicode MS" pitchFamily="34" charset="-128"/>
              </a:rPr>
              <a:t>of the whereabouts of Joseph and was informed that Joseph was just being sold.</a:t>
            </a:r>
          </a:p>
          <a:p>
            <a:pPr algn="just"/>
            <a:r>
              <a:rPr lang="en-US" sz="4400" b="1" dirty="0" smtClean="0">
                <a:solidFill>
                  <a:srgbClr val="0033CC"/>
                </a:solidFill>
                <a:latin typeface="Arial Unicode MS" pitchFamily="34" charset="-128"/>
                <a:ea typeface="Arial Unicode MS" pitchFamily="34" charset="-128"/>
                <a:cs typeface="Arial Unicode MS" pitchFamily="34" charset="-128"/>
              </a:rPr>
              <a:t>Ruben was </a:t>
            </a:r>
            <a:r>
              <a:rPr lang="en-US" sz="4400" b="1" dirty="0" smtClean="0">
                <a:solidFill>
                  <a:srgbClr val="0033CC"/>
                </a:solidFill>
                <a:latin typeface="Arial Unicode MS" pitchFamily="34" charset="-128"/>
                <a:ea typeface="Arial Unicode MS" pitchFamily="34" charset="-128"/>
                <a:cs typeface="Arial Unicode MS" pitchFamily="34" charset="-128"/>
              </a:rPr>
              <a:t>t</a:t>
            </a:r>
            <a:r>
              <a:rPr lang="en-US" sz="4400" b="1" dirty="0" smtClean="0">
                <a:solidFill>
                  <a:srgbClr val="0033CC"/>
                </a:solidFill>
                <a:latin typeface="Arial Unicode MS" pitchFamily="34" charset="-128"/>
                <a:ea typeface="Arial Unicode MS" pitchFamily="34" charset="-128"/>
                <a:cs typeface="Arial Unicode MS" pitchFamily="34" charset="-128"/>
              </a:rPr>
              <a:t>he </a:t>
            </a:r>
            <a:r>
              <a:rPr lang="en-US" sz="4400" b="1" dirty="0" smtClean="0">
                <a:solidFill>
                  <a:srgbClr val="0033CC"/>
                </a:solidFill>
                <a:latin typeface="Arial Unicode MS" pitchFamily="34" charset="-128"/>
                <a:ea typeface="Arial Unicode MS" pitchFamily="34" charset="-128"/>
                <a:cs typeface="Arial Unicode MS" pitchFamily="34" charset="-128"/>
              </a:rPr>
              <a:t>only one among Joseph’s brothers who showed any remorse </a:t>
            </a:r>
            <a:r>
              <a:rPr lang="en-US" sz="4400" b="1" dirty="0" smtClean="0">
                <a:solidFill>
                  <a:srgbClr val="0033CC"/>
                </a:solidFill>
                <a:latin typeface="Arial Unicode MS" pitchFamily="34" charset="-128"/>
                <a:ea typeface="Arial Unicode MS" pitchFamily="34" charset="-128"/>
                <a:cs typeface="Arial Unicode MS" pitchFamily="34" charset="-128"/>
              </a:rPr>
              <a:t>and compassion.</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Ruben </a:t>
            </a:r>
            <a:r>
              <a:rPr lang="en-US" sz="4400" b="1" dirty="0" smtClean="0">
                <a:latin typeface="Arial Unicode MS" pitchFamily="34" charset="-128"/>
                <a:ea typeface="Arial Unicode MS" pitchFamily="34" charset="-128"/>
                <a:cs typeface="Arial Unicode MS" pitchFamily="34" charset="-128"/>
              </a:rPr>
              <a:t>was old and influential enough to slow the animosity that was being generated toward Joseph and failed to do it until it was too late.</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Now Ruben was going to have to participate in the lie of the family</a:t>
            </a:r>
            <a:r>
              <a:rPr lang="en-US"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Ruben </a:t>
            </a:r>
            <a:r>
              <a:rPr lang="en-US" sz="4400" b="1" dirty="0" smtClean="0">
                <a:latin typeface="Arial Unicode MS" pitchFamily="34" charset="-128"/>
                <a:ea typeface="Arial Unicode MS" pitchFamily="34" charset="-128"/>
                <a:cs typeface="Arial Unicode MS" pitchFamily="34" charset="-128"/>
              </a:rPr>
              <a:t>was going to keep hi slips shot just like the rest of the brothers.</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Many are in jail today by default of association.</a:t>
            </a:r>
          </a:p>
          <a:p>
            <a:pPr lvl="0" algn="just"/>
            <a:r>
              <a:rPr lang="en-US" sz="4400" b="1" dirty="0" smtClean="0">
                <a:latin typeface="Arial Unicode MS" pitchFamily="34" charset="-128"/>
                <a:ea typeface="Arial Unicode MS" pitchFamily="34" charset="-128"/>
                <a:cs typeface="Arial Unicode MS" pitchFamily="34" charset="-128"/>
              </a:rPr>
              <a:t>Many are dying with guilt because of secrets they </a:t>
            </a:r>
            <a:r>
              <a:rPr lang="en-US" sz="4400" b="1" dirty="0" smtClean="0">
                <a:latin typeface="Arial Unicode MS" pitchFamily="34" charset="-128"/>
                <a:ea typeface="Arial Unicode MS" pitchFamily="34" charset="-128"/>
                <a:cs typeface="Arial Unicode MS" pitchFamily="34" charset="-128"/>
              </a:rPr>
              <a:t>know, </a:t>
            </a:r>
            <a:r>
              <a:rPr lang="en-US" sz="4400" b="1" dirty="0" smtClean="0">
                <a:latin typeface="Arial Unicode MS" pitchFamily="34" charset="-128"/>
                <a:ea typeface="Arial Unicode MS" pitchFamily="34" charset="-128"/>
                <a:cs typeface="Arial Unicode MS" pitchFamily="34" charset="-128"/>
              </a:rPr>
              <a:t>although </a:t>
            </a:r>
            <a:r>
              <a:rPr lang="en-US" sz="4400" b="1" dirty="0" smtClean="0">
                <a:latin typeface="Arial Unicode MS" pitchFamily="34" charset="-128"/>
                <a:ea typeface="Arial Unicode MS" pitchFamily="34" charset="-128"/>
                <a:cs typeface="Arial Unicode MS" pitchFamily="34" charset="-128"/>
              </a:rPr>
              <a:t>they might not have played any </a:t>
            </a:r>
            <a:r>
              <a:rPr lang="en-US" sz="4400" b="1" dirty="0" smtClean="0">
                <a:latin typeface="Arial Unicode MS" pitchFamily="34" charset="-128"/>
                <a:ea typeface="Arial Unicode MS" pitchFamily="34" charset="-128"/>
                <a:cs typeface="Arial Unicode MS" pitchFamily="34" charset="-128"/>
              </a:rPr>
              <a:t>part in the action.</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THE </a:t>
            </a:r>
            <a:r>
              <a:rPr lang="en-US" sz="4400" b="1" dirty="0" smtClean="0">
                <a:solidFill>
                  <a:srgbClr val="FF0000"/>
                </a:solidFill>
                <a:latin typeface="Arial Unicode MS" pitchFamily="34" charset="-128"/>
                <a:ea typeface="Arial Unicode MS" pitchFamily="34" charset="-128"/>
                <a:cs typeface="Arial Unicode MS" pitchFamily="34" charset="-128"/>
              </a:rPr>
              <a:t>SECRECY AND HYPOCRISY  OF THE SONS OF JACOB</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en-US" sz="4400" b="1" dirty="0" smtClean="0">
                <a:solidFill>
                  <a:srgbClr val="0033CC"/>
                </a:solidFill>
                <a:latin typeface="Arial Unicode MS" pitchFamily="34" charset="-128"/>
                <a:ea typeface="Arial Unicode MS" pitchFamily="34" charset="-128"/>
                <a:cs typeface="Arial Unicode MS" pitchFamily="34" charset="-128"/>
              </a:rPr>
              <a:t>GEN 37: 33-36 </a:t>
            </a:r>
            <a:r>
              <a:rPr lang="en-US" sz="4400" b="1" dirty="0" smtClean="0">
                <a:solidFill>
                  <a:srgbClr val="0033CC"/>
                </a:solidFill>
                <a:latin typeface="Arial Unicode MS" pitchFamily="34" charset="-128"/>
                <a:ea typeface="Arial Unicode MS" pitchFamily="34" charset="-128"/>
                <a:cs typeface="Arial Unicode MS" pitchFamily="34" charset="-128"/>
              </a:rPr>
              <a:t>Jacob la </a:t>
            </a:r>
            <a:r>
              <a:rPr lang="en-US" sz="4400" b="1" dirty="0" err="1" smtClean="0">
                <a:solidFill>
                  <a:srgbClr val="0033CC"/>
                </a:solidFill>
                <a:latin typeface="Arial Unicode MS" pitchFamily="34" charset="-128"/>
                <a:ea typeface="Arial Unicode MS" pitchFamily="34" charset="-128"/>
                <a:cs typeface="Arial Unicode MS" pitchFamily="34" charset="-128"/>
              </a:rPr>
              <a:t>reconnut</a:t>
            </a:r>
            <a:r>
              <a:rPr lang="en-US" sz="4400" b="1" dirty="0" smtClean="0">
                <a:solidFill>
                  <a:srgbClr val="0033CC"/>
                </a:solidFill>
                <a:latin typeface="Arial Unicode MS" pitchFamily="34" charset="-128"/>
                <a:ea typeface="Arial Unicode MS" pitchFamily="34" charset="-128"/>
                <a:cs typeface="Arial Unicode MS" pitchFamily="34" charset="-128"/>
              </a:rPr>
              <a:t>, et </a:t>
            </a:r>
            <a:r>
              <a:rPr lang="en-US" sz="4400" b="1" dirty="0" err="1" smtClean="0">
                <a:solidFill>
                  <a:srgbClr val="0033CC"/>
                </a:solidFill>
                <a:latin typeface="Arial Unicode MS" pitchFamily="34" charset="-128"/>
                <a:ea typeface="Arial Unicode MS" pitchFamily="34" charset="-128"/>
                <a:cs typeface="Arial Unicode MS" pitchFamily="34" charset="-128"/>
              </a:rPr>
              <a:t>dit</a:t>
            </a:r>
            <a:r>
              <a:rPr lang="en-US" sz="4400" b="1" dirty="0" smtClean="0">
                <a:solidFill>
                  <a:srgbClr val="0033CC"/>
                </a:solidFill>
                <a:latin typeface="Arial Unicode MS" pitchFamily="34" charset="-128"/>
                <a:ea typeface="Arial Unicode MS" pitchFamily="34" charset="-128"/>
                <a:cs typeface="Arial Unicode MS" pitchFamily="34" charset="-128"/>
              </a:rPr>
              <a:t>: </a:t>
            </a:r>
            <a:r>
              <a:rPr lang="en-US" sz="4400" b="1" dirty="0" err="1" smtClean="0">
                <a:solidFill>
                  <a:srgbClr val="0033CC"/>
                </a:solidFill>
                <a:latin typeface="Arial Unicode MS" pitchFamily="34" charset="-128"/>
                <a:ea typeface="Arial Unicode MS" pitchFamily="34" charset="-128"/>
                <a:cs typeface="Arial Unicode MS" pitchFamily="34" charset="-128"/>
              </a:rPr>
              <a:t>C'est</a:t>
            </a:r>
            <a:r>
              <a:rPr lang="en-US" sz="4400" b="1" dirty="0" smtClean="0">
                <a:solidFill>
                  <a:srgbClr val="0033CC"/>
                </a:solidFill>
                <a:latin typeface="Arial Unicode MS" pitchFamily="34" charset="-128"/>
                <a:ea typeface="Arial Unicode MS" pitchFamily="34" charset="-128"/>
                <a:cs typeface="Arial Unicode MS" pitchFamily="34" charset="-128"/>
              </a:rPr>
              <a:t> la t</a:t>
            </a:r>
            <a:r>
              <a:rPr lang="fr-FR" sz="4400" b="1" dirty="0" smtClean="0">
                <a:solidFill>
                  <a:srgbClr val="0033CC"/>
                </a:solidFill>
                <a:latin typeface="Arial Unicode MS" pitchFamily="34" charset="-128"/>
                <a:ea typeface="Arial Unicode MS" pitchFamily="34" charset="-128"/>
                <a:cs typeface="Arial Unicode MS" pitchFamily="34" charset="-128"/>
              </a:rPr>
              <a:t>unique de mon fils! une bête féroce l'a dévoré! Joseph a été mis en pièces!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34 Et il déchira ses vêtements, il mit un sac sur ses reins, et il porta longtemps le deuil de son fils.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35 </a:t>
            </a:r>
            <a:r>
              <a:rPr lang="fr-FR" sz="4400" b="1" dirty="0" smtClean="0">
                <a:solidFill>
                  <a:srgbClr val="0033CC"/>
                </a:solidFill>
                <a:latin typeface="Arial Unicode MS" pitchFamily="34" charset="-128"/>
                <a:ea typeface="Arial Unicode MS" pitchFamily="34" charset="-128"/>
                <a:cs typeface="Arial Unicode MS" pitchFamily="34" charset="-128"/>
              </a:rPr>
              <a:t>Tous ses fils et toutes ses filles vinrent pour le consoler; mais il ne voulut recevoir aucune consolation. Il disait: C'est en pleurant que je descendrai vers mon fils au séjour des morts! </a:t>
            </a:r>
            <a:r>
              <a:rPr lang="en-US" sz="4400" b="1" dirty="0" smtClean="0">
                <a:solidFill>
                  <a:srgbClr val="0033CC"/>
                </a:solidFill>
                <a:latin typeface="Arial Unicode MS" pitchFamily="34" charset="-128"/>
                <a:ea typeface="Arial Unicode MS" pitchFamily="34" charset="-128"/>
                <a:cs typeface="Arial Unicode MS" pitchFamily="34" charset="-128"/>
              </a:rPr>
              <a:t>Et </a:t>
            </a:r>
            <a:r>
              <a:rPr lang="en-US" sz="4400" b="1" dirty="0" err="1" smtClean="0">
                <a:solidFill>
                  <a:srgbClr val="0033CC"/>
                </a:solidFill>
                <a:latin typeface="Arial Unicode MS" pitchFamily="34" charset="-128"/>
                <a:ea typeface="Arial Unicode MS" pitchFamily="34" charset="-128"/>
                <a:cs typeface="Arial Unicode MS" pitchFamily="34" charset="-128"/>
              </a:rPr>
              <a:t>il</a:t>
            </a:r>
            <a:r>
              <a:rPr lang="en-US" sz="4400" b="1" dirty="0" smtClean="0">
                <a:solidFill>
                  <a:srgbClr val="0033CC"/>
                </a:solidFill>
                <a:latin typeface="Arial Unicode MS" pitchFamily="34" charset="-128"/>
                <a:ea typeface="Arial Unicode MS" pitchFamily="34" charset="-128"/>
                <a:cs typeface="Arial Unicode MS" pitchFamily="34" charset="-128"/>
              </a:rPr>
              <a:t> </a:t>
            </a:r>
            <a:r>
              <a:rPr lang="en-US" sz="4400" b="1" dirty="0" err="1" smtClean="0">
                <a:solidFill>
                  <a:srgbClr val="0033CC"/>
                </a:solidFill>
                <a:latin typeface="Arial Unicode MS" pitchFamily="34" charset="-128"/>
                <a:ea typeface="Arial Unicode MS" pitchFamily="34" charset="-128"/>
                <a:cs typeface="Arial Unicode MS" pitchFamily="34" charset="-128"/>
              </a:rPr>
              <a:t>pleurait</a:t>
            </a:r>
            <a:r>
              <a:rPr lang="en-US" sz="4400" b="1" dirty="0" smtClean="0">
                <a:solidFill>
                  <a:srgbClr val="0033CC"/>
                </a:solidFill>
                <a:latin typeface="Arial Unicode MS" pitchFamily="34" charset="-128"/>
                <a:ea typeface="Arial Unicode MS" pitchFamily="34" charset="-128"/>
                <a:cs typeface="Arial Unicode MS" pitchFamily="34" charset="-128"/>
              </a:rPr>
              <a:t> son </a:t>
            </a:r>
            <a:r>
              <a:rPr lang="en-US" sz="4400" b="1" dirty="0" err="1" smtClean="0">
                <a:solidFill>
                  <a:srgbClr val="0033CC"/>
                </a:solidFill>
                <a:latin typeface="Arial Unicode MS" pitchFamily="34" charset="-128"/>
                <a:ea typeface="Arial Unicode MS" pitchFamily="34" charset="-128"/>
                <a:cs typeface="Arial Unicode MS" pitchFamily="34" charset="-128"/>
              </a:rPr>
              <a:t>fils</a:t>
            </a:r>
            <a:r>
              <a:rPr lang="en-US" sz="4400" b="1" dirty="0" smtClean="0">
                <a:solidFill>
                  <a:srgbClr val="0033CC"/>
                </a:solidFill>
                <a:latin typeface="Arial Unicode MS" pitchFamily="34" charset="-128"/>
                <a:ea typeface="Arial Unicode MS" pitchFamily="34" charset="-128"/>
                <a:cs typeface="Arial Unicode MS" pitchFamily="34" charset="-128"/>
              </a:rPr>
              <a:t>.</a:t>
            </a: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36 Les </a:t>
            </a:r>
            <a:r>
              <a:rPr lang="fr-FR" sz="4400" b="1" dirty="0" err="1" smtClean="0">
                <a:solidFill>
                  <a:srgbClr val="FF0000"/>
                </a:solidFill>
                <a:latin typeface="Arial Unicode MS" pitchFamily="34" charset="-128"/>
                <a:ea typeface="Arial Unicode MS" pitchFamily="34" charset="-128"/>
                <a:cs typeface="Arial Unicode MS" pitchFamily="34" charset="-128"/>
              </a:rPr>
              <a:t>Madianites</a:t>
            </a:r>
            <a:r>
              <a:rPr lang="fr-FR" sz="4400" b="1" dirty="0" smtClean="0">
                <a:solidFill>
                  <a:srgbClr val="FF0000"/>
                </a:solidFill>
                <a:latin typeface="Arial Unicode MS" pitchFamily="34" charset="-128"/>
                <a:ea typeface="Arial Unicode MS" pitchFamily="34" charset="-128"/>
                <a:cs typeface="Arial Unicode MS" pitchFamily="34" charset="-128"/>
              </a:rPr>
              <a:t> le vendirent en Égypte à </a:t>
            </a:r>
            <a:r>
              <a:rPr lang="fr-FR" sz="4400" b="1" dirty="0" err="1" smtClean="0">
                <a:solidFill>
                  <a:srgbClr val="FF0000"/>
                </a:solidFill>
                <a:latin typeface="Arial Unicode MS" pitchFamily="34" charset="-128"/>
                <a:ea typeface="Arial Unicode MS" pitchFamily="34" charset="-128"/>
                <a:cs typeface="Arial Unicode MS" pitchFamily="34" charset="-128"/>
              </a:rPr>
              <a:t>Potiphar</a:t>
            </a:r>
            <a:r>
              <a:rPr lang="fr-FR" sz="4400" b="1" dirty="0" smtClean="0">
                <a:solidFill>
                  <a:srgbClr val="FF0000"/>
                </a:solidFill>
                <a:latin typeface="Arial Unicode MS" pitchFamily="34" charset="-128"/>
                <a:ea typeface="Arial Unicode MS" pitchFamily="34" charset="-128"/>
                <a:cs typeface="Arial Unicode MS" pitchFamily="34" charset="-128"/>
              </a:rPr>
              <a:t>, officier de Pharaon, chef des gardes</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The </a:t>
            </a:r>
            <a:r>
              <a:rPr lang="en-US" sz="4400" b="1" dirty="0" smtClean="0">
                <a:solidFill>
                  <a:srgbClr val="0033CC"/>
                </a:solidFill>
                <a:latin typeface="Arial Unicode MS" pitchFamily="34" charset="-128"/>
                <a:ea typeface="Arial Unicode MS" pitchFamily="34" charset="-128"/>
                <a:cs typeface="Arial Unicode MS" pitchFamily="34" charset="-128"/>
              </a:rPr>
              <a:t>brothers of Joseph created the </a:t>
            </a:r>
            <a:r>
              <a:rPr lang="en-US" sz="4400" b="1" dirty="0" smtClean="0">
                <a:solidFill>
                  <a:srgbClr val="0033CC"/>
                </a:solidFill>
                <a:latin typeface="Arial Unicode MS" pitchFamily="34" charset="-128"/>
                <a:ea typeface="Arial Unicode MS" pitchFamily="34" charset="-128"/>
                <a:cs typeface="Arial Unicode MS" pitchFamily="34" charset="-128"/>
              </a:rPr>
              <a:t>story to tell their father.</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They </a:t>
            </a:r>
            <a:r>
              <a:rPr lang="en-US" sz="4400" b="1" dirty="0" smtClean="0">
                <a:solidFill>
                  <a:srgbClr val="FF0000"/>
                </a:solidFill>
                <a:latin typeface="Arial Unicode MS" pitchFamily="34" charset="-128"/>
                <a:ea typeface="Arial Unicode MS" pitchFamily="34" charset="-128"/>
                <a:cs typeface="Arial Unicode MS" pitchFamily="34" charset="-128"/>
              </a:rPr>
              <a:t>watched </a:t>
            </a:r>
            <a:r>
              <a:rPr lang="en-US" sz="4400" b="1" dirty="0" smtClean="0">
                <a:solidFill>
                  <a:srgbClr val="FF0000"/>
                </a:solidFill>
                <a:latin typeface="Arial Unicode MS" pitchFamily="34" charset="-128"/>
                <a:ea typeface="Arial Unicode MS" pitchFamily="34" charset="-128"/>
                <a:cs typeface="Arial Unicode MS" pitchFamily="34" charset="-128"/>
              </a:rPr>
              <a:t>their dad </a:t>
            </a:r>
            <a:r>
              <a:rPr lang="en-US" sz="4400" b="1" dirty="0" smtClean="0">
                <a:solidFill>
                  <a:srgbClr val="FF0000"/>
                </a:solidFill>
                <a:latin typeface="Arial Unicode MS" pitchFamily="34" charset="-128"/>
                <a:ea typeface="Arial Unicode MS" pitchFamily="34" charset="-128"/>
                <a:cs typeface="Arial Unicode MS" pitchFamily="34" charset="-128"/>
              </a:rPr>
              <a:t>plunged </a:t>
            </a:r>
            <a:r>
              <a:rPr lang="en-US" sz="4400" b="1" dirty="0" smtClean="0">
                <a:solidFill>
                  <a:srgbClr val="FF0000"/>
                </a:solidFill>
                <a:latin typeface="Arial Unicode MS" pitchFamily="34" charset="-128"/>
                <a:ea typeface="Arial Unicode MS" pitchFamily="34" charset="-128"/>
                <a:cs typeface="Arial Unicode MS" pitchFamily="34" charset="-128"/>
              </a:rPr>
              <a:t>in a state of despair because of the news.</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They </a:t>
            </a:r>
            <a:r>
              <a:rPr lang="en-US" sz="4400" b="1" dirty="0" smtClean="0">
                <a:solidFill>
                  <a:srgbClr val="0033CC"/>
                </a:solidFill>
                <a:latin typeface="Arial Unicode MS" pitchFamily="34" charset="-128"/>
                <a:ea typeface="Arial Unicode MS" pitchFamily="34" charset="-128"/>
                <a:cs typeface="Arial Unicode MS" pitchFamily="34" charset="-128"/>
              </a:rPr>
              <a:t>participated </a:t>
            </a:r>
            <a:r>
              <a:rPr lang="en-US" sz="4400" b="1" dirty="0" smtClean="0">
                <a:solidFill>
                  <a:srgbClr val="0033CC"/>
                </a:solidFill>
                <a:latin typeface="Arial Unicode MS" pitchFamily="34" charset="-128"/>
                <a:ea typeface="Arial Unicode MS" pitchFamily="34" charset="-128"/>
                <a:cs typeface="Arial Unicode MS" pitchFamily="34" charset="-128"/>
              </a:rPr>
              <a:t>in the search for Joseph.</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They were among the ones offering emotional supports to Jacob for his lost</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buNone/>
            </a:pPr>
            <a:r>
              <a:rPr lang="en-US" sz="4400" b="1" dirty="0" smtClean="0">
                <a:solidFill>
                  <a:schemeClr val="bg1"/>
                </a:solidFill>
                <a:latin typeface="Arial Unicode MS" pitchFamily="34" charset="-128"/>
                <a:ea typeface="Arial Unicode MS" pitchFamily="34" charset="-128"/>
                <a:cs typeface="Arial Unicode MS" pitchFamily="34" charset="-128"/>
              </a:rPr>
              <a:t>CONCLUSION</a:t>
            </a:r>
          </a:p>
          <a:p>
            <a:pPr lvl="0" algn="just"/>
            <a:r>
              <a:rPr lang="en-US" sz="4400" b="1" dirty="0" smtClean="0">
                <a:latin typeface="Arial Unicode MS" pitchFamily="34" charset="-128"/>
                <a:ea typeface="Arial Unicode MS" pitchFamily="34" charset="-128"/>
                <a:cs typeface="Arial Unicode MS" pitchFamily="34" charset="-128"/>
              </a:rPr>
              <a:t>While God did nothing to interfere with the malevolence of the brothers of Jacob, He was right there in the heart of the story.</a:t>
            </a:r>
          </a:p>
          <a:p>
            <a:pPr algn="just"/>
            <a:r>
              <a:rPr lang="en-US" sz="4400" b="1" dirty="0" smtClean="0">
                <a:solidFill>
                  <a:schemeClr val="bg1"/>
                </a:solidFill>
                <a:latin typeface="Arial Unicode MS" pitchFamily="34" charset="-128"/>
                <a:ea typeface="Arial Unicode MS" pitchFamily="34" charset="-128"/>
                <a:cs typeface="Arial Unicode MS" pitchFamily="34" charset="-128"/>
              </a:rPr>
              <a:t>While God can use human interaction to fulfill his will, no one can deter the perfect will of God toward His children</a:t>
            </a:r>
            <a:r>
              <a:rPr lang="en-US" sz="4400" b="1" dirty="0" smtClean="0">
                <a:solidFill>
                  <a:schemeClr val="bg1"/>
                </a:solidFill>
                <a:latin typeface="Arial Unicode MS" pitchFamily="34" charset="-128"/>
                <a:ea typeface="Arial Unicode MS" pitchFamily="34" charset="-128"/>
                <a:cs typeface="Arial Unicode MS" pitchFamily="34" charset="-128"/>
              </a:rPr>
              <a:t>.</a:t>
            </a:r>
            <a:r>
              <a:rPr lang="fr-FR" sz="4400" b="1" dirty="0" smtClean="0">
                <a:latin typeface="Arial Unicode MS" pitchFamily="34" charset="-128"/>
                <a:ea typeface="Arial Unicode MS" pitchFamily="34" charset="-128"/>
                <a:cs typeface="Arial Unicode MS" pitchFamily="34" charset="-128"/>
              </a:rPr>
              <a:t>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Tout </a:t>
            </a:r>
            <a:r>
              <a:rPr lang="fr-FR" sz="4400" b="1" dirty="0" smtClean="0">
                <a:latin typeface="Arial Unicode MS" pitchFamily="34" charset="-128"/>
                <a:ea typeface="Arial Unicode MS" pitchFamily="34" charset="-128"/>
                <a:cs typeface="Arial Unicode MS" pitchFamily="34" charset="-128"/>
              </a:rPr>
              <a:t>chemin mène à Rome</a:t>
            </a:r>
            <a:r>
              <a:rPr lang="en-US" sz="4400" b="1" dirty="0" smtClean="0">
                <a:latin typeface="Arial Unicode MS" pitchFamily="34" charset="-128"/>
                <a:ea typeface="Arial Unicode MS" pitchFamily="34" charset="-128"/>
                <a:cs typeface="Arial Unicode MS" pitchFamily="34" charset="-128"/>
              </a:rPr>
              <a:t>. All roads lead to Rome.</a:t>
            </a:r>
          </a:p>
          <a:p>
            <a:pPr lvl="0" algn="just"/>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Joseph </a:t>
            </a:r>
            <a:r>
              <a:rPr lang="en-US" sz="4400" b="1" dirty="0" smtClean="0">
                <a:latin typeface="Arial Unicode MS" pitchFamily="34" charset="-128"/>
                <a:ea typeface="Arial Unicode MS" pitchFamily="34" charset="-128"/>
                <a:cs typeface="Arial Unicode MS" pitchFamily="34" charset="-128"/>
              </a:rPr>
              <a:t>was about to know a few more rises and falls before hitting his destiny.</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a:t>
            </a:r>
            <a:r>
              <a:rPr lang="en-US" sz="4400" b="1" dirty="0" err="1" smtClean="0">
                <a:solidFill>
                  <a:schemeClr val="bg1"/>
                </a:solidFill>
                <a:latin typeface="Arial Unicode MS" pitchFamily="34" charset="-128"/>
                <a:ea typeface="Arial Unicode MS" pitchFamily="34" charset="-128"/>
                <a:cs typeface="Arial Unicode MS" pitchFamily="34" charset="-128"/>
              </a:rPr>
              <a:t>chosens</a:t>
            </a:r>
            <a:r>
              <a:rPr lang="en-US" sz="4400" b="1" dirty="0" smtClean="0">
                <a:solidFill>
                  <a:schemeClr val="bg1"/>
                </a:solidFill>
                <a:latin typeface="Arial Unicode MS" pitchFamily="34" charset="-128"/>
                <a:ea typeface="Arial Unicode MS" pitchFamily="34" charset="-128"/>
                <a:cs typeface="Arial Unicode MS" pitchFamily="34" charset="-128"/>
              </a:rPr>
              <a:t> </a:t>
            </a:r>
            <a:r>
              <a:rPr lang="en-US" sz="4400" b="1" dirty="0" smtClean="0">
                <a:solidFill>
                  <a:schemeClr val="bg1"/>
                </a:solidFill>
                <a:latin typeface="Arial Unicode MS" pitchFamily="34" charset="-128"/>
                <a:ea typeface="Arial Unicode MS" pitchFamily="34" charset="-128"/>
                <a:cs typeface="Arial Unicode MS" pitchFamily="34" charset="-128"/>
              </a:rPr>
              <a:t>of God will grow in whatever field they are planted.</a:t>
            </a:r>
          </a:p>
          <a:p>
            <a:pPr lvl="0" algn="just"/>
            <a:r>
              <a:rPr lang="en-US" sz="4400" b="1" dirty="0" smtClean="0">
                <a:latin typeface="Arial Unicode MS" pitchFamily="34" charset="-128"/>
                <a:ea typeface="Arial Unicode MS" pitchFamily="34" charset="-128"/>
                <a:cs typeface="Arial Unicode MS" pitchFamily="34" charset="-128"/>
              </a:rPr>
              <a:t>If men shut a window, God will open a door for his children.</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If men shut a door, God will open an avenue for his children.</a:t>
            </a:r>
          </a:p>
          <a:p>
            <a:pPr algn="r"/>
            <a:r>
              <a:rPr lang="en-US" sz="4400" b="1" dirty="0" smtClean="0">
                <a:solidFill>
                  <a:srgbClr val="FFFF00"/>
                </a:solidFill>
                <a:latin typeface="Arial Unicode MS" pitchFamily="34" charset="-128"/>
                <a:ea typeface="Arial Unicode MS" pitchFamily="34" charset="-128"/>
                <a:cs typeface="Arial Unicode MS" pitchFamily="34" charset="-128"/>
              </a:rPr>
              <a:t>AMEN! </a:t>
            </a:r>
            <a:endParaRPr lang="en-US" sz="4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Autofit/>
          </a:bodyPr>
          <a:lstStyle/>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1- Que firent </a:t>
            </a:r>
            <a:r>
              <a:rPr lang="fr-FR" sz="4000" b="1" dirty="0" smtClean="0">
                <a:solidFill>
                  <a:schemeClr val="tx1"/>
                </a:solidFill>
                <a:latin typeface="Arial Unicode MS" pitchFamily="34" charset="-128"/>
                <a:ea typeface="Arial Unicode MS" pitchFamily="34" charset="-128"/>
                <a:cs typeface="Arial Unicode MS" pitchFamily="34" charset="-128"/>
              </a:rPr>
              <a:t>les fils de Jacob pour tirer vengeance de la </a:t>
            </a:r>
            <a:r>
              <a:rPr lang="fr-FR" sz="4000" b="1" dirty="0" smtClean="0">
                <a:solidFill>
                  <a:schemeClr val="tx1"/>
                </a:solidFill>
                <a:latin typeface="Arial Unicode MS" pitchFamily="34" charset="-128"/>
                <a:ea typeface="Arial Unicode MS" pitchFamily="34" charset="-128"/>
                <a:cs typeface="Arial Unicode MS" pitchFamily="34" charset="-128"/>
              </a:rPr>
              <a:t>violence faite à </a:t>
            </a:r>
            <a:r>
              <a:rPr lang="fr-FR" sz="4000" b="1" dirty="0" smtClean="0">
                <a:solidFill>
                  <a:schemeClr val="tx1"/>
                </a:solidFill>
                <a:latin typeface="Arial Unicode MS" pitchFamily="34" charset="-128"/>
                <a:ea typeface="Arial Unicode MS" pitchFamily="34" charset="-128"/>
                <a:cs typeface="Arial Unicode MS" pitchFamily="34" charset="-128"/>
              </a:rPr>
              <a:t>leur sœur Dina</a:t>
            </a:r>
            <a:r>
              <a:rPr lang="fr-FR" sz="4000" b="1" dirty="0" smtClean="0">
                <a:solidFill>
                  <a:schemeClr val="tx1"/>
                </a:solidFill>
                <a:latin typeface="Arial Unicode MS" pitchFamily="34" charset="-128"/>
                <a:ea typeface="Arial Unicode MS" pitchFamily="34" charset="-128"/>
                <a:cs typeface="Arial Unicode MS" pitchFamily="34" charset="-128"/>
              </a:rPr>
              <a:t>.(</a:t>
            </a:r>
            <a:r>
              <a:rPr lang="fr-FR" sz="4000" b="1" dirty="0" err="1" smtClean="0">
                <a:solidFill>
                  <a:schemeClr val="bg1"/>
                </a:solidFill>
                <a:latin typeface="Arial Unicode MS" pitchFamily="34" charset="-128"/>
                <a:ea typeface="Arial Unicode MS" pitchFamily="34" charset="-128"/>
                <a:cs typeface="Arial Unicode MS" pitchFamily="34" charset="-128"/>
              </a:rPr>
              <a:t>I</a:t>
            </a:r>
            <a:r>
              <a:rPr lang="fr-FR" sz="4000" b="1" dirty="0" err="1" smtClean="0">
                <a:solidFill>
                  <a:schemeClr val="bg1"/>
                </a:solidFill>
                <a:latin typeface="Arial Unicode MS" pitchFamily="34" charset="-128"/>
                <a:ea typeface="Arial Unicode MS" pitchFamily="34" charset="-128"/>
                <a:cs typeface="Arial Unicode MS" pitchFamily="34" charset="-128"/>
              </a:rPr>
              <a:t>Is</a:t>
            </a:r>
            <a:r>
              <a:rPr lang="fr-FR" sz="4000" b="1" dirty="0" smtClean="0">
                <a:solidFill>
                  <a:schemeClr val="bg1"/>
                </a:solidFill>
                <a:latin typeface="Arial Unicode MS" pitchFamily="34" charset="-128"/>
                <a:ea typeface="Arial Unicode MS" pitchFamily="34" charset="-128"/>
                <a:cs typeface="Arial Unicode MS" pitchFamily="34" charset="-128"/>
              </a:rPr>
              <a:t> tuèrent l’agresseur et rasa la ville.)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2- Pourquoi </a:t>
            </a:r>
            <a:r>
              <a:rPr lang="fr-FR" sz="4000" b="1" dirty="0" smtClean="0">
                <a:solidFill>
                  <a:schemeClr val="tx1"/>
                </a:solidFill>
                <a:latin typeface="Arial Unicode MS" pitchFamily="34" charset="-128"/>
                <a:ea typeface="Arial Unicode MS" pitchFamily="34" charset="-128"/>
                <a:cs typeface="Arial Unicode MS" pitchFamily="34" charset="-128"/>
              </a:rPr>
              <a:t>les hommes de Sichem ne pouvaient se </a:t>
            </a:r>
            <a:r>
              <a:rPr lang="fr-FR" sz="4000" b="1" dirty="0" smtClean="0">
                <a:solidFill>
                  <a:schemeClr val="tx1"/>
                </a:solidFill>
                <a:latin typeface="Arial Unicode MS" pitchFamily="34" charset="-128"/>
                <a:ea typeface="Arial Unicode MS" pitchFamily="34" charset="-128"/>
                <a:cs typeface="Arial Unicode MS" pitchFamily="34" charset="-128"/>
              </a:rPr>
              <a:t>défendre devant les fils </a:t>
            </a:r>
            <a:r>
              <a:rPr lang="fr-FR" sz="4000" b="1" dirty="0" smtClean="0">
                <a:solidFill>
                  <a:schemeClr val="tx1"/>
                </a:solidFill>
                <a:latin typeface="Arial Unicode MS" pitchFamily="34" charset="-128"/>
                <a:ea typeface="Arial Unicode MS" pitchFamily="34" charset="-128"/>
                <a:cs typeface="Arial Unicode MS" pitchFamily="34" charset="-128"/>
              </a:rPr>
              <a:t>de Jacob </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(Ils étaient en pleine douleur de la circoncision</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3- Pourquoi </a:t>
            </a:r>
            <a:r>
              <a:rPr lang="fr-FR" sz="4000" b="1" dirty="0" smtClean="0">
                <a:solidFill>
                  <a:schemeClr val="tx1"/>
                </a:solidFill>
                <a:latin typeface="Arial Unicode MS" pitchFamily="34" charset="-128"/>
                <a:ea typeface="Arial Unicode MS" pitchFamily="34" charset="-128"/>
                <a:cs typeface="Arial Unicode MS" pitchFamily="34" charset="-128"/>
              </a:rPr>
              <a:t>Dieu avait mis fin au règne de Saül</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Désobéissances</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4- Comment mourut Saül ? (</a:t>
            </a:r>
            <a:r>
              <a:rPr lang="fr-FR" sz="4000" b="1" dirty="0" smtClean="0">
                <a:solidFill>
                  <a:schemeClr val="bg1"/>
                </a:solidFill>
                <a:latin typeface="Arial Unicode MS" pitchFamily="34" charset="-128"/>
                <a:ea typeface="Arial Unicode MS" pitchFamily="34" charset="-128"/>
                <a:cs typeface="Arial Unicode MS" pitchFamily="34" charset="-128"/>
              </a:rPr>
              <a:t>Il se jeta sur son épée.)</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5- Comment </a:t>
            </a:r>
            <a:r>
              <a:rPr lang="fr-FR" sz="4000" b="1" dirty="0" smtClean="0">
                <a:solidFill>
                  <a:schemeClr val="tx1"/>
                </a:solidFill>
                <a:latin typeface="Arial Unicode MS" pitchFamily="34" charset="-128"/>
                <a:ea typeface="Arial Unicode MS" pitchFamily="34" charset="-128"/>
                <a:cs typeface="Arial Unicode MS" pitchFamily="34" charset="-128"/>
              </a:rPr>
              <a:t>s’appelait le père du prophète Samuel </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a:t>
            </a:r>
            <a:r>
              <a:rPr lang="fr-FR" sz="4000" b="1" dirty="0" err="1" smtClean="0">
                <a:solidFill>
                  <a:schemeClr val="bg1"/>
                </a:solidFill>
                <a:latin typeface="Arial Unicode MS" pitchFamily="34" charset="-128"/>
                <a:ea typeface="Arial Unicode MS" pitchFamily="34" charset="-128"/>
                <a:cs typeface="Arial Unicode MS" pitchFamily="34" charset="-128"/>
              </a:rPr>
              <a:t>Elkana</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6- Dans </a:t>
            </a:r>
            <a:r>
              <a:rPr lang="fr-FR" sz="4000" b="1" dirty="0" smtClean="0">
                <a:solidFill>
                  <a:schemeClr val="tx1"/>
                </a:solidFill>
                <a:latin typeface="Arial Unicode MS" pitchFamily="34" charset="-128"/>
                <a:ea typeface="Arial Unicode MS" pitchFamily="34" charset="-128"/>
                <a:cs typeface="Arial Unicode MS" pitchFamily="34" charset="-128"/>
              </a:rPr>
              <a:t>quel livre de la bible se trouve le verset suivant : « La prière fervente du juste a une grande efficace. » </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Jacques 5:16</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7- lequel des disciple répondait a Jésus</a:t>
            </a:r>
            <a:r>
              <a:rPr lang="fr-FR" sz="4000" b="1" dirty="0" smtClean="0">
                <a:solidFill>
                  <a:schemeClr val="tx1"/>
                </a:solidFill>
                <a:latin typeface="Arial Unicode MS" pitchFamily="34" charset="-128"/>
                <a:ea typeface="Arial Unicode MS" pitchFamily="34" charset="-128"/>
                <a:cs typeface="Arial Unicode MS" pitchFamily="34" charset="-128"/>
              </a:rPr>
              <a:t> : « Tu es le Christ, le Fils du Dieu vivant. » </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Simon Pierre</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8- quel a été le dernier miracle de Jésus</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Replacement de l’oreille de Marcus au Jardin de Gethsémani)</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9- D’où </a:t>
            </a:r>
            <a:r>
              <a:rPr lang="fr-FR" sz="4000" b="1" dirty="0" smtClean="0">
                <a:solidFill>
                  <a:schemeClr val="tx1"/>
                </a:solidFill>
                <a:latin typeface="Arial Unicode MS" pitchFamily="34" charset="-128"/>
                <a:ea typeface="Arial Unicode MS" pitchFamily="34" charset="-128"/>
                <a:cs typeface="Arial Unicode MS" pitchFamily="34" charset="-128"/>
              </a:rPr>
              <a:t>vient l’expression « Bon Samaritain » </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Parabole de Jésus</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10- Qui </a:t>
            </a:r>
            <a:r>
              <a:rPr lang="fr-FR" sz="4000" b="1" dirty="0" smtClean="0">
                <a:solidFill>
                  <a:schemeClr val="tx1"/>
                </a:solidFill>
                <a:latin typeface="Arial Unicode MS" pitchFamily="34" charset="-128"/>
                <a:ea typeface="Arial Unicode MS" pitchFamily="34" charset="-128"/>
                <a:cs typeface="Arial Unicode MS" pitchFamily="34" charset="-128"/>
              </a:rPr>
              <a:t>a dit «  laissez en paix les </a:t>
            </a:r>
            <a:r>
              <a:rPr lang="fr-FR" sz="4000" b="1" dirty="0" smtClean="0">
                <a:solidFill>
                  <a:schemeClr val="tx1"/>
                </a:solidFill>
                <a:latin typeface="Arial Unicode MS" pitchFamily="34" charset="-128"/>
                <a:ea typeface="Arial Unicode MS" pitchFamily="34" charset="-128"/>
                <a:cs typeface="Arial Unicode MS" pitchFamily="34" charset="-128"/>
              </a:rPr>
              <a:t>disciples, </a:t>
            </a:r>
            <a:r>
              <a:rPr lang="fr-FR" sz="4000" b="1" dirty="0" smtClean="0">
                <a:solidFill>
                  <a:schemeClr val="tx1"/>
                </a:solidFill>
                <a:latin typeface="Arial Unicode MS" pitchFamily="34" charset="-128"/>
                <a:ea typeface="Arial Unicode MS" pitchFamily="34" charset="-128"/>
                <a:cs typeface="Arial Unicode MS" pitchFamily="34" charset="-128"/>
              </a:rPr>
              <a:t>car si cette affaire vient de Dieu, vous ne pourrez la détruire. Vous risquez de combattre Dieu» </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Gamaliel)</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(774) 217 6502</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 </a:t>
            </a:r>
            <a:r>
              <a:rPr lang="en-US" sz="3600" b="1" dirty="0" smtClean="0">
                <a:solidFill>
                  <a:srgbClr val="460000"/>
                </a:solidFill>
                <a:latin typeface="Copperplate Gothic Bold" pitchFamily="34" charset="0"/>
              </a:rPr>
              <a:t>MEETING</a:t>
            </a:r>
            <a:r>
              <a:rPr lang="en-US" sz="3600" b="1" dirty="0" smtClean="0"/>
              <a:t>)</a:t>
            </a:r>
          </a:p>
          <a:p>
            <a:pPr lvl="1"/>
            <a:r>
              <a:rPr lang="en-US" sz="3200" b="1" dirty="0" smtClean="0"/>
              <a:t>3:00-500PM--------------CTRC YOUTH  (</a:t>
            </a:r>
            <a:r>
              <a:rPr lang="en-US" sz="3200" b="1" u="sng" dirty="0" smtClean="0">
                <a:solidFill>
                  <a:srgbClr val="0000CC"/>
                </a:solidFill>
              </a:rPr>
              <a:t>zoom</a:t>
            </a:r>
            <a:r>
              <a:rPr lang="en-US" sz="3200" b="1" dirty="0" smtClean="0"/>
              <a:t>)</a:t>
            </a:r>
          </a:p>
          <a:p>
            <a:pPr lvl="1"/>
            <a:r>
              <a:rPr lang="en-US" sz="3600" b="1" dirty="0" smtClean="0"/>
              <a:t>6:00-8:00PM--------CTRC LADIES</a:t>
            </a:r>
            <a:r>
              <a:rPr lang="en-US" sz="3600" dirty="0" smtClean="0"/>
              <a:t> # </a:t>
            </a:r>
            <a:r>
              <a:rPr lang="en-US" sz="3600" b="1" dirty="0" smtClean="0"/>
              <a:t>(</a:t>
            </a:r>
            <a:r>
              <a:rPr lang="en-US" sz="3600" b="1" u="sng" dirty="0" smtClean="0">
                <a:solidFill>
                  <a:srgbClr val="0000CC"/>
                </a:solidFill>
              </a:rPr>
              <a:t>774) 217 6502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5400" dirty="0"/>
              <a:t> </a:t>
            </a:r>
            <a:endParaRPr lang="en-US" sz="5400" dirty="0"/>
          </a:p>
          <a:p>
            <a:pPr>
              <a:buNone/>
            </a:pPr>
            <a:endParaRPr lang="fr-FR" sz="5400" dirty="0" smtClean="0"/>
          </a:p>
          <a:p>
            <a:r>
              <a:rPr lang="fr-FR" sz="5400" dirty="0" smtClean="0"/>
              <a:t>PRIÈRE 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16148</TotalTime>
  <Words>2483</Words>
  <Application>Microsoft Office PowerPoint</Application>
  <PresentationFormat>On-screen Show (4:3)</PresentationFormat>
  <Paragraphs>179</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CHRIST THE ROCK CONGREGATION PRÉSENTE ÉTUDIONS LA BIBLE </vt:lpstr>
      <vt:lpstr>VERSET DU JOUR</vt:lpstr>
      <vt:lpstr>PRIÈRE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156</cp:revision>
  <dcterms:created xsi:type="dcterms:W3CDTF">2022-04-13T13:36:19Z</dcterms:created>
  <dcterms:modified xsi:type="dcterms:W3CDTF">2022-10-05T10:31:03Z</dcterms:modified>
</cp:coreProperties>
</file>